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7099300" cy="10234600"/>
  <p:embeddedFontLst>
    <p:embeddedFont>
      <p:font typeface="Corbel"/>
      <p:regular r:id="rId34"/>
      <p:bold r:id="rId35"/>
      <p:italic r:id="rId36"/>
      <p:boldItalic r:id="rId37"/>
    </p:embeddedFont>
    <p:embeddedFont>
      <p:font typeface="Tahoma"/>
      <p:regular r:id="rId38"/>
      <p:bold r:id="rId39"/>
    </p:embeddedFont>
    <p:embeddedFont>
      <p:font typeface="Arial Black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rbel-bold.fntdata"/><Relationship Id="rId12" Type="http://schemas.openxmlformats.org/officeDocument/2006/relationships/slide" Target="slides/slide6.xml"/><Relationship Id="rId34" Type="http://schemas.openxmlformats.org/officeDocument/2006/relationships/font" Target="fonts/Corbel-regular.fntdata"/><Relationship Id="rId15" Type="http://schemas.openxmlformats.org/officeDocument/2006/relationships/slide" Target="slides/slide9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8.xml"/><Relationship Id="rId36" Type="http://schemas.openxmlformats.org/officeDocument/2006/relationships/font" Target="fonts/Corbel-italic.fntdata"/><Relationship Id="rId17" Type="http://schemas.openxmlformats.org/officeDocument/2006/relationships/slide" Target="slides/slide11.xml"/><Relationship Id="rId39" Type="http://schemas.openxmlformats.org/officeDocument/2006/relationships/font" Target="fonts/Tahoma-bold.fntdata"/><Relationship Id="rId16" Type="http://schemas.openxmlformats.org/officeDocument/2006/relationships/slide" Target="slides/slide10.xml"/><Relationship Id="rId38" Type="http://schemas.openxmlformats.org/officeDocument/2006/relationships/font" Target="fonts/Tahom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5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5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"/>
          <p:cNvGrpSpPr/>
          <p:nvPr/>
        </p:nvGrpSpPr>
        <p:grpSpPr>
          <a:xfrm>
            <a:off x="8007350" y="92075"/>
            <a:ext cx="935037" cy="935037"/>
            <a:chOff x="8007350" y="92075"/>
            <a:chExt cx="935038" cy="935038"/>
          </a:xfrm>
        </p:grpSpPr>
        <p:sp>
          <p:nvSpPr>
            <p:cNvPr id="21" name="Google Shape;21;p1"/>
            <p:cNvSpPr/>
            <p:nvPr/>
          </p:nvSpPr>
          <p:spPr>
            <a:xfrm>
              <a:off x="8007350" y="92075"/>
              <a:ext cx="935038" cy="935038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020050" y="293688"/>
              <a:ext cx="909638" cy="614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Black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RISC-V</a:t>
              </a:r>
              <a:endPara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>
              <a:off x="8115300" y="492125"/>
              <a:ext cx="731838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Edition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Chapter 3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2409825" y="2924175"/>
            <a:ext cx="5832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Arithmetic for Computers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 Point Standard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by IEEE Std 754-1985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in response to divergence of representations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Portability issues for scientific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almost universally adopted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representations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precision (32-bit)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precision (64-bit)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IEEE Floating-Point Format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684212" y="3573462"/>
            <a:ext cx="8270875" cy="26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S: sign bit (0 ⇒ non-negative, 1 ⇒ negative)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significand: 1.0 ≤ |significand| &lt; 2.0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has a leading pre-binary-point 1 bit, so no need to represent it explicitly (hidden bit)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Significand is Fraction with the “1.” restored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excess representation: actual exponent + Bias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exponent is unsigned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Single: Bias = 127; Double: Bias = 1203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1549400" y="1917700"/>
            <a:ext cx="35877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1908175" y="1917700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3494087" y="1917700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371597" y="1196975"/>
            <a:ext cx="232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single: 8 bits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double: 11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4427519" y="1196975"/>
            <a:ext cx="273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single: 23 bits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double: 52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667000"/>
            <a:ext cx="5867400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Single-Precision Range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Exponents 00000000 and 11111111 reserved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00000001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actual exponent = 1 – 127 = –126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Fraction: 000…00 ⇒ significand = 1.0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±1.0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–126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±1.2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11111110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actual exponent = 254 – 127 = +127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Fraction: 111…11 ⇒ significand ≈ 2.0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±2.0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+127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±3.4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+38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Double-Precision Range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Exponents 0000…00 and 1111…11 reserved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00000000001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actual exponent = 1 – 1023 = –1022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Fraction: 000…00 ⇒ significand = 1.0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±1.0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–1022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±2.2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–308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11111111110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actual exponent = 2046 – 1023 = +1023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Fraction: 111…11 ⇒ significand ≈ 2.0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±2.0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+1023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±1.8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+308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Precision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fraction bits are significant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Single: approx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to 23 ×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≈ 23 × 0.3 ≈ 6 decimal digits of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Double: approx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–52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to 52 ×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≈ 52 × 0.3 ≈ 16 decimal digits of precision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Example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–0.75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–0.75 = (–1)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1.1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=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1000…00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 = –1 + Bias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Single: –1 + 127 = 126 = </a:t>
            </a: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01111110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Double: –1 + 1023 = 1022 = </a:t>
            </a: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01111111110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Single: </a:t>
            </a: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01111110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1000…00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Double: </a:t>
            </a: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01111111110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1000…00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Example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number is represented by the single-precision float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1</a:t>
            </a:r>
            <a:r>
              <a:rPr b="0" i="0" lang="en-US" sz="32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10000001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01000…00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=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01000…00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Fxponent = </a:t>
            </a: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10000001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129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(–1)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(1 + 01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× 2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(129 – 127)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(–1) × 1.25 ×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–5.0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Denormal Numbers</a:t>
            </a:r>
            <a:endParaRPr/>
          </a:p>
        </p:txBody>
      </p:sp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 = 000...0 ⇒ hidden bit is 0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684212" y="2565400"/>
            <a:ext cx="7772400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than normal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for gradual underflow, with diminishing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Denormal with fraction = 000...0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3132137" y="5589587"/>
            <a:ext cx="2287587" cy="64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862" y="31946"/>
                </a:moveTo>
                <a:lnTo>
                  <a:pt x="4574" y="2678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representations of 0.0!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1916112"/>
            <a:ext cx="48641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150" y="4868862"/>
            <a:ext cx="4833937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Infinities and NaNs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 = 111...1, Fraction = 000...0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±Infinity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in subsequent calculations, avoiding need for overflow check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 = 111...1, Fraction ≠ 000...0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Not-a-Number (NaN)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illegal or undefined result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0.0 / 0.0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in subsequent calculations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Addition</a:t>
            </a:r>
            <a:endParaRPr/>
          </a:p>
        </p:txBody>
      </p:sp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4-digit decimal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9.999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+ 1.610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Align decimal points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number with smaller exponent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9.999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+ 0.016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Add significands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9.999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+ 0.016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10.015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Normalize result &amp; check for over/underflow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1.0015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Round and renormalize if necessary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1.002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for Computers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on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 and subtraction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 and division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Dealing with overflow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Floating-point real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and operations 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 rot="5400000">
            <a:off x="8017668" y="759618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Addition</a:t>
            </a:r>
            <a:endParaRPr/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consider a 4-digit binary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–1.110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(0.5 + –0.4375)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Align binary points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number with smaller exponent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–0.111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Add significands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–0.111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= 0.001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Normalize result &amp; check for over/underflow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no over/underflow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Round and renormalize if necessary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change)  = 0.0625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Multiplication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4-digit decimal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1.110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9.200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Add exponents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biased exponents, subtract bias from sum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exponent = 10 + –5 = 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Multiply significands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1.110 × 9.200 = 10.212  ⇒  10.212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baseline="3000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Normalize result &amp; check for over/underflow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1.0212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Round and renormalize if necessary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1.021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Determine sign of result from signs of operands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+1.021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Multiplication</a:t>
            </a:r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consider a 4-digit binary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–1.110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(0.5 × –0.4375)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Add exponents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Unbiased: –1 + –2 = –3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Biased: (–1 + 127) + (–2 + 127) = –3 + 254 – 127 = –3 + 127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Multiply significands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1.1102  ⇒  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Normalize result &amp; check for over/underflow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change) with no over/underflow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Round and renormalize if necessary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change)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Determine sign: +ve × –ve ⇒ –ve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–0.21875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Arithmetic Hardware</a:t>
            </a:r>
            <a:endParaRPr/>
          </a:p>
        </p:txBody>
      </p:sp>
      <p:sp>
        <p:nvSpPr>
          <p:cNvPr id="362" name="Google Shape;362;p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multiplier is of similar complexity to FP adder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uses a multiplier for significands instead of an adder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arithmetic hardware usually does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Addition, subtraction, multiplication, division, reciprocal, square-root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↔ integer conversion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usually takes several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pipelined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Instructions in RISC-V</a:t>
            </a:r>
            <a:endParaRPr/>
          </a:p>
        </p:txBody>
      </p:sp>
      <p:sp>
        <p:nvSpPr>
          <p:cNvPr id="373" name="Google Shape;373;p3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Separate FP registers: f0, …, f31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double-precision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single-precision values stored in the lower 32 bits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FP instructions operate only on FP registers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Programs generally don’t do integer ops on FP data, or vice versa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More registers with minimal code-size impact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FP load and store instructions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flw, fld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fsw, fsd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Instructions in RISC-V</a:t>
            </a:r>
            <a:endParaRPr/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Single-precision arithmetic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fadd.s, fsub.s, fmul.s, fdiv.s, fsqrt.s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e.g., fadds.s f2, f4, f6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Double-precision arithmetic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fadd.d, fsub.d, fmul.d, fdiv.d, fsqrt.d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e.g., fadd.d f2, f4, f6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Single- and double-precision comparison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feq.s, flt.s, fle.s</a:t>
            </a:r>
            <a:endParaRPr i="0" sz="2400" u="none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feq.d, flt.d, fle.d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Result is 0 or 1 in integer destination register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Use beq, bne to branch on comparison result</a:t>
            </a:r>
            <a:endParaRPr/>
          </a:p>
          <a:p>
            <a:pPr indent="-1651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Branch on FP condition code true or false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B.cond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395" name="Google Shape;395;p3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have no inherent meaning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 depends on the instructions applied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representations of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range and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account for this in programs</a:t>
            </a:r>
            <a:endParaRPr/>
          </a:p>
        </p:txBody>
      </p:sp>
      <p:sp>
        <p:nvSpPr>
          <p:cNvPr id="396" name="Google Shape;396;p39"/>
          <p:cNvSpPr txBox="1"/>
          <p:nvPr/>
        </p:nvSpPr>
        <p:spPr>
          <a:xfrm rot="5400000">
            <a:off x="7481093" y="1299368"/>
            <a:ext cx="2967037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§3.10 Concluding Remarks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407" name="Google Shape;407;p4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ISAs support 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and unsigned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Floating-point approximation to reals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Bounded range and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can overflow and underflow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01-P374493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844675"/>
            <a:ext cx="6938962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Integer Addition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84212" y="1125537"/>
            <a:ext cx="8270875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7 + 6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 rot="5400000">
            <a:off x="7369968" y="1407318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§3.2 Addition and Subtraction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84212" y="3644900"/>
            <a:ext cx="7772400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out of 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+ve and –ve operands, no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two +ve operands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two –ve operands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Integer Subtraction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negation of second operand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7 – 6 = 7 + (–6)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+7:	0000 0000 … 0000 0111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–6:	1111 1111 … 1111 1010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+1:	0000 0000 … 0000 0001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out of range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Subtracting two +ve or two –ve operands, no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Subtracting +ve from –ve operand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Subtracting –ve from +ve operand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84212" y="1125537"/>
            <a:ext cx="8270875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long-multiplication approach</a:t>
            </a:r>
            <a:endParaRPr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1808162" y="2349500"/>
            <a:ext cx="1428750" cy="2381250"/>
            <a:chOff x="703" y="1616"/>
            <a:chExt cx="900" cy="1500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703" y="1616"/>
              <a:ext cx="9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×  1001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0000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0000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18"/>
            <p:cNvCxnSpPr/>
            <p:nvPr/>
          </p:nvCxnSpPr>
          <p:spPr>
            <a:xfrm rot="10800000">
              <a:off x="703" y="2024"/>
              <a:ext cx="7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 rot="10800000">
              <a:off x="703" y="2795"/>
              <a:ext cx="7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" name="Google Shape;141;p18"/>
          <p:cNvSpPr txBox="1"/>
          <p:nvPr/>
        </p:nvSpPr>
        <p:spPr>
          <a:xfrm>
            <a:off x="682625" y="4803775"/>
            <a:ext cx="2305050" cy="925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product is the sum of operand lengths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79387" y="2090737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31528" y="37552"/>
                </a:moveTo>
                <a:lnTo>
                  <a:pt x="8972" y="2729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79387" y="2565400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7945" y="38009"/>
                </a:moveTo>
                <a:lnTo>
                  <a:pt x="8972" y="2729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79387" y="4149725"/>
            <a:ext cx="1150937" cy="35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5139" y="37468"/>
                </a:moveTo>
                <a:lnTo>
                  <a:pt x="8257" y="2763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 rot="5400000">
            <a:off x="7954168" y="823118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§3.3 Multiplication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212" y="2276475"/>
            <a:ext cx="5197475" cy="297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Multiplication Hardware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156325" y="5589587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3490" y="-10459"/>
                </a:moveTo>
                <a:lnTo>
                  <a:pt x="8972" y="-137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7" y="1438275"/>
            <a:ext cx="3484562" cy="471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275" y="2060575"/>
            <a:ext cx="5199062" cy="297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Optimized Multiplier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684212" y="1125537"/>
            <a:ext cx="8270875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steps in parallel: add/shift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684212" y="5013325"/>
            <a:ext cx="8270875" cy="11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cycle per partial-product addition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ok, if frequency of multiplications is 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1992312"/>
            <a:ext cx="5616575" cy="286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Multiplication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multiply instructions: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mul:  multiply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lower 64 bits of the product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mulh:  multiply high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upper 64 bits of the product, assuming the operands are signed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mulhu:  multiply high unsigned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upper 64 bits of the product, assuming the operands are unsigned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mulhsu:  multiply high signed/unsigned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upper 64 bits of the product, assuming one operand is signed and the other unsigned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mulh result to check for 64-bit overflow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 Point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Representation for non-integral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Including very small and very large numbers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Like scientific notation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–2.34 × 10</a:t>
            </a:r>
            <a:r>
              <a:rPr baseline="30000" i="0" lang="en-US" sz="2800" u="none">
                <a:solidFill>
                  <a:schemeClr val="dk1"/>
                </a:solidFill>
              </a:rPr>
              <a:t>56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+0.002 × 10</a:t>
            </a:r>
            <a:r>
              <a:rPr baseline="30000" i="0" lang="en-US" sz="2800" u="none">
                <a:solidFill>
                  <a:schemeClr val="dk1"/>
                </a:solidFill>
              </a:rPr>
              <a:t>–4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+987.02 × 10</a:t>
            </a:r>
            <a:r>
              <a:rPr baseline="30000" i="0" lang="en-US" sz="2800" u="none">
                <a:solidFill>
                  <a:schemeClr val="dk1"/>
                </a:solidFill>
              </a:rPr>
              <a:t>9</a:t>
            </a:r>
            <a:endParaRPr i="0" sz="28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In 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±1.</a:t>
            </a:r>
            <a:r>
              <a:rPr i="1" lang="en-US" sz="2800" u="none">
                <a:solidFill>
                  <a:schemeClr val="dk1"/>
                </a:solidFill>
              </a:rPr>
              <a:t>xxxxxxx</a:t>
            </a:r>
            <a:r>
              <a:rPr baseline="-25000" i="0" lang="en-US" sz="2800" u="none">
                <a:solidFill>
                  <a:schemeClr val="dk1"/>
                </a:solidFill>
              </a:rPr>
              <a:t>2</a:t>
            </a:r>
            <a:r>
              <a:rPr i="0" lang="en-US" sz="2800" u="none">
                <a:solidFill>
                  <a:schemeClr val="dk1"/>
                </a:solidFill>
              </a:rPr>
              <a:t> × 2</a:t>
            </a:r>
            <a:r>
              <a:rPr baseline="30000" i="1" lang="en-US" sz="2800" u="none">
                <a:solidFill>
                  <a:schemeClr val="dk1"/>
                </a:solidFill>
              </a:rPr>
              <a:t>yyyy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Types float and double in C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5219700" y="2924175"/>
            <a:ext cx="1508125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7376" y="-23600"/>
                </a:moveTo>
                <a:lnTo>
                  <a:pt x="7376" y="-130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5651500" y="3573462"/>
            <a:ext cx="1944687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14" y="-22619"/>
                </a:moveTo>
                <a:lnTo>
                  <a:pt x="7376" y="-1015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normalized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2"/>
          <p:cNvCxnSpPr/>
          <p:nvPr/>
        </p:nvCxnSpPr>
        <p:spPr>
          <a:xfrm flipH="1">
            <a:off x="4067175" y="3790950"/>
            <a:ext cx="1512887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2"/>
          <p:cNvSpPr txBox="1"/>
          <p:nvPr/>
        </p:nvSpPr>
        <p:spPr>
          <a:xfrm rot="5400000">
            <a:off x="7916068" y="861218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§3.5 Floating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