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6858000" cx="9144000"/>
  <p:notesSz cx="7099300" cy="10234600"/>
  <p:embeddedFontLst>
    <p:embeddedFont>
      <p:font typeface="Corbel"/>
      <p:regular r:id="rId51"/>
      <p:bold r:id="rId52"/>
      <p:italic r:id="rId53"/>
      <p:boldItalic r:id="rId54"/>
    </p:embeddedFont>
    <p:embeddedFont>
      <p:font typeface="Oi"/>
      <p:regular r:id="rId55"/>
    </p:embeddedFont>
    <p:embeddedFont>
      <p:font typeface="Arial Black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hw4QkYXfLuo8rthF1+HtXTR+lG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FF330E2-8BA2-4567-8EED-B1BFCFD3FFAF}">
  <a:tblStyle styleId="{2FF330E2-8BA2-4567-8EED-B1BFCFD3FFA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Corbel-regular.fntdata"/><Relationship Id="rId50" Type="http://schemas.openxmlformats.org/officeDocument/2006/relationships/slide" Target="slides/slide43.xml"/><Relationship Id="rId53" Type="http://schemas.openxmlformats.org/officeDocument/2006/relationships/font" Target="fonts/Corbel-italic.fntdata"/><Relationship Id="rId52" Type="http://schemas.openxmlformats.org/officeDocument/2006/relationships/font" Target="fonts/Corbel-bold.fntdata"/><Relationship Id="rId11" Type="http://schemas.openxmlformats.org/officeDocument/2006/relationships/slide" Target="slides/slide4.xml"/><Relationship Id="rId55" Type="http://schemas.openxmlformats.org/officeDocument/2006/relationships/font" Target="fonts/Oi-regular.fntdata"/><Relationship Id="rId10" Type="http://schemas.openxmlformats.org/officeDocument/2006/relationships/slide" Target="slides/slide3.xml"/><Relationship Id="rId54" Type="http://schemas.openxmlformats.org/officeDocument/2006/relationships/font" Target="fonts/Corbel-boldItalic.fntdata"/><Relationship Id="rId13" Type="http://schemas.openxmlformats.org/officeDocument/2006/relationships/slide" Target="slides/slide6.xml"/><Relationship Id="rId57" Type="http://customschemas.google.com/relationships/presentationmetadata" Target="metadata"/><Relationship Id="rId12" Type="http://schemas.openxmlformats.org/officeDocument/2006/relationships/slide" Target="slides/slide5.xml"/><Relationship Id="rId56" Type="http://schemas.openxmlformats.org/officeDocument/2006/relationships/font" Target="fonts/ArialBlack-regular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1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1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1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1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Google Shape;382;p1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1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7" name="Google Shape;407;p1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1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1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9" name="Google Shape;419;p1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0" name="Google Shape;430;p1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1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1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1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1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3" name="Google Shape;443;p1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1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4" name="Google Shape;454;p1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2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2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2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2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2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2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2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2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6" name="Google Shape;476;p2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9" name="Google Shape;489;p2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2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2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2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2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2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2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2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2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4" name="Google Shape;534;p2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2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2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5" name="Google Shape;545;p2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Google Shape;556;p2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3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3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3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9" name="Google Shape;569;p3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1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1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1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1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1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p31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3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3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3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3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2" name="Google Shape;592;p3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3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3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3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3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3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3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3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3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3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7" name="Google Shape;627;p3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3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3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8" name="Google Shape;638;p3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3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3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3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0" name="Google Shape;650;p3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2" name="Google Shape;662;p3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0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0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0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40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4" name="Google Shape;674;p40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2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42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42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2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42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4" name="Google Shape;704;p42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6" name="Google Shape;716;p4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4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4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4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4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4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4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3" name="Google Shape;743;p4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009725044c_1_0:notes"/>
          <p:cNvSpPr txBox="1"/>
          <p:nvPr/>
        </p:nvSpPr>
        <p:spPr>
          <a:xfrm>
            <a:off x="0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g3009725044c_1_0:notes"/>
          <p:cNvSpPr txBox="1"/>
          <p:nvPr/>
        </p:nvSpPr>
        <p:spPr>
          <a:xfrm>
            <a:off x="4022725" y="0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g3009725044c_1_0:notes"/>
          <p:cNvSpPr txBox="1"/>
          <p:nvPr/>
        </p:nvSpPr>
        <p:spPr>
          <a:xfrm>
            <a:off x="0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g3009725044c_1_0:notes"/>
          <p:cNvSpPr txBox="1"/>
          <p:nvPr/>
        </p:nvSpPr>
        <p:spPr>
          <a:xfrm>
            <a:off x="4022725" y="9723437"/>
            <a:ext cx="30765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3" name="Google Shape;753;g3009725044c_1_0:notes"/>
          <p:cNvSpPr/>
          <p:nvPr>
            <p:ph idx="2" type="sldImg"/>
          </p:nvPr>
        </p:nvSpPr>
        <p:spPr>
          <a:xfrm>
            <a:off x="990600" y="768350"/>
            <a:ext cx="5118000" cy="3838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4" name="Google Shape;754;g3009725044c_1_0:notes"/>
          <p:cNvSpPr txBox="1"/>
          <p:nvPr>
            <p:ph idx="1" type="body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5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6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7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/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Morgan Kaufmann Publishers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9:notes"/>
          <p:cNvSpPr txBox="1"/>
          <p:nvPr/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:notes"/>
          <p:cNvSpPr txBox="1"/>
          <p:nvPr/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Chapter 4 — The Processor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9:notes"/>
          <p:cNvSpPr txBox="1"/>
          <p:nvPr/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990600" y="768350"/>
            <a:ext cx="5118100" cy="3838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4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4"/>
          <p:cNvSpPr txBox="1"/>
          <p:nvPr>
            <p:ph idx="1" type="subTitle"/>
          </p:nvPr>
        </p:nvSpPr>
        <p:spPr>
          <a:xfrm>
            <a:off x="2409825" y="2924175"/>
            <a:ext cx="5832475" cy="579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4"/>
          <p:cNvSpPr txBox="1"/>
          <p:nvPr>
            <p:ph idx="1" type="body"/>
          </p:nvPr>
        </p:nvSpPr>
        <p:spPr>
          <a:xfrm>
            <a:off x="684213" y="1125538"/>
            <a:ext cx="4059237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3" name="Google Shape;73;p144"/>
          <p:cNvSpPr txBox="1"/>
          <p:nvPr>
            <p:ph idx="2" type="body"/>
          </p:nvPr>
        </p:nvSpPr>
        <p:spPr>
          <a:xfrm>
            <a:off x="4895850" y="1125538"/>
            <a:ext cx="4059238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74" name="Google Shape;74;p144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78" name="Google Shape;78;p14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9" name="Google Shape;39;p136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7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8"/>
          <p:cNvSpPr txBox="1"/>
          <p:nvPr>
            <p:ph type="title"/>
          </p:nvPr>
        </p:nvSpPr>
        <p:spPr>
          <a:xfrm rot="5400000">
            <a:off x="4876007" y="2158206"/>
            <a:ext cx="6091238" cy="2066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8"/>
          <p:cNvSpPr txBox="1"/>
          <p:nvPr>
            <p:ph idx="1" type="body"/>
          </p:nvPr>
        </p:nvSpPr>
        <p:spPr>
          <a:xfrm rot="5400000">
            <a:off x="664369" y="165894"/>
            <a:ext cx="6091238" cy="6051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46" name="Google Shape;46;p138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9"/>
          <p:cNvSpPr txBox="1"/>
          <p:nvPr>
            <p:ph idx="1" type="body"/>
          </p:nvPr>
        </p:nvSpPr>
        <p:spPr>
          <a:xfrm rot="5400000">
            <a:off x="2263774" y="-454025"/>
            <a:ext cx="5111750" cy="827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0" name="Google Shape;50;p139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4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5" name="Google Shape;55;p140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9" name="Google Shape;59;p14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0" name="Google Shape;60;p141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2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6" name="Google Shape;66;p14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7" name="Google Shape;67;p14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68" name="Google Shape;68;p14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69" name="Google Shape;69;p143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3"/>
          <p:cNvSpPr txBox="1"/>
          <p:nvPr/>
        </p:nvSpPr>
        <p:spPr>
          <a:xfrm>
            <a:off x="1619250" y="1125537"/>
            <a:ext cx="28575" cy="573246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3"/>
          <p:cNvSpPr txBox="1"/>
          <p:nvPr/>
        </p:nvSpPr>
        <p:spPr>
          <a:xfrm>
            <a:off x="1981200" y="19875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3"/>
          <p:cNvSpPr txBox="1"/>
          <p:nvPr/>
        </p:nvSpPr>
        <p:spPr>
          <a:xfrm>
            <a:off x="1763712" y="2708275"/>
            <a:ext cx="7380287" cy="73025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33"/>
          <p:cNvSpPr txBox="1"/>
          <p:nvPr/>
        </p:nvSpPr>
        <p:spPr>
          <a:xfrm>
            <a:off x="0" y="0"/>
            <a:ext cx="9144000" cy="112553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3"/>
          <p:cNvSpPr txBox="1"/>
          <p:nvPr/>
        </p:nvSpPr>
        <p:spPr>
          <a:xfrm>
            <a:off x="0" y="1125537"/>
            <a:ext cx="9144000" cy="174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3"/>
          <p:cNvSpPr txBox="1"/>
          <p:nvPr/>
        </p:nvSpPr>
        <p:spPr>
          <a:xfrm>
            <a:off x="1619250" y="549275"/>
            <a:ext cx="28575" cy="576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 (2).png" id="16" name="Google Shape;16;p1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50825" y="261937"/>
            <a:ext cx="1155700" cy="64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" name="Google Shape;17;p133"/>
          <p:cNvGrpSpPr/>
          <p:nvPr/>
        </p:nvGrpSpPr>
        <p:grpSpPr>
          <a:xfrm>
            <a:off x="1774825" y="104775"/>
            <a:ext cx="6084887" cy="868362"/>
            <a:chOff x="1774113" y="104757"/>
            <a:chExt cx="6084936" cy="868541"/>
          </a:xfrm>
        </p:grpSpPr>
        <p:sp>
          <p:nvSpPr>
            <p:cNvPr id="18" name="Google Shape;18;p133"/>
            <p:cNvSpPr txBox="1"/>
            <p:nvPr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orbel"/>
                <a:buNone/>
              </a:pPr>
              <a:r>
                <a:rPr b="1" i="0" lang="en-US" sz="30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COMPUTER ORGANIZATION AND DESIGN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33"/>
            <p:cNvSpPr txBox="1"/>
            <p:nvPr/>
          </p:nvSpPr>
          <p:spPr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Hardware/Software Interface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33"/>
          <p:cNvGrpSpPr/>
          <p:nvPr/>
        </p:nvGrpSpPr>
        <p:grpSpPr>
          <a:xfrm>
            <a:off x="8004175" y="82550"/>
            <a:ext cx="935037" cy="935037"/>
            <a:chOff x="8004175" y="82550"/>
            <a:chExt cx="935038" cy="935038"/>
          </a:xfrm>
        </p:grpSpPr>
        <p:sp>
          <p:nvSpPr>
            <p:cNvPr id="21" name="Google Shape;21;p133"/>
            <p:cNvSpPr/>
            <p:nvPr/>
          </p:nvSpPr>
          <p:spPr>
            <a:xfrm>
              <a:off x="8004175" y="82550"/>
              <a:ext cx="935038" cy="935038"/>
            </a:xfrm>
            <a:prstGeom prst="star32">
              <a:avLst>
                <a:gd fmla="val 37500" name="adj"/>
              </a:avLst>
            </a:prstGeom>
            <a:solidFill>
              <a:srgbClr val="C0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33"/>
            <p:cNvSpPr txBox="1"/>
            <p:nvPr/>
          </p:nvSpPr>
          <p:spPr>
            <a:xfrm>
              <a:off x="8016875" y="293688"/>
              <a:ext cx="912813" cy="6143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 Black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 Black"/>
                  <a:ea typeface="Arial Black"/>
                  <a:cs typeface="Arial Black"/>
                  <a:sym typeface="Arial Black"/>
                </a:rPr>
                <a:t>RISC-V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endParaRPr>
            </a:p>
          </p:txBody>
        </p:sp>
        <p:sp>
          <p:nvSpPr>
            <p:cNvPr id="23" name="Google Shape;23;p133"/>
            <p:cNvSpPr txBox="1"/>
            <p:nvPr/>
          </p:nvSpPr>
          <p:spPr>
            <a:xfrm>
              <a:off x="8112125" y="482600"/>
              <a:ext cx="731838" cy="307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b="0" baseline="3000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nd</a:t>
              </a:r>
              <a:r>
                <a:rPr b="0" i="0" lang="en-US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ed.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3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3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5"/>
          <p:cNvSpPr txBox="1"/>
          <p:nvPr/>
        </p:nvSpPr>
        <p:spPr>
          <a:xfrm>
            <a:off x="468312" y="260350"/>
            <a:ext cx="36512" cy="3816350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3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135"/>
          <p:cNvSpPr txBox="1"/>
          <p:nvPr>
            <p:ph idx="11" type="ftr"/>
          </p:nvPr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5"/>
          <p:cNvSpPr txBox="1"/>
          <p:nvPr/>
        </p:nvSpPr>
        <p:spPr>
          <a:xfrm>
            <a:off x="250825" y="981075"/>
            <a:ext cx="8569325" cy="71437"/>
          </a:xfrm>
          <a:prstGeom prst="rect">
            <a:avLst/>
          </a:prstGeom>
          <a:gradFill>
            <a:gsLst>
              <a:gs pos="0">
                <a:schemeClr val="dk2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K Logo.jpg" id="35" name="Google Shape;35;p1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>
            <p:ph type="ctrTitle"/>
          </p:nvPr>
        </p:nvSpPr>
        <p:spPr>
          <a:xfrm>
            <a:off x="2409825" y="1844675"/>
            <a:ext cx="58324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i="0" lang="en-US" sz="44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Chapter 4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2409825" y="2924175"/>
            <a:ext cx="583247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Processor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Sequential Elements</a:t>
            </a:r>
            <a:endParaRPr/>
          </a:p>
        </p:txBody>
      </p:sp>
      <p:sp>
        <p:nvSpPr>
          <p:cNvPr id="302" name="Google Shape;302;p10"/>
          <p:cNvSpPr txBox="1"/>
          <p:nvPr>
            <p:ph idx="1" type="body"/>
          </p:nvPr>
        </p:nvSpPr>
        <p:spPr>
          <a:xfrm>
            <a:off x="684212" y="1125537"/>
            <a:ext cx="8270875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with write control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updates on clock edge when write control input is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when stored value is required later</a:t>
            </a:r>
            <a:endParaRPr/>
          </a:p>
        </p:txBody>
      </p:sp>
      <p:grpSp>
        <p:nvGrpSpPr>
          <p:cNvPr id="303" name="Google Shape;303;p10"/>
          <p:cNvGrpSpPr/>
          <p:nvPr/>
        </p:nvGrpSpPr>
        <p:grpSpPr>
          <a:xfrm>
            <a:off x="539750" y="4365625"/>
            <a:ext cx="2306637" cy="1223962"/>
            <a:chOff x="340" y="2750"/>
            <a:chExt cx="1453" cy="771"/>
          </a:xfrm>
        </p:grpSpPr>
        <p:sp>
          <p:nvSpPr>
            <p:cNvPr id="304" name="Google Shape;304;p10"/>
            <p:cNvSpPr txBox="1"/>
            <p:nvPr/>
          </p:nvSpPr>
          <p:spPr>
            <a:xfrm>
              <a:off x="930" y="2750"/>
              <a:ext cx="499" cy="77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10"/>
            <p:cNvCxnSpPr/>
            <p:nvPr/>
          </p:nvCxnSpPr>
          <p:spPr>
            <a:xfrm>
              <a:off x="794" y="2932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06" name="Google Shape;306;p10"/>
            <p:cNvCxnSpPr/>
            <p:nvPr/>
          </p:nvCxnSpPr>
          <p:spPr>
            <a:xfrm>
              <a:off x="794" y="3340"/>
              <a:ext cx="1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7" name="Google Shape;307;p10"/>
            <p:cNvCxnSpPr/>
            <p:nvPr/>
          </p:nvCxnSpPr>
          <p:spPr>
            <a:xfrm>
              <a:off x="1429" y="2932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08" name="Google Shape;308;p10"/>
            <p:cNvSpPr txBox="1"/>
            <p:nvPr/>
          </p:nvSpPr>
          <p:spPr>
            <a:xfrm>
              <a:off x="567" y="2799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0"/>
            <p:cNvSpPr txBox="1"/>
            <p:nvPr/>
          </p:nvSpPr>
          <p:spPr>
            <a:xfrm>
              <a:off x="476" y="3207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0"/>
            <p:cNvSpPr txBox="1"/>
            <p:nvPr/>
          </p:nvSpPr>
          <p:spPr>
            <a:xfrm>
              <a:off x="1565" y="2799"/>
              <a:ext cx="2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p10"/>
            <p:cNvCxnSpPr/>
            <p:nvPr/>
          </p:nvCxnSpPr>
          <p:spPr>
            <a:xfrm>
              <a:off x="930" y="3294"/>
              <a:ext cx="91" cy="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2" name="Google Shape;312;p10"/>
            <p:cNvCxnSpPr/>
            <p:nvPr/>
          </p:nvCxnSpPr>
          <p:spPr>
            <a:xfrm flipH="1" rot="10800000">
              <a:off x="930" y="3340"/>
              <a:ext cx="91" cy="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3" name="Google Shape;313;p10"/>
            <p:cNvCxnSpPr/>
            <p:nvPr/>
          </p:nvCxnSpPr>
          <p:spPr>
            <a:xfrm>
              <a:off x="793" y="3154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14" name="Google Shape;314;p10"/>
            <p:cNvSpPr txBox="1"/>
            <p:nvPr/>
          </p:nvSpPr>
          <p:spPr>
            <a:xfrm>
              <a:off x="340" y="3021"/>
              <a:ext cx="45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10"/>
          <p:cNvGrpSpPr/>
          <p:nvPr/>
        </p:nvGrpSpPr>
        <p:grpSpPr>
          <a:xfrm>
            <a:off x="3203575" y="3644900"/>
            <a:ext cx="4991100" cy="2376487"/>
            <a:chOff x="2004" y="2387"/>
            <a:chExt cx="3144" cy="1497"/>
          </a:xfrm>
        </p:grpSpPr>
        <p:cxnSp>
          <p:nvCxnSpPr>
            <p:cNvPr id="316" name="Google Shape;316;p10"/>
            <p:cNvCxnSpPr/>
            <p:nvPr/>
          </p:nvCxnSpPr>
          <p:spPr>
            <a:xfrm>
              <a:off x="2517" y="2840"/>
              <a:ext cx="81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10"/>
            <p:cNvCxnSpPr/>
            <p:nvPr/>
          </p:nvCxnSpPr>
          <p:spPr>
            <a:xfrm>
              <a:off x="3334" y="2840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10"/>
            <p:cNvCxnSpPr/>
            <p:nvPr/>
          </p:nvCxnSpPr>
          <p:spPr>
            <a:xfrm>
              <a:off x="3334" y="3022"/>
              <a:ext cx="122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10"/>
            <p:cNvCxnSpPr/>
            <p:nvPr/>
          </p:nvCxnSpPr>
          <p:spPr>
            <a:xfrm>
              <a:off x="4558" y="2840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10"/>
            <p:cNvCxnSpPr/>
            <p:nvPr/>
          </p:nvCxnSpPr>
          <p:spPr>
            <a:xfrm>
              <a:off x="4558" y="2840"/>
              <a:ext cx="545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10"/>
            <p:cNvCxnSpPr/>
            <p:nvPr/>
          </p:nvCxnSpPr>
          <p:spPr>
            <a:xfrm>
              <a:off x="2517" y="3884"/>
              <a:ext cx="263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322" name="Google Shape;322;p10"/>
            <p:cNvCxnSpPr/>
            <p:nvPr/>
          </p:nvCxnSpPr>
          <p:spPr>
            <a:xfrm rot="10800000">
              <a:off x="2503" y="2387"/>
              <a:ext cx="14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23" name="Google Shape;323;p10"/>
            <p:cNvSpPr txBox="1"/>
            <p:nvPr/>
          </p:nvSpPr>
          <p:spPr>
            <a:xfrm>
              <a:off x="2004" y="2844"/>
              <a:ext cx="41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Write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0"/>
            <p:cNvSpPr txBox="1"/>
            <p:nvPr/>
          </p:nvSpPr>
          <p:spPr>
            <a:xfrm>
              <a:off x="2140" y="3176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0"/>
            <p:cNvSpPr txBox="1"/>
            <p:nvPr/>
          </p:nvSpPr>
          <p:spPr>
            <a:xfrm>
              <a:off x="2140" y="3524"/>
              <a:ext cx="2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0"/>
            <p:cNvSpPr/>
            <p:nvPr/>
          </p:nvSpPr>
          <p:spPr>
            <a:xfrm>
              <a:off x="2517" y="3203"/>
              <a:ext cx="635" cy="182"/>
            </a:xfrm>
            <a:custGeom>
              <a:rect b="b" l="l" r="r" t="t"/>
              <a:pathLst>
                <a:path extrusionOk="0" h="182" w="635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0"/>
            <p:cNvSpPr/>
            <p:nvPr/>
          </p:nvSpPr>
          <p:spPr>
            <a:xfrm>
              <a:off x="3152" y="3203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2517" y="3567"/>
              <a:ext cx="272" cy="181"/>
            </a:xfrm>
            <a:custGeom>
              <a:rect b="b" l="l" r="r" t="t"/>
              <a:pathLst>
                <a:path extrusionOk="0" h="181" w="272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0"/>
            <p:cNvSpPr/>
            <p:nvPr/>
          </p:nvSpPr>
          <p:spPr>
            <a:xfrm>
              <a:off x="2698" y="3294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0"/>
            <p:cNvSpPr/>
            <p:nvPr/>
          </p:nvSpPr>
          <p:spPr>
            <a:xfrm>
              <a:off x="2699" y="2840"/>
              <a:ext cx="157" cy="688"/>
            </a:xfrm>
            <a:custGeom>
              <a:rect b="b" l="l" r="r" t="t"/>
              <a:pathLst>
                <a:path extrusionOk="0" h="688" w="157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0"/>
            <p:cNvSpPr/>
            <p:nvPr/>
          </p:nvSpPr>
          <p:spPr>
            <a:xfrm>
              <a:off x="4966" y="3566"/>
              <a:ext cx="136" cy="182"/>
            </a:xfrm>
            <a:custGeom>
              <a:rect b="b" l="l" r="r" t="t"/>
              <a:pathLst>
                <a:path extrusionOk="0" h="182" w="136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4241" y="3203"/>
              <a:ext cx="862" cy="182"/>
            </a:xfrm>
            <a:custGeom>
              <a:rect b="b" l="l" r="r" t="t"/>
              <a:pathLst>
                <a:path extrusionOk="0" h="182" w="86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10"/>
            <p:cNvCxnSpPr/>
            <p:nvPr/>
          </p:nvCxnSpPr>
          <p:spPr>
            <a:xfrm>
              <a:off x="2698" y="2478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0"/>
            <p:cNvCxnSpPr/>
            <p:nvPr/>
          </p:nvCxnSpPr>
          <p:spPr>
            <a:xfrm>
              <a:off x="2698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0"/>
            <p:cNvCxnSpPr/>
            <p:nvPr/>
          </p:nvCxnSpPr>
          <p:spPr>
            <a:xfrm>
              <a:off x="3242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0"/>
            <p:cNvCxnSpPr/>
            <p:nvPr/>
          </p:nvCxnSpPr>
          <p:spPr>
            <a:xfrm>
              <a:off x="3242" y="2659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10"/>
            <p:cNvCxnSpPr/>
            <p:nvPr/>
          </p:nvCxnSpPr>
          <p:spPr>
            <a:xfrm>
              <a:off x="2517" y="2659"/>
              <a:ext cx="1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10"/>
            <p:cNvCxnSpPr/>
            <p:nvPr/>
          </p:nvCxnSpPr>
          <p:spPr>
            <a:xfrm>
              <a:off x="3787" y="2478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10"/>
            <p:cNvCxnSpPr/>
            <p:nvPr/>
          </p:nvCxnSpPr>
          <p:spPr>
            <a:xfrm>
              <a:off x="3787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10"/>
            <p:cNvCxnSpPr/>
            <p:nvPr/>
          </p:nvCxnSpPr>
          <p:spPr>
            <a:xfrm>
              <a:off x="4331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10"/>
            <p:cNvCxnSpPr/>
            <p:nvPr/>
          </p:nvCxnSpPr>
          <p:spPr>
            <a:xfrm>
              <a:off x="4331" y="2659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10"/>
            <p:cNvCxnSpPr/>
            <p:nvPr/>
          </p:nvCxnSpPr>
          <p:spPr>
            <a:xfrm>
              <a:off x="4875" y="2478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10"/>
            <p:cNvCxnSpPr/>
            <p:nvPr/>
          </p:nvCxnSpPr>
          <p:spPr>
            <a:xfrm flipH="1" rot="10800000">
              <a:off x="4876" y="2477"/>
              <a:ext cx="227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344" name="Google Shape;344;p10"/>
            <p:cNvSpPr txBox="1"/>
            <p:nvPr/>
          </p:nvSpPr>
          <p:spPr>
            <a:xfrm>
              <a:off x="2140" y="2481"/>
              <a:ext cx="3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0"/>
            <p:cNvSpPr/>
            <p:nvPr/>
          </p:nvSpPr>
          <p:spPr>
            <a:xfrm>
              <a:off x="2789" y="3566"/>
              <a:ext cx="2178" cy="182"/>
            </a:xfrm>
            <a:custGeom>
              <a:rect b="b" l="l" r="r" t="t"/>
              <a:pathLst>
                <a:path extrusionOk="0" h="182" w="2178">
                  <a:moveTo>
                    <a:pt x="0" y="91"/>
                  </a:moveTo>
                  <a:lnTo>
                    <a:pt x="46" y="0"/>
                  </a:lnTo>
                  <a:lnTo>
                    <a:pt x="2132" y="0"/>
                  </a:lnTo>
                  <a:lnTo>
                    <a:pt x="2178" y="91"/>
                  </a:lnTo>
                  <a:lnTo>
                    <a:pt x="2132" y="182"/>
                  </a:lnTo>
                  <a:lnTo>
                    <a:pt x="46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0"/>
            <p:cNvSpPr/>
            <p:nvPr/>
          </p:nvSpPr>
          <p:spPr>
            <a:xfrm>
              <a:off x="4875" y="3294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0"/>
            <p:cNvSpPr/>
            <p:nvPr/>
          </p:nvSpPr>
          <p:spPr>
            <a:xfrm>
              <a:off x="4876" y="2840"/>
              <a:ext cx="157" cy="688"/>
            </a:xfrm>
            <a:custGeom>
              <a:rect b="b" l="l" r="r" t="t"/>
              <a:pathLst>
                <a:path extrusionOk="0" h="688" w="157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8" y="75"/>
                    <a:pt x="137" y="158"/>
                  </a:cubicBezTo>
                  <a:cubicBezTo>
                    <a:pt x="156" y="241"/>
                    <a:pt x="153" y="578"/>
                    <a:pt x="157" y="688"/>
                  </a:cubicBezTo>
                </a:path>
              </a:pathLst>
            </a:custGeom>
            <a:noFill/>
            <a:ln cap="flat" cmpd="sng" w="127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8" name="Google Shape;348;p10"/>
            <p:cNvCxnSpPr/>
            <p:nvPr/>
          </p:nvCxnSpPr>
          <p:spPr>
            <a:xfrm>
              <a:off x="2698" y="2387"/>
              <a:ext cx="0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9" name="Google Shape;349;p10"/>
            <p:cNvCxnSpPr/>
            <p:nvPr/>
          </p:nvCxnSpPr>
          <p:spPr>
            <a:xfrm>
              <a:off x="3787" y="2387"/>
              <a:ext cx="0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0" name="Google Shape;350;p10"/>
            <p:cNvCxnSpPr/>
            <p:nvPr/>
          </p:nvCxnSpPr>
          <p:spPr>
            <a:xfrm>
              <a:off x="4875" y="2387"/>
              <a:ext cx="1" cy="149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Clocking Methodology</a:t>
            </a:r>
            <a:endParaRPr/>
          </a:p>
        </p:txBody>
      </p:sp>
      <p:sp>
        <p:nvSpPr>
          <p:cNvPr id="361" name="Google Shape;361;p11"/>
          <p:cNvSpPr txBox="1"/>
          <p:nvPr>
            <p:ph idx="1" type="body"/>
          </p:nvPr>
        </p:nvSpPr>
        <p:spPr>
          <a:xfrm>
            <a:off x="684212" y="1125537"/>
            <a:ext cx="8270875" cy="284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transforms data during clock cycles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 clock edges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from state elements, output to state element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Longest delay determines clock period</a:t>
            </a:r>
            <a:endParaRPr/>
          </a:p>
        </p:txBody>
      </p:sp>
      <p:pic>
        <p:nvPicPr>
          <p:cNvPr descr="f04-04-P374493" id="362" name="Google Shape;3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8625" y="4581525"/>
            <a:ext cx="2865437" cy="669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04-03-P374493" id="363" name="Google Shape;36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4437062"/>
            <a:ext cx="3851275" cy="113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Building a Datapath</a:t>
            </a:r>
            <a:endParaRPr/>
          </a:p>
        </p:txBody>
      </p:sp>
      <p:sp>
        <p:nvSpPr>
          <p:cNvPr id="374" name="Google Shape;374;p1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that process data and addresses</a:t>
            </a:r>
            <a:b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CPU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Registers, ALUs, mux’s, memories, …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build a RISC-V datapath incrementally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Refining the overview design</a:t>
            </a:r>
            <a:endParaRPr/>
          </a:p>
        </p:txBody>
      </p:sp>
      <p:sp>
        <p:nvSpPr>
          <p:cNvPr id="375" name="Google Shape;375;p12"/>
          <p:cNvSpPr txBox="1"/>
          <p:nvPr/>
        </p:nvSpPr>
        <p:spPr>
          <a:xfrm rot="5400000">
            <a:off x="7617618" y="1159668"/>
            <a:ext cx="26860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§4.3 Building a Datapath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Fetch</a:t>
            </a:r>
            <a:endParaRPr/>
          </a:p>
        </p:txBody>
      </p:sp>
      <p:sp>
        <p:nvSpPr>
          <p:cNvPr id="386" name="Google Shape;386;p13"/>
          <p:cNvSpPr/>
          <p:nvPr/>
        </p:nvSpPr>
        <p:spPr>
          <a:xfrm>
            <a:off x="611187" y="4437062"/>
            <a:ext cx="9144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320" y="44416"/>
                </a:moveTo>
                <a:lnTo>
                  <a:pt x="-46000" y="2808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64-bit register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13"/>
          <p:cNvSpPr/>
          <p:nvPr/>
        </p:nvSpPr>
        <p:spPr>
          <a:xfrm>
            <a:off x="7308850" y="3860800"/>
            <a:ext cx="1439862" cy="86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864" y="-14375"/>
                </a:moveTo>
                <a:lnTo>
                  <a:pt x="3431" y="-1372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Increment by 4 for next instruction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06-P374493" id="388" name="Google Shape;3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75" y="1628775"/>
            <a:ext cx="51435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07-P374493" id="398" name="Google Shape;3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1912" y="3284537"/>
            <a:ext cx="6316662" cy="2573337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R-Format Instructions</a:t>
            </a:r>
            <a:endParaRPr/>
          </a:p>
        </p:txBody>
      </p:sp>
      <p:sp>
        <p:nvSpPr>
          <p:cNvPr id="400" name="Google Shape;400;p14"/>
          <p:cNvSpPr txBox="1"/>
          <p:nvPr>
            <p:ph idx="1" type="body"/>
          </p:nvPr>
        </p:nvSpPr>
        <p:spPr>
          <a:xfrm>
            <a:off x="684212" y="1125537"/>
            <a:ext cx="8270875" cy="1920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two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arithmetic/logical operation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register result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Load/Store Instructions</a:t>
            </a:r>
            <a:endParaRPr/>
          </a:p>
        </p:txBody>
      </p:sp>
      <p:sp>
        <p:nvSpPr>
          <p:cNvPr id="411" name="Google Shape;411;p15"/>
          <p:cNvSpPr txBox="1"/>
          <p:nvPr>
            <p:ph idx="1" type="body"/>
          </p:nvPr>
        </p:nvSpPr>
        <p:spPr>
          <a:xfrm>
            <a:off x="684212" y="1125537"/>
            <a:ext cx="8204200" cy="2611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register operands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address using 12-bit offset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ALU, but sign-extend offset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Load: Read memory and update register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Store: Write register value to memory</a:t>
            </a:r>
            <a:endParaRPr/>
          </a:p>
        </p:txBody>
      </p:sp>
      <p:pic>
        <p:nvPicPr>
          <p:cNvPr id="412" name="Google Shape;4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3563937"/>
            <a:ext cx="5113337" cy="266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1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/>
          </a:p>
        </p:txBody>
      </p:sp>
      <p:sp>
        <p:nvSpPr>
          <p:cNvPr id="423" name="Google Shape;423;p1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 register operands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operands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ALU, subtract and check Zero output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Calculate target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Sign-extend displacement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Shift left 1 place (halfword displacement)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 to PC value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1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 Instructions</a:t>
            </a:r>
            <a:endParaRPr/>
          </a:p>
        </p:txBody>
      </p:sp>
      <p:sp>
        <p:nvSpPr>
          <p:cNvPr id="434" name="Google Shape;434;p17"/>
          <p:cNvSpPr/>
          <p:nvPr/>
        </p:nvSpPr>
        <p:spPr>
          <a:xfrm>
            <a:off x="1187450" y="1557337"/>
            <a:ext cx="1079500" cy="8651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7170" y="92093"/>
                </a:moveTo>
                <a:lnTo>
                  <a:pt x="3425" y="27750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re-routes wires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7"/>
          <p:cNvSpPr/>
          <p:nvPr/>
        </p:nvSpPr>
        <p:spPr>
          <a:xfrm>
            <a:off x="5364162" y="5661025"/>
            <a:ext cx="1368425" cy="64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2224" y="-15456"/>
                </a:moveTo>
                <a:lnTo>
                  <a:pt x="4574" y="-144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Sign-bit wire replicated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8262" y="1174750"/>
            <a:ext cx="6951662" cy="506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Composing the Elements</a:t>
            </a:r>
            <a:endParaRPr/>
          </a:p>
        </p:txBody>
      </p:sp>
      <p:sp>
        <p:nvSpPr>
          <p:cNvPr id="447" name="Google Shape;447;p1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First-cut data path does an instruction in one clock cycle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datapath element can only do one function at a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we need separate instruction and data memories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 where alternate data sources are used for different instructions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R-Type/Load/Store Datapath</a:t>
            </a:r>
            <a:endParaRPr/>
          </a:p>
        </p:txBody>
      </p:sp>
      <p:pic>
        <p:nvPicPr>
          <p:cNvPr id="458" name="Google Shape;45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7" y="1557337"/>
            <a:ext cx="8121650" cy="395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 performance factors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count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ISA and compiler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CPI and Cycle 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Determined by CPU hardware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examine two RISC-V implementations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simplified version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more realistic pipelined version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subset, shows most aspects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reference: </a:t>
            </a:r>
            <a:r>
              <a:rPr i="0" lang="en-US" sz="2400" u="none">
                <a:solidFill>
                  <a:schemeClr val="dk1"/>
                </a:solidFill>
              </a:rPr>
              <a:t>ld, sd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Arithmetic/logical:</a:t>
            </a:r>
            <a:r>
              <a:rPr i="0" lang="en-US" sz="2400" u="none">
                <a:solidFill>
                  <a:schemeClr val="dk1"/>
                </a:solidFill>
              </a:rPr>
              <a:t> add, sub, and, 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transfer: </a:t>
            </a:r>
            <a:r>
              <a:rPr i="0" lang="en-US" sz="2400" u="none">
                <a:solidFill>
                  <a:schemeClr val="dk1"/>
                </a:solidFill>
              </a:rPr>
              <a:t>beq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 rot="5400000">
            <a:off x="8017668" y="759618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§4.1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Full Datapath</a:t>
            </a:r>
            <a:endParaRPr/>
          </a:p>
        </p:txBody>
      </p:sp>
      <p:pic>
        <p:nvPicPr>
          <p:cNvPr id="469" name="Google Shape;4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268412"/>
            <a:ext cx="7632700" cy="507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Control</a:t>
            </a:r>
            <a:endParaRPr/>
          </a:p>
        </p:txBody>
      </p:sp>
      <p:sp>
        <p:nvSpPr>
          <p:cNvPr id="480" name="Google Shape;480;p21"/>
          <p:cNvSpPr txBox="1"/>
          <p:nvPr>
            <p:ph idx="1" type="body"/>
          </p:nvPr>
        </p:nvSpPr>
        <p:spPr>
          <a:xfrm>
            <a:off x="684212" y="1125537"/>
            <a:ext cx="8270875" cy="2381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ALU used for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Load/Store: F = add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Branch: F = subtract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R-type: F depends on opcode</a:t>
            </a:r>
            <a:endParaRPr/>
          </a:p>
        </p:txBody>
      </p:sp>
      <p:sp>
        <p:nvSpPr>
          <p:cNvPr id="481" name="Google Shape;481;p21"/>
          <p:cNvSpPr txBox="1"/>
          <p:nvPr/>
        </p:nvSpPr>
        <p:spPr>
          <a:xfrm rot="5400000">
            <a:off x="6893718" y="1883568"/>
            <a:ext cx="41338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§4.4 A Simple Implementation Scheme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2" name="Google Shape;482;p21"/>
          <p:cNvGraphicFramePr/>
          <p:nvPr/>
        </p:nvGraphicFramePr>
        <p:xfrm>
          <a:off x="1187450" y="3500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{2FF330E2-8BA2-4567-8EED-B1BFCFD3FFAF}</a:tableStyleId>
              </a:tblPr>
              <a:tblGrid>
                <a:gridCol w="3048000"/>
                <a:gridCol w="304800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control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Function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ALU Control</a:t>
            </a:r>
            <a:endParaRPr/>
          </a:p>
        </p:txBody>
      </p:sp>
      <p:sp>
        <p:nvSpPr>
          <p:cNvPr id="493" name="Google Shape;493;p22"/>
          <p:cNvSpPr txBox="1"/>
          <p:nvPr>
            <p:ph idx="1" type="body"/>
          </p:nvPr>
        </p:nvSpPr>
        <p:spPr>
          <a:xfrm>
            <a:off x="317512" y="1089062"/>
            <a:ext cx="8271000" cy="51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2-bit ALUOp derived from opcode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logic derives ALU control</a:t>
            </a:r>
            <a:endParaRPr/>
          </a:p>
        </p:txBody>
      </p:sp>
      <p:graphicFrame>
        <p:nvGraphicFramePr>
          <p:cNvPr id="494" name="Google Shape;494;p22"/>
          <p:cNvGraphicFramePr/>
          <p:nvPr/>
        </p:nvGraphicFramePr>
        <p:xfrm>
          <a:off x="1139850" y="25733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{2FF330E2-8BA2-4567-8EED-B1BFCFD3FFAF}</a:tableStyleId>
              </a:tblPr>
              <a:tblGrid>
                <a:gridCol w="1208075"/>
                <a:gridCol w="906450"/>
                <a:gridCol w="1733550"/>
                <a:gridCol w="1733550"/>
                <a:gridCol w="1282700"/>
              </a:tblGrid>
              <a:tr h="579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opcode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ALUOp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Operation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function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control</a:t>
                      </a:r>
                      <a:endParaRPr sz="1400" u="none" cap="none" strike="noStrike"/>
                    </a:p>
                  </a:txBody>
                  <a:tcPr marT="45700" marB="45700" marR="91450" marL="91450" anchor="b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load register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store register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branch on equal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R-type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65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subtract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0110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4950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0000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125"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0001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Datapath With Control</a:t>
            </a:r>
            <a:endParaRPr/>
          </a:p>
        </p:txBody>
      </p:sp>
      <p:pic>
        <p:nvPicPr>
          <p:cNvPr id="505" name="Google Shape;50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R-Type Instruction</a:t>
            </a:r>
            <a:endParaRPr/>
          </a:p>
        </p:txBody>
      </p:sp>
      <p:pic>
        <p:nvPicPr>
          <p:cNvPr id="516" name="Google Shape;5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0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2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 Instruction</a:t>
            </a:r>
            <a:endParaRPr/>
          </a:p>
        </p:txBody>
      </p:sp>
      <p:pic>
        <p:nvPicPr>
          <p:cNvPr id="527" name="Google Shape;5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7"/>
          <p:cNvSpPr txBox="1"/>
          <p:nvPr>
            <p:ph type="title"/>
          </p:nvPr>
        </p:nvSpPr>
        <p:spPr>
          <a:xfrm>
            <a:off x="684212" y="138112"/>
            <a:ext cx="8259762" cy="7699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Branch-on-Equal Instruction</a:t>
            </a:r>
            <a:endParaRPr/>
          </a:p>
        </p:txBody>
      </p:sp>
      <p:pic>
        <p:nvPicPr>
          <p:cNvPr id="538" name="Google Shape;5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4137" y="1260475"/>
            <a:ext cx="6435725" cy="5011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Issues</a:t>
            </a:r>
            <a:endParaRPr/>
          </a:p>
        </p:txBody>
      </p:sp>
      <p:sp>
        <p:nvSpPr>
          <p:cNvPr id="549" name="Google Shape;549;p2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Longest delay determines clock period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path: load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memory → register file → ALU → data memory → register file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feasible to vary period for different instructions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Violates design principle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Making the common case fast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improve performance by pipelining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04-25-P374493" id="559" name="Google Shape;55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420937"/>
            <a:ext cx="4484687" cy="3579812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Pipelining Analogy</a:t>
            </a:r>
            <a:endParaRPr/>
          </a:p>
        </p:txBody>
      </p:sp>
      <p:sp>
        <p:nvSpPr>
          <p:cNvPr id="561" name="Google Shape;561;p29"/>
          <p:cNvSpPr txBox="1"/>
          <p:nvPr>
            <p:ph idx="1" type="body"/>
          </p:nvPr>
        </p:nvSpPr>
        <p:spPr>
          <a:xfrm>
            <a:off x="684212" y="1125537"/>
            <a:ext cx="8270875" cy="122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 laundry: overlapping execution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Parallelism improves performance</a:t>
            </a:r>
            <a:endParaRPr/>
          </a:p>
        </p:txBody>
      </p:sp>
      <p:sp>
        <p:nvSpPr>
          <p:cNvPr id="562" name="Google Shape;562;p29"/>
          <p:cNvSpPr txBox="1"/>
          <p:nvPr/>
        </p:nvSpPr>
        <p:spPr>
          <a:xfrm rot="5400000">
            <a:off x="7312818" y="1464468"/>
            <a:ext cx="32956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§4.6 An Overview of Pipelining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3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Pipeline</a:t>
            </a:r>
            <a:endParaRPr/>
          </a:p>
        </p:txBody>
      </p:sp>
      <p:sp>
        <p:nvSpPr>
          <p:cNvPr id="573" name="Google Shape;573;p30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stages, one step per stage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IF: Instruction fetch from memory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Instruction decode &amp; register read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EX: Execute operation or calculate address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MEM: Access memory operand</a:t>
            </a:r>
            <a:endParaRPr/>
          </a:p>
          <a:p>
            <a:pPr indent="-533400" lvl="1" marL="9906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WB: Write result back to register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Instruction Execution</a:t>
            </a:r>
            <a:endParaRPr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→ instruction memory, fetch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 numbers → register file, read registers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Depending on instruction class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ALU to calculate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 result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 address for load/store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comparison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data memory for load/store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 ← target address or PC + 4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1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31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Performance</a:t>
            </a:r>
            <a:endParaRPr/>
          </a:p>
        </p:txBody>
      </p:sp>
      <p:sp>
        <p:nvSpPr>
          <p:cNvPr id="584" name="Google Shape;584;p31"/>
          <p:cNvSpPr txBox="1"/>
          <p:nvPr>
            <p:ph idx="1" type="body"/>
          </p:nvPr>
        </p:nvSpPr>
        <p:spPr>
          <a:xfrm>
            <a:off x="684212" y="1125537"/>
            <a:ext cx="8270875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 time for stages 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100ps for register read or write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200ps for other stages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pipelined datapath with single-cycle datapath</a:t>
            </a:r>
            <a:endParaRPr/>
          </a:p>
        </p:txBody>
      </p:sp>
      <p:graphicFrame>
        <p:nvGraphicFramePr>
          <p:cNvPr id="585" name="Google Shape;585;p31"/>
          <p:cNvGraphicFramePr/>
          <p:nvPr/>
        </p:nvGraphicFramePr>
        <p:xfrm>
          <a:off x="395287" y="3846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{2FF330E2-8BA2-4567-8EED-B1BFCFD3FFAF}</a:tableStyleId>
              </a:tblPr>
              <a:tblGrid>
                <a:gridCol w="1193800"/>
                <a:gridCol w="1192200"/>
                <a:gridCol w="1195375"/>
                <a:gridCol w="1190625"/>
                <a:gridCol w="1195375"/>
                <a:gridCol w="1192200"/>
                <a:gridCol w="11938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read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access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write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sd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R-format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500ps</a:t>
                      </a:r>
                      <a:endParaRPr sz="1400" u="none" cap="none" strike="noStrike"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Performance</a:t>
            </a:r>
            <a:endParaRPr/>
          </a:p>
        </p:txBody>
      </p:sp>
      <p:sp>
        <p:nvSpPr>
          <p:cNvPr id="596" name="Google Shape;596;p32"/>
          <p:cNvSpPr txBox="1"/>
          <p:nvPr/>
        </p:nvSpPr>
        <p:spPr>
          <a:xfrm>
            <a:off x="3132137" y="1196975"/>
            <a:ext cx="267652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Single-cycle (T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800ps)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"/>
          <p:cNvSpPr txBox="1"/>
          <p:nvPr/>
        </p:nvSpPr>
        <p:spPr>
          <a:xfrm>
            <a:off x="3276600" y="3644900"/>
            <a:ext cx="238442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Pipelined (T</a:t>
            </a:r>
            <a:r>
              <a:rPr b="0" baseline="-2500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200ps)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628775"/>
            <a:ext cx="6624637" cy="456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3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Pipelining and ISA Design</a:t>
            </a:r>
            <a:endParaRPr/>
          </a:p>
        </p:txBody>
      </p:sp>
      <p:sp>
        <p:nvSpPr>
          <p:cNvPr id="609" name="Google Shape;609;p34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RISC-V ISA designed for pipelining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instructions are 32-bits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Easier to fetch and decode in one cycle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x86: 1- to 17-byte instructions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and regular instruction formats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decode and read registers in one step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addressing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calculate address in 3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stage, access memory in 4</a:t>
            </a:r>
            <a:r>
              <a:rPr b="0" baseline="30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stage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Hazards</a:t>
            </a:r>
            <a:endParaRPr/>
          </a:p>
        </p:txBody>
      </p:sp>
      <p:sp>
        <p:nvSpPr>
          <p:cNvPr id="620" name="Google Shape;620;p35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Situations that prevent starting the next instruction in the next cycle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hazards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required resource is busy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hazard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to wait for previous instruction to complete its data read/write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hazard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Deciding on control action depends on previous instruction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3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Structural Hazards</a:t>
            </a:r>
            <a:endParaRPr/>
          </a:p>
        </p:txBody>
      </p:sp>
      <p:sp>
        <p:nvSpPr>
          <p:cNvPr id="631" name="Google Shape;631;p36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 for use of a resource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RISC-V pipeline with a single memory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Load/store requires data access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fetch would have to </a:t>
            </a:r>
            <a:r>
              <a:rPr b="0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that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Would cause a pipeline “bubble”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pipelined datapaths require separate instruction/data memories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separate instruction/data caches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3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Hazards</a:t>
            </a:r>
            <a:endParaRPr/>
          </a:p>
        </p:txBody>
      </p:sp>
      <p:sp>
        <p:nvSpPr>
          <p:cNvPr id="642" name="Google Shape;642;p37"/>
          <p:cNvSpPr txBox="1"/>
          <p:nvPr>
            <p:ph idx="1" type="body"/>
          </p:nvPr>
        </p:nvSpPr>
        <p:spPr>
          <a:xfrm>
            <a:off x="684212" y="1125537"/>
            <a:ext cx="8270875" cy="2227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instruction depends on completion of data access by a previous instruction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Arial"/>
              <a:buChar char="■"/>
            </a:pPr>
            <a:r>
              <a:rPr i="0" lang="en-US" sz="2800" u="none">
                <a:solidFill>
                  <a:schemeClr val="dk1"/>
                </a:solidFill>
              </a:rPr>
              <a:t>add	</a:t>
            </a:r>
            <a:r>
              <a:rPr i="0" lang="en-US" sz="2800" u="none">
                <a:solidFill>
                  <a:srgbClr val="FF0000"/>
                </a:solidFill>
              </a:rPr>
              <a:t>x19</a:t>
            </a:r>
            <a:r>
              <a:rPr i="0" lang="en-US" sz="2800" u="none">
                <a:solidFill>
                  <a:schemeClr val="dk1"/>
                </a:solidFill>
              </a:rPr>
              <a:t>, x0, x1</a:t>
            </a:r>
            <a:br>
              <a:rPr i="0" lang="en-US" sz="2800" u="none">
                <a:solidFill>
                  <a:schemeClr val="dk1"/>
                </a:solidFill>
              </a:rPr>
            </a:br>
            <a:r>
              <a:rPr i="0" lang="en-US" sz="2800" u="none">
                <a:solidFill>
                  <a:schemeClr val="dk1"/>
                </a:solidFill>
              </a:rPr>
              <a:t>sub	x2, </a:t>
            </a:r>
            <a:r>
              <a:rPr i="0" lang="en-US" sz="2800" u="none">
                <a:solidFill>
                  <a:srgbClr val="FF0000"/>
                </a:solidFill>
              </a:rPr>
              <a:t>x19</a:t>
            </a:r>
            <a:r>
              <a:rPr i="0" lang="en-US" sz="2800" u="none">
                <a:solidFill>
                  <a:schemeClr val="dk1"/>
                </a:solidFill>
              </a:rPr>
              <a:t>, x3</a:t>
            </a:r>
            <a:endParaRPr/>
          </a:p>
        </p:txBody>
      </p:sp>
      <p:pic>
        <p:nvPicPr>
          <p:cNvPr id="643" name="Google Shape;64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3429000"/>
            <a:ext cx="7767637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Forwarding (aka Bypassing)</a:t>
            </a:r>
            <a:endParaRPr/>
          </a:p>
        </p:txBody>
      </p:sp>
      <p:sp>
        <p:nvSpPr>
          <p:cNvPr id="654" name="Google Shape;654;p38"/>
          <p:cNvSpPr txBox="1"/>
          <p:nvPr>
            <p:ph idx="1" type="body"/>
          </p:nvPr>
        </p:nvSpPr>
        <p:spPr>
          <a:xfrm>
            <a:off x="684212" y="1125537"/>
            <a:ext cx="8270875" cy="176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result when it is computed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Don’t wait for it to be stored in a register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extra connections in the datapath</a:t>
            </a:r>
            <a:endParaRPr/>
          </a:p>
        </p:txBody>
      </p:sp>
      <p:pic>
        <p:nvPicPr>
          <p:cNvPr id="655" name="Google Shape;6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3036887"/>
            <a:ext cx="78041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3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Load-Use Data Hazard</a:t>
            </a:r>
            <a:endParaRPr/>
          </a:p>
        </p:txBody>
      </p:sp>
      <p:sp>
        <p:nvSpPr>
          <p:cNvPr id="666" name="Google Shape;666;p39"/>
          <p:cNvSpPr txBox="1"/>
          <p:nvPr>
            <p:ph idx="1" type="body"/>
          </p:nvPr>
        </p:nvSpPr>
        <p:spPr>
          <a:xfrm>
            <a:off x="684212" y="1125537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always avoid stalls by 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value not computed when needed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forward backward in time!</a:t>
            </a:r>
            <a:endParaRPr/>
          </a:p>
        </p:txBody>
      </p:sp>
      <p:pic>
        <p:nvPicPr>
          <p:cNvPr id="667" name="Google Shape;6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75" y="3041650"/>
            <a:ext cx="7178675" cy="283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0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0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1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 Scheduling to Avoid Stalls</a:t>
            </a:r>
            <a:endParaRPr/>
          </a:p>
        </p:txBody>
      </p:sp>
      <p:sp>
        <p:nvSpPr>
          <p:cNvPr id="678" name="Google Shape;678;p40"/>
          <p:cNvSpPr txBox="1"/>
          <p:nvPr>
            <p:ph idx="1" type="body"/>
          </p:nvPr>
        </p:nvSpPr>
        <p:spPr>
          <a:xfrm>
            <a:off x="684212" y="1125537"/>
            <a:ext cx="8270875" cy="18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Reorder code to avoid use of load result in the next instruction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code for</a:t>
            </a:r>
            <a:r>
              <a:rPr i="0" lang="en-US" sz="3200" u="none">
                <a:solidFill>
                  <a:schemeClr val="dk1"/>
                </a:solidFill>
              </a:rPr>
              <a:t> a = b + e; c = b + f;</a:t>
            </a:r>
            <a:endParaRPr/>
          </a:p>
        </p:txBody>
      </p:sp>
      <p:sp>
        <p:nvSpPr>
          <p:cNvPr id="679" name="Google Shape;679;p40"/>
          <p:cNvSpPr txBox="1"/>
          <p:nvPr/>
        </p:nvSpPr>
        <p:spPr>
          <a:xfrm>
            <a:off x="1665287" y="3225800"/>
            <a:ext cx="2992500" cy="25551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x1, 0(x0)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8(x0)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		x3, x1,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		x3, 24(x0)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x4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		x5, x1,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		x5, 32(x0)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40"/>
          <p:cNvSpPr/>
          <p:nvPr/>
        </p:nvSpPr>
        <p:spPr>
          <a:xfrm>
            <a:off x="296862" y="4078287"/>
            <a:ext cx="914400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57" y="38340"/>
                </a:moveTo>
                <a:lnTo>
                  <a:pt x="7376" y="28080"/>
                </a:lnTo>
              </a:path>
            </a:pathLst>
          </a:cu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0"/>
          <p:cNvSpPr/>
          <p:nvPr/>
        </p:nvSpPr>
        <p:spPr>
          <a:xfrm>
            <a:off x="296862" y="5157787"/>
            <a:ext cx="914400" cy="4016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557" y="38340"/>
                </a:moveTo>
                <a:lnTo>
                  <a:pt x="7376" y="28080"/>
                </a:lnTo>
              </a:path>
            </a:pathLst>
          </a:custGeom>
          <a:solidFill>
            <a:schemeClr val="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40"/>
          <p:cNvSpPr txBox="1"/>
          <p:nvPr/>
        </p:nvSpPr>
        <p:spPr>
          <a:xfrm>
            <a:off x="5457825" y="3225800"/>
            <a:ext cx="3224100" cy="25551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x1, 0(x0)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8(x0)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ld		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x4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16(x0)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		x3, x1,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		x3, 24(x0)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		x5, x1,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		x5, 32(x0)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40"/>
          <p:cNvCxnSpPr/>
          <p:nvPr/>
        </p:nvCxnSpPr>
        <p:spPr>
          <a:xfrm flipH="1" rot="10800000">
            <a:off x="4859337" y="4221162"/>
            <a:ext cx="647700" cy="673100"/>
          </a:xfrm>
          <a:prstGeom prst="straightConnector1">
            <a:avLst/>
          </a:prstGeom>
          <a:noFill/>
          <a:ln cap="flat" cmpd="sng" w="28575">
            <a:solidFill>
              <a:schemeClr val="hlink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4" name="Google Shape;684;p40"/>
          <p:cNvSpPr/>
          <p:nvPr/>
        </p:nvSpPr>
        <p:spPr>
          <a:xfrm>
            <a:off x="2506662" y="3594900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0"/>
          <p:cNvSpPr/>
          <p:nvPr/>
        </p:nvSpPr>
        <p:spPr>
          <a:xfrm>
            <a:off x="4067175" y="3933825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i="0" lang="en-US" sz="20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x2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686" name="Google Shape;686;p40"/>
          <p:cNvSpPr/>
          <p:nvPr/>
        </p:nvSpPr>
        <p:spPr>
          <a:xfrm>
            <a:off x="2487612" y="4652887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40"/>
          <p:cNvSpPr/>
          <p:nvPr/>
        </p:nvSpPr>
        <p:spPr>
          <a:xfrm>
            <a:off x="4068747" y="5013325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i"/>
              <a:buNone/>
            </a:pPr>
            <a:r>
              <a:rPr b="0" i="0" lang="en-US" sz="2000" u="none" cap="none" strike="noStrike">
                <a:solidFill>
                  <a:srgbClr val="FF0000"/>
                </a:solidFill>
                <a:latin typeface="Oi"/>
                <a:ea typeface="Oi"/>
                <a:cs typeface="Oi"/>
                <a:sym typeface="Oi"/>
              </a:rPr>
              <a:t>x4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40"/>
          <p:cNvSpPr/>
          <p:nvPr/>
        </p:nvSpPr>
        <p:spPr>
          <a:xfrm>
            <a:off x="6300775" y="3573512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40"/>
          <p:cNvSpPr/>
          <p:nvPr/>
        </p:nvSpPr>
        <p:spPr>
          <a:xfrm>
            <a:off x="7885098" y="4292600"/>
            <a:ext cx="7968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40"/>
          <p:cNvSpPr/>
          <p:nvPr/>
        </p:nvSpPr>
        <p:spPr>
          <a:xfrm>
            <a:off x="7885112" y="5013325"/>
            <a:ext cx="647700" cy="4318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0"/>
          <p:cNvSpPr/>
          <p:nvPr/>
        </p:nvSpPr>
        <p:spPr>
          <a:xfrm>
            <a:off x="6372213" y="3933775"/>
            <a:ext cx="647700" cy="431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2" name="Google Shape;692;p40"/>
          <p:cNvCxnSpPr/>
          <p:nvPr/>
        </p:nvCxnSpPr>
        <p:spPr>
          <a:xfrm>
            <a:off x="3516312" y="3819525"/>
            <a:ext cx="550862" cy="25876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3" name="Google Shape;693;p40"/>
          <p:cNvCxnSpPr/>
          <p:nvPr/>
        </p:nvCxnSpPr>
        <p:spPr>
          <a:xfrm>
            <a:off x="3449637" y="4918075"/>
            <a:ext cx="619125" cy="31115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4" name="Google Shape;694;p40"/>
          <p:cNvCxnSpPr/>
          <p:nvPr/>
        </p:nvCxnSpPr>
        <p:spPr>
          <a:xfrm>
            <a:off x="7302500" y="3829050"/>
            <a:ext cx="654050" cy="49212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95" name="Google Shape;695;p40"/>
          <p:cNvCxnSpPr/>
          <p:nvPr/>
        </p:nvCxnSpPr>
        <p:spPr>
          <a:xfrm>
            <a:off x="7231062" y="4287837"/>
            <a:ext cx="796925" cy="7254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6" name="Google Shape;696;p40"/>
          <p:cNvSpPr txBox="1"/>
          <p:nvPr/>
        </p:nvSpPr>
        <p:spPr>
          <a:xfrm>
            <a:off x="6300787" y="5876925"/>
            <a:ext cx="114617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40"/>
          <p:cNvSpPr txBox="1"/>
          <p:nvPr/>
        </p:nvSpPr>
        <p:spPr>
          <a:xfrm>
            <a:off x="2506662" y="5876925"/>
            <a:ext cx="1146175" cy="37623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 cycles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2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42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Stall on Branch</a:t>
            </a:r>
            <a:endParaRPr/>
          </a:p>
        </p:txBody>
      </p:sp>
      <p:sp>
        <p:nvSpPr>
          <p:cNvPr id="708" name="Google Shape;708;p42"/>
          <p:cNvSpPr txBox="1"/>
          <p:nvPr>
            <p:ph idx="1" type="body"/>
          </p:nvPr>
        </p:nvSpPr>
        <p:spPr>
          <a:xfrm>
            <a:off x="684212" y="1125537"/>
            <a:ext cx="8270875" cy="130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until branch outcome determined before fetching next instruction</a:t>
            </a:r>
            <a:endParaRPr/>
          </a:p>
        </p:txBody>
      </p:sp>
      <p:pic>
        <p:nvPicPr>
          <p:cNvPr id="709" name="Google Shape;70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576512"/>
            <a:ext cx="7653337" cy="29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CPU Overview</a:t>
            </a:r>
            <a:endParaRPr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525587"/>
            <a:ext cx="8027987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4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RISC-V Pipelined Datapath</a:t>
            </a:r>
            <a:endParaRPr/>
          </a:p>
        </p:txBody>
      </p:sp>
      <p:sp>
        <p:nvSpPr>
          <p:cNvPr id="720" name="Google Shape;720;p46"/>
          <p:cNvSpPr txBox="1"/>
          <p:nvPr/>
        </p:nvSpPr>
        <p:spPr>
          <a:xfrm rot="5400000">
            <a:off x="7009606" y="1748631"/>
            <a:ext cx="3902075" cy="3698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§4.7 Pipelined Datapath and Control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46"/>
          <p:cNvSpPr/>
          <p:nvPr/>
        </p:nvSpPr>
        <p:spPr>
          <a:xfrm>
            <a:off x="2124075" y="5157787"/>
            <a:ext cx="571500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0780" y="59544"/>
                </a:moveTo>
                <a:lnTo>
                  <a:pt x="8972" y="29376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46"/>
          <p:cNvSpPr/>
          <p:nvPr/>
        </p:nvSpPr>
        <p:spPr>
          <a:xfrm>
            <a:off x="395287" y="4292600"/>
            <a:ext cx="650875" cy="330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7695" y="39766"/>
                </a:moveTo>
                <a:lnTo>
                  <a:pt x="8972" y="28955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46"/>
          <p:cNvSpPr txBox="1"/>
          <p:nvPr/>
        </p:nvSpPr>
        <p:spPr>
          <a:xfrm>
            <a:off x="179387" y="5013325"/>
            <a:ext cx="1512887" cy="92551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Right-to-left flow leads to hazards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4" name="Google Shape;72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37" y="1125537"/>
            <a:ext cx="7232650" cy="523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4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registers</a:t>
            </a:r>
            <a:endParaRPr/>
          </a:p>
        </p:txBody>
      </p:sp>
      <p:sp>
        <p:nvSpPr>
          <p:cNvPr id="735" name="Google Shape;735;p47"/>
          <p:cNvSpPr txBox="1"/>
          <p:nvPr>
            <p:ph idx="1" type="body"/>
          </p:nvPr>
        </p:nvSpPr>
        <p:spPr>
          <a:xfrm>
            <a:off x="684212" y="1125537"/>
            <a:ext cx="8351837" cy="130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 registers between stages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hold information produced in previous cycle</a:t>
            </a:r>
            <a:endParaRPr/>
          </a:p>
        </p:txBody>
      </p:sp>
      <p:pic>
        <p:nvPicPr>
          <p:cNvPr id="736" name="Google Shape;73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725" y="2492375"/>
            <a:ext cx="7986712" cy="3687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4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4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Operation</a:t>
            </a:r>
            <a:endParaRPr/>
          </a:p>
        </p:txBody>
      </p:sp>
      <p:sp>
        <p:nvSpPr>
          <p:cNvPr id="747" name="Google Shape;747;p48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Cycle-by-cycle flow of instructions through the pipelined datapath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“Single-clock-cycle” pipeline diagram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Shows pipeline usage in a single cycle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 resources used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c.f. “multi-clock-cycle” diagram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 of operation over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We’ll look at “single-clock-cycle” diagrams for load &amp; store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009725044c_1_0"/>
          <p:cNvSpPr txBox="1"/>
          <p:nvPr/>
        </p:nvSpPr>
        <p:spPr>
          <a:xfrm>
            <a:off x="1692275" y="6381750"/>
            <a:ext cx="72723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g3009725044c_1_0"/>
          <p:cNvSpPr txBox="1"/>
          <p:nvPr>
            <p:ph type="title"/>
          </p:nvPr>
        </p:nvSpPr>
        <p:spPr>
          <a:xfrm>
            <a:off x="684212" y="146050"/>
            <a:ext cx="82599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Pipeline Summary</a:t>
            </a:r>
            <a:endParaRPr/>
          </a:p>
        </p:txBody>
      </p:sp>
      <p:sp>
        <p:nvSpPr>
          <p:cNvPr id="758" name="Google Shape;758;g3009725044c_1_0"/>
          <p:cNvSpPr txBox="1"/>
          <p:nvPr>
            <p:ph idx="1" type="body"/>
          </p:nvPr>
        </p:nvSpPr>
        <p:spPr>
          <a:xfrm>
            <a:off x="684212" y="1844675"/>
            <a:ext cx="8271000" cy="43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Pipelining improves performance by increasing instruction throughput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Executes multiple instructions in parallel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instruction has the same latency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 to hazards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Structure, data, control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 set design affects complexity of pipeline implementation</a:t>
            </a:r>
            <a:endParaRPr/>
          </a:p>
        </p:txBody>
      </p:sp>
      <p:sp>
        <p:nvSpPr>
          <p:cNvPr id="759" name="Google Shape;759;g3009725044c_1_0"/>
          <p:cNvSpPr txBox="1"/>
          <p:nvPr/>
        </p:nvSpPr>
        <p:spPr>
          <a:xfrm>
            <a:off x="684212" y="1258887"/>
            <a:ext cx="2825700" cy="83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 Black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Arial Black"/>
                <a:ea typeface="Arial Black"/>
                <a:cs typeface="Arial Black"/>
                <a:sym typeface="Arial Black"/>
              </a:rPr>
              <a:t>The BIG Picture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191250" y="2995612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3122612" y="1195387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Multiplexers</a:t>
            </a:r>
            <a:endParaRPr/>
          </a:p>
        </p:txBody>
      </p:sp>
      <p:cxnSp>
        <p:nvCxnSpPr>
          <p:cNvPr id="135" name="Google Shape;135;p5"/>
          <p:cNvCxnSpPr/>
          <p:nvPr/>
        </p:nvCxnSpPr>
        <p:spPr>
          <a:xfrm rot="10800000">
            <a:off x="3338512" y="1484312"/>
            <a:ext cx="57626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5"/>
          <p:cNvSpPr/>
          <p:nvPr/>
        </p:nvSpPr>
        <p:spPr>
          <a:xfrm>
            <a:off x="3338512" y="1700212"/>
            <a:ext cx="287337" cy="2159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5"/>
          <p:cNvCxnSpPr/>
          <p:nvPr/>
        </p:nvCxnSpPr>
        <p:spPr>
          <a:xfrm rot="10800000">
            <a:off x="6372225" y="3284537"/>
            <a:ext cx="576262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5"/>
          <p:cNvSpPr/>
          <p:nvPr/>
        </p:nvSpPr>
        <p:spPr>
          <a:xfrm>
            <a:off x="6372225" y="3500437"/>
            <a:ext cx="287337" cy="215900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362575" y="4651375"/>
            <a:ext cx="936625" cy="865187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5"/>
          <p:cNvCxnSpPr/>
          <p:nvPr/>
        </p:nvCxnSpPr>
        <p:spPr>
          <a:xfrm>
            <a:off x="5651500" y="4867275"/>
            <a:ext cx="358775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1" name="Google Shape;141;p5"/>
          <p:cNvSpPr/>
          <p:nvPr/>
        </p:nvSpPr>
        <p:spPr>
          <a:xfrm flipH="1">
            <a:off x="5899150" y="5083175"/>
            <a:ext cx="144462" cy="288925"/>
          </a:xfrm>
          <a:custGeom>
            <a:rect b="b" l="l" r="r" t="t"/>
            <a:pathLst>
              <a:path extrusionOk="0" fill="none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extrusionOk="0" h="21600" w="2160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5508625" y="1196975"/>
            <a:ext cx="3527425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Can’t just join wires together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32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multiplexers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525587"/>
            <a:ext cx="8027987" cy="4351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177925"/>
            <a:ext cx="6916737" cy="520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Logic Design Basics</a:t>
            </a:r>
            <a:endParaRPr/>
          </a:p>
        </p:txBody>
      </p:sp>
      <p:sp>
        <p:nvSpPr>
          <p:cNvPr id="165" name="Google Shape;165;p7"/>
          <p:cNvSpPr txBox="1"/>
          <p:nvPr/>
        </p:nvSpPr>
        <p:spPr>
          <a:xfrm rot="5400000">
            <a:off x="7287418" y="1489868"/>
            <a:ext cx="3346450" cy="36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§4.2 Logic Design Conventions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684212" y="1125537"/>
            <a:ext cx="827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encoded in binary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voltage = 0, High voltage = 1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wire per bit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Multi-bit data encoded on multi-wire buses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Combinational element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Operate on data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is a function of input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(sequential) elements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 information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8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Combinational Elements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684212" y="1412875"/>
            <a:ext cx="31019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AND-gate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 &amp; B</a:t>
            </a:r>
            <a:endParaRPr/>
          </a:p>
        </p:txBody>
      </p:sp>
      <p:grpSp>
        <p:nvGrpSpPr>
          <p:cNvPr id="178" name="Google Shape;178;p8"/>
          <p:cNvGrpSpPr/>
          <p:nvPr/>
        </p:nvGrpSpPr>
        <p:grpSpPr>
          <a:xfrm>
            <a:off x="1258887" y="2641600"/>
            <a:ext cx="1560512" cy="655637"/>
            <a:chOff x="249" y="2299"/>
            <a:chExt cx="983" cy="413"/>
          </a:xfrm>
        </p:grpSpPr>
        <p:grpSp>
          <p:nvGrpSpPr>
            <p:cNvPr id="179" name="Google Shape;179;p8"/>
            <p:cNvGrpSpPr/>
            <p:nvPr/>
          </p:nvGrpSpPr>
          <p:grpSpPr>
            <a:xfrm>
              <a:off x="476" y="2387"/>
              <a:ext cx="544" cy="273"/>
              <a:chOff x="431" y="1888"/>
              <a:chExt cx="544" cy="273"/>
            </a:xfrm>
          </p:grpSpPr>
          <p:sp>
            <p:nvSpPr>
              <p:cNvPr id="180" name="Google Shape;180;p8"/>
              <p:cNvSpPr/>
              <p:nvPr/>
            </p:nvSpPr>
            <p:spPr>
              <a:xfrm>
                <a:off x="701" y="1889"/>
                <a:ext cx="139" cy="272"/>
              </a:xfrm>
              <a:custGeom>
                <a:rect b="b" l="l" r="r" t="t"/>
                <a:pathLst>
                  <a:path extrusionOk="0" fill="none" h="43200" w="2208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</a:path>
                  <a:path extrusionOk="0" h="43200" w="22080">
                    <a:moveTo>
                      <a:pt x="479" y="0"/>
                    </a:moveTo>
                    <a:cubicBezTo>
                      <a:pt x="12409" y="0"/>
                      <a:pt x="22080" y="9670"/>
                      <a:pt x="22080" y="21600"/>
                    </a:cubicBezTo>
                    <a:cubicBezTo>
                      <a:pt x="22080" y="33529"/>
                      <a:pt x="12409" y="43200"/>
                      <a:pt x="480" y="43200"/>
                    </a:cubicBezTo>
                    <a:cubicBezTo>
                      <a:pt x="319" y="43200"/>
                      <a:pt x="159" y="43198"/>
                      <a:pt x="0" y="43194"/>
                    </a:cubicBezTo>
                    <a:lnTo>
                      <a:pt x="480" y="21600"/>
                    </a:lnTo>
                    <a:lnTo>
                      <a:pt x="479" y="0"/>
                    </a:lnTo>
                    <a:close/>
                  </a:path>
                </a:pathLst>
              </a:cu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t/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81" name="Google Shape;181;p8"/>
              <p:cNvCxnSpPr/>
              <p:nvPr/>
            </p:nvCxnSpPr>
            <p:spPr>
              <a:xfrm>
                <a:off x="567" y="1888"/>
                <a:ext cx="13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8"/>
              <p:cNvCxnSpPr/>
              <p:nvPr/>
            </p:nvCxnSpPr>
            <p:spPr>
              <a:xfrm>
                <a:off x="567" y="1888"/>
                <a:ext cx="0" cy="27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8"/>
              <p:cNvCxnSpPr/>
              <p:nvPr/>
            </p:nvCxnSpPr>
            <p:spPr>
              <a:xfrm>
                <a:off x="567" y="2160"/>
                <a:ext cx="136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8"/>
              <p:cNvCxnSpPr/>
              <p:nvPr/>
            </p:nvCxnSpPr>
            <p:spPr>
              <a:xfrm>
                <a:off x="431" y="1933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431" y="2115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839" y="2024"/>
                <a:ext cx="136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sp>
          <p:nvSpPr>
            <p:cNvPr id="187" name="Google Shape;187;p8"/>
            <p:cNvSpPr txBox="1"/>
            <p:nvPr/>
          </p:nvSpPr>
          <p:spPr>
            <a:xfrm>
              <a:off x="249" y="2299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249" y="2481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1020" y="2390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" name="Google Shape;190;p8"/>
          <p:cNvGrpSpPr/>
          <p:nvPr/>
        </p:nvGrpSpPr>
        <p:grpSpPr>
          <a:xfrm>
            <a:off x="1547812" y="4868862"/>
            <a:ext cx="1416050" cy="1308100"/>
            <a:chOff x="113" y="2840"/>
            <a:chExt cx="892" cy="824"/>
          </a:xfrm>
        </p:grpSpPr>
        <p:cxnSp>
          <p:nvCxnSpPr>
            <p:cNvPr id="191" name="Google Shape;191;p8"/>
            <p:cNvCxnSpPr/>
            <p:nvPr/>
          </p:nvCxnSpPr>
          <p:spPr>
            <a:xfrm>
              <a:off x="340" y="297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2" name="Google Shape;192;p8"/>
            <p:cNvCxnSpPr/>
            <p:nvPr/>
          </p:nvCxnSpPr>
          <p:spPr>
            <a:xfrm>
              <a:off x="340" y="315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3" name="Google Shape;193;p8"/>
            <p:cNvCxnSpPr/>
            <p:nvPr/>
          </p:nvCxnSpPr>
          <p:spPr>
            <a:xfrm>
              <a:off x="657" y="3067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4" name="Google Shape;194;p8"/>
            <p:cNvSpPr txBox="1"/>
            <p:nvPr/>
          </p:nvSpPr>
          <p:spPr>
            <a:xfrm>
              <a:off x="113" y="2843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8"/>
            <p:cNvSpPr txBox="1"/>
            <p:nvPr/>
          </p:nvSpPr>
          <p:spPr>
            <a:xfrm>
              <a:off x="113" y="3025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8"/>
            <p:cNvSpPr txBox="1"/>
            <p:nvPr/>
          </p:nvSpPr>
          <p:spPr>
            <a:xfrm>
              <a:off x="793" y="2934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8"/>
            <p:cNvCxnSpPr/>
            <p:nvPr/>
          </p:nvCxnSpPr>
          <p:spPr>
            <a:xfrm>
              <a:off x="476" y="2931"/>
              <a:ext cx="0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98" name="Google Shape;198;p8"/>
            <p:cNvSpPr/>
            <p:nvPr/>
          </p:nvSpPr>
          <p:spPr>
            <a:xfrm>
              <a:off x="567" y="2840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 flipH="1">
              <a:off x="476" y="2840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 flipH="1" rot="10800000">
              <a:off x="567" y="3203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 rot="10800000">
              <a:off x="476" y="3203"/>
              <a:ext cx="90" cy="9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8"/>
            <p:cNvCxnSpPr/>
            <p:nvPr/>
          </p:nvCxnSpPr>
          <p:spPr>
            <a:xfrm>
              <a:off x="657" y="2931"/>
              <a:ext cx="0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3" name="Google Shape;203;p8"/>
            <p:cNvSpPr txBox="1"/>
            <p:nvPr/>
          </p:nvSpPr>
          <p:spPr>
            <a:xfrm>
              <a:off x="476" y="2840"/>
              <a:ext cx="181" cy="4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360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b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4" name="Google Shape;204;p8"/>
            <p:cNvCxnSpPr/>
            <p:nvPr/>
          </p:nvCxnSpPr>
          <p:spPr>
            <a:xfrm rot="10800000">
              <a:off x="567" y="3294"/>
              <a:ext cx="0" cy="1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05" name="Google Shape;205;p8"/>
            <p:cNvSpPr txBox="1"/>
            <p:nvPr/>
          </p:nvSpPr>
          <p:spPr>
            <a:xfrm>
              <a:off x="461" y="343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8"/>
          <p:cNvSpPr txBox="1"/>
          <p:nvPr/>
        </p:nvSpPr>
        <p:spPr>
          <a:xfrm>
            <a:off x="684212" y="3644900"/>
            <a:ext cx="32400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Multiplexer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S ? I1 : I0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7" name="Google Shape;207;p8"/>
          <p:cNvGrpSpPr/>
          <p:nvPr/>
        </p:nvGrpSpPr>
        <p:grpSpPr>
          <a:xfrm>
            <a:off x="7092950" y="1484312"/>
            <a:ext cx="1604962" cy="1012825"/>
            <a:chOff x="1111" y="2659"/>
            <a:chExt cx="1011" cy="638"/>
          </a:xfrm>
        </p:grpSpPr>
        <p:cxnSp>
          <p:nvCxnSpPr>
            <p:cNvPr id="208" name="Google Shape;208;p8"/>
            <p:cNvCxnSpPr/>
            <p:nvPr/>
          </p:nvCxnSpPr>
          <p:spPr>
            <a:xfrm>
              <a:off x="1338" y="2795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09" name="Google Shape;209;p8"/>
            <p:cNvCxnSpPr/>
            <p:nvPr/>
          </p:nvCxnSpPr>
          <p:spPr>
            <a:xfrm>
              <a:off x="1338" y="315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10" name="Google Shape;210;p8"/>
            <p:cNvCxnSpPr/>
            <p:nvPr/>
          </p:nvCxnSpPr>
          <p:spPr>
            <a:xfrm>
              <a:off x="1791" y="297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11" name="Google Shape;211;p8"/>
            <p:cNvSpPr txBox="1"/>
            <p:nvPr/>
          </p:nvSpPr>
          <p:spPr>
            <a:xfrm>
              <a:off x="1111" y="2662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1111" y="3066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1910" y="284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8"/>
            <p:cNvCxnSpPr/>
            <p:nvPr/>
          </p:nvCxnSpPr>
          <p:spPr>
            <a:xfrm>
              <a:off x="1474" y="2659"/>
              <a:ext cx="0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8"/>
            <p:cNvCxnSpPr/>
            <p:nvPr/>
          </p:nvCxnSpPr>
          <p:spPr>
            <a:xfrm>
              <a:off x="1474" y="3067"/>
              <a:ext cx="0" cy="227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8"/>
            <p:cNvCxnSpPr/>
            <p:nvPr/>
          </p:nvCxnSpPr>
          <p:spPr>
            <a:xfrm>
              <a:off x="1474" y="2886"/>
              <a:ext cx="91" cy="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8"/>
            <p:cNvCxnSpPr/>
            <p:nvPr/>
          </p:nvCxnSpPr>
          <p:spPr>
            <a:xfrm flipH="1">
              <a:off x="1474" y="2976"/>
              <a:ext cx="91" cy="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8"/>
            <p:cNvCxnSpPr/>
            <p:nvPr/>
          </p:nvCxnSpPr>
          <p:spPr>
            <a:xfrm>
              <a:off x="1474" y="2659"/>
              <a:ext cx="317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8"/>
            <p:cNvCxnSpPr/>
            <p:nvPr/>
          </p:nvCxnSpPr>
          <p:spPr>
            <a:xfrm flipH="1" rot="10800000">
              <a:off x="1474" y="3113"/>
              <a:ext cx="317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8"/>
            <p:cNvCxnSpPr/>
            <p:nvPr/>
          </p:nvCxnSpPr>
          <p:spPr>
            <a:xfrm>
              <a:off x="1791" y="2840"/>
              <a:ext cx="0" cy="27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21" name="Google Shape;221;p8"/>
            <p:cNvSpPr txBox="1"/>
            <p:nvPr/>
          </p:nvSpPr>
          <p:spPr>
            <a:xfrm>
              <a:off x="1620" y="2889"/>
              <a:ext cx="84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8"/>
          <p:cNvGrpSpPr/>
          <p:nvPr/>
        </p:nvGrpSpPr>
        <p:grpSpPr>
          <a:xfrm>
            <a:off x="5580062" y="4575175"/>
            <a:ext cx="1676400" cy="1595437"/>
            <a:chOff x="2699" y="2750"/>
            <a:chExt cx="1056" cy="1005"/>
          </a:xfrm>
        </p:grpSpPr>
        <p:cxnSp>
          <p:nvCxnSpPr>
            <p:cNvPr id="223" name="Google Shape;223;p8"/>
            <p:cNvCxnSpPr/>
            <p:nvPr/>
          </p:nvCxnSpPr>
          <p:spPr>
            <a:xfrm>
              <a:off x="2926" y="2886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4" name="Google Shape;224;p8"/>
            <p:cNvCxnSpPr/>
            <p:nvPr/>
          </p:nvCxnSpPr>
          <p:spPr>
            <a:xfrm>
              <a:off x="2926" y="3339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5" name="Google Shape;225;p8"/>
            <p:cNvCxnSpPr/>
            <p:nvPr/>
          </p:nvCxnSpPr>
          <p:spPr>
            <a:xfrm>
              <a:off x="3424" y="3113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6" name="Google Shape;226;p8"/>
            <p:cNvSpPr txBox="1"/>
            <p:nvPr/>
          </p:nvSpPr>
          <p:spPr>
            <a:xfrm>
              <a:off x="2699" y="2753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 txBox="1"/>
            <p:nvPr/>
          </p:nvSpPr>
          <p:spPr>
            <a:xfrm>
              <a:off x="2699" y="3247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8"/>
            <p:cNvSpPr txBox="1"/>
            <p:nvPr/>
          </p:nvSpPr>
          <p:spPr>
            <a:xfrm>
              <a:off x="3543" y="2979"/>
              <a:ext cx="21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8"/>
            <p:cNvCxnSpPr/>
            <p:nvPr/>
          </p:nvCxnSpPr>
          <p:spPr>
            <a:xfrm>
              <a:off x="3061" y="2750"/>
              <a:ext cx="1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8"/>
            <p:cNvCxnSpPr/>
            <p:nvPr/>
          </p:nvCxnSpPr>
          <p:spPr>
            <a:xfrm flipH="1">
              <a:off x="3061" y="3203"/>
              <a:ext cx="1" cy="27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8"/>
            <p:cNvCxnSpPr/>
            <p:nvPr/>
          </p:nvCxnSpPr>
          <p:spPr>
            <a:xfrm>
              <a:off x="3062" y="3022"/>
              <a:ext cx="91" cy="9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8"/>
            <p:cNvCxnSpPr/>
            <p:nvPr/>
          </p:nvCxnSpPr>
          <p:spPr>
            <a:xfrm flipH="1">
              <a:off x="3062" y="3112"/>
              <a:ext cx="91" cy="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8"/>
            <p:cNvCxnSpPr/>
            <p:nvPr/>
          </p:nvCxnSpPr>
          <p:spPr>
            <a:xfrm>
              <a:off x="3061" y="2750"/>
              <a:ext cx="363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4" name="Google Shape;234;p8"/>
            <p:cNvCxnSpPr/>
            <p:nvPr/>
          </p:nvCxnSpPr>
          <p:spPr>
            <a:xfrm flipH="1" rot="10800000">
              <a:off x="3061" y="3294"/>
              <a:ext cx="363" cy="181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5" name="Google Shape;235;p8"/>
            <p:cNvCxnSpPr/>
            <p:nvPr/>
          </p:nvCxnSpPr>
          <p:spPr>
            <a:xfrm>
              <a:off x="3424" y="2931"/>
              <a:ext cx="0" cy="363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6" name="Google Shape;236;p8"/>
            <p:cNvSpPr txBox="1"/>
            <p:nvPr/>
          </p:nvSpPr>
          <p:spPr>
            <a:xfrm>
              <a:off x="3152" y="3025"/>
              <a:ext cx="28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8"/>
            <p:cNvCxnSpPr/>
            <p:nvPr/>
          </p:nvCxnSpPr>
          <p:spPr>
            <a:xfrm>
              <a:off x="3243" y="3385"/>
              <a:ext cx="0" cy="136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38" name="Google Shape;238;p8"/>
            <p:cNvSpPr txBox="1"/>
            <p:nvPr/>
          </p:nvSpPr>
          <p:spPr>
            <a:xfrm>
              <a:off x="3152" y="3524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 txBox="1"/>
          <p:nvPr/>
        </p:nvSpPr>
        <p:spPr>
          <a:xfrm>
            <a:off x="4211637" y="1412875"/>
            <a:ext cx="3101975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A +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4211637" y="3284537"/>
            <a:ext cx="4319587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Arithmetic/Logic Unit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F(A, 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"/>
          <p:cNvSpPr txBox="1"/>
          <p:nvPr/>
        </p:nvSpPr>
        <p:spPr>
          <a:xfrm>
            <a:off x="1692275" y="6381750"/>
            <a:ext cx="7272337" cy="358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4 — The Processor — </a:t>
            </a:r>
            <a:fld id="{00000000-1234-1234-1234-123412341234}" type="slidenum"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>
            <p:ph type="title"/>
          </p:nvPr>
        </p:nvSpPr>
        <p:spPr>
          <a:xfrm>
            <a:off x="684212" y="146050"/>
            <a:ext cx="82597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Sequential Elements</a:t>
            </a:r>
            <a:endParaRPr/>
          </a:p>
        </p:txBody>
      </p:sp>
      <p:sp>
        <p:nvSpPr>
          <p:cNvPr id="251" name="Google Shape;251;p9"/>
          <p:cNvSpPr txBox="1"/>
          <p:nvPr>
            <p:ph idx="1" type="body"/>
          </p:nvPr>
        </p:nvSpPr>
        <p:spPr>
          <a:xfrm>
            <a:off x="684212" y="1125537"/>
            <a:ext cx="8270875" cy="2765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Register: stores data in a circuit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a clock signal to determine when to update the stored value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Edge-triggered: update when Clk changes from 0 to 1</a:t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755650" y="4365625"/>
            <a:ext cx="2090737" cy="1223962"/>
            <a:chOff x="657" y="2296"/>
            <a:chExt cx="1317" cy="771"/>
          </a:xfrm>
        </p:grpSpPr>
        <p:sp>
          <p:nvSpPr>
            <p:cNvPr id="253" name="Google Shape;253;p9"/>
            <p:cNvSpPr txBox="1"/>
            <p:nvPr/>
          </p:nvSpPr>
          <p:spPr>
            <a:xfrm>
              <a:off x="1111" y="2296"/>
              <a:ext cx="499" cy="771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4" name="Google Shape;254;p9"/>
            <p:cNvCxnSpPr/>
            <p:nvPr/>
          </p:nvCxnSpPr>
          <p:spPr>
            <a:xfrm>
              <a:off x="975" y="247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5" name="Google Shape;255;p9"/>
            <p:cNvCxnSpPr/>
            <p:nvPr/>
          </p:nvCxnSpPr>
          <p:spPr>
            <a:xfrm>
              <a:off x="975" y="2886"/>
              <a:ext cx="1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>
              <a:off x="1610" y="2478"/>
              <a:ext cx="13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57" name="Google Shape;257;p9"/>
            <p:cNvSpPr txBox="1"/>
            <p:nvPr/>
          </p:nvSpPr>
          <p:spPr>
            <a:xfrm>
              <a:off x="748" y="2345"/>
              <a:ext cx="220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 txBox="1"/>
            <p:nvPr/>
          </p:nvSpPr>
          <p:spPr>
            <a:xfrm>
              <a:off x="657" y="2753"/>
              <a:ext cx="3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1746" y="2345"/>
              <a:ext cx="22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0" name="Google Shape;260;p9"/>
            <p:cNvCxnSpPr/>
            <p:nvPr/>
          </p:nvCxnSpPr>
          <p:spPr>
            <a:xfrm>
              <a:off x="1111" y="2840"/>
              <a:ext cx="91" cy="4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flipH="1" rot="10800000">
              <a:off x="1111" y="2886"/>
              <a:ext cx="91" cy="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262" name="Google Shape;262;p9"/>
          <p:cNvGrpSpPr/>
          <p:nvPr/>
        </p:nvGrpSpPr>
        <p:grpSpPr>
          <a:xfrm>
            <a:off x="3419475" y="4005262"/>
            <a:ext cx="4775200" cy="1800225"/>
            <a:chOff x="2154" y="2523"/>
            <a:chExt cx="3008" cy="1134"/>
          </a:xfrm>
        </p:grpSpPr>
        <p:cxnSp>
          <p:nvCxnSpPr>
            <p:cNvPr id="263" name="Google Shape;263;p9"/>
            <p:cNvCxnSpPr/>
            <p:nvPr/>
          </p:nvCxnSpPr>
          <p:spPr>
            <a:xfrm>
              <a:off x="2712" y="2614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>
              <a:off x="2712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>
              <a:off x="3256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>
              <a:off x="3256" y="2795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>
              <a:off x="2531" y="2795"/>
              <a:ext cx="181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>
              <a:off x="3801" y="2614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>
              <a:off x="3801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>
              <a:off x="4345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4345" y="2795"/>
              <a:ext cx="544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4889" y="2614"/>
              <a:ext cx="0" cy="18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 flipH="1" rot="10800000">
              <a:off x="4890" y="2613"/>
              <a:ext cx="227" cy="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>
              <a:off x="2531" y="3657"/>
              <a:ext cx="263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75" name="Google Shape;275;p9"/>
            <p:cNvCxnSpPr/>
            <p:nvPr/>
          </p:nvCxnSpPr>
          <p:spPr>
            <a:xfrm rot="10800000">
              <a:off x="2531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76" name="Google Shape;276;p9"/>
            <p:cNvSpPr txBox="1"/>
            <p:nvPr/>
          </p:nvSpPr>
          <p:spPr>
            <a:xfrm>
              <a:off x="2154" y="2617"/>
              <a:ext cx="300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9"/>
            <p:cNvSpPr txBox="1"/>
            <p:nvPr/>
          </p:nvSpPr>
          <p:spPr>
            <a:xfrm>
              <a:off x="2154" y="2949"/>
              <a:ext cx="2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154" y="3297"/>
              <a:ext cx="21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531" y="2976"/>
              <a:ext cx="635" cy="182"/>
            </a:xfrm>
            <a:custGeom>
              <a:rect b="b" l="l" r="r" t="t"/>
              <a:pathLst>
                <a:path extrusionOk="0" h="182" w="635">
                  <a:moveTo>
                    <a:pt x="0" y="0"/>
                  </a:moveTo>
                  <a:lnTo>
                    <a:pt x="590" y="0"/>
                  </a:lnTo>
                  <a:lnTo>
                    <a:pt x="635" y="91"/>
                  </a:lnTo>
                  <a:lnTo>
                    <a:pt x="590" y="182"/>
                  </a:lnTo>
                  <a:lnTo>
                    <a:pt x="0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3166" y="2976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892" y="3339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2803" y="3339"/>
              <a:ext cx="1089" cy="182"/>
            </a:xfrm>
            <a:custGeom>
              <a:rect b="b" l="l" r="r" t="t"/>
              <a:pathLst>
                <a:path extrusionOk="0" h="182" w="1089">
                  <a:moveTo>
                    <a:pt x="0" y="91"/>
                  </a:moveTo>
                  <a:lnTo>
                    <a:pt x="45" y="0"/>
                  </a:lnTo>
                  <a:lnTo>
                    <a:pt x="1043" y="0"/>
                  </a:lnTo>
                  <a:lnTo>
                    <a:pt x="1089" y="91"/>
                  </a:lnTo>
                  <a:lnTo>
                    <a:pt x="1043" y="182"/>
                  </a:lnTo>
                  <a:lnTo>
                    <a:pt x="45" y="182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2531" y="3340"/>
              <a:ext cx="272" cy="181"/>
            </a:xfrm>
            <a:custGeom>
              <a:rect b="b" l="l" r="r" t="t"/>
              <a:pathLst>
                <a:path extrusionOk="0" h="181" w="272">
                  <a:moveTo>
                    <a:pt x="0" y="0"/>
                  </a:moveTo>
                  <a:lnTo>
                    <a:pt x="227" y="0"/>
                  </a:lnTo>
                  <a:lnTo>
                    <a:pt x="272" y="90"/>
                  </a:lnTo>
                  <a:lnTo>
                    <a:pt x="227" y="181"/>
                  </a:lnTo>
                  <a:lnTo>
                    <a:pt x="0" y="181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2712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3801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4980" y="3339"/>
              <a:ext cx="136" cy="182"/>
            </a:xfrm>
            <a:custGeom>
              <a:rect b="b" l="l" r="r" t="t"/>
              <a:pathLst>
                <a:path extrusionOk="0" h="182" w="136">
                  <a:moveTo>
                    <a:pt x="136" y="0"/>
                  </a:moveTo>
                  <a:lnTo>
                    <a:pt x="45" y="0"/>
                  </a:lnTo>
                  <a:lnTo>
                    <a:pt x="0" y="91"/>
                  </a:lnTo>
                  <a:lnTo>
                    <a:pt x="45" y="182"/>
                  </a:lnTo>
                  <a:lnTo>
                    <a:pt x="136" y="182"/>
                  </a:lnTo>
                </a:path>
              </a:pathLst>
            </a:custGeom>
            <a:solidFill>
              <a:schemeClr val="hlink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4255" y="2976"/>
              <a:ext cx="862" cy="182"/>
            </a:xfrm>
            <a:custGeom>
              <a:rect b="b" l="l" r="r" t="t"/>
              <a:pathLst>
                <a:path extrusionOk="0" h="182" w="862">
                  <a:moveTo>
                    <a:pt x="862" y="0"/>
                  </a:moveTo>
                  <a:lnTo>
                    <a:pt x="46" y="0"/>
                  </a:lnTo>
                  <a:lnTo>
                    <a:pt x="0" y="91"/>
                  </a:lnTo>
                  <a:lnTo>
                    <a:pt x="46" y="182"/>
                  </a:lnTo>
                  <a:lnTo>
                    <a:pt x="862" y="182"/>
                  </a:lnTo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4890" y="3067"/>
              <a:ext cx="169" cy="270"/>
            </a:xfrm>
            <a:custGeom>
              <a:rect b="b" l="l" r="r" t="t"/>
              <a:pathLst>
                <a:path extrusionOk="0" h="270" w="169">
                  <a:moveTo>
                    <a:pt x="0" y="0"/>
                  </a:moveTo>
                  <a:cubicBezTo>
                    <a:pt x="7" y="32"/>
                    <a:pt x="22" y="164"/>
                    <a:pt x="45" y="190"/>
                  </a:cubicBezTo>
                  <a:cubicBezTo>
                    <a:pt x="68" y="216"/>
                    <a:pt x="116" y="145"/>
                    <a:pt x="137" y="158"/>
                  </a:cubicBezTo>
                  <a:cubicBezTo>
                    <a:pt x="158" y="171"/>
                    <a:pt x="162" y="247"/>
                    <a:pt x="169" y="270"/>
                  </a:cubicBez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9"/>
            <p:cNvCxnSpPr/>
            <p:nvPr/>
          </p:nvCxnSpPr>
          <p:spPr>
            <a:xfrm>
              <a:off x="2712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9"/>
            <p:cNvCxnSpPr/>
            <p:nvPr/>
          </p:nvCxnSpPr>
          <p:spPr>
            <a:xfrm>
              <a:off x="3801" y="2523"/>
              <a:ext cx="0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9"/>
            <p:cNvCxnSpPr/>
            <p:nvPr/>
          </p:nvCxnSpPr>
          <p:spPr>
            <a:xfrm>
              <a:off x="4889" y="2523"/>
              <a:ext cx="1" cy="11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2008-08-18T10:44:28Z</dcterms:created>
  <dc:creator>Peter Ashenden</dc:creator>
</cp:coreProperties>
</file>