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1"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276C"/>
    <a:srgbClr val="0099FF"/>
    <a:srgbClr val="0000FF"/>
    <a:srgbClr val="FFFF66"/>
    <a:srgbClr val="FF99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564B3B2-5344-489F-B09A-7CE9DF9E8C01}" type="datetimeFigureOut">
              <a:rPr lang="en-US" smtClean="0"/>
              <a:t>11/30/2017</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A297C882-FFBC-401B-AF99-2B405C0A2685}" type="slidenum">
              <a:rPr lang="en-US" smtClean="0"/>
              <a:t>‹#›</a:t>
            </a:fld>
            <a:endParaRPr lang="en-US"/>
          </a:p>
        </p:txBody>
      </p:sp>
    </p:spTree>
    <p:extLst>
      <p:ext uri="{BB962C8B-B14F-4D97-AF65-F5344CB8AC3E}">
        <p14:creationId xmlns:p14="http://schemas.microsoft.com/office/powerpoint/2010/main" val="109925145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64B3B2-5344-489F-B09A-7CE9DF9E8C01}" type="datetimeFigureOut">
              <a:rPr lang="en-US" smtClean="0"/>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7C882-FFBC-401B-AF99-2B405C0A2685}" type="slidenum">
              <a:rPr lang="en-US" smtClean="0"/>
              <a:t>‹#›</a:t>
            </a:fld>
            <a:endParaRPr lang="en-US"/>
          </a:p>
        </p:txBody>
      </p:sp>
    </p:spTree>
    <p:extLst>
      <p:ext uri="{BB962C8B-B14F-4D97-AF65-F5344CB8AC3E}">
        <p14:creationId xmlns:p14="http://schemas.microsoft.com/office/powerpoint/2010/main" val="149627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64B3B2-5344-489F-B09A-7CE9DF9E8C01}" type="datetimeFigureOut">
              <a:rPr lang="en-US" smtClean="0"/>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7C882-FFBC-401B-AF99-2B405C0A2685}" type="slidenum">
              <a:rPr lang="en-US" smtClean="0"/>
              <a:t>‹#›</a:t>
            </a:fld>
            <a:endParaRPr lang="en-US"/>
          </a:p>
        </p:txBody>
      </p:sp>
    </p:spTree>
    <p:extLst>
      <p:ext uri="{BB962C8B-B14F-4D97-AF65-F5344CB8AC3E}">
        <p14:creationId xmlns:p14="http://schemas.microsoft.com/office/powerpoint/2010/main" val="323466503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64B3B2-5344-489F-B09A-7CE9DF9E8C01}" type="datetimeFigureOut">
              <a:rPr lang="en-US" smtClean="0"/>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7C882-FFBC-401B-AF99-2B405C0A2685}" type="slidenum">
              <a:rPr lang="en-US" smtClean="0"/>
              <a:t>‹#›</a:t>
            </a:fld>
            <a:endParaRPr lang="en-US"/>
          </a:p>
        </p:txBody>
      </p:sp>
    </p:spTree>
    <p:extLst>
      <p:ext uri="{BB962C8B-B14F-4D97-AF65-F5344CB8AC3E}">
        <p14:creationId xmlns:p14="http://schemas.microsoft.com/office/powerpoint/2010/main" val="3815191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7564B3B2-5344-489F-B09A-7CE9DF9E8C01}" type="datetimeFigureOut">
              <a:rPr lang="en-US" smtClean="0"/>
              <a:t>11/30/2017</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A297C882-FFBC-401B-AF99-2B405C0A2685}" type="slidenum">
              <a:rPr lang="en-US" smtClean="0"/>
              <a:t>‹#›</a:t>
            </a:fld>
            <a:endParaRPr lang="en-US"/>
          </a:p>
        </p:txBody>
      </p:sp>
    </p:spTree>
    <p:extLst>
      <p:ext uri="{BB962C8B-B14F-4D97-AF65-F5344CB8AC3E}">
        <p14:creationId xmlns:p14="http://schemas.microsoft.com/office/powerpoint/2010/main" val="237255717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64B3B2-5344-489F-B09A-7CE9DF9E8C01}"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7C882-FFBC-401B-AF99-2B405C0A2685}" type="slidenum">
              <a:rPr lang="en-US" smtClean="0"/>
              <a:t>‹#›</a:t>
            </a:fld>
            <a:endParaRPr lang="en-US"/>
          </a:p>
        </p:txBody>
      </p:sp>
    </p:spTree>
    <p:extLst>
      <p:ext uri="{BB962C8B-B14F-4D97-AF65-F5344CB8AC3E}">
        <p14:creationId xmlns:p14="http://schemas.microsoft.com/office/powerpoint/2010/main" val="1967173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64B3B2-5344-489F-B09A-7CE9DF9E8C01}" type="datetimeFigureOut">
              <a:rPr lang="en-US" smtClean="0"/>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7C882-FFBC-401B-AF99-2B405C0A2685}" type="slidenum">
              <a:rPr lang="en-US" smtClean="0"/>
              <a:t>‹#›</a:t>
            </a:fld>
            <a:endParaRPr lang="en-US"/>
          </a:p>
        </p:txBody>
      </p:sp>
    </p:spTree>
    <p:extLst>
      <p:ext uri="{BB962C8B-B14F-4D97-AF65-F5344CB8AC3E}">
        <p14:creationId xmlns:p14="http://schemas.microsoft.com/office/powerpoint/2010/main" val="2962330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7564B3B2-5344-489F-B09A-7CE9DF9E8C01}" type="datetimeFigureOut">
              <a:rPr lang="en-US" smtClean="0"/>
              <a:t>11/30/2017</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A297C882-FFBC-401B-AF99-2B405C0A2685}" type="slidenum">
              <a:rPr lang="en-US" smtClean="0"/>
              <a:t>‹#›</a:t>
            </a:fld>
            <a:endParaRPr lang="en-US"/>
          </a:p>
        </p:txBody>
      </p:sp>
    </p:spTree>
    <p:extLst>
      <p:ext uri="{BB962C8B-B14F-4D97-AF65-F5344CB8AC3E}">
        <p14:creationId xmlns:p14="http://schemas.microsoft.com/office/powerpoint/2010/main" val="353847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4B3B2-5344-489F-B09A-7CE9DF9E8C01}" type="datetimeFigureOut">
              <a:rPr lang="en-US" smtClean="0"/>
              <a:t>11/30/2017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97C882-FFBC-401B-AF99-2B405C0A2685}" type="slidenum">
              <a:rPr lang="en-US" smtClean="0"/>
              <a:t>‹#›</a:t>
            </a:fld>
            <a:endParaRPr lang="en-US"/>
          </a:p>
        </p:txBody>
      </p:sp>
    </p:spTree>
    <p:extLst>
      <p:ext uri="{BB962C8B-B14F-4D97-AF65-F5344CB8AC3E}">
        <p14:creationId xmlns:p14="http://schemas.microsoft.com/office/powerpoint/2010/main" val="81444864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7564B3B2-5344-489F-B09A-7CE9DF9E8C01}" type="datetimeFigureOut">
              <a:rPr lang="en-US" smtClean="0"/>
              <a:t>11/30/2017</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A297C882-FFBC-401B-AF99-2B405C0A2685}" type="slidenum">
              <a:rPr lang="en-US" smtClean="0"/>
              <a:t>‹#›</a:t>
            </a:fld>
            <a:endParaRPr lang="en-US"/>
          </a:p>
        </p:txBody>
      </p:sp>
    </p:spTree>
    <p:extLst>
      <p:ext uri="{BB962C8B-B14F-4D97-AF65-F5344CB8AC3E}">
        <p14:creationId xmlns:p14="http://schemas.microsoft.com/office/powerpoint/2010/main" val="320684676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7564B3B2-5344-489F-B09A-7CE9DF9E8C01}" type="datetimeFigureOut">
              <a:rPr lang="en-US" smtClean="0"/>
              <a:t>11/30/2017</a:t>
            </a:fld>
            <a:endParaRPr lang="en-US"/>
          </a:p>
        </p:txBody>
      </p:sp>
      <p:sp>
        <p:nvSpPr>
          <p:cNvPr id="10" name="Slide Number Placeholder 9"/>
          <p:cNvSpPr>
            <a:spLocks noGrp="1"/>
          </p:cNvSpPr>
          <p:nvPr>
            <p:ph type="sldNum" sz="quarter" idx="12"/>
          </p:nvPr>
        </p:nvSpPr>
        <p:spPr/>
        <p:txBody>
          <a:bodyPr/>
          <a:lstStyle/>
          <a:p>
            <a:fld id="{A297C882-FFBC-401B-AF99-2B405C0A2685}" type="slidenum">
              <a:rPr lang="en-US" smtClean="0"/>
              <a:t>‹#›</a:t>
            </a:fld>
            <a:endParaRPr lang="en-US"/>
          </a:p>
        </p:txBody>
      </p:sp>
    </p:spTree>
    <p:extLst>
      <p:ext uri="{BB962C8B-B14F-4D97-AF65-F5344CB8AC3E}">
        <p14:creationId xmlns:p14="http://schemas.microsoft.com/office/powerpoint/2010/main" val="2488597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7564B3B2-5344-489F-B09A-7CE9DF9E8C01}" type="datetimeFigureOut">
              <a:rPr lang="en-US" smtClean="0"/>
              <a:t>11/30/2017</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A297C882-FFBC-401B-AF99-2B405C0A2685}" type="slidenum">
              <a:rPr lang="en-US" smtClean="0"/>
              <a:t>‹#›</a:t>
            </a:fld>
            <a:endParaRPr lang="en-US"/>
          </a:p>
        </p:txBody>
      </p:sp>
    </p:spTree>
    <p:extLst>
      <p:ext uri="{BB962C8B-B14F-4D97-AF65-F5344CB8AC3E}">
        <p14:creationId xmlns:p14="http://schemas.microsoft.com/office/powerpoint/2010/main" val="2946256540"/>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Dynamic Blacklist for Firewalld</a:t>
            </a:r>
            <a:endParaRPr lang="en-US" b="1" dirty="0"/>
          </a:p>
        </p:txBody>
      </p:sp>
      <p:sp>
        <p:nvSpPr>
          <p:cNvPr id="3" name="Subtitle 2"/>
          <p:cNvSpPr>
            <a:spLocks noGrp="1"/>
          </p:cNvSpPr>
          <p:nvPr>
            <p:ph type="subTitle" idx="1"/>
          </p:nvPr>
        </p:nvSpPr>
        <p:spPr>
          <a:xfrm>
            <a:off x="802386" y="4389120"/>
            <a:ext cx="5903214" cy="1069848"/>
          </a:xfrm>
        </p:spPr>
        <p:txBody>
          <a:bodyPr>
            <a:normAutofit fontScale="92500" lnSpcReduction="10000"/>
          </a:bodyPr>
          <a:lstStyle/>
          <a:p>
            <a:r>
              <a:rPr lang="en-US" dirty="0" smtClean="0">
                <a:latin typeface="Prestige Elite Std" panose="02060509020206020304" pitchFamily="49" charset="0"/>
              </a:rPr>
              <a:t>By Rick </a:t>
            </a:r>
            <a:r>
              <a:rPr lang="en-US" dirty="0" err="1" smtClean="0">
                <a:latin typeface="Prestige Elite Std" panose="02060509020206020304" pitchFamily="49" charset="0"/>
              </a:rPr>
              <a:t>Awalias</a:t>
            </a:r>
            <a:r>
              <a:rPr lang="en-US" dirty="0" smtClean="0">
                <a:latin typeface="Prestige Elite Std" panose="02060509020206020304" pitchFamily="49" charset="0"/>
              </a:rPr>
              <a:t> and </a:t>
            </a:r>
            <a:r>
              <a:rPr lang="en-US" dirty="0" err="1" smtClean="0">
                <a:latin typeface="Prestige Elite Std" panose="02060509020206020304" pitchFamily="49" charset="0"/>
              </a:rPr>
              <a:t>Avinash</a:t>
            </a:r>
            <a:r>
              <a:rPr lang="en-US" dirty="0" smtClean="0">
                <a:latin typeface="Prestige Elite Std" panose="02060509020206020304" pitchFamily="49" charset="0"/>
              </a:rPr>
              <a:t> </a:t>
            </a:r>
            <a:r>
              <a:rPr lang="en-US" dirty="0" err="1" smtClean="0">
                <a:latin typeface="Prestige Elite Std" panose="02060509020206020304" pitchFamily="49" charset="0"/>
              </a:rPr>
              <a:t>Konatala</a:t>
            </a:r>
            <a:endParaRPr lang="en-US" dirty="0" smtClean="0">
              <a:latin typeface="Prestige Elite Std" panose="02060509020206020304" pitchFamily="49" charset="0"/>
            </a:endParaRPr>
          </a:p>
          <a:p>
            <a:r>
              <a:rPr lang="en-US" dirty="0" smtClean="0">
                <a:latin typeface="Prestige Elite Std" panose="02060509020206020304" pitchFamily="49" charset="0"/>
              </a:rPr>
              <a:t>Project : Python Scripting and Programming</a:t>
            </a:r>
          </a:p>
          <a:p>
            <a:r>
              <a:rPr lang="en-US" dirty="0" smtClean="0">
                <a:latin typeface="Prestige Elite Std" panose="02060509020206020304" pitchFamily="49" charset="0"/>
              </a:rPr>
              <a:t>Instructor : Prof. Frank </a:t>
            </a:r>
            <a:r>
              <a:rPr lang="en-US" dirty="0" err="1" smtClean="0">
                <a:latin typeface="Prestige Elite Std" panose="02060509020206020304" pitchFamily="49" charset="0"/>
              </a:rPr>
              <a:t>Breitinger</a:t>
            </a:r>
            <a:endParaRPr lang="en-US" dirty="0">
              <a:latin typeface="Prestige Elite Std" panose="02060509020206020304"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2338" y="914400"/>
            <a:ext cx="6301072" cy="819150"/>
          </a:xfrm>
        </p:spPr>
        <p:txBody>
          <a:bodyPr>
            <a:normAutofit fontScale="85000" lnSpcReduction="10000"/>
          </a:bodyPr>
          <a:lstStyle/>
          <a:p>
            <a:pPr algn="l"/>
            <a:r>
              <a:rPr lang="en-US" sz="4000" b="1" i="0" cap="all" dirty="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rPr>
              <a:t>How it works</a:t>
            </a:r>
            <a:r>
              <a:rPr lang="en-US" sz="4000" b="1" i="0" cap="all" dirty="0" smtClean="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rPr>
              <a:t>? CONT’D</a:t>
            </a:r>
            <a:endParaRPr lang="en-US" sz="4000" b="1" i="0" cap="all" dirty="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ndParaRPr>
          </a:p>
          <a:p>
            <a:pPr algn="l"/>
            <a:endParaRPr lang="en-US" dirty="0"/>
          </a:p>
        </p:txBody>
      </p:sp>
      <p:sp>
        <p:nvSpPr>
          <p:cNvPr id="4" name="Rectangle 3"/>
          <p:cNvSpPr/>
          <p:nvPr/>
        </p:nvSpPr>
        <p:spPr>
          <a:xfrm>
            <a:off x="1524000" y="1600200"/>
            <a:ext cx="7467600" cy="3046988"/>
          </a:xfrm>
          <a:prstGeom prst="rect">
            <a:avLst/>
          </a:prstGeom>
        </p:spPr>
        <p:txBody>
          <a:bodyPr wrap="square">
            <a:spAutoFit/>
          </a:bodyPr>
          <a:lstStyle/>
          <a:p>
            <a:pPr lvl="0">
              <a:buSzPct val="45000"/>
              <a:buFont typeface="StarSymbol"/>
              <a:buChar char="●"/>
            </a:pPr>
            <a:r>
              <a:rPr lang="en-US" sz="2400" dirty="0">
                <a:latin typeface="Comic Sans MS" pitchFamily="18"/>
              </a:rPr>
              <a:t>Sockets are used to enable a TCP file transfer initiated by the client(s</a:t>
            </a:r>
            <a:r>
              <a:rPr lang="en-US" sz="2400" dirty="0" smtClean="0">
                <a:latin typeface="Comic Sans MS" pitchFamily="18"/>
              </a:rPr>
              <a:t>)</a:t>
            </a:r>
          </a:p>
          <a:p>
            <a:pPr lvl="0">
              <a:buSzPct val="45000"/>
              <a:buFont typeface="StarSymbol"/>
              <a:buChar char="●"/>
            </a:pPr>
            <a:endParaRPr lang="en-US" sz="2400" dirty="0">
              <a:latin typeface="Comic Sans MS" pitchFamily="18"/>
            </a:endParaRPr>
          </a:p>
          <a:p>
            <a:pPr lvl="0">
              <a:buSzPct val="45000"/>
              <a:buFont typeface="StarSymbol"/>
              <a:buChar char="●"/>
            </a:pPr>
            <a:r>
              <a:rPr lang="en-US" sz="2400" dirty="0">
                <a:latin typeface="Comic Sans MS" pitchFamily="18"/>
              </a:rPr>
              <a:t>Access can be locked down via </a:t>
            </a:r>
            <a:r>
              <a:rPr lang="en-US" sz="2400" dirty="0" err="1">
                <a:latin typeface="Comic Sans MS" pitchFamily="18"/>
              </a:rPr>
              <a:t>Firewalld</a:t>
            </a:r>
            <a:r>
              <a:rPr lang="en-US" sz="2400" dirty="0">
                <a:latin typeface="Comic Sans MS" pitchFamily="18"/>
              </a:rPr>
              <a:t> rules on the </a:t>
            </a:r>
            <a:r>
              <a:rPr lang="en-US" sz="2400" dirty="0" err="1">
                <a:latin typeface="Comic Sans MS" pitchFamily="18"/>
              </a:rPr>
              <a:t>HoneyPot</a:t>
            </a:r>
            <a:r>
              <a:rPr lang="en-US" sz="2400" dirty="0">
                <a:latin typeface="Comic Sans MS" pitchFamily="18"/>
              </a:rPr>
              <a:t> (add each client IP</a:t>
            </a:r>
            <a:r>
              <a:rPr lang="en-US" sz="2400" dirty="0" smtClean="0">
                <a:latin typeface="Comic Sans MS" pitchFamily="18"/>
              </a:rPr>
              <a:t>)</a:t>
            </a:r>
          </a:p>
          <a:p>
            <a:pPr lvl="0">
              <a:buSzPct val="45000"/>
              <a:buFont typeface="StarSymbol"/>
              <a:buChar char="●"/>
            </a:pPr>
            <a:endParaRPr lang="en-US" sz="2400" dirty="0">
              <a:latin typeface="Comic Sans MS" pitchFamily="18"/>
            </a:endParaRPr>
          </a:p>
          <a:p>
            <a:pPr lvl="0">
              <a:buSzPct val="45000"/>
              <a:buFont typeface="StarSymbol"/>
              <a:buChar char="●"/>
            </a:pPr>
            <a:r>
              <a:rPr lang="en-US" sz="2400" dirty="0">
                <a:latin typeface="Comic Sans MS" pitchFamily="18"/>
              </a:rPr>
              <a:t>Client read the IP’s from the DB and add IP’s new ones to the </a:t>
            </a:r>
            <a:r>
              <a:rPr lang="en-US" sz="2400" dirty="0" err="1">
                <a:latin typeface="Comic Sans MS" pitchFamily="18"/>
              </a:rPr>
              <a:t>IPSet</a:t>
            </a:r>
            <a:r>
              <a:rPr lang="en-US" sz="2400" dirty="0">
                <a:latin typeface="Comic Sans MS" pitchFamily="18"/>
              </a:rPr>
              <a:t> blacklist</a:t>
            </a:r>
          </a:p>
        </p:txBody>
      </p:sp>
    </p:spTree>
    <p:extLst>
      <p:ext uri="{BB962C8B-B14F-4D97-AF65-F5344CB8AC3E}">
        <p14:creationId xmlns:p14="http://schemas.microsoft.com/office/powerpoint/2010/main" val="965604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0600" y="762000"/>
            <a:ext cx="6301072" cy="819150"/>
          </a:xfrm>
        </p:spPr>
        <p:txBody>
          <a:bodyPr>
            <a:normAutofit/>
          </a:bodyPr>
          <a:lstStyle/>
          <a:p>
            <a:pPr algn="l"/>
            <a:r>
              <a:rPr lang="en-US" sz="3600" b="1" i="0" cap="all" dirty="0" smtClean="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latin typeface="Comic Sans MS" pitchFamily="66" charset="0"/>
              </a:rPr>
              <a:t>Reflection:</a:t>
            </a:r>
            <a:endParaRPr lang="en-US" sz="3400" b="1" i="0" cap="all" dirty="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latin typeface="Comic Sans MS" pitchFamily="66" charset="0"/>
            </a:endParaRPr>
          </a:p>
        </p:txBody>
      </p:sp>
      <p:sp>
        <p:nvSpPr>
          <p:cNvPr id="4" name="Rectangle 3"/>
          <p:cNvSpPr/>
          <p:nvPr/>
        </p:nvSpPr>
        <p:spPr>
          <a:xfrm>
            <a:off x="1752600" y="1371600"/>
            <a:ext cx="7315200" cy="3416320"/>
          </a:xfrm>
          <a:prstGeom prst="rect">
            <a:avLst/>
          </a:prstGeom>
        </p:spPr>
        <p:txBody>
          <a:bodyPr wrap="square">
            <a:spAutoFit/>
          </a:bodyPr>
          <a:lstStyle/>
          <a:p>
            <a:pPr indent="-285750">
              <a:buSzPct val="45000"/>
              <a:buFont typeface="StarSymbol"/>
              <a:buChar char="●"/>
            </a:pPr>
            <a:r>
              <a:rPr lang="en-US" sz="2400" dirty="0">
                <a:latin typeface="Comic Sans MS" pitchFamily="18"/>
              </a:rPr>
              <a:t>Got bogged down w/ some non-Python things like finding the most efficient way to deny thousands of IP’s (</a:t>
            </a:r>
            <a:r>
              <a:rPr lang="en-US" sz="2400" dirty="0" err="1">
                <a:latin typeface="Comic Sans MS" pitchFamily="18"/>
              </a:rPr>
              <a:t>IPSet</a:t>
            </a:r>
            <a:r>
              <a:rPr lang="en-US" sz="2400" dirty="0">
                <a:latin typeface="Comic Sans MS" pitchFamily="18"/>
              </a:rPr>
              <a:t>)</a:t>
            </a:r>
          </a:p>
          <a:p>
            <a:pPr indent="-285750">
              <a:buSzPct val="45000"/>
              <a:buFont typeface="StarSymbol"/>
              <a:buChar char="●"/>
            </a:pPr>
            <a:r>
              <a:rPr lang="en-US" sz="2400" dirty="0">
                <a:latin typeface="Comic Sans MS" pitchFamily="18"/>
              </a:rPr>
              <a:t>Created a Python script to spoof IP’s in an effort to live-test but it turns out the Linux IP stack is too smart – ignored the incoming traffic w/o logging a denial.</a:t>
            </a:r>
          </a:p>
          <a:p>
            <a:pPr indent="-285750">
              <a:buSzPct val="45000"/>
              <a:buFont typeface="StarSymbol"/>
              <a:buChar char="●"/>
            </a:pPr>
            <a:r>
              <a:rPr lang="en-US" sz="2400" dirty="0">
                <a:latin typeface="Comic Sans MS" pitchFamily="18"/>
              </a:rPr>
              <a:t>Manual testing proved that the system functioned well.</a:t>
            </a:r>
          </a:p>
        </p:txBody>
      </p:sp>
    </p:spTree>
    <p:extLst>
      <p:ext uri="{BB962C8B-B14F-4D97-AF65-F5344CB8AC3E}">
        <p14:creationId xmlns:p14="http://schemas.microsoft.com/office/powerpoint/2010/main" val="98663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655156"/>
          </a:xfrm>
        </p:spPr>
        <p:txBody>
          <a:bodyPr>
            <a:normAutofit/>
          </a:bodyPr>
          <a:lstStyle/>
          <a:p>
            <a:pPr marL="0" indent="-285750">
              <a:buSzPct val="45000"/>
              <a:buFont typeface="StarSymbol"/>
              <a:buChar char="●"/>
            </a:pPr>
            <a:r>
              <a:rPr lang="en-US" sz="2400" dirty="0">
                <a:latin typeface="Comic Sans MS" pitchFamily="18"/>
              </a:rPr>
              <a:t>Several </a:t>
            </a:r>
            <a:r>
              <a:rPr lang="en-US" sz="2400" dirty="0" err="1">
                <a:latin typeface="Comic Sans MS" pitchFamily="18"/>
              </a:rPr>
              <a:t>Honeypots</a:t>
            </a:r>
            <a:r>
              <a:rPr lang="en-US" sz="2400" dirty="0">
                <a:latin typeface="Comic Sans MS" pitchFamily="18"/>
              </a:rPr>
              <a:t> could be deployed in multiple locations to create a larger pool of known hostile IP addresses.</a:t>
            </a:r>
          </a:p>
          <a:p>
            <a:pPr marL="0" indent="-285750">
              <a:buSzPct val="45000"/>
              <a:buFont typeface="StarSymbol"/>
              <a:buChar char="●"/>
            </a:pPr>
            <a:r>
              <a:rPr lang="en-US" sz="2400" dirty="0">
                <a:latin typeface="Comic Sans MS" pitchFamily="18"/>
              </a:rPr>
              <a:t>Encrypt the file transfer</a:t>
            </a:r>
          </a:p>
          <a:p>
            <a:pPr marL="0" indent="-285750">
              <a:buSzPct val="45000"/>
              <a:buFont typeface="StarSymbol"/>
              <a:buChar char="●"/>
            </a:pPr>
            <a:r>
              <a:rPr lang="en-US" sz="2400" dirty="0">
                <a:latin typeface="Comic Sans MS" pitchFamily="18"/>
              </a:rPr>
              <a:t>Use key-based authentication to authorized clients/verify server.</a:t>
            </a:r>
          </a:p>
          <a:p>
            <a:pPr marL="0" indent="-285750">
              <a:buSzPct val="45000"/>
              <a:buFont typeface="StarSymbol"/>
              <a:buChar char="●"/>
            </a:pPr>
            <a:r>
              <a:rPr lang="en-US" sz="2400" dirty="0">
                <a:latin typeface="Comic Sans MS" pitchFamily="18"/>
              </a:rPr>
              <a:t>Leverage the </a:t>
            </a:r>
            <a:r>
              <a:rPr lang="en-US" sz="2400" dirty="0" err="1">
                <a:latin typeface="Comic Sans MS" pitchFamily="18"/>
              </a:rPr>
              <a:t>ipset</a:t>
            </a:r>
            <a:r>
              <a:rPr lang="en-US" sz="2400" dirty="0">
                <a:latin typeface="Comic Sans MS" pitchFamily="18"/>
              </a:rPr>
              <a:t> del feature to age off IP's. The date/time stored in the SQLite db could be used to roll off IP's after a set time, say 30 days</a:t>
            </a:r>
          </a:p>
          <a:p>
            <a:endParaRPr lang="en-US" dirty="0"/>
          </a:p>
        </p:txBody>
      </p:sp>
      <p:sp>
        <p:nvSpPr>
          <p:cNvPr id="4" name="Rectangle 3"/>
          <p:cNvSpPr/>
          <p:nvPr/>
        </p:nvSpPr>
        <p:spPr>
          <a:xfrm>
            <a:off x="609600" y="304800"/>
            <a:ext cx="5322291"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chemeClr val="accent5">
                    <a:lumMod val="60000"/>
                    <a:lumOff val="40000"/>
                  </a:schemeClr>
                </a:solidFill>
                <a:effectLst>
                  <a:reflection blurRad="12700" stA="28000" endPos="45000" dist="1000" dir="5400000" sy="-100000" algn="bl" rotWithShape="0"/>
                </a:effectLst>
                <a:latin typeface="Comic Sans MS" pitchFamily="66" charset="0"/>
              </a:rPr>
              <a:t>Conclusion:</a:t>
            </a:r>
            <a:endParaRPr lang="en-US" sz="5400" b="1" cap="all" spc="0" dirty="0">
              <a:ln w="9000" cmpd="sng">
                <a:solidFill>
                  <a:schemeClr val="accent4">
                    <a:shade val="50000"/>
                    <a:satMod val="120000"/>
                  </a:schemeClr>
                </a:solidFill>
                <a:prstDash val="solid"/>
              </a:ln>
              <a:solidFill>
                <a:schemeClr val="accent5">
                  <a:lumMod val="60000"/>
                  <a:lumOff val="40000"/>
                </a:schemeClr>
              </a:soli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6" name="TextBox 5"/>
          <p:cNvSpPr txBox="1"/>
          <p:nvPr/>
        </p:nvSpPr>
        <p:spPr>
          <a:xfrm>
            <a:off x="3543300" y="5562600"/>
            <a:ext cx="2057400" cy="1015663"/>
          </a:xfrm>
          <a:prstGeom prst="rect">
            <a:avLst/>
          </a:prstGeom>
          <a:noFill/>
        </p:spPr>
        <p:txBody>
          <a:bodyPr wrap="square" rtlCol="0">
            <a:spAutoFit/>
          </a:bodyPr>
          <a:lstStyle/>
          <a:p>
            <a:r>
              <a:rPr lang="en-US" sz="60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Query?</a:t>
            </a:r>
          </a:p>
        </p:txBody>
      </p:sp>
    </p:spTree>
    <p:extLst>
      <p:ext uri="{BB962C8B-B14F-4D97-AF65-F5344CB8AC3E}">
        <p14:creationId xmlns:p14="http://schemas.microsoft.com/office/powerpoint/2010/main" val="1527742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525963"/>
          </a:xfrm>
        </p:spPr>
        <p:txBody>
          <a:bodyPr>
            <a:normAutofit/>
          </a:bodyPr>
          <a:lstStyle/>
          <a:p>
            <a:pPr>
              <a:buNone/>
            </a:pPr>
            <a:endParaRPr lang="en-US" b="1" dirty="0" smtClean="0">
              <a:solidFill>
                <a:schemeClr val="accent1"/>
              </a:solidFill>
            </a:endParaRPr>
          </a:p>
          <a:p>
            <a:pPr>
              <a:buNone/>
            </a:pPr>
            <a:endParaRPr lang="en-US" b="1" dirty="0" smtClean="0">
              <a:solidFill>
                <a:schemeClr val="accent1"/>
              </a:solidFill>
            </a:endParaRPr>
          </a:p>
          <a:p>
            <a:pPr algn="just">
              <a:buSzPct val="45000"/>
              <a:buFont typeface="StarSymbol"/>
              <a:buChar char="●"/>
            </a:pPr>
            <a:r>
              <a:rPr lang="en-US" sz="2400" dirty="0" smtClean="0">
                <a:latin typeface="Comic Sans MS" pitchFamily="18"/>
              </a:rPr>
              <a:t>In </a:t>
            </a:r>
            <a:r>
              <a:rPr lang="en-US" sz="2400" dirty="0">
                <a:latin typeface="Comic Sans MS" pitchFamily="18"/>
              </a:rPr>
              <a:t>the present world, We know Technology has reached sophisticatedly higher levels in data securing, equally cyber crimes. With an enthusiasm towards network security we came up with this project The “Dynamic Blacklist for Firewalld” which focuses on an idea which can better the security level in Host to Sever communication.</a:t>
            </a:r>
          </a:p>
        </p:txBody>
      </p:sp>
      <p:sp>
        <p:nvSpPr>
          <p:cNvPr id="4" name="Rectangle 3"/>
          <p:cNvSpPr/>
          <p:nvPr/>
        </p:nvSpPr>
        <p:spPr>
          <a:xfrm>
            <a:off x="685800" y="838200"/>
            <a:ext cx="5665333"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rgbClr val="92D050"/>
                </a:solidFill>
                <a:effectLst>
                  <a:reflection blurRad="12700" stA="28000" endPos="45000" dist="1000" dir="5400000" sy="-100000" algn="bl" rotWithShape="0"/>
                </a:effectLst>
                <a:latin typeface="Comic Sans MS" pitchFamily="66" charset="0"/>
              </a:rPr>
              <a:t>Motivation</a:t>
            </a:r>
            <a:r>
              <a:rPr lang="en-US" sz="5400" b="1" cap="all" spc="0" dirty="0" smtClean="0">
                <a:ln w="9000" cmpd="sng">
                  <a:solidFill>
                    <a:schemeClr val="accent4">
                      <a:shade val="50000"/>
                      <a:satMod val="120000"/>
                    </a:schemeClr>
                  </a:solidFill>
                  <a:prstDash val="solid"/>
                </a:ln>
                <a:solidFill>
                  <a:srgbClr val="92D050"/>
                </a:solidFill>
                <a:effectLst>
                  <a:reflection blurRad="12700" stA="28000" endPos="45000" dist="1000" dir="5400000" sy="-100000" algn="bl" rotWithShape="0"/>
                </a:effectLst>
              </a:rPr>
              <a:t> : </a:t>
            </a:r>
            <a:endParaRPr lang="en-US" sz="5400" b="1" cap="all" spc="0" dirty="0">
              <a:ln w="9000" cmpd="sng">
                <a:solidFill>
                  <a:schemeClr val="accent4">
                    <a:shade val="50000"/>
                    <a:satMod val="120000"/>
                  </a:schemeClr>
                </a:solidFill>
                <a:prstDash val="solid"/>
              </a:ln>
              <a:solidFill>
                <a:srgbClr val="92D050"/>
              </a:soli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47800"/>
            <a:ext cx="7772400" cy="4953000"/>
          </a:xfrm>
        </p:spPr>
        <p:txBody>
          <a:bodyPr>
            <a:normAutofit/>
          </a:bodyPr>
          <a:lstStyle/>
          <a:p>
            <a:pPr lvl="0">
              <a:buSzPct val="45000"/>
              <a:buFont typeface="StarSymbol"/>
              <a:buChar char="●"/>
            </a:pPr>
            <a:r>
              <a:rPr lang="en-US" dirty="0">
                <a:latin typeface="Comic Sans MS" pitchFamily="18"/>
              </a:rPr>
              <a:t>Only so much you can do to harden a server</a:t>
            </a:r>
          </a:p>
          <a:p>
            <a:pPr lvl="0">
              <a:buSzPct val="45000"/>
              <a:buFont typeface="StarSymbol"/>
              <a:buChar char="●"/>
            </a:pPr>
            <a:r>
              <a:rPr lang="en-US" dirty="0">
                <a:latin typeface="Comic Sans MS" pitchFamily="18"/>
              </a:rPr>
              <a:t>web server - TCP 80/443 open to the world</a:t>
            </a:r>
          </a:p>
          <a:p>
            <a:pPr>
              <a:buSzPct val="45000"/>
              <a:buFont typeface="StarSymbol"/>
              <a:buChar char="●"/>
            </a:pPr>
            <a:r>
              <a:rPr lang="en-US" dirty="0">
                <a:latin typeface="Comic Sans MS" pitchFamily="18"/>
              </a:rPr>
              <a:t>Intrusion Prevention System with packet inspections are $$$</a:t>
            </a:r>
          </a:p>
          <a:p>
            <a:pPr>
              <a:buSzPct val="45000"/>
              <a:buFont typeface="StarSymbol"/>
              <a:buChar char="●"/>
            </a:pPr>
            <a:r>
              <a:rPr lang="en-US" dirty="0">
                <a:latin typeface="Comic Sans MS" pitchFamily="18"/>
              </a:rPr>
              <a:t>We set out to </a:t>
            </a:r>
            <a:r>
              <a:rPr lang="en-US" dirty="0" smtClean="0">
                <a:latin typeface="Comic Sans MS" pitchFamily="18"/>
              </a:rPr>
              <a:t>programmatically </a:t>
            </a:r>
            <a:r>
              <a:rPr lang="en-US" dirty="0">
                <a:latin typeface="Comic Sans MS" pitchFamily="18"/>
              </a:rPr>
              <a:t>create a real-time blacklist of hostile IP’s and auto-block them on clients</a:t>
            </a:r>
          </a:p>
          <a:p>
            <a:pPr>
              <a:buSzPct val="45000"/>
              <a:buFont typeface="StarSymbol"/>
              <a:buChar char="●"/>
            </a:pPr>
            <a:r>
              <a:rPr lang="en-US" dirty="0">
                <a:latin typeface="Comic Sans MS" pitchFamily="18"/>
              </a:rPr>
              <a:t>Intrusion Prevention System</a:t>
            </a:r>
          </a:p>
          <a:p>
            <a:pPr marL="0" indent="0">
              <a:buSzPct val="45000"/>
              <a:buNone/>
            </a:pPr>
            <a:r>
              <a:rPr lang="en-US" dirty="0" smtClean="0">
                <a:latin typeface="Comic Sans MS" pitchFamily="18"/>
              </a:rPr>
              <a:t>Simplifying:</a:t>
            </a:r>
            <a:endParaRPr lang="en-US" dirty="0">
              <a:latin typeface="Comic Sans MS" pitchFamily="18"/>
            </a:endParaRPr>
          </a:p>
          <a:p>
            <a:pPr>
              <a:buSzPct val="45000"/>
              <a:buFont typeface="StarSymbol"/>
              <a:buChar char="●"/>
            </a:pPr>
            <a:r>
              <a:rPr lang="en-US" dirty="0">
                <a:latin typeface="Comic Sans MS" pitchFamily="18"/>
              </a:rPr>
              <a:t>Using a </a:t>
            </a:r>
            <a:r>
              <a:rPr lang="en-US" dirty="0" err="1">
                <a:latin typeface="Comic Sans MS" pitchFamily="18"/>
              </a:rPr>
              <a:t>HoneyPot</a:t>
            </a:r>
            <a:r>
              <a:rPr lang="en-US" dirty="0">
                <a:latin typeface="Comic Sans MS" pitchFamily="18"/>
              </a:rPr>
              <a:t> to generate a list of known hostile IP addresses. Remote hosts automatically retrieve the list and reconfigure their local packet filter to deny these hostile IP's</a:t>
            </a:r>
          </a:p>
        </p:txBody>
      </p:sp>
      <p:sp>
        <p:nvSpPr>
          <p:cNvPr id="7" name="Rectangle 6"/>
          <p:cNvSpPr/>
          <p:nvPr/>
        </p:nvSpPr>
        <p:spPr>
          <a:xfrm>
            <a:off x="685800" y="381000"/>
            <a:ext cx="4267200" cy="923330"/>
          </a:xfrm>
          <a:prstGeom prst="rect">
            <a:avLst/>
          </a:prstGeom>
          <a:noFill/>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rgbClr val="FFFF66"/>
                </a:solidFill>
                <a:effectLst>
                  <a:reflection blurRad="12700" stA="28000" endPos="45000" dist="1000" dir="5400000" sy="-100000" algn="bl" rotWithShape="0"/>
                </a:effectLst>
                <a:latin typeface="Comic Sans MS" pitchFamily="66" charset="0"/>
              </a:rPr>
              <a:t>Idea is ?</a:t>
            </a:r>
            <a:endParaRPr lang="en-US" sz="5400" b="1" cap="all" spc="0" dirty="0">
              <a:ln w="9000" cmpd="sng">
                <a:solidFill>
                  <a:schemeClr val="accent4">
                    <a:shade val="50000"/>
                    <a:satMod val="120000"/>
                  </a:schemeClr>
                </a:solidFill>
                <a:prstDash val="solid"/>
              </a:ln>
              <a:solidFill>
                <a:srgbClr val="FFFF66"/>
              </a:solidFill>
              <a:effectLst>
                <a:reflection blurRad="12700" stA="28000" endPos="45000" dist="1000" dir="5400000" sy="-100000" algn="bl" rotWithShape="0"/>
              </a:effectLst>
              <a:latin typeface="Comic Sans MS"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077200" cy="3124200"/>
          </a:xfrm>
        </p:spPr>
        <p:txBody>
          <a:bodyPr/>
          <a:lstStyle/>
          <a:p>
            <a:pPr>
              <a:buSzPct val="45000"/>
              <a:buFont typeface="StarSymbol"/>
              <a:buChar char="●"/>
            </a:pPr>
            <a:r>
              <a:rPr lang="en-US" dirty="0">
                <a:latin typeface="Comic Sans MS" pitchFamily="18"/>
              </a:rPr>
              <a:t>Four Components:</a:t>
            </a:r>
          </a:p>
          <a:p>
            <a:pPr>
              <a:buSzPct val="45000"/>
              <a:buFont typeface="StarSymbol"/>
              <a:buChar char="●"/>
            </a:pPr>
            <a:r>
              <a:rPr lang="en-US" dirty="0">
                <a:latin typeface="Comic Sans MS" pitchFamily="18"/>
              </a:rPr>
              <a:t>a Server</a:t>
            </a:r>
          </a:p>
          <a:p>
            <a:pPr>
              <a:buSzPct val="45000"/>
              <a:buFont typeface="StarSymbol"/>
              <a:buChar char="●"/>
            </a:pPr>
            <a:r>
              <a:rPr lang="en-US" dirty="0">
                <a:latin typeface="Comic Sans MS" pitchFamily="18"/>
              </a:rPr>
              <a:t>a Client</a:t>
            </a:r>
          </a:p>
          <a:p>
            <a:pPr>
              <a:buSzPct val="45000"/>
              <a:buFont typeface="StarSymbol"/>
              <a:buChar char="●"/>
            </a:pPr>
            <a:r>
              <a:rPr lang="en-US" dirty="0">
                <a:latin typeface="Comic Sans MS" pitchFamily="18"/>
              </a:rPr>
              <a:t>VM – “Digital Ocean”</a:t>
            </a:r>
          </a:p>
          <a:p>
            <a:pPr>
              <a:buSzPct val="45000"/>
              <a:buFont typeface="StarSymbol"/>
              <a:buChar char="●"/>
            </a:pPr>
            <a:r>
              <a:rPr lang="en-US" dirty="0">
                <a:latin typeface="Comic Sans MS" pitchFamily="18"/>
              </a:rPr>
              <a:t>SQLite  db</a:t>
            </a:r>
          </a:p>
          <a:p>
            <a:endParaRPr lang="en-US" b="1" dirty="0"/>
          </a:p>
          <a:p>
            <a:endParaRPr lang="en-US" dirty="0" smtClean="0"/>
          </a:p>
          <a:p>
            <a:endParaRPr lang="en-US" dirty="0"/>
          </a:p>
        </p:txBody>
      </p:sp>
      <p:sp>
        <p:nvSpPr>
          <p:cNvPr id="7" name="Rectangle 6"/>
          <p:cNvSpPr/>
          <p:nvPr/>
        </p:nvSpPr>
        <p:spPr>
          <a:xfrm>
            <a:off x="457200" y="381000"/>
            <a:ext cx="7730001"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chemeClr val="accent1">
                    <a:lumMod val="60000"/>
                    <a:lumOff val="40000"/>
                  </a:schemeClr>
                </a:solidFill>
                <a:effectLst>
                  <a:reflection blurRad="12700" stA="28000" endPos="45000" dist="1000" dir="5400000" sy="-100000" algn="bl" rotWithShape="0"/>
                </a:effectLst>
                <a:latin typeface="Comic Sans MS" pitchFamily="66" charset="0"/>
              </a:rPr>
              <a:t>What we needed</a:t>
            </a:r>
            <a:r>
              <a:rPr lang="en-US" sz="5400" b="1" cap="all" spc="0" dirty="0" smtClean="0">
                <a:ln w="9000" cmpd="sng">
                  <a:solidFill>
                    <a:schemeClr val="accent4">
                      <a:shade val="50000"/>
                      <a:satMod val="120000"/>
                    </a:schemeClr>
                  </a:solidFill>
                  <a:prstDash val="solid"/>
                </a:ln>
                <a:solidFill>
                  <a:schemeClr val="accent2">
                    <a:lumMod val="75000"/>
                  </a:schemeClr>
                </a:solidFill>
                <a:effectLst>
                  <a:reflection blurRad="12700" stA="28000" endPos="45000" dist="1000" dir="5400000" sy="-100000" algn="bl" rotWithShape="0"/>
                </a:effectLst>
                <a:latin typeface="Comic Sans MS" pitchFamily="66" charset="0"/>
              </a:rPr>
              <a:t> ?</a:t>
            </a:r>
            <a:endParaRPr lang="en-US" sz="5400" b="1" cap="all" spc="0" dirty="0">
              <a:ln w="9000" cmpd="sng">
                <a:solidFill>
                  <a:schemeClr val="accent4">
                    <a:shade val="50000"/>
                    <a:satMod val="120000"/>
                  </a:schemeClr>
                </a:solidFill>
                <a:prstDash val="solid"/>
              </a:ln>
              <a:solidFill>
                <a:schemeClr val="accent2">
                  <a:lumMod val="75000"/>
                </a:schemeClr>
              </a:solidFill>
              <a:effectLst>
                <a:reflection blurRad="12700" stA="28000" endPos="45000" dist="1000" dir="5400000" sy="-100000" algn="bl" rotWithShape="0"/>
              </a:effectLst>
              <a:latin typeface="Comic Sans MS" pitchFamily="66" charset="0"/>
            </a:endParaRPr>
          </a:p>
        </p:txBody>
      </p:sp>
      <p:pic>
        <p:nvPicPr>
          <p:cNvPr id="4" name="Pictur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4267200" y="2057400"/>
            <a:ext cx="3954643" cy="2971800"/>
          </a:xfrm>
          <a:prstGeom prst="rect">
            <a:avLst/>
          </a:prstGeom>
        </p:spPr>
      </p:pic>
      <p:sp>
        <p:nvSpPr>
          <p:cNvPr id="2" name="TextBox 1"/>
          <p:cNvSpPr txBox="1"/>
          <p:nvPr/>
        </p:nvSpPr>
        <p:spPr>
          <a:xfrm>
            <a:off x="5181600" y="5196254"/>
            <a:ext cx="2354443" cy="415242"/>
          </a:xfrm>
          <a:prstGeom prst="rect">
            <a:avLst/>
          </a:prstGeom>
          <a:noFill/>
        </p:spPr>
        <p:txBody>
          <a:bodyPr wrap="square" rtlCol="0">
            <a:spAutoFit/>
          </a:bodyPr>
          <a:lstStyle/>
          <a:p>
            <a:pPr marL="283464" indent="-283464" defTabSz="685800">
              <a:lnSpc>
                <a:spcPct val="112000"/>
              </a:lnSpc>
              <a:spcBef>
                <a:spcPts val="900"/>
              </a:spcBef>
              <a:buSzPct val="45000"/>
              <a:buFont typeface="StarSymbol"/>
              <a:buChar char="●"/>
            </a:pPr>
            <a:r>
              <a:rPr lang="en-US" sz="2000" dirty="0" smtClean="0">
                <a:solidFill>
                  <a:schemeClr val="tx1">
                    <a:lumMod val="85000"/>
                    <a:lumOff val="15000"/>
                  </a:schemeClr>
                </a:solidFill>
                <a:latin typeface="Comic Sans MS" pitchFamily="18"/>
              </a:rPr>
              <a:t>Architecture</a:t>
            </a:r>
            <a:endParaRPr lang="en-US" sz="2000" dirty="0">
              <a:solidFill>
                <a:schemeClr val="tx1">
                  <a:lumMod val="85000"/>
                  <a:lumOff val="15000"/>
                </a:schemeClr>
              </a:solidFill>
              <a:latin typeface="Comic Sans MS" pitchFamily="1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2800" y="569066"/>
            <a:ext cx="5219699" cy="5655156"/>
          </a:xfrm>
        </p:spPr>
        <p:txBody>
          <a:bodyPr>
            <a:normAutofit fontScale="92500" lnSpcReduction="10000"/>
          </a:bodyPr>
          <a:lstStyle/>
          <a:p>
            <a:pPr>
              <a:lnSpc>
                <a:spcPct val="122000"/>
              </a:lnSpc>
              <a:buSzPct val="45000"/>
              <a:buFont typeface="StarSymbol"/>
              <a:buChar char="●"/>
            </a:pPr>
            <a:r>
              <a:rPr lang="en-US" dirty="0">
                <a:latin typeface="Comic Sans MS" pitchFamily="18"/>
              </a:rPr>
              <a:t>We initially started with (3) cloud providers running (3) </a:t>
            </a:r>
            <a:r>
              <a:rPr lang="en-US" dirty="0" err="1">
                <a:latin typeface="Comic Sans MS" pitchFamily="18"/>
              </a:rPr>
              <a:t>HoneyPots</a:t>
            </a:r>
            <a:r>
              <a:rPr lang="en-US" dirty="0">
                <a:latin typeface="Comic Sans MS" pitchFamily="18"/>
              </a:rPr>
              <a:t> but settled on a single </a:t>
            </a:r>
            <a:r>
              <a:rPr lang="en-US" dirty="0" err="1">
                <a:latin typeface="Comic Sans MS" pitchFamily="18"/>
              </a:rPr>
              <a:t>HoneyPot</a:t>
            </a:r>
            <a:r>
              <a:rPr lang="en-US" dirty="0">
                <a:latin typeface="Comic Sans MS" pitchFamily="18"/>
              </a:rPr>
              <a:t> running at Digital Ocean. Logs from multiple </a:t>
            </a:r>
            <a:r>
              <a:rPr lang="en-US" dirty="0" err="1">
                <a:latin typeface="Comic Sans MS" pitchFamily="18"/>
              </a:rPr>
              <a:t>HoneyPots</a:t>
            </a:r>
            <a:r>
              <a:rPr lang="en-US" dirty="0">
                <a:latin typeface="Comic Sans MS" pitchFamily="18"/>
              </a:rPr>
              <a:t> would be ideal and is easily done. We did see the most attacks on the AWS VM, presumably because they are the most popular. In the end, we wanted to minimize out-of-pocket costs and also the DO VM had a routable IP address which simplified setup.</a:t>
            </a:r>
          </a:p>
          <a:p>
            <a:pPr>
              <a:lnSpc>
                <a:spcPct val="122000"/>
              </a:lnSpc>
              <a:buSzPct val="45000"/>
              <a:buFont typeface="StarSymbol"/>
              <a:buChar char="●"/>
            </a:pPr>
            <a:r>
              <a:rPr lang="en-US" dirty="0">
                <a:latin typeface="Comic Sans MS" pitchFamily="18"/>
              </a:rPr>
              <a:t>We considered running a web server on the </a:t>
            </a:r>
            <a:r>
              <a:rPr lang="en-US" dirty="0" err="1">
                <a:latin typeface="Comic Sans MS" pitchFamily="18"/>
              </a:rPr>
              <a:t>HoneyPot</a:t>
            </a:r>
            <a:r>
              <a:rPr lang="en-US" dirty="0">
                <a:latin typeface="Comic Sans MS" pitchFamily="18"/>
              </a:rPr>
              <a:t> to separate port scans from hosts running exploits against the web server but decided to use Firewalld denials exclusively.</a:t>
            </a:r>
          </a:p>
          <a:p>
            <a:endParaRPr lang="en-US" dirty="0"/>
          </a:p>
        </p:txBody>
      </p:sp>
      <p:sp>
        <p:nvSpPr>
          <p:cNvPr id="4" name="Rectangle 3"/>
          <p:cNvSpPr/>
          <p:nvPr/>
        </p:nvSpPr>
        <p:spPr>
          <a:xfrm>
            <a:off x="152400" y="2479176"/>
            <a:ext cx="4038600" cy="923330"/>
          </a:xfrm>
          <a:prstGeom prst="rect">
            <a:avLst/>
          </a:prstGeom>
          <a:noFill/>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rgbClr val="FF9999"/>
                </a:solidFill>
                <a:effectLst>
                  <a:reflection blurRad="12700" stA="28000" endPos="45000" dist="1000" dir="5400000" sy="-100000" algn="bl" rotWithShape="0"/>
                </a:effectLst>
                <a:latin typeface="Comic Sans MS" pitchFamily="66" charset="0"/>
              </a:rPr>
              <a:t>Scope:</a:t>
            </a:r>
            <a:endParaRPr lang="en-US" sz="5400" b="1" cap="all" spc="0" dirty="0">
              <a:ln w="9000" cmpd="sng">
                <a:solidFill>
                  <a:schemeClr val="accent4">
                    <a:shade val="50000"/>
                    <a:satMod val="120000"/>
                  </a:schemeClr>
                </a:solidFill>
                <a:prstDash val="solid"/>
              </a:ln>
              <a:solidFill>
                <a:srgbClr val="FF9999"/>
              </a:solidFill>
              <a:effectLst>
                <a:reflection blurRad="12700" stA="28000" endPos="45000" dist="1000" dir="5400000" sy="-100000" algn="bl" rotWithShape="0"/>
              </a:effectLst>
              <a:latin typeface="Comic Sans MS"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6300" y="304800"/>
            <a:ext cx="5511445"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solidFill>
                  <a:srgbClr val="BF276C"/>
                </a:solidFill>
                <a:effectLst>
                  <a:reflection blurRad="12700" stA="28000" endPos="45000" dist="1000" dir="5400000" sy="-100000" algn="bl" rotWithShape="0"/>
                </a:effectLst>
                <a:latin typeface="Comic Sans MS" pitchFamily="66" charset="0"/>
              </a:rPr>
              <a:t>How we did?</a:t>
            </a:r>
          </a:p>
        </p:txBody>
      </p:sp>
      <p:sp>
        <p:nvSpPr>
          <p:cNvPr id="8" name="TextBox 7"/>
          <p:cNvSpPr txBox="1"/>
          <p:nvPr/>
        </p:nvSpPr>
        <p:spPr>
          <a:xfrm>
            <a:off x="381000" y="1371600"/>
            <a:ext cx="8077200" cy="6971139"/>
          </a:xfrm>
          <a:prstGeom prst="rect">
            <a:avLst/>
          </a:prstGeom>
          <a:noFill/>
        </p:spPr>
        <p:txBody>
          <a:bodyPr wrap="square" rtlCol="0">
            <a:spAutoFit/>
          </a:bodyPr>
          <a:lstStyle/>
          <a:p>
            <a:r>
              <a:rPr lang="en-US" sz="2400" dirty="0">
                <a:solidFill>
                  <a:schemeClr val="tx1">
                    <a:lumMod val="85000"/>
                    <a:lumOff val="15000"/>
                  </a:schemeClr>
                </a:solidFill>
                <a:latin typeface="Comic Sans MS" pitchFamily="18"/>
              </a:rPr>
              <a:t>First we  started with building server, The VM we bought on Digital Ocean we have chosen our server will be running on this space, while our hosts can be any Linux/windows based machines.</a:t>
            </a:r>
          </a:p>
          <a:p>
            <a:endParaRPr lang="en-US" sz="2700" dirty="0" smtClean="0"/>
          </a:p>
          <a:p>
            <a:endParaRPr lang="en-US" sz="2700" dirty="0"/>
          </a:p>
          <a:p>
            <a:endParaRPr lang="en-US" sz="2700" dirty="0" smtClean="0"/>
          </a:p>
          <a:p>
            <a:endParaRPr lang="en-US" sz="2700" dirty="0" smtClean="0"/>
          </a:p>
          <a:p>
            <a:endParaRPr lang="en-US" sz="2700" dirty="0"/>
          </a:p>
          <a:p>
            <a:endParaRPr lang="en-US" sz="2700" dirty="0" smtClean="0"/>
          </a:p>
          <a:p>
            <a:endParaRPr lang="en-US" sz="2700" dirty="0"/>
          </a:p>
          <a:p>
            <a:endParaRPr lang="en-US" sz="2700" dirty="0" smtClean="0"/>
          </a:p>
          <a:p>
            <a:endParaRPr lang="en-US" sz="2700" dirty="0"/>
          </a:p>
          <a:p>
            <a:endParaRPr lang="en-US" sz="2700" dirty="0" smtClean="0"/>
          </a:p>
          <a:p>
            <a:endParaRPr lang="en-US" sz="2700" dirty="0"/>
          </a:p>
          <a:p>
            <a:endParaRPr lang="en-US" sz="2700" dirty="0" smtClean="0"/>
          </a:p>
          <a:p>
            <a:endParaRPr lang="en-US" sz="2700" dirty="0"/>
          </a:p>
        </p:txBody>
      </p:sp>
      <p:pic>
        <p:nvPicPr>
          <p:cNvPr id="5" name="Picture 4">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78222" y="3048000"/>
            <a:ext cx="9071640" cy="31242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5943600" cy="609600"/>
          </a:xfrm>
        </p:spPr>
        <p:txBody>
          <a:bodyPr>
            <a:normAutofit fontScale="90000"/>
          </a:bodyPr>
          <a:lstStyle/>
          <a:p>
            <a:pPr algn="ctr"/>
            <a:r>
              <a:rPr lang="en-US" sz="3200" b="1" i="0" cap="all" dirty="0" smtClean="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a typeface="+mn-ea"/>
                <a:cs typeface="+mn-cs"/>
              </a:rPr>
              <a:t/>
            </a:r>
            <a:br>
              <a:rPr lang="en-US" sz="3200" b="1" i="0" cap="all" dirty="0" smtClean="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a typeface="+mn-ea"/>
                <a:cs typeface="+mn-cs"/>
              </a:rPr>
            </a:br>
            <a:r>
              <a:rPr lang="en-US" sz="3200" b="1" i="0" cap="all" dirty="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a typeface="+mn-ea"/>
                <a:cs typeface="+mn-cs"/>
              </a:rPr>
              <a:t/>
            </a:r>
            <a:br>
              <a:rPr lang="en-US" sz="3200" b="1" i="0" cap="all" dirty="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a typeface="+mn-ea"/>
                <a:cs typeface="+mn-cs"/>
              </a:rPr>
            </a:br>
            <a:r>
              <a:rPr lang="en-US" sz="3200" b="1" i="0" cap="all" dirty="0" smtClean="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a typeface="+mn-ea"/>
                <a:cs typeface="+mn-cs"/>
              </a:rPr>
              <a:t/>
            </a:r>
            <a:br>
              <a:rPr lang="en-US" sz="3200" b="1" i="0" cap="all" dirty="0" smtClean="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a typeface="+mn-ea"/>
                <a:cs typeface="+mn-cs"/>
              </a:rPr>
            </a:br>
            <a:r>
              <a:rPr lang="en-US" sz="3200" b="1" i="0" cap="all" dirty="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a typeface="+mn-ea"/>
                <a:cs typeface="+mn-cs"/>
              </a:rPr>
              <a:t/>
            </a:r>
            <a:br>
              <a:rPr lang="en-US" sz="3200" b="1" i="0" cap="all" dirty="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a typeface="+mn-ea"/>
                <a:cs typeface="+mn-cs"/>
              </a:rPr>
            </a:br>
            <a:r>
              <a:rPr lang="en-US" sz="3200" b="1" i="0" cap="all" dirty="0" smtClean="0">
                <a:ln w="9000" cmpd="sng">
                  <a:solidFill>
                    <a:schemeClr val="accent4">
                      <a:shade val="50000"/>
                      <a:satMod val="120000"/>
                    </a:schemeClr>
                  </a:solidFill>
                  <a:prstDash val="solid"/>
                </a:ln>
                <a:solidFill>
                  <a:srgbClr val="0099FF"/>
                </a:solidFill>
                <a:effectLst>
                  <a:reflection blurRad="12700" stA="28000" endPos="45000" dist="1000" dir="5400000" sy="-100000" algn="bl" rotWithShape="0"/>
                </a:effectLst>
                <a:latin typeface="Comic Sans MS" pitchFamily="66" charset="0"/>
                <a:ea typeface="+mn-ea"/>
                <a:cs typeface="+mn-cs"/>
              </a:rPr>
              <a:t>Honeypot</a:t>
            </a:r>
            <a:r>
              <a:rPr lang="en-US" dirty="0" smtClean="0">
                <a:solidFill>
                  <a:srgbClr val="0099FF"/>
                </a:solidFill>
              </a:rPr>
              <a:t> </a:t>
            </a:r>
            <a:r>
              <a:rPr lang="en-US" sz="3200" b="1" i="0" cap="all" dirty="0">
                <a:ln w="9000" cmpd="sng">
                  <a:solidFill>
                    <a:schemeClr val="accent4">
                      <a:shade val="50000"/>
                      <a:satMod val="120000"/>
                    </a:schemeClr>
                  </a:solidFill>
                  <a:prstDash val="solid"/>
                </a:ln>
                <a:solidFill>
                  <a:srgbClr val="0099FF"/>
                </a:solidFill>
                <a:effectLst>
                  <a:reflection blurRad="12700" stA="28000" endPos="45000" dist="1000" dir="5400000" sy="-100000" algn="bl" rotWithShape="0"/>
                </a:effectLst>
                <a:latin typeface="Comic Sans MS" pitchFamily="66" charset="0"/>
                <a:ea typeface="+mn-ea"/>
                <a:cs typeface="+mn-cs"/>
              </a:rPr>
              <a:t>Configuration</a:t>
            </a:r>
            <a:r>
              <a:rPr lang="en-US" sz="2000" b="1" i="0" cap="all" dirty="0">
                <a:ln w="9000" cmpd="sng">
                  <a:solidFill>
                    <a:schemeClr val="accent4">
                      <a:shade val="50000"/>
                      <a:satMod val="120000"/>
                    </a:schemeClr>
                  </a:solidFill>
                  <a:prstDash val="solid"/>
                </a:ln>
                <a:solidFill>
                  <a:srgbClr val="0099FF"/>
                </a:solidFill>
                <a:effectLst>
                  <a:reflection blurRad="12700" stA="28000" endPos="45000" dist="1000" dir="5400000" sy="-100000" algn="bl" rotWithShape="0"/>
                </a:effectLst>
                <a:latin typeface="Comic Sans MS" pitchFamily="66" charset="0"/>
                <a:ea typeface="+mn-ea"/>
                <a:cs typeface="+mn-cs"/>
              </a:rPr>
              <a:t>:</a:t>
            </a:r>
          </a:p>
        </p:txBody>
      </p:sp>
      <p:sp>
        <p:nvSpPr>
          <p:cNvPr id="3" name="Content Placeholder 2"/>
          <p:cNvSpPr>
            <a:spLocks noGrp="1"/>
          </p:cNvSpPr>
          <p:nvPr>
            <p:ph idx="1"/>
          </p:nvPr>
        </p:nvSpPr>
        <p:spPr>
          <a:xfrm>
            <a:off x="533400" y="1828800"/>
            <a:ext cx="7772400" cy="4050792"/>
          </a:xfrm>
        </p:spPr>
        <p:txBody>
          <a:bodyPr>
            <a:normAutofit/>
          </a:bodyPr>
          <a:lstStyle/>
          <a:p>
            <a:pPr lvl="0">
              <a:buSzPct val="45000"/>
              <a:buFont typeface="StarSymbol"/>
              <a:buChar char="●"/>
            </a:pPr>
            <a:endParaRPr lang="en-US" dirty="0" smtClean="0">
              <a:latin typeface="Comic Sans MS" pitchFamily="18"/>
            </a:endParaRPr>
          </a:p>
          <a:p>
            <a:pPr lvl="0">
              <a:buSzPct val="45000"/>
              <a:buFont typeface="StarSymbol"/>
              <a:buChar char="●"/>
            </a:pPr>
            <a:r>
              <a:rPr lang="en-US" dirty="0" smtClean="0">
                <a:latin typeface="Comic Sans MS" pitchFamily="18"/>
              </a:rPr>
              <a:t>Vanilla </a:t>
            </a:r>
            <a:r>
              <a:rPr lang="en-US" dirty="0">
                <a:latin typeface="Comic Sans MS" pitchFamily="18"/>
              </a:rPr>
              <a:t>CentOS7 running </a:t>
            </a:r>
            <a:r>
              <a:rPr lang="en-US" dirty="0" err="1">
                <a:latin typeface="Comic Sans MS" pitchFamily="18"/>
              </a:rPr>
              <a:t>Firewalld</a:t>
            </a:r>
            <a:endParaRPr lang="en-US" dirty="0">
              <a:latin typeface="Comic Sans MS" pitchFamily="18"/>
            </a:endParaRPr>
          </a:p>
          <a:p>
            <a:pPr lvl="0">
              <a:buSzPct val="45000"/>
              <a:buFont typeface="StarSymbol"/>
              <a:buChar char="●"/>
            </a:pPr>
            <a:r>
              <a:rPr lang="en-US" dirty="0">
                <a:latin typeface="Comic Sans MS" pitchFamily="18"/>
              </a:rPr>
              <a:t>Installed Python3</a:t>
            </a:r>
          </a:p>
          <a:p>
            <a:pPr lvl="0">
              <a:buSzPct val="45000"/>
              <a:buFont typeface="StarSymbol"/>
              <a:buChar char="●"/>
            </a:pPr>
            <a:r>
              <a:rPr lang="en-US" dirty="0">
                <a:latin typeface="Comic Sans MS" pitchFamily="18"/>
              </a:rPr>
              <a:t>Configured </a:t>
            </a:r>
            <a:r>
              <a:rPr lang="en-US" dirty="0" err="1">
                <a:latin typeface="Comic Sans MS" pitchFamily="18"/>
              </a:rPr>
              <a:t>Firewalld</a:t>
            </a:r>
            <a:r>
              <a:rPr lang="en-US" dirty="0">
                <a:latin typeface="Comic Sans MS" pitchFamily="18"/>
              </a:rPr>
              <a:t> to log all denials</a:t>
            </a:r>
          </a:p>
          <a:p>
            <a:pPr lvl="0">
              <a:buSzPct val="45000"/>
              <a:buFont typeface="StarSymbol"/>
              <a:buChar char="●"/>
            </a:pPr>
            <a:r>
              <a:rPr lang="en-US" dirty="0">
                <a:latin typeface="Comic Sans MS" pitchFamily="18"/>
              </a:rPr>
              <a:t>Only allow inbound </a:t>
            </a:r>
            <a:r>
              <a:rPr lang="en-US" dirty="0" err="1">
                <a:latin typeface="Comic Sans MS" pitchFamily="18"/>
              </a:rPr>
              <a:t>ssh</a:t>
            </a:r>
            <a:r>
              <a:rPr lang="en-US" dirty="0">
                <a:latin typeface="Comic Sans MS" pitchFamily="18"/>
              </a:rPr>
              <a:t> from select networks</a:t>
            </a:r>
          </a:p>
          <a:p>
            <a:pPr lvl="0">
              <a:buSzPct val="45000"/>
              <a:buFont typeface="StarSymbol"/>
              <a:buChar char="●"/>
            </a:pPr>
            <a:r>
              <a:rPr lang="en-US" dirty="0">
                <a:latin typeface="Comic Sans MS" pitchFamily="18"/>
              </a:rPr>
              <a:t>Installed </a:t>
            </a:r>
            <a:r>
              <a:rPr lang="en-US" i="1" dirty="0">
                <a:latin typeface="DejaVu Sans Mono" pitchFamily="17"/>
              </a:rPr>
              <a:t>server.py, get_ips.sh, and update_db.py</a:t>
            </a:r>
          </a:p>
          <a:p>
            <a:endParaRPr lang="en-US" dirty="0"/>
          </a:p>
        </p:txBody>
      </p:sp>
    </p:spTree>
    <p:extLst>
      <p:ext uri="{BB962C8B-B14F-4D97-AF65-F5344CB8AC3E}">
        <p14:creationId xmlns:p14="http://schemas.microsoft.com/office/powerpoint/2010/main" val="724576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5181600" cy="1429719"/>
          </a:xfrm>
        </p:spPr>
        <p:txBody>
          <a:bodyPr>
            <a:normAutofit fontScale="90000"/>
          </a:bodyPr>
          <a:lstStyle/>
          <a:p>
            <a:pPr algn="ctr"/>
            <a:r>
              <a:rPr lang="en-US" dirty="0"/>
              <a:t/>
            </a:r>
            <a:br>
              <a:rPr lang="en-US" dirty="0"/>
            </a:br>
            <a:r>
              <a:rPr lang="en-US" dirty="0" smtClean="0"/>
              <a:t/>
            </a:r>
            <a:br>
              <a:rPr lang="en-US" dirty="0" smtClean="0"/>
            </a:br>
            <a:r>
              <a:rPr lang="en-US" dirty="0"/>
              <a:t/>
            </a:r>
            <a:br>
              <a:rPr lang="en-US" dirty="0"/>
            </a:br>
            <a:r>
              <a:rPr lang="en-US" sz="4900" dirty="0" smtClean="0"/>
              <a:t/>
            </a:r>
            <a:br>
              <a:rPr lang="en-US" sz="4900" dirty="0" smtClean="0"/>
            </a:br>
            <a:r>
              <a:rPr lang="en-US" sz="3100" b="1" i="0" cap="all" dirty="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a typeface="+mn-ea"/>
                <a:cs typeface="+mn-cs"/>
              </a:rPr>
              <a:t>C</a:t>
            </a:r>
            <a:r>
              <a:rPr lang="en-US" sz="3100" b="1" i="0" cap="all" dirty="0" smtClean="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a typeface="+mn-ea"/>
                <a:cs typeface="+mn-cs"/>
              </a:rPr>
              <a:t>lient</a:t>
            </a:r>
            <a:r>
              <a:rPr lang="en-US" sz="3100" i="0" dirty="0" smtClean="0">
                <a:latin typeface="Comic Sans MS" panose="030F0702030302020204" pitchFamily="66" charset="0"/>
              </a:rPr>
              <a:t> </a:t>
            </a:r>
            <a:r>
              <a:rPr lang="en-US" sz="3100" b="1" i="0" cap="all" dirty="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ea typeface="+mn-ea"/>
                <a:cs typeface="+mn-cs"/>
              </a:rPr>
              <a:t>Configuration:</a:t>
            </a:r>
          </a:p>
        </p:txBody>
      </p:sp>
      <p:sp>
        <p:nvSpPr>
          <p:cNvPr id="3" name="Content Placeholder 2"/>
          <p:cNvSpPr>
            <a:spLocks noGrp="1"/>
          </p:cNvSpPr>
          <p:nvPr>
            <p:ph idx="1"/>
          </p:nvPr>
        </p:nvSpPr>
        <p:spPr>
          <a:xfrm>
            <a:off x="838200" y="1828800"/>
            <a:ext cx="7772400" cy="4050792"/>
          </a:xfrm>
        </p:spPr>
        <p:txBody>
          <a:bodyPr>
            <a:normAutofit/>
          </a:bodyPr>
          <a:lstStyle/>
          <a:p>
            <a:pPr lvl="0">
              <a:buSzPct val="45000"/>
              <a:buFont typeface="StarSymbol"/>
              <a:buChar char="●"/>
            </a:pPr>
            <a:endParaRPr lang="en-US" dirty="0" smtClean="0">
              <a:latin typeface="Comic Sans MS" pitchFamily="18"/>
            </a:endParaRPr>
          </a:p>
          <a:p>
            <a:pPr lvl="0">
              <a:buSzPct val="45000"/>
              <a:buFont typeface="StarSymbol"/>
              <a:buChar char="●"/>
            </a:pPr>
            <a:r>
              <a:rPr lang="en-US" dirty="0" smtClean="0">
                <a:latin typeface="Comic Sans MS" pitchFamily="18"/>
              </a:rPr>
              <a:t>Server </a:t>
            </a:r>
            <a:r>
              <a:rPr lang="en-US" dirty="0">
                <a:latin typeface="Comic Sans MS" pitchFamily="18"/>
              </a:rPr>
              <a:t>you want to protect</a:t>
            </a:r>
          </a:p>
          <a:p>
            <a:pPr lvl="0">
              <a:buSzPct val="45000"/>
              <a:buFont typeface="StarSymbol"/>
              <a:buChar char="●"/>
            </a:pPr>
            <a:r>
              <a:rPr lang="en-US" dirty="0">
                <a:latin typeface="Comic Sans MS" pitchFamily="18"/>
              </a:rPr>
              <a:t>Linux/</a:t>
            </a:r>
            <a:r>
              <a:rPr lang="en-US" dirty="0" err="1">
                <a:latin typeface="Comic Sans MS" pitchFamily="18"/>
              </a:rPr>
              <a:t>Firewalld</a:t>
            </a:r>
            <a:r>
              <a:rPr lang="en-US" dirty="0">
                <a:latin typeface="Comic Sans MS" pitchFamily="18"/>
              </a:rPr>
              <a:t>/Python3</a:t>
            </a:r>
          </a:p>
          <a:p>
            <a:pPr lvl="0">
              <a:buSzPct val="45000"/>
              <a:buFont typeface="StarSymbol"/>
              <a:buChar char="●"/>
            </a:pPr>
            <a:r>
              <a:rPr lang="en-US" dirty="0">
                <a:latin typeface="Comic Sans MS" pitchFamily="18"/>
              </a:rPr>
              <a:t>Installed </a:t>
            </a:r>
            <a:r>
              <a:rPr lang="en-US" i="1" dirty="0">
                <a:latin typeface="DejaVu Sans Mono" pitchFamily="17"/>
              </a:rPr>
              <a:t>client.py, update_fw.py</a:t>
            </a:r>
          </a:p>
          <a:p>
            <a:pPr lvl="0">
              <a:buSzPct val="45000"/>
              <a:buFont typeface="StarSymbol"/>
              <a:buChar char="●"/>
            </a:pPr>
            <a:r>
              <a:rPr lang="en-US" dirty="0">
                <a:latin typeface="Comic Sans MS" pitchFamily="18"/>
              </a:rPr>
              <a:t>Latest SQLite DB of hostile IP’s is downloaded periodically (</a:t>
            </a:r>
            <a:r>
              <a:rPr lang="en-US" dirty="0" err="1">
                <a:latin typeface="Comic Sans MS" pitchFamily="18"/>
              </a:rPr>
              <a:t>cron</a:t>
            </a:r>
            <a:r>
              <a:rPr lang="en-US" dirty="0">
                <a:latin typeface="Comic Sans MS" pitchFamily="18"/>
              </a:rPr>
              <a:t>)</a:t>
            </a:r>
          </a:p>
          <a:p>
            <a:pPr lvl="0">
              <a:buSzPct val="45000"/>
              <a:buFont typeface="StarSymbol"/>
              <a:buChar char="●"/>
            </a:pPr>
            <a:r>
              <a:rPr lang="en-US" dirty="0">
                <a:latin typeface="Comic Sans MS" pitchFamily="18"/>
              </a:rPr>
              <a:t>New IP’s are blocked via </a:t>
            </a:r>
            <a:r>
              <a:rPr lang="en-US" dirty="0" err="1">
                <a:latin typeface="Comic Sans MS" pitchFamily="18"/>
              </a:rPr>
              <a:t>IPSet</a:t>
            </a:r>
            <a:r>
              <a:rPr lang="en-US" dirty="0">
                <a:latin typeface="Comic Sans MS" pitchFamily="18"/>
              </a:rPr>
              <a:t>/</a:t>
            </a:r>
            <a:r>
              <a:rPr lang="en-US" dirty="0" err="1">
                <a:latin typeface="Comic Sans MS" pitchFamily="18"/>
              </a:rPr>
              <a:t>Firewalld</a:t>
            </a:r>
            <a:r>
              <a:rPr lang="en-US" dirty="0">
                <a:latin typeface="Comic Sans MS" pitchFamily="18"/>
              </a:rPr>
              <a:t> commands crafted by update_fw.py</a:t>
            </a:r>
          </a:p>
          <a:p>
            <a:pPr lvl="0">
              <a:buSzPct val="45000"/>
              <a:buFont typeface="StarSymbol"/>
              <a:buChar char="●"/>
            </a:pPr>
            <a:r>
              <a:rPr lang="en-US" dirty="0">
                <a:latin typeface="Comic Sans MS" pitchFamily="18"/>
              </a:rPr>
              <a:t>Takes ~1min to add ~27k IP’s</a:t>
            </a:r>
          </a:p>
          <a:p>
            <a:endParaRPr lang="en-US" dirty="0"/>
          </a:p>
        </p:txBody>
      </p:sp>
    </p:spTree>
    <p:extLst>
      <p:ext uri="{BB962C8B-B14F-4D97-AF65-F5344CB8AC3E}">
        <p14:creationId xmlns:p14="http://schemas.microsoft.com/office/powerpoint/2010/main" val="2003761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762000" y="533400"/>
            <a:ext cx="6301072" cy="819150"/>
          </a:xfrm>
        </p:spPr>
        <p:txBody>
          <a:bodyPr vert="horz" lIns="91440" tIns="45720" rIns="91440" bIns="45720" rtlCol="0" anchor="ctr">
            <a:noAutofit/>
          </a:bodyPr>
          <a:lstStyle/>
          <a:p>
            <a:pPr algn="l"/>
            <a:r>
              <a:rPr lang="en-US" sz="4000" b="1" i="0" cap="all" dirty="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latin typeface="Comic Sans MS" pitchFamily="66" charset="0"/>
              </a:rPr>
              <a:t>How it works?</a:t>
            </a:r>
          </a:p>
        </p:txBody>
      </p:sp>
      <p:sp>
        <p:nvSpPr>
          <p:cNvPr id="6" name="Rectangle 5"/>
          <p:cNvSpPr/>
          <p:nvPr/>
        </p:nvSpPr>
        <p:spPr>
          <a:xfrm>
            <a:off x="1600200" y="1352550"/>
            <a:ext cx="7315200" cy="3693319"/>
          </a:xfrm>
          <a:prstGeom prst="rect">
            <a:avLst/>
          </a:prstGeom>
        </p:spPr>
        <p:txBody>
          <a:bodyPr wrap="square">
            <a:spAutoFit/>
          </a:bodyPr>
          <a:lstStyle/>
          <a:p>
            <a:pPr lvl="0">
              <a:buSzPct val="45000"/>
              <a:buFont typeface="StarSymbol"/>
              <a:buChar char="●"/>
            </a:pPr>
            <a:r>
              <a:rPr lang="en-US" dirty="0">
                <a:latin typeface="Comic Sans MS" pitchFamily="18"/>
              </a:rPr>
              <a:t>Example denial on </a:t>
            </a:r>
            <a:r>
              <a:rPr lang="en-US" dirty="0" err="1">
                <a:latin typeface="Comic Sans MS" pitchFamily="18"/>
              </a:rPr>
              <a:t>HoneyPot</a:t>
            </a:r>
            <a:endParaRPr lang="en-US" dirty="0">
              <a:latin typeface="Comic Sans MS" pitchFamily="18"/>
            </a:endParaRPr>
          </a:p>
          <a:p>
            <a:pPr lvl="0">
              <a:buSzPct val="45000"/>
            </a:pPr>
            <a:endParaRPr lang="en-US" dirty="0" smtClean="0">
              <a:latin typeface="DejaVu Sans Mono" pitchFamily="17"/>
            </a:endParaRPr>
          </a:p>
          <a:p>
            <a:pPr lvl="0" algn="just">
              <a:buSzPct val="45000"/>
            </a:pPr>
            <a:r>
              <a:rPr lang="en-US" dirty="0" smtClean="0">
                <a:latin typeface="DejaVu Sans Mono" pitchFamily="17"/>
              </a:rPr>
              <a:t>Nov</a:t>
            </a:r>
            <a:r>
              <a:rPr lang="en-US" dirty="0">
                <a:effectLst>
                  <a:outerShdw blurRad="38100" dist="38100" dir="2700000" algn="tl">
                    <a:srgbClr val="000000">
                      <a:alpha val="43137"/>
                    </a:srgbClr>
                  </a:outerShdw>
                </a:effectLst>
              </a:rPr>
              <a:t> </a:t>
            </a:r>
            <a:r>
              <a:rPr lang="en-US" dirty="0">
                <a:latin typeface="DejaVu Sans Mono" pitchFamily="17"/>
              </a:rPr>
              <a:t>26</a:t>
            </a:r>
            <a:r>
              <a:rPr lang="en-US" dirty="0">
                <a:solidFill>
                  <a:srgbClr val="FFFF00"/>
                </a:solidFill>
                <a:latin typeface="DejaVu Sans Mono" pitchFamily="17"/>
              </a:rPr>
              <a:t> </a:t>
            </a:r>
            <a:r>
              <a:rPr lang="en-US" dirty="0">
                <a:latin typeface="DejaVu Sans Mono" pitchFamily="17"/>
              </a:rPr>
              <a:t>20:02:21 </a:t>
            </a:r>
            <a:r>
              <a:rPr lang="en-US" dirty="0" err="1">
                <a:latin typeface="DejaVu Sans Mono" pitchFamily="17"/>
              </a:rPr>
              <a:t>luigi</a:t>
            </a:r>
            <a:r>
              <a:rPr lang="en-US" dirty="0">
                <a:latin typeface="DejaVu Sans Mono" pitchFamily="17"/>
              </a:rPr>
              <a:t> kernel: FINAL_REJECT: IN=eth0 OUT= MAC=76:db:31:2d:76:4c:cc:e1:7f:a8:17:f0:08:00 SRC=95.68.93.214 DST=67.205.131.5 LEN=40 TOS=0x00 PREC=0x00 TTL=54 ID=54928 PROTO=TCP SPT=41916 DPT=23 WINDOW=54468 RES=0x00 SYN </a:t>
            </a:r>
            <a:r>
              <a:rPr lang="en-US" dirty="0" smtClean="0">
                <a:latin typeface="DejaVu Sans Mono" pitchFamily="17"/>
              </a:rPr>
              <a:t>URGP=0</a:t>
            </a:r>
          </a:p>
          <a:p>
            <a:pPr lvl="0">
              <a:buSzPct val="45000"/>
            </a:pPr>
            <a:endParaRPr lang="en-US" dirty="0">
              <a:latin typeface="DejaVu Sans Mono" pitchFamily="17"/>
            </a:endParaRPr>
          </a:p>
          <a:p>
            <a:pPr lvl="0">
              <a:buSzPct val="45000"/>
              <a:buFont typeface="StarSymbol"/>
              <a:buChar char="●"/>
            </a:pPr>
            <a:r>
              <a:rPr lang="en-US" dirty="0">
                <a:latin typeface="Comic Sans MS" pitchFamily="18"/>
              </a:rPr>
              <a:t>Parsed down to</a:t>
            </a:r>
            <a:r>
              <a:rPr lang="en-US" dirty="0" smtClean="0">
                <a:latin typeface="Comic Sans MS" pitchFamily="18"/>
              </a:rPr>
              <a:t>:</a:t>
            </a:r>
          </a:p>
          <a:p>
            <a:pPr lvl="0">
              <a:buSzPct val="45000"/>
            </a:pPr>
            <a:endParaRPr lang="en-US" dirty="0">
              <a:latin typeface="Comic Sans MS" pitchFamily="18"/>
            </a:endParaRPr>
          </a:p>
          <a:p>
            <a:pPr lvl="0">
              <a:buSzPct val="45000"/>
            </a:pPr>
            <a:r>
              <a:rPr lang="en-US" dirty="0">
                <a:latin typeface="DejaVu Sans Mono" pitchFamily="17"/>
              </a:rPr>
              <a:t>Nov 10 22:13:09 101.109.106.178</a:t>
            </a:r>
          </a:p>
          <a:p>
            <a:pPr lvl="0">
              <a:buSzPct val="45000"/>
              <a:buFont typeface="StarSymbol"/>
              <a:buChar char="●"/>
            </a:pPr>
            <a:endParaRPr lang="en-US" dirty="0" smtClean="0">
              <a:latin typeface="Comic Sans MS" pitchFamily="18"/>
            </a:endParaRPr>
          </a:p>
          <a:p>
            <a:pPr lvl="0">
              <a:buSzPct val="45000"/>
              <a:buFont typeface="StarSymbol"/>
              <a:buChar char="●"/>
            </a:pPr>
            <a:r>
              <a:rPr lang="en-US" dirty="0" smtClean="0">
                <a:latin typeface="Comic Sans MS" pitchFamily="18"/>
              </a:rPr>
              <a:t>And </a:t>
            </a:r>
            <a:r>
              <a:rPr lang="en-US" dirty="0">
                <a:latin typeface="Comic Sans MS" pitchFamily="18"/>
              </a:rPr>
              <a:t>loaded into SQLite DB</a:t>
            </a:r>
          </a:p>
        </p:txBody>
      </p:sp>
    </p:spTree>
    <p:extLst>
      <p:ext uri="{BB962C8B-B14F-4D97-AF65-F5344CB8AC3E}">
        <p14:creationId xmlns:p14="http://schemas.microsoft.com/office/powerpoint/2010/main" val="27367959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831</TotalTime>
  <Words>632</Words>
  <Application>Microsoft Office PowerPoint</Application>
  <PresentationFormat>On-screen Show (4:3)</PresentationFormat>
  <Paragraphs>81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Comic Sans MS</vt:lpstr>
      <vt:lpstr>DejaVu Sans Mono</vt:lpstr>
      <vt:lpstr>Prestige Elite Std</vt:lpstr>
      <vt:lpstr>Rockwell</vt:lpstr>
      <vt:lpstr>Rockwell Condensed</vt:lpstr>
      <vt:lpstr>StarSymbol</vt:lpstr>
      <vt:lpstr>Wingdings</vt:lpstr>
      <vt:lpstr>Wood Type</vt:lpstr>
      <vt:lpstr>Dynamic Blacklist for Firewalld</vt:lpstr>
      <vt:lpstr>PowerPoint Presentation</vt:lpstr>
      <vt:lpstr>PowerPoint Presentation</vt:lpstr>
      <vt:lpstr>PowerPoint Presentation</vt:lpstr>
      <vt:lpstr>PowerPoint Presentation</vt:lpstr>
      <vt:lpstr>PowerPoint Presentation</vt:lpstr>
      <vt:lpstr>    Honeypot Configuration:</vt:lpstr>
      <vt:lpstr>    Client Configuration: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Blacklist for Firewalld</dc:title>
  <dc:creator>Avinash Konatala</dc:creator>
  <cp:lastModifiedBy>Academic Information Services</cp:lastModifiedBy>
  <cp:revision>11</cp:revision>
  <dcterms:created xsi:type="dcterms:W3CDTF">2017-11-30T07:11:54Z</dcterms:created>
  <dcterms:modified xsi:type="dcterms:W3CDTF">2017-11-30T21:11:01Z</dcterms:modified>
</cp:coreProperties>
</file>