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hp.net/manual/en/pdo.setup.php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aqtronix.com/?PageID=99" Type="http://schemas.openxmlformats.org/officeDocument/2006/relationships/hyperlink" TargetMode="External" Id="rId4"/><Relationship Target="http://www.modsecurity.org/" Type="http://schemas.openxmlformats.org/officeDocument/2006/relationships/hyperlink" TargetMode="External" Id="rId3"/><Relationship Target="https://www.owasp.org/index.php/Web_Application_Firewall" Type="http://schemas.openxmlformats.org/officeDocument/2006/relationships/hyperlink" TargetMode="External" Id="rId6"/><Relationship Target="https://www.ironbee.com/" Type="http://schemas.openxmlformats.org/officeDocument/2006/relationships/hyperlink" TargetMode="External" Id="rId5"/><Relationship Target="http://blog.spiderlabs.com/2011/07/modsecurity-sql-injection-challenge-lessons-learned.html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t1.php.net/manual/en/function.addslashes.php" Type="http://schemas.openxmlformats.org/officeDocument/2006/relationships/hyperlink" TargetMode="External" Id="rId4"/><Relationship Target="http://lt1.php.net/manual/en/info.configuration.php#ini.magic-quotes-gpc" Type="http://schemas.openxmlformats.org/officeDocument/2006/relationships/hyperlink" TargetMode="External" Id="rId3"/><Relationship Target="http://shiflett.org/blog/2006/jan/addslashes-versus-mysql-real-escape-string" Type="http://schemas.openxmlformats.org/officeDocument/2006/relationships/hyperlink" TargetMode="External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SQL injekcijos: kaip teisingai apsisaugoti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By Martynas Kraujalis</a:t>
            </a:r>
          </a:p>
          <a:p>
            <a:pPr>
              <a:buNone/>
            </a:pPr>
            <a:r>
              <a:rPr lang="en"/>
              <a:t>martynas.kraujalis@gmail.com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56" x="457200"/>
            <a:ext cy="1798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 jei pasirašiau savo apdorojimo "super" funkciją, pvz. su preg_match?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2164925" x="457200"/>
            <a:ext cy="4403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Žaidimas su ugnimi - ar esi tikras, kad išrinkai visus blogus simbolius arba praleidai tai, ko reikia?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', ", (, ), [, ],...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Funkcija gali pasirodyti ne tokia jau "super"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Neišradinėk dviračio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46" x="457200"/>
            <a:ext cy="804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Kaip tinkamai saugotis?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078650" x="457200"/>
            <a:ext cy="548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Naudoti paruoštukų koncepciją "prepared statements"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PHP biblioteka PDO ją naudoja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Naudoti PDO biblioteką užklausoms į DB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Naudoti ją tinkamai!</a:t>
            </a:r>
          </a:p>
          <a:p>
            <a:pPr rtl="0" lvl="2" indent="-381000" marL="137160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Parametrus padavinėti per ? arba per :paramName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Pajungimas: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http://www.php.net/manual/en/pdo.setup.php</a:t>
            </a:r>
            <a:r>
              <a:rPr sz="1800" lang="en"/>
              <a:t> - nuo 5.1.0 įjungta default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Populiarūs PHP framework'ai naudoja PDO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Blogiausiu atveju, jei visgi PDO įjungti neina, mysqli_real_escape_string()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Web application firewalls - WAF's</a:t>
            </a:r>
          </a:p>
          <a:p>
            <a:pPr algn="ctr">
              <a:buNone/>
            </a:pPr>
            <a:r>
              <a:rPr lang="en"/>
              <a:t>Ar tinkama apsauga?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Open source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ModSecurity</a:t>
            </a:r>
            <a:r>
              <a:rPr lang="en"/>
              <a:t> -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http://www.modsecurity.org/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AQTRONIX WebKnight</a:t>
            </a:r>
            <a:r>
              <a:rPr lang="en"/>
              <a:t> -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http://www.aqtronix.com/?PageID=99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Qualys Ironbee</a:t>
            </a:r>
            <a:r>
              <a:rPr sz="1800" lang="en"/>
              <a:t> - </a:t>
            </a:r>
            <a:r>
              <a:rPr u="sng" sz="1800" lang="en">
                <a:solidFill>
                  <a:schemeClr val="hlink"/>
                </a:solidFill>
                <a:hlinkClick r:id="rId5"/>
              </a:rPr>
              <a:t>https://www.ironbee.com/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Komercinės</a:t>
            </a:r>
          </a:p>
          <a:p>
            <a:pPr rtl="0" lvl="1" indent="-381000" marL="914400">
              <a:buClr>
                <a:srgbClr val="000000"/>
              </a:buClr>
              <a:buSzPct val="133333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hlinkClick r:id="rId6"/>
              </a:rPr>
              <a:t>https://www.owasp.org/index.php/Web_Application_Firewall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Turėtų būti naudojama nebent kaip papildoma apsauga, nes dažnai randama apėjimų</a:t>
            </a:r>
          </a:p>
          <a:p>
            <a:pPr rtl="0" lvl="1" indent="-381000" marL="914400">
              <a:buClr>
                <a:srgbClr val="000000"/>
              </a:buClr>
              <a:buSzPct val="133333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hlinkClick r:id="rId7"/>
              </a:rPr>
              <a:t>http://blog.spiderlabs.com/2011/07/modsecurity-sql-injection-challenge-lessons-learned.html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Kas aš?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programuotojas, 6m. patirtis su įvairiais projektais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dirbęs įmonėse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plius.lt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Synergy Cloud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pigu.lt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šiuo metu art21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tikslas: kad kodas būtų lengvai vystomas, greitas ir </a:t>
            </a:r>
            <a:r>
              <a:rPr b="1" lang="en"/>
              <a:t>saugus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Kas yra SQL injekcija?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1840550" x="681825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OWASP 2013m. Top 10 pažeidžiamumų sąraše 1 vieta - įvairios injekcijos, tame tarpe ir "SQL injection"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Atsiranda kuomet parametras, atėjęs iš vartotojo, tinkamai neapdorotas patenka į SQL užklausą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Rimta (kritinė?) saugumo spraga, leidžianti vykdyti SQL komandas aplikacijoje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50" x="583700"/>
            <a:ext cy="1143000" cx="4169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Kodėl tokia tema?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pradedantieji programuotojai apie tai nežino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tvistas.lt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KTU karjeros centras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puslapis X?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nukenčia niekuo dėtų puslapių lankytojų duomenys: el. paštai, slaptažodžiai (galbūt naudojami ir kitur)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misija: paskleisti žinią, pamokyti jaunesnį kolegą</a:t>
            </a:r>
          </a:p>
        </p:txBody>
      </p:sp>
      <p:sp>
        <p:nvSpPr>
          <p:cNvPr id="44" name="Shape 44"/>
          <p:cNvSpPr/>
          <p:nvPr/>
        </p:nvSpPr>
        <p:spPr>
          <a:xfrm>
            <a:off y="158950" x="6411871"/>
            <a:ext cy="1374400" cx="187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Klaidingi apsisaugojimo anti-šablonai "antipatterns"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Klaidingi įsitikinimai - mitai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Klaidingi parametrų apdorojimai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Mitas Nr 1:</a:t>
            </a:r>
          </a:p>
          <a:p>
            <a:pPr>
              <a:buNone/>
            </a:pPr>
            <a:r>
              <a:rPr lang="en"/>
              <a:t>naudoju HTTPS - aš saugus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2399650" x="457200"/>
            <a:ext cy="3816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HTTPS skirtas kanalo tarp aplikacijos ir kliento duomenų šifravimui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Su SQL užklausos parametrais nieko bendro neturi</a:t>
            </a:r>
          </a:p>
          <a:p>
            <a:r>
              <a:t/>
            </a:r>
          </a:p>
          <a:p>
            <a:pPr algn="ctr" lvl="0">
              <a:buNone/>
            </a:pPr>
            <a:r>
              <a:rPr lang="en"/>
              <a:t>BUSTED</a:t>
            </a:r>
          </a:p>
        </p:txBody>
      </p:sp>
      <p:sp>
        <p:nvSpPr>
          <p:cNvPr id="57" name="Shape 57"/>
          <p:cNvSpPr/>
          <p:nvPr/>
        </p:nvSpPr>
        <p:spPr>
          <a:xfrm>
            <a:off y="221525" x="7307399"/>
            <a:ext cy="2090825" cx="1612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-86575" x="457200"/>
            <a:ext cy="2004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Mitas Nr 2: SQL injekcija tik per GET, parametrus iš vartotojo gaunu ne GET metodu - aš saugus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703075" x="457200"/>
            <a:ext cy="3864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Turi būti tinkamai apdorojami visi iš lankytojo gaunami duomenys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$_GET, $_POST, $_SERVER, $_COOKIE</a:t>
            </a:r>
          </a:p>
          <a:p>
            <a:r>
              <a:t/>
            </a:r>
          </a:p>
          <a:p>
            <a:pPr algn="ctr" lvl="0">
              <a:buNone/>
            </a:pPr>
            <a:r>
              <a:rPr lang="en"/>
              <a:t>BUSTED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57" x="457200"/>
            <a:ext cy="1825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Mitas Nr 3: error_reporting pas mane išjungtas, SQL klaidų nesimatys, aš saugus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2598625" x="457200"/>
            <a:ext cy="3969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SQL injekcijai įvykdyti klaidų matyti visai nebūtina, klaidos tiesiog palengvina ir pagreitina pažeidžiamumų paiešką</a:t>
            </a:r>
          </a:p>
          <a:p>
            <a:r>
              <a:t/>
            </a:r>
          </a:p>
          <a:p>
            <a:pPr algn="ctr" lvl="0">
              <a:buNone/>
            </a:pPr>
            <a:r>
              <a:rPr lang="en"/>
              <a:t>BUSTED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Senasis visų pamėgtas parametrų apdorojimas su addslashes()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Nustatymas gpc_magic_quotes daro tą patį, </a:t>
            </a:r>
            <a:r>
              <a:rPr lang="en">
                <a:solidFill>
                  <a:srgbClr val="FF0000"/>
                </a:solidFill>
              </a:rPr>
              <a:t>nuo 5.4 bus pašalintas!</a:t>
            </a:r>
          </a:p>
          <a:p>
            <a:pPr rtl="0" lvl="1" indent="-381000" marL="914400">
              <a:buClr>
                <a:srgbClr val="000000"/>
              </a:buClr>
              <a:buSzPct val="171428"/>
              <a:buFont typeface="Courier New"/>
              <a:buChar char="o"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http://lt1.php.net/manual/en/info.configuration.php#ini.magic-quotes-gpc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Funkcijos aprašyme </a:t>
            </a:r>
            <a:r>
              <a:rPr lang="en">
                <a:solidFill>
                  <a:srgbClr val="FF0000"/>
                </a:solidFill>
              </a:rPr>
              <a:t>nerekomenduojama</a:t>
            </a:r>
            <a:r>
              <a:rPr lang="en"/>
              <a:t> jos naudoti užklausų į DB apdorojimui</a:t>
            </a:r>
          </a:p>
          <a:p>
            <a:pPr rtl="0" lvl="1" indent="-381000" marL="914400">
              <a:buClr>
                <a:srgbClr val="000000"/>
              </a:buClr>
              <a:buSzPct val="171428"/>
              <a:buFont typeface="Courier New"/>
              <a:buChar char="o"/>
            </a:pPr>
            <a:r>
              <a:rPr u="sng" sz="1400" lang="en">
                <a:solidFill>
                  <a:schemeClr val="hlink"/>
                </a:solidFill>
                <a:hlinkClick r:id="rId4"/>
              </a:rPr>
              <a:t>http://lt1.php.net/manual/en/function.addslashes.php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Prie tam tikrų aplinkos kintamųjų </a:t>
            </a:r>
            <a:r>
              <a:rPr lang="en">
                <a:solidFill>
                  <a:srgbClr val="FF0000"/>
                </a:solidFill>
              </a:rPr>
              <a:t>neveikia!</a:t>
            </a:r>
          </a:p>
          <a:p>
            <a:pPr rtl="0" lvl="1" indent="-381000" marL="914400">
              <a:buClr>
                <a:srgbClr val="000000"/>
              </a:buClr>
              <a:buSzPct val="171428"/>
              <a:buFont typeface="Courier New"/>
              <a:buChar char="o"/>
            </a:pPr>
            <a:r>
              <a:rPr u="sng" sz="1400" lang="en">
                <a:solidFill>
                  <a:schemeClr val="hlink"/>
                </a:solidFill>
                <a:hlinkClick r:id="rId5"/>
              </a:rPr>
              <a:t>http://shiflett.org/blog/2006/jan/addslashes-versus-mysql-real-escape-string</a:t>
            </a:r>
            <a:r>
              <a:rPr sz="1400" lang="en"/>
              <a:t> </a:t>
            </a:r>
            <a:r>
              <a:rPr lang="en"/>
              <a:t>- neveikia, kai DB nustatytas charset'as GBK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