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80" r:id="rId2"/>
    <p:sldId id="290" r:id="rId3"/>
    <p:sldId id="258" r:id="rId4"/>
    <p:sldId id="282" r:id="rId5"/>
    <p:sldId id="283" r:id="rId6"/>
    <p:sldId id="291" r:id="rId7"/>
    <p:sldId id="284" r:id="rId8"/>
    <p:sldId id="285" r:id="rId9"/>
    <p:sldId id="286" r:id="rId10"/>
    <p:sldId id="287" r:id="rId11"/>
    <p:sldId id="289" r:id="rId12"/>
    <p:sldId id="288" r:id="rId13"/>
    <p:sldId id="292" r:id="rId14"/>
    <p:sldId id="293" r:id="rId15"/>
    <p:sldId id="265" r:id="rId16"/>
    <p:sldId id="266" r:id="rId17"/>
    <p:sldId id="267" r:id="rId18"/>
    <p:sldId id="295" r:id="rId19"/>
    <p:sldId id="294" r:id="rId20"/>
    <p:sldId id="269" r:id="rId21"/>
    <p:sldId id="296" r:id="rId22"/>
    <p:sldId id="271" r:id="rId23"/>
    <p:sldId id="273" r:id="rId24"/>
    <p:sldId id="272" r:id="rId25"/>
    <p:sldId id="274" r:id="rId26"/>
    <p:sldId id="275" r:id="rId27"/>
    <p:sldId id="276" r:id="rId28"/>
    <p:sldId id="277" r:id="rId29"/>
    <p:sldId id="278" r:id="rId30"/>
    <p:sldId id="297" r:id="rId31"/>
    <p:sldId id="298" r:id="rId32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78400" autoAdjust="0"/>
  </p:normalViewPr>
  <p:slideViewPr>
    <p:cSldViewPr>
      <p:cViewPr varScale="1">
        <p:scale>
          <a:sx n="87" d="100"/>
          <a:sy n="87" d="100"/>
        </p:scale>
        <p:origin x="-222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00" d="100"/>
        <a:sy n="3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57E296F-59C1-46BE-A7EC-13C5025B64E7}" type="datetimeFigureOut">
              <a:rPr lang="en-US"/>
              <a:pPr>
                <a:defRPr/>
              </a:pPr>
              <a:t>2013-03-28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B1496F4-C144-4E37-8D29-B2B10FC048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275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Reiketu</a:t>
            </a:r>
            <a:r>
              <a:rPr lang="en-US" dirty="0" smtClean="0"/>
              <a:t> </a:t>
            </a:r>
            <a:r>
              <a:rPr lang="en-US" dirty="0" err="1" smtClean="0"/>
              <a:t>isklausyti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vieno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semestro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kursa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autorines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gretutines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teises</a:t>
            </a:r>
            <a:r>
              <a:rPr lang="en-US" baseline="0" dirty="0" smtClean="0"/>
              <a:t> VU </a:t>
            </a:r>
            <a:r>
              <a:rPr lang="en-US" baseline="0" dirty="0" err="1" smtClean="0"/>
              <a:t>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gerai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paanalizuoti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pagrindines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licencijas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496F4-C144-4E37-8D29-B2B10FC0485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943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bandymai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leisti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pazeisti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licencijas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496F4-C144-4E37-8D29-B2B10FC0485E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21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 smtClean="0"/>
              <a:t>Viena</a:t>
            </a:r>
            <a:r>
              <a:rPr lang="en-US" dirty="0" smtClean="0"/>
              <a:t> is IP </a:t>
            </a:r>
            <a:r>
              <a:rPr lang="en-US" dirty="0" err="1" smtClean="0"/>
              <a:t>formu</a:t>
            </a:r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lt-LT" dirty="0" smtClean="0"/>
              <a:t>Žymima</a:t>
            </a:r>
            <a:r>
              <a:rPr lang="lt-LT" baseline="0" dirty="0" smtClean="0"/>
              <a:t> (C)</a:t>
            </a:r>
          </a:p>
          <a:p>
            <a:pPr eaLnBrk="1" hangingPunct="1"/>
            <a:endParaRPr lang="lt-LT" baseline="0" dirty="0" smtClean="0"/>
          </a:p>
          <a:p>
            <a:pPr eaLnBrk="1" hangingPunct="1"/>
            <a:r>
              <a:rPr lang="lt-LT" baseline="0" dirty="0" smtClean="0"/>
              <a:t>Taikoma: knygoms, paskaitoms, pamokslams, dramoms, spektakliams, muzikai, skulptūrai, parkų projektams, </a:t>
            </a:r>
            <a:endParaRPr lang="en-US" dirty="0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25D2502-42A3-4BDC-8598-7687304F7E18}" type="slidenum">
              <a:rPr lang="en-US" sz="1200" smtClean="0"/>
              <a:pPr eaLnBrk="1" hangingPunct="1"/>
              <a:t>5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t-LT" dirty="0" smtClean="0"/>
              <a:t>Išimtys susiję su darbdavio turtinėmis</a:t>
            </a:r>
            <a:r>
              <a:rPr lang="lt-LT" baseline="0" dirty="0" smtClean="0"/>
              <a:t> teisėmis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496F4-C144-4E37-8D29-B2B10FC0485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63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t-LT" dirty="0" smtClean="0"/>
              <a:t>Liet. Išvestiniai kūriniai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496F4-C144-4E37-8D29-B2B10FC0485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48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Example sing an athemn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D4F51D4-4456-47BD-8976-B47B83299262}" type="slidenum">
              <a:rPr lang="en-US" sz="1200" smtClean="0"/>
              <a:pPr eaLnBrk="1" hangingPunct="1"/>
              <a:t>11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t-LT" dirty="0" smtClean="0"/>
              <a:t>Garantija</a:t>
            </a:r>
          </a:p>
          <a:p>
            <a:r>
              <a:rPr lang="lt-LT" dirty="0" smtClean="0"/>
              <a:t>jmri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496F4-C144-4E37-8D29-B2B10FC0485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82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t-LT" dirty="0" smtClean="0"/>
              <a:t>Išmok šitas,</a:t>
            </a:r>
            <a:r>
              <a:rPr lang="lt-LT" baseline="0" dirty="0" smtClean="0"/>
              <a:t> ir jei gali, į kitas nežiūrėk.</a:t>
            </a:r>
          </a:p>
          <a:p>
            <a:endParaRPr lang="lt-LT" baseline="0" dirty="0" smtClean="0"/>
          </a:p>
          <a:p>
            <a:r>
              <a:rPr lang="lt-LT" baseline="0" dirty="0" smtClean="0"/>
              <a:t>Dar yra Artistic ir Creative Commons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496F4-C144-4E37-8D29-B2B10FC0485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69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lt-LT" sz="1800" dirty="0" smtClean="0"/>
              <a:t>1. </a:t>
            </a:r>
            <a:r>
              <a:rPr lang="en-US" sz="1800" dirty="0" smtClean="0"/>
              <a:t>Once the code is free to use and free to change, some other open source developers often improve the original version.</a:t>
            </a:r>
            <a:endParaRPr lang="lt-LT" sz="1800" dirty="0" smtClean="0"/>
          </a:p>
          <a:p>
            <a:r>
              <a:rPr lang="lt-LT" dirty="0" smtClean="0"/>
              <a:t>2. </a:t>
            </a:r>
            <a:r>
              <a:rPr lang="en-US" dirty="0" smtClean="0"/>
              <a:t>The benefit is mutual</a:t>
            </a:r>
            <a:endParaRPr lang="lt-LT" dirty="0" smtClean="0"/>
          </a:p>
          <a:p>
            <a:r>
              <a:rPr lang="lt-LT" dirty="0" smtClean="0"/>
              <a:t>3. </a:t>
            </a:r>
            <a:r>
              <a:rPr lang="en-US" sz="1200" dirty="0" smtClean="0"/>
              <a:t>the derivative works of their software are unavailable even for them.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496F4-C144-4E37-8D29-B2B10FC0485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86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if my employer has a</a:t>
            </a:r>
            <a:r>
              <a:rPr lang="en-US" baseline="0" dirty="0" smtClean="0"/>
              <a:t> GPL software?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496F4-C144-4E37-8D29-B2B10FC0485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77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>
                <a:solidFill>
                  <a:srgbClr val="E4DED4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Plassholder for bunn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Plassholder for lysbilde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9CB8FF-43E2-4D05-BC55-60E6A211A86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804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+mj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buFont typeface="Arial" pitchFamily="34" charset="0"/>
              <a:buChar char="•"/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buFont typeface="Arial" pitchFamily="34" charset="0"/>
              <a:buChar char="•"/>
              <a:defRPr>
                <a:latin typeface="+mn-lt"/>
              </a:defRPr>
            </a:lvl4pPr>
            <a:lvl5pPr>
              <a:buFont typeface="Arial" pitchFamily="34" charset="0"/>
              <a:buChar char="•"/>
              <a:defRPr>
                <a:latin typeface="+mn-lt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4" name="Plassholder for bunn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Plassholder for lysbilde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09505-BA05-470F-BF56-5F95C66C4C3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359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8" name="Plassholder for innhold 2"/>
          <p:cNvSpPr>
            <a:spLocks noGrp="1"/>
          </p:cNvSpPr>
          <p:nvPr>
            <p:ph idx="13"/>
          </p:nvPr>
        </p:nvSpPr>
        <p:spPr>
          <a:xfrm>
            <a:off x="540000" y="1125997"/>
            <a:ext cx="3960000" cy="4660457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9" name="Plassholder for innhold 2"/>
          <p:cNvSpPr>
            <a:spLocks noGrp="1"/>
          </p:cNvSpPr>
          <p:nvPr>
            <p:ph idx="14"/>
          </p:nvPr>
        </p:nvSpPr>
        <p:spPr>
          <a:xfrm>
            <a:off x="4669200" y="1125997"/>
            <a:ext cx="3960000" cy="4660457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48CA62-1F53-461F-A6A3-761B96F0B0B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63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69200" y="1125997"/>
            <a:ext cx="3960000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1" name="Plassholder for innhold 2"/>
          <p:cNvSpPr>
            <a:spLocks noGrp="1"/>
          </p:cNvSpPr>
          <p:nvPr>
            <p:ph idx="14"/>
          </p:nvPr>
        </p:nvSpPr>
        <p:spPr>
          <a:xfrm>
            <a:off x="4669200" y="1765759"/>
            <a:ext cx="3960000" cy="4020695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12" name="Plassholder for tekst 4"/>
          <p:cNvSpPr>
            <a:spLocks noGrp="1"/>
          </p:cNvSpPr>
          <p:nvPr>
            <p:ph type="body" sz="quarter" idx="15"/>
          </p:nvPr>
        </p:nvSpPr>
        <p:spPr>
          <a:xfrm>
            <a:off x="540000" y="1125997"/>
            <a:ext cx="3960000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3" name="Plassholder for innhold 2"/>
          <p:cNvSpPr>
            <a:spLocks noGrp="1"/>
          </p:cNvSpPr>
          <p:nvPr>
            <p:ph idx="16"/>
          </p:nvPr>
        </p:nvSpPr>
        <p:spPr>
          <a:xfrm>
            <a:off x="540000" y="1765759"/>
            <a:ext cx="3960000" cy="4020695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 dirty="0"/>
          </a:p>
        </p:txBody>
      </p:sp>
      <p:sp>
        <p:nvSpPr>
          <p:cNvPr id="7" name="Plassholder for bunntekst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Plassholder for lysbildenumm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89DDE0-5B72-4252-9408-C98ACD29D42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244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bunn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Plassholder for lysbilde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F2EB18-CC5D-46EE-9C97-AE40452DE04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1612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gendefinert oppse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F1024_Fy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00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tel 1"/>
          <p:cNvSpPr>
            <a:spLocks noGrp="1"/>
          </p:cNvSpPr>
          <p:nvPr>
            <p:ph type="title"/>
          </p:nvPr>
        </p:nvSpPr>
        <p:spPr>
          <a:xfrm>
            <a:off x="722313" y="1484784"/>
            <a:ext cx="7772400" cy="1362075"/>
          </a:xfrm>
        </p:spPr>
        <p:txBody>
          <a:bodyPr/>
          <a:lstStyle>
            <a:lvl1pPr algn="l">
              <a:defRPr sz="4000" b="1" cap="all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8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692696"/>
            <a:ext cx="7772400" cy="7920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0A7E9B-B2D0-41C2-BEE7-F5ACD054957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131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F1024_shel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00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tel 1"/>
          <p:cNvSpPr>
            <a:spLocks noGrp="1"/>
          </p:cNvSpPr>
          <p:nvPr>
            <p:ph type="title"/>
          </p:nvPr>
        </p:nvSpPr>
        <p:spPr>
          <a:xfrm>
            <a:off x="722313" y="1052736"/>
            <a:ext cx="7772400" cy="1362075"/>
          </a:xfrm>
        </p:spPr>
        <p:txBody>
          <a:bodyPr/>
          <a:lstStyle>
            <a:lvl1pPr algn="l">
              <a:defRPr sz="4000" b="1" cap="all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8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60648"/>
            <a:ext cx="7772400" cy="7920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B2FECC-2CD5-4BB6-8D0F-25CBF77F8F7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4288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F1024_Maan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00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tel 1"/>
          <p:cNvSpPr>
            <a:spLocks noGrp="1"/>
          </p:cNvSpPr>
          <p:nvPr>
            <p:ph type="title"/>
          </p:nvPr>
        </p:nvSpPr>
        <p:spPr>
          <a:xfrm>
            <a:off x="722313" y="2264891"/>
            <a:ext cx="7772400" cy="1362075"/>
          </a:xfrm>
        </p:spPr>
        <p:txBody>
          <a:bodyPr/>
          <a:lstStyle>
            <a:lvl1pPr algn="l">
              <a:defRPr sz="4000" b="1" cap="all">
                <a:solidFill>
                  <a:srgbClr val="E4DED4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2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76470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EACA2-801F-4B93-8591-0809696310B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717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/>
        </p:nvSpPr>
        <p:spPr>
          <a:xfrm>
            <a:off x="0" y="5994400"/>
            <a:ext cx="9144000" cy="86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Arial" pitchFamily="34" charset="0"/>
            </a:endParaRPr>
          </a:p>
        </p:txBody>
      </p:sp>
      <p:pic>
        <p:nvPicPr>
          <p:cNvPr id="1027" name="Bilde 6" descr="ppt_logo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613" y="6089650"/>
            <a:ext cx="1957387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Plassholder for tittel 1"/>
          <p:cNvSpPr>
            <a:spLocks noGrp="1"/>
          </p:cNvSpPr>
          <p:nvPr>
            <p:ph type="title"/>
          </p:nvPr>
        </p:nvSpPr>
        <p:spPr bwMode="auto">
          <a:xfrm>
            <a:off x="539750" y="454025"/>
            <a:ext cx="80899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Klikk for å redigere tittelstil</a:t>
            </a:r>
          </a:p>
        </p:txBody>
      </p:sp>
      <p:sp>
        <p:nvSpPr>
          <p:cNvPr id="1029" name="Plassholder for tekst 2"/>
          <p:cNvSpPr>
            <a:spLocks noGrp="1"/>
          </p:cNvSpPr>
          <p:nvPr>
            <p:ph type="body" idx="1"/>
          </p:nvPr>
        </p:nvSpPr>
        <p:spPr bwMode="auto">
          <a:xfrm>
            <a:off x="539750" y="1125538"/>
            <a:ext cx="8089900" cy="466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Klikk for å redigere tekststiler i malen</a:t>
            </a:r>
          </a:p>
          <a:p>
            <a:pPr lvl="1"/>
            <a:r>
              <a:rPr lang="en-US" smtClean="0"/>
              <a:t>Andre nivå</a:t>
            </a:r>
          </a:p>
          <a:p>
            <a:pPr lvl="2"/>
            <a:r>
              <a:rPr lang="en-US" smtClean="0"/>
              <a:t>Tredje nivå</a:t>
            </a:r>
          </a:p>
          <a:p>
            <a:pPr lvl="3"/>
            <a:r>
              <a:rPr lang="en-US" smtClean="0"/>
              <a:t>Fjerde nivå</a:t>
            </a:r>
          </a:p>
          <a:p>
            <a:pPr lvl="4"/>
            <a:r>
              <a:rPr lang="en-US" smtClean="0"/>
              <a:t>Femte nivå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033463" y="6280150"/>
            <a:ext cx="2895600" cy="365125"/>
          </a:xfrm>
          <a:prstGeom prst="rect">
            <a:avLst/>
          </a:prstGeom>
        </p:spPr>
        <p:txBody>
          <a:bodyPr vert="horz" lIns="0" tIns="46800" rIns="0" bIns="46800" rtlCol="0" anchor="ctr"/>
          <a:lstStyle>
            <a:lvl1pPr algn="l">
              <a:defRPr sz="900">
                <a:solidFill>
                  <a:srgbClr val="666666"/>
                </a:solidFill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395288" y="6280150"/>
            <a:ext cx="461962" cy="365125"/>
          </a:xfrm>
          <a:prstGeom prst="rect">
            <a:avLst/>
          </a:prstGeom>
        </p:spPr>
        <p:txBody>
          <a:bodyPr vert="horz" lIns="0" tIns="46800" rIns="0" bIns="46800" rtlCol="0" anchor="ctr"/>
          <a:lstStyle>
            <a:lvl1pPr algn="l">
              <a:defRPr sz="900">
                <a:solidFill>
                  <a:srgbClr val="666666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FC580E6C-5598-4C98-BBC9-FF72642558F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cxnSp>
        <p:nvCxnSpPr>
          <p:cNvPr id="12" name="Rett linje 11"/>
          <p:cNvCxnSpPr/>
          <p:nvPr/>
        </p:nvCxnSpPr>
        <p:spPr>
          <a:xfrm>
            <a:off x="385763" y="5994400"/>
            <a:ext cx="8397875" cy="0"/>
          </a:xfrm>
          <a:prstGeom prst="line">
            <a:avLst/>
          </a:prstGeom>
          <a:ln w="6350">
            <a:solidFill>
              <a:srgbClr val="666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081463" y="6286500"/>
            <a:ext cx="2133600" cy="365125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900" baseline="0">
                <a:solidFill>
                  <a:srgbClr val="666666"/>
                </a:solidFill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Tahoma" pitchFamily="34" charset="0"/>
        </a:defRPr>
      </a:lvl9pPr>
    </p:titleStyle>
    <p:bodyStyle>
      <a:lvl1pPr marL="177800" indent="-17780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rgbClr val="D50641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00050" indent="-179388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rgbClr val="D50641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27063" indent="-134938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rgbClr val="D50641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52500" indent="-184150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rgbClr val="D50641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01738" indent="-180975" algn="l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rgbClr val="D50641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3" y="4365625"/>
            <a:ext cx="7772400" cy="13620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Software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licenses</a:t>
            </a:r>
            <a:br>
              <a:rPr lang="en-US" dirty="0" smtClean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/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</a:br>
            <a:r>
              <a:rPr lang="en-US" sz="2000">
                <a:solidFill>
                  <a:schemeClr val="bg2"/>
                </a:solidFill>
                <a:cs typeface="Times New Roman" pitchFamily="18" charset="0"/>
              </a:rPr>
              <a:t>© </a:t>
            </a:r>
            <a:r>
              <a:rPr lang="en-US" sz="2000" smtClean="0">
                <a:solidFill>
                  <a:schemeClr val="bg2"/>
                </a:solidFill>
                <a:cs typeface="Times New Roman" pitchFamily="18" charset="0"/>
              </a:rPr>
              <a:t>2013  </a:t>
            </a:r>
            <a:r>
              <a:rPr lang="en-US" sz="2000" dirty="0" smtClean="0">
                <a:solidFill>
                  <a:schemeClr val="bg2"/>
                </a:solidFill>
                <a:cs typeface="Times New Roman" pitchFamily="18" charset="0"/>
              </a:rPr>
              <a:t>By  </a:t>
            </a:r>
            <a:r>
              <a:rPr lang="en-US" sz="2000" smtClean="0">
                <a:solidFill>
                  <a:schemeClr val="bg2"/>
                </a:solidFill>
                <a:cs typeface="Times New Roman" pitchFamily="18" charset="0"/>
              </a:rPr>
              <a:t>Mantas </a:t>
            </a:r>
            <a:r>
              <a:rPr lang="en-US" sz="2000" smtClean="0">
                <a:solidFill>
                  <a:schemeClr val="bg2"/>
                </a:solidFill>
                <a:cs typeface="Times New Roman" pitchFamily="18" charset="0"/>
              </a:rPr>
              <a:t>Urbonas, WWW.VISMA.COM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>
                <a:cs typeface="Times New Roman" pitchFamily="18" charset="0"/>
              </a:rPr>
              <a:t>Short unofficial </a:t>
            </a:r>
            <a:r>
              <a:rPr lang="en-US" dirty="0" smtClean="0">
                <a:cs typeface="Times New Roman" pitchFamily="18" charset="0"/>
              </a:rPr>
              <a:t>overview of</a:t>
            </a:r>
            <a:endParaRPr lang="lt-LT" dirty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Adaptation of an Original Art in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charset="0"/>
              <a:buNone/>
              <a:defRPr/>
            </a:pPr>
            <a:r>
              <a:rPr lang="en-US" dirty="0" smtClean="0"/>
              <a:t>Whenever </a:t>
            </a:r>
            <a:r>
              <a:rPr lang="en-US" dirty="0"/>
              <a:t>you include another piece of software in your own, your software becomes a “</a:t>
            </a:r>
            <a:r>
              <a:rPr lang="en-US" u="sng" dirty="0"/>
              <a:t>derivative work</a:t>
            </a:r>
            <a:r>
              <a:rPr lang="en-US" dirty="0"/>
              <a:t>”.</a:t>
            </a:r>
          </a:p>
          <a:p>
            <a:pPr eaLnBrk="1" hangingPunct="1">
              <a:defRPr/>
            </a:pPr>
            <a:endParaRPr lang="en-US" dirty="0" smtClean="0"/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dirty="0" smtClean="0"/>
              <a:t>Applies to:</a:t>
            </a:r>
          </a:p>
          <a:p>
            <a:pPr lvl="1" eaLnBrk="1" hangingPunct="1">
              <a:defRPr/>
            </a:pPr>
            <a:r>
              <a:rPr lang="en-US" sz="1800" dirty="0" smtClean="0"/>
              <a:t>source </a:t>
            </a:r>
            <a:r>
              <a:rPr lang="en-US" sz="1800" dirty="0"/>
              <a:t>code, </a:t>
            </a:r>
          </a:p>
          <a:p>
            <a:pPr lvl="1" eaLnBrk="1" hangingPunct="1">
              <a:defRPr/>
            </a:pPr>
            <a:r>
              <a:rPr lang="en-US" sz="1800" dirty="0" smtClean="0"/>
              <a:t>compiled </a:t>
            </a:r>
            <a:r>
              <a:rPr lang="en-US" sz="1800" dirty="0"/>
              <a:t>or pre-compiled binaries, </a:t>
            </a:r>
          </a:p>
          <a:p>
            <a:pPr lvl="1" eaLnBrk="1" hangingPunct="1">
              <a:defRPr/>
            </a:pPr>
            <a:r>
              <a:rPr lang="en-US" sz="1800" dirty="0"/>
              <a:t>statically linked libraries</a:t>
            </a:r>
          </a:p>
          <a:p>
            <a:pPr lvl="1" eaLnBrk="1" hangingPunct="1">
              <a:defRPr/>
            </a:pPr>
            <a:r>
              <a:rPr lang="en-US" sz="1800" dirty="0"/>
              <a:t>dynamically linked libraries, </a:t>
            </a:r>
          </a:p>
          <a:p>
            <a:pPr lvl="1" eaLnBrk="1" hangingPunct="1">
              <a:defRPr/>
            </a:pPr>
            <a:r>
              <a:rPr lang="en-US" sz="1800" dirty="0"/>
              <a:t>or any other original or derived work.</a:t>
            </a:r>
          </a:p>
          <a:p>
            <a:pPr eaLnBrk="1" hangingPunct="1">
              <a:defRPr/>
            </a:pPr>
            <a:endParaRPr lang="en-US" dirty="0"/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dirty="0"/>
              <a:t>You need a permission from the copyright holder to “adopt” his intellectual </a:t>
            </a:r>
            <a:r>
              <a:rPr lang="en-US" dirty="0" smtClean="0"/>
              <a:t>property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Licenses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1" y="1125538"/>
            <a:ext cx="4392290" cy="466090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The copyright holder may issue special permissions to use it’s art – the “licenses” or “contracts”.</a:t>
            </a:r>
          </a:p>
          <a:p>
            <a:pPr lvl="1" eaLnBrk="1" hangingPunct="1">
              <a:buFont typeface="Arial" charset="0"/>
              <a:buChar char="•"/>
              <a:defRPr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0" indent="0" eaLnBrk="1" hangingPunct="1">
              <a:buNone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It’s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 promise of the copyright holder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not to sue you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if certain conditions are met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Licenses (2)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 smtClean="0">
                <a:latin typeface="Arial" charset="0"/>
                <a:cs typeface="Arial" charset="0"/>
              </a:rPr>
              <a:t>Creating a proper license is VERY difficult</a:t>
            </a:r>
          </a:p>
          <a:p>
            <a:pPr eaLnBrk="1" hangingPunct="1"/>
            <a:endParaRPr lang="en-US" sz="2000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sz="2000" dirty="0" smtClean="0">
                <a:latin typeface="Arial" charset="0"/>
                <a:cs typeface="Arial" charset="0"/>
              </a:rPr>
              <a:t>Consider: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2000" dirty="0" smtClean="0">
                <a:latin typeface="Arial" charset="0"/>
                <a:cs typeface="Arial" charset="0"/>
              </a:rPr>
              <a:t>Variety of jurisdictions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2000" dirty="0" smtClean="0">
                <a:latin typeface="Arial" charset="0"/>
                <a:cs typeface="Arial" charset="0"/>
              </a:rPr>
              <a:t>Loopholes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2000" dirty="0" smtClean="0">
                <a:latin typeface="Arial" charset="0"/>
                <a:cs typeface="Arial" charset="0"/>
              </a:rPr>
              <a:t>Your user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2000" dirty="0" smtClean="0">
                <a:latin typeface="Arial" charset="0"/>
                <a:cs typeface="Arial" charset="0"/>
              </a:rPr>
              <a:t>Enforceability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2000" dirty="0" smtClean="0">
                <a:latin typeface="Arial" charset="0"/>
                <a:cs typeface="Arial" charset="0"/>
              </a:rPr>
              <a:t>Side effects</a:t>
            </a:r>
          </a:p>
          <a:p>
            <a:pPr lvl="1" eaLnBrk="1" hangingPunct="1">
              <a:buFont typeface="Arial" charset="0"/>
              <a:buChar char="•"/>
            </a:pPr>
            <a:endParaRPr lang="en-US" sz="2000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sz="2000" dirty="0" smtClean="0">
                <a:latin typeface="Arial" charset="0"/>
                <a:cs typeface="Times New Roman" pitchFamily="18" charset="0"/>
              </a:rPr>
              <a:t>There are lots of software licenses in the wild</a:t>
            </a:r>
          </a:p>
          <a:p>
            <a:pPr eaLnBrk="1" hangingPunct="1"/>
            <a:r>
              <a:rPr lang="en-US" sz="2000" dirty="0" smtClean="0">
                <a:latin typeface="Arial" charset="0"/>
                <a:cs typeface="Times New Roman" pitchFamily="18" charset="0"/>
              </a:rPr>
              <a:t>Many of them have problems with enforceability and/or side effects</a:t>
            </a:r>
            <a:r>
              <a:rPr lang="en-GB" sz="2000" dirty="0" smtClean="0"/>
              <a:t> </a:t>
            </a:r>
          </a:p>
          <a:p>
            <a:pPr eaLnBrk="1" hangingPunct="1"/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License Variety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Proprietary products often have their own licenses.</a:t>
            </a:r>
          </a:p>
          <a:p>
            <a:pPr eaLnBrk="1" hangingPunct="1"/>
            <a:r>
              <a:rPr lang="en-US" dirty="0" smtClean="0"/>
              <a:t>Try clarifying the issues with the vendor itself.</a:t>
            </a:r>
          </a:p>
          <a:p>
            <a:pPr lvl="1" eaLnBrk="1" hangingPunct="1">
              <a:buFont typeface="Arial" charset="0"/>
              <a:buChar char="•"/>
            </a:pPr>
            <a:endParaRPr lang="en-US" sz="1800" dirty="0" smtClean="0"/>
          </a:p>
          <a:p>
            <a:pPr lvl="1" eaLnBrk="1" hangingPunct="1">
              <a:buFont typeface="Arial" charset="0"/>
              <a:buChar char="•"/>
            </a:pPr>
            <a:endParaRPr lang="en-US" sz="1800" dirty="0" smtClean="0"/>
          </a:p>
          <a:p>
            <a:pPr lvl="1" eaLnBrk="1" hangingPunct="1">
              <a:buFont typeface="Arial" charset="0"/>
              <a:buChar char="•"/>
            </a:pPr>
            <a:endParaRPr lang="en-US" sz="1800" dirty="0" smtClean="0"/>
          </a:p>
          <a:p>
            <a:pPr lvl="1" eaLnBrk="1" hangingPunct="1">
              <a:buFont typeface="Arial" charset="0"/>
              <a:buChar char="•"/>
            </a:pPr>
            <a:endParaRPr lang="en-US" sz="1800" dirty="0" smtClean="0"/>
          </a:p>
          <a:p>
            <a:pPr lvl="1" eaLnBrk="1" hangingPunct="1">
              <a:buFont typeface="Arial" charset="0"/>
              <a:buChar char="•"/>
            </a:pPr>
            <a:endParaRPr lang="en-US" sz="1800" dirty="0" smtClean="0"/>
          </a:p>
          <a:p>
            <a:pPr lvl="1" eaLnBrk="1" hangingPunct="1">
              <a:buFont typeface="Arial" charset="0"/>
              <a:buChar char="•"/>
            </a:pPr>
            <a:endParaRPr lang="en-US" sz="1100" dirty="0" smtClean="0"/>
          </a:p>
          <a:p>
            <a:pPr lvl="1" eaLnBrk="1" hangingPunct="1">
              <a:buFont typeface="Arial" charset="0"/>
              <a:buChar char="•"/>
            </a:pPr>
            <a:endParaRPr lang="en-US" dirty="0" smtClean="0"/>
          </a:p>
          <a:p>
            <a:pPr lvl="1" eaLnBrk="1" hangingPunct="1">
              <a:buFont typeface="Arial" charset="0"/>
              <a:buChar char="•"/>
            </a:pPr>
            <a:endParaRPr lang="en-US" sz="1800" dirty="0" smtClean="0"/>
          </a:p>
          <a:p>
            <a:pPr lvl="1" eaLnBrk="1" hangingPunct="1">
              <a:buFont typeface="Arial" charset="0"/>
              <a:buChar char="•"/>
            </a:pPr>
            <a:endParaRPr lang="en-US" sz="1800" dirty="0" smtClean="0"/>
          </a:p>
          <a:p>
            <a:pPr marL="179388" lvl="1" eaLnBrk="1" hangingPunct="1">
              <a:buFont typeface="Arial" charset="0"/>
              <a:buChar char="•"/>
            </a:pPr>
            <a:r>
              <a:rPr lang="en-US" sz="1800" dirty="0" smtClean="0"/>
              <a:t>You </a:t>
            </a:r>
            <a:r>
              <a:rPr lang="en-US" dirty="0"/>
              <a:t>may still need a lawyers advice.</a:t>
            </a:r>
          </a:p>
          <a:p>
            <a:pPr marL="179388" lvl="1" eaLnBrk="1" hangingPunct="1"/>
            <a:r>
              <a:rPr lang="lt-LT" dirty="0"/>
              <a:t>*</a:t>
            </a:r>
            <a:r>
              <a:rPr lang="en-US" dirty="0"/>
              <a:t>Microsoft’s restrictions for reverse engineering.</a:t>
            </a:r>
          </a:p>
          <a:p>
            <a:pPr eaLnBrk="1" hangingPunct="1"/>
            <a:endParaRPr lang="en-US" dirty="0"/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15" y="2060575"/>
            <a:ext cx="4175125" cy="295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License Variety (2): Open Source Licenses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/>
              <a:t>Open-source projects often re-use licenses.</a:t>
            </a:r>
          </a:p>
          <a:p>
            <a:pPr eaLnBrk="1" hangingPunct="1"/>
            <a:endParaRPr lang="lt-LT" sz="1050" dirty="0" smtClean="0"/>
          </a:p>
          <a:p>
            <a:pPr marL="0" indent="0" eaLnBrk="1" hangingPunct="1">
              <a:buNone/>
            </a:pPr>
            <a:r>
              <a:rPr lang="en-US" dirty="0" smtClean="0"/>
              <a:t>The number of different open-source licenses is infinite.</a:t>
            </a:r>
            <a:r>
              <a:rPr lang="lt-LT" dirty="0" smtClean="0"/>
              <a:t> </a:t>
            </a:r>
            <a:r>
              <a:rPr lang="en-US" sz="1800" dirty="0" smtClean="0"/>
              <a:t>And growing.</a:t>
            </a:r>
            <a:endParaRPr lang="en-US" sz="500" dirty="0" smtClean="0"/>
          </a:p>
          <a:p>
            <a:pPr marL="492125" lvl="2" indent="0" eaLnBrk="1" hangingPunct="1">
              <a:buFont typeface="Arial" charset="0"/>
              <a:buNone/>
            </a:pPr>
            <a:endParaRPr lang="lt-LT" sz="100" dirty="0" smtClean="0"/>
          </a:p>
          <a:p>
            <a:pPr marL="492125" lvl="2" indent="0" eaLnBrk="1" hangingPunct="1">
              <a:buFont typeface="Arial" charset="0"/>
              <a:buNone/>
            </a:pPr>
            <a:endParaRPr lang="en-US" sz="100" dirty="0" smtClean="0"/>
          </a:p>
          <a:p>
            <a:pPr marL="0" indent="0" eaLnBrk="1" hangingPunct="1">
              <a:buNone/>
            </a:pPr>
            <a:r>
              <a:rPr lang="en-US" dirty="0" smtClean="0"/>
              <a:t>Most popular</a:t>
            </a:r>
            <a:r>
              <a:rPr lang="lt-LT" dirty="0" smtClean="0"/>
              <a:t>:</a:t>
            </a:r>
            <a:endParaRPr lang="en-US" dirty="0" smtClean="0"/>
          </a:p>
          <a:p>
            <a:pPr lvl="1" eaLnBrk="1" hangingPunct="1">
              <a:buFont typeface="Arial" charset="0"/>
              <a:buChar char="•"/>
            </a:pPr>
            <a:r>
              <a:rPr lang="en-US" sz="1800" dirty="0" smtClean="0"/>
              <a:t>MIT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800" dirty="0" smtClean="0"/>
              <a:t>BSD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800" dirty="0" smtClean="0"/>
              <a:t>Apache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800" dirty="0" smtClean="0"/>
              <a:t>LGPL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800" dirty="0" smtClean="0"/>
              <a:t>GPL</a:t>
            </a:r>
          </a:p>
          <a:p>
            <a:pPr lvl="1" eaLnBrk="1" hangingPunct="1">
              <a:buFont typeface="Arial" charset="0"/>
              <a:buChar char="•"/>
            </a:pPr>
            <a:endParaRPr lang="en-US" sz="900" dirty="0" smtClean="0"/>
          </a:p>
          <a:p>
            <a:pPr marL="0" indent="0" eaLnBrk="1" hangingPunct="1">
              <a:buNone/>
            </a:pPr>
            <a:r>
              <a:rPr lang="en-US" dirty="0" smtClean="0"/>
              <a:t>You don’t have to be a law professor to know 5 licenses.</a:t>
            </a:r>
          </a:p>
          <a:p>
            <a:pPr marL="0" indent="0" eaLnBrk="1" hangingPunct="1">
              <a:buNone/>
            </a:pPr>
            <a:r>
              <a:rPr lang="en-US" dirty="0" smtClean="0"/>
              <a:t>Still be careful with those less-popular licenses.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MIT License a.k.a. X11</a:t>
            </a:r>
            <a:endParaRPr lang="en-GB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268761"/>
            <a:ext cx="8088313" cy="432082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Simple, permissive license</a:t>
            </a:r>
          </a:p>
          <a:p>
            <a:pPr eaLnBrk="1" hangingPunct="1">
              <a:lnSpc>
                <a:spcPct val="90000"/>
              </a:lnSpc>
            </a:pPr>
            <a:endParaRPr lang="en-GB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Explicitly allows to use software without restrictions and limitations.</a:t>
            </a:r>
          </a:p>
          <a:p>
            <a:pPr lvl="2" eaLnBrk="1" hangingPunct="1">
              <a:lnSpc>
                <a:spcPct val="90000"/>
              </a:lnSpc>
            </a:pPr>
            <a:r>
              <a:rPr lang="lt-LT" sz="1600" dirty="0" smtClean="0">
                <a:latin typeface="Arial" pitchFamily="34" charset="0"/>
                <a:cs typeface="Arial" pitchFamily="34" charset="0"/>
              </a:rPr>
              <a:t>use, copy, modify, merge, publish, distribute, sublicense, and/or sell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lvl="1" eaLnBrk="1" hangingPunct="1">
              <a:lnSpc>
                <a:spcPct val="90000"/>
              </a:lnSpc>
              <a:buFont typeface="Arial" charset="0"/>
              <a:buChar char="•"/>
            </a:pPr>
            <a:endParaRPr lang="en-GB" sz="18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Conditions: copyright notice must be present in the original source files.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•"/>
            </a:pPr>
            <a:endParaRPr lang="en-GB" sz="18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It means that derived work can be incorporated anywhere without fee.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Xwindows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RubyOnRails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etc</a:t>
            </a:r>
            <a:r>
              <a:rPr lang="en-GB" sz="1600" dirty="0" smtClean="0"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54025"/>
            <a:ext cx="8280722" cy="506413"/>
          </a:xfrm>
        </p:spPr>
        <p:txBody>
          <a:bodyPr rtlCol="0">
            <a:noAutofit/>
          </a:bodyPr>
          <a:lstStyle/>
          <a:p>
            <a:pPr eaLnBrk="1" hangingPunct="1">
              <a:defRPr/>
            </a:pPr>
            <a:r>
              <a:rPr lang="en-US" dirty="0"/>
              <a:t>Modified BSD </a:t>
            </a:r>
            <a:r>
              <a:rPr lang="en-US" dirty="0" smtClean="0"/>
              <a:t>License (</a:t>
            </a:r>
            <a:r>
              <a:rPr lang="en-US" b="1" dirty="0" smtClean="0"/>
              <a:t>not</a:t>
            </a:r>
            <a:r>
              <a:rPr lang="en-US" dirty="0" smtClean="0"/>
              <a:t> the </a:t>
            </a:r>
            <a:r>
              <a:rPr lang="en-US" dirty="0"/>
              <a:t>original BSD License)</a:t>
            </a:r>
            <a:endParaRPr lang="en-GB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527843" y="1232693"/>
            <a:ext cx="8088313" cy="43926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Simple, permissive license.</a:t>
            </a:r>
          </a:p>
          <a:p>
            <a:pPr eaLnBrk="1" hangingPunct="1">
              <a:lnSpc>
                <a:spcPct val="90000"/>
              </a:lnSpc>
            </a:pPr>
            <a:endParaRPr lang="en-GB" sz="105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Explicitly allows redistribution in binary or source forms, with or without modification</a:t>
            </a:r>
          </a:p>
          <a:p>
            <a:pPr eaLnBrk="1" hangingPunct="1">
              <a:lnSpc>
                <a:spcPct val="90000"/>
              </a:lnSpc>
            </a:pPr>
            <a:endParaRPr lang="en-GB" sz="105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Conditions: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•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the license text must remain on the original source files.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•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the binary distribution must somehow reproduce the original copyright and license somewhere in documentation.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•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the authors name cannot be used for promoting the derived works.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•"/>
            </a:pPr>
            <a:endParaRPr lang="en-GB" sz="18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It means that derived work from BSD-licensed software can be incorporated in any proprietary software without fee.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•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BSD license text must be included in the documentation somewhere</a:t>
            </a:r>
            <a:endParaRPr lang="en-GB" sz="1800" dirty="0" smtClean="0">
              <a:latin typeface="Arial" pitchFamily="34" charset="0"/>
              <a:cs typeface="Arial" pitchFamily="34" charset="0"/>
            </a:endParaRPr>
          </a:p>
          <a:p>
            <a:pPr lvl="1" eaLnBrk="1" hangingPunct="1">
              <a:lnSpc>
                <a:spcPct val="90000"/>
              </a:lnSpc>
              <a:buFont typeface="Arial" charset="0"/>
              <a:buChar char="•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Microsoft, Apple</a:t>
            </a:r>
            <a:endParaRPr lang="en-GB" sz="18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Apache License 2.0</a:t>
            </a:r>
            <a:endParaRPr lang="en-GB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Complex, permissive license</a:t>
            </a:r>
            <a:endParaRPr lang="en-GB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Requires preservation of copyright note and disclaimer</a:t>
            </a:r>
          </a:p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Lots of quality source code released under Apache License</a:t>
            </a:r>
          </a:p>
          <a:p>
            <a:pPr eaLnBrk="1" hangingPunct="1"/>
            <a:endParaRPr lang="en-GB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1508" name="Picture 7" descr="http://upload.wikimedia.org/wikipedia/commons/thumb/c/cd/ASF-logo.svg/500px-ASF-logo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4221163"/>
            <a:ext cx="381635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 is “</a:t>
            </a:r>
            <a:r>
              <a:rPr lang="en-US" dirty="0" err="1" smtClean="0"/>
              <a:t>Copyleft</a:t>
            </a:r>
            <a:r>
              <a:rPr lang="en-US" dirty="0" smtClean="0"/>
              <a:t>”?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539749" y="1125538"/>
            <a:ext cx="5544419" cy="46609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lt-LT" dirty="0" smtClean="0">
                <a:latin typeface="Arial" pitchFamily="34" charset="0"/>
                <a:cs typeface="Arial" pitchFamily="34" charset="0"/>
              </a:rPr>
              <a:t>The Moral Dilema:</a:t>
            </a:r>
            <a:endParaRPr lang="lt-LT" dirty="0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lt-LT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dirty="0" err="1" smtClean="0">
                <a:latin typeface="Arial" pitchFamily="34" charset="0"/>
                <a:cs typeface="Arial" pitchFamily="34" charset="0"/>
              </a:rPr>
              <a:t>Opensource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developers are altruistic </a:t>
            </a:r>
            <a:r>
              <a:rPr lang="lt-LT" dirty="0" smtClean="0">
                <a:latin typeface="Arial" pitchFamily="34" charset="0"/>
                <a:cs typeface="Arial" pitchFamily="34" charset="0"/>
              </a:rPr>
              <a:t>and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give </a:t>
            </a:r>
            <a:r>
              <a:rPr lang="lt-LT" dirty="0" smtClean="0">
                <a:latin typeface="Arial" pitchFamily="34" charset="0"/>
                <a:cs typeface="Arial" pitchFamily="34" charset="0"/>
              </a:rPr>
              <a:t>their source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code to the public for free.</a:t>
            </a:r>
          </a:p>
          <a:p>
            <a:pPr lvl="1" eaLnBrk="1" hangingPunct="1">
              <a:buFont typeface="Arial" charset="0"/>
              <a:buChar char="•"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lt-LT" dirty="0" smtClean="0">
                <a:latin typeface="Arial" pitchFamily="34" charset="0"/>
                <a:cs typeface="Arial" pitchFamily="34" charset="0"/>
              </a:rPr>
              <a:t>E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veryone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in the world is having constantly improving software.</a:t>
            </a:r>
          </a:p>
          <a:p>
            <a:pPr eaLnBrk="1" hangingPunct="1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lt-LT" dirty="0" smtClean="0">
                <a:latin typeface="Arial" pitchFamily="34" charset="0"/>
                <a:cs typeface="Arial" pitchFamily="34" charset="0"/>
              </a:rPr>
              <a:t>Greedy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companies use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opensource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in their proprietary products.</a:t>
            </a:r>
          </a:p>
          <a:p>
            <a:pPr lvl="1" eaLnBrk="1" hangingPunct="1">
              <a:buFont typeface="Arial" charset="0"/>
              <a:buChar char="•"/>
            </a:pPr>
            <a:endParaRPr lang="lt-LT" sz="18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lt-LT" dirty="0" smtClean="0">
                <a:latin typeface="Arial" pitchFamily="34" charset="0"/>
                <a:cs typeface="Arial" pitchFamily="34" charset="0"/>
              </a:rPr>
              <a:t>Not even the o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riginal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developers get anything</a:t>
            </a:r>
            <a:r>
              <a:rPr lang="lt-LT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“Copyleft”? (2)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Copyleft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a free program requiring all derived work to be free as well.</a:t>
            </a:r>
            <a:endParaRPr lang="lt-LT" dirty="0" smtClean="0">
              <a:latin typeface="Arial" pitchFamily="34" charset="0"/>
              <a:cs typeface="Arial" pitchFamily="34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lt-LT" sz="1800" dirty="0">
              <a:latin typeface="Arial" pitchFamily="34" charset="0"/>
              <a:cs typeface="Arial" pitchFamily="34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It’s “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viral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” – a piece of free, “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copylefted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” source code in your program makes whole program free and “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copylefted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”.</a:t>
            </a:r>
            <a:endParaRPr lang="en-GB" sz="18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“Once free, forever free”</a:t>
            </a:r>
            <a:endParaRPr lang="en-GB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n-US" dirty="0" smtClean="0"/>
          </a:p>
        </p:txBody>
      </p:sp>
      <p:pic>
        <p:nvPicPr>
          <p:cNvPr id="23556" name="Picture 2" descr="http://sharing.kxan.com/sharewwlp/photo/2012/03/08/flu_virus_20120308193946_320_24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59856" y="2993876"/>
            <a:ext cx="3987998" cy="2990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DISCLAIMER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539750" y="1125538"/>
            <a:ext cx="5976938" cy="46609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000" smtClean="0">
              <a:latin typeface="Arial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smtClean="0">
                <a:latin typeface="Arial" charset="0"/>
                <a:cs typeface="Times New Roman" pitchFamily="18" charset="0"/>
              </a:rPr>
              <a:t>I am </a:t>
            </a:r>
            <a:r>
              <a:rPr lang="en-US" sz="2000" b="1" u="sng" smtClean="0">
                <a:latin typeface="Arial" charset="0"/>
                <a:cs typeface="Times New Roman" pitchFamily="18" charset="0"/>
              </a:rPr>
              <a:t>NOT</a:t>
            </a:r>
            <a:r>
              <a:rPr lang="en-US" sz="2000" smtClean="0">
                <a:latin typeface="Arial" charset="0"/>
                <a:cs typeface="Times New Roman" pitchFamily="18" charset="0"/>
              </a:rPr>
              <a:t> a lawyer, thus this presentation reflects my own (amateur) understanding of the underlying issues. However, the presentation is based on many online sources, and probably is correct in general – you can (and should) always verify everything by yourself.</a:t>
            </a:r>
          </a:p>
          <a:p>
            <a:pPr eaLnBrk="1" hangingPunct="1">
              <a:lnSpc>
                <a:spcPct val="90000"/>
              </a:lnSpc>
            </a:pPr>
            <a:endParaRPr lang="lt-LT" sz="2800" smtClean="0">
              <a:latin typeface="Arial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smtClean="0">
                <a:latin typeface="Arial" charset="0"/>
                <a:cs typeface="Times New Roman" pitchFamily="18" charset="0"/>
              </a:rPr>
              <a:t>YOU SHOULD CONSULT A PROFESSIONAL LAWYER AND OBEY THE RULES AND POLICIES OF YOUR EMPLOYER. THIS PRESENTATION DOES NOT GUARANTEE TO BE CORRECT AND PRECISE. IT’S AN INTRODUCTORY AND UNOFFICIAL MATERIAL.</a:t>
            </a:r>
            <a:endParaRPr lang="lt-LT" sz="2000" smtClean="0">
              <a:latin typeface="Arial" charset="0"/>
              <a:cs typeface="Times New Roman" pitchFamily="18" charset="0"/>
            </a:endParaRPr>
          </a:p>
          <a:p>
            <a:pPr eaLnBrk="1" hangingPunct="1"/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404664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Best Known </a:t>
            </a:r>
            <a:r>
              <a:rPr lang="en-US" dirty="0" err="1" smtClean="0"/>
              <a:t>Copyleft</a:t>
            </a:r>
            <a:r>
              <a:rPr lang="en-US" dirty="0" smtClean="0"/>
              <a:t> License:</a:t>
            </a:r>
            <a:br>
              <a:rPr lang="en-US" dirty="0" smtClean="0"/>
            </a:br>
            <a:r>
              <a:rPr lang="en-US" dirty="0" smtClean="0"/>
              <a:t>GNU Generic Public License  (GPL)</a:t>
            </a:r>
            <a:endParaRPr lang="en-GB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773238"/>
            <a:ext cx="8089900" cy="4013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Complex, carefully crafted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copyleft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license.</a:t>
            </a:r>
          </a:p>
          <a:p>
            <a:pPr eaLnBrk="1" hangingPunct="1">
              <a:lnSpc>
                <a:spcPct val="90000"/>
              </a:lnSpc>
            </a:pPr>
            <a:endParaRPr lang="en-GB" sz="12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Use and adaptation are permitted.</a:t>
            </a:r>
          </a:p>
          <a:p>
            <a:pPr eaLnBrk="1" hangingPunct="1">
              <a:lnSpc>
                <a:spcPct val="90000"/>
              </a:lnSpc>
            </a:pPr>
            <a:endParaRPr lang="en-GB" sz="14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Affects only redistribution</a:t>
            </a:r>
          </a:p>
          <a:p>
            <a:pPr eaLnBrk="1" hangingPunct="1">
              <a:lnSpc>
                <a:spcPct val="90000"/>
              </a:lnSpc>
            </a:pP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Redistribution is only permitted, if: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•"/>
            </a:pP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Whole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derived work is covered by GPL license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•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Distribution includes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whole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source code.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•"/>
            </a:pPr>
            <a:endParaRPr lang="en-GB" sz="14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License terms cannot be changed.</a:t>
            </a:r>
          </a:p>
          <a:p>
            <a:pPr eaLnBrk="1" hangingPunct="1">
              <a:lnSpc>
                <a:spcPct val="90000"/>
              </a:lnSpc>
            </a:pPr>
            <a:endParaRPr lang="en-GB" sz="11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…so ?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24580" name="Picture 5" descr="http://upload.wikimedia.org/wikipedia/en/thumb/2/2b/GNU_General_Public_License_3_Logo.svg/500px-GNU_General_Public_License_3_Logo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911921"/>
            <a:ext cx="3203575" cy="158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GPL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  <a:cs typeface="Arial" charset="0"/>
              </a:rPr>
              <a:t>You can use the </a:t>
            </a:r>
            <a:r>
              <a:rPr lang="en-US" dirty="0" err="1">
                <a:latin typeface="Arial" charset="0"/>
                <a:cs typeface="Arial" charset="0"/>
              </a:rPr>
              <a:t>GPLed</a:t>
            </a:r>
            <a:r>
              <a:rPr lang="en-US" dirty="0">
                <a:latin typeface="Arial" charset="0"/>
                <a:cs typeface="Arial" charset="0"/>
              </a:rPr>
              <a:t> software for free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  <a:cs typeface="Arial" charset="0"/>
              </a:rPr>
              <a:t>You can modify the </a:t>
            </a:r>
            <a:r>
              <a:rPr lang="en-US" dirty="0" err="1">
                <a:latin typeface="Arial" charset="0"/>
                <a:cs typeface="Arial" charset="0"/>
              </a:rPr>
              <a:t>GPLed</a:t>
            </a:r>
            <a:r>
              <a:rPr lang="en-US" dirty="0">
                <a:latin typeface="Arial" charset="0"/>
                <a:cs typeface="Arial" charset="0"/>
              </a:rPr>
              <a:t> software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•"/>
            </a:pPr>
            <a:r>
              <a:rPr lang="en-US" sz="1800" dirty="0">
                <a:latin typeface="Arial" charset="0"/>
                <a:cs typeface="Arial" charset="0"/>
              </a:rPr>
              <a:t>…and use the modified version.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•"/>
            </a:pPr>
            <a:endParaRPr lang="en-US" sz="1800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  <a:cs typeface="Arial" charset="0"/>
              </a:rPr>
              <a:t>You can redistribute, but: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•"/>
            </a:pPr>
            <a:r>
              <a:rPr lang="en-US" sz="1800" b="1" dirty="0" smtClean="0">
                <a:latin typeface="Arial" charset="0"/>
                <a:cs typeface="Arial" charset="0"/>
              </a:rPr>
              <a:t>Whole</a:t>
            </a:r>
            <a:r>
              <a:rPr lang="en-US" sz="1800" dirty="0" smtClean="0">
                <a:latin typeface="Arial" charset="0"/>
                <a:cs typeface="Arial" charset="0"/>
              </a:rPr>
              <a:t> derived </a:t>
            </a:r>
            <a:r>
              <a:rPr lang="en-US" sz="1800" dirty="0">
                <a:latin typeface="Arial" charset="0"/>
                <a:cs typeface="Arial" charset="0"/>
              </a:rPr>
              <a:t>work </a:t>
            </a:r>
            <a:r>
              <a:rPr lang="en-US" sz="1800" b="1" dirty="0" smtClean="0">
                <a:latin typeface="Arial" charset="0"/>
                <a:cs typeface="Arial" charset="0"/>
              </a:rPr>
              <a:t>must</a:t>
            </a:r>
            <a:r>
              <a:rPr lang="en-US" sz="1800" dirty="0" smtClean="0">
                <a:latin typeface="Arial" charset="0"/>
                <a:cs typeface="Arial" charset="0"/>
              </a:rPr>
              <a:t> </a:t>
            </a:r>
            <a:r>
              <a:rPr lang="en-US" sz="1800" dirty="0">
                <a:latin typeface="Arial" charset="0"/>
                <a:cs typeface="Arial" charset="0"/>
              </a:rPr>
              <a:t>have a single license – GPL.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•"/>
            </a:pPr>
            <a:r>
              <a:rPr lang="en-US" sz="1800" dirty="0">
                <a:latin typeface="Arial" charset="0"/>
                <a:cs typeface="Arial" charset="0"/>
              </a:rPr>
              <a:t>It means </a:t>
            </a:r>
            <a:r>
              <a:rPr lang="en-US" sz="1800" b="1" dirty="0" smtClean="0">
                <a:latin typeface="Arial" charset="0"/>
                <a:cs typeface="Arial" charset="0"/>
              </a:rPr>
              <a:t>whole</a:t>
            </a:r>
            <a:r>
              <a:rPr lang="en-US" sz="1800" dirty="0" smtClean="0">
                <a:latin typeface="Arial" charset="0"/>
                <a:cs typeface="Arial" charset="0"/>
              </a:rPr>
              <a:t> </a:t>
            </a:r>
            <a:r>
              <a:rPr lang="en-US" sz="1800" dirty="0">
                <a:latin typeface="Arial" charset="0"/>
                <a:cs typeface="Arial" charset="0"/>
              </a:rPr>
              <a:t>source code </a:t>
            </a:r>
            <a:r>
              <a:rPr lang="en-US" sz="1800" b="1" dirty="0" smtClean="0">
                <a:latin typeface="Arial" charset="0"/>
                <a:cs typeface="Arial" charset="0"/>
              </a:rPr>
              <a:t>must</a:t>
            </a:r>
            <a:r>
              <a:rPr lang="en-US" sz="1800" dirty="0" smtClean="0">
                <a:latin typeface="Arial" charset="0"/>
                <a:cs typeface="Arial" charset="0"/>
              </a:rPr>
              <a:t> </a:t>
            </a:r>
            <a:r>
              <a:rPr lang="en-US" sz="1800" dirty="0">
                <a:latin typeface="Arial" charset="0"/>
                <a:cs typeface="Arial" charset="0"/>
              </a:rPr>
              <a:t>be included into the distribution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•"/>
            </a:pPr>
            <a:r>
              <a:rPr lang="en-US" sz="1800" dirty="0">
                <a:latin typeface="Arial" charset="0"/>
                <a:cs typeface="Arial" charset="0"/>
              </a:rPr>
              <a:t>It also means each of the customers </a:t>
            </a:r>
            <a:r>
              <a:rPr lang="en-US" sz="1800" b="1" dirty="0" smtClean="0">
                <a:latin typeface="Arial" charset="0"/>
                <a:cs typeface="Arial" charset="0"/>
              </a:rPr>
              <a:t>can</a:t>
            </a:r>
            <a:r>
              <a:rPr lang="en-US" sz="1800" dirty="0" smtClean="0">
                <a:latin typeface="Arial" charset="0"/>
                <a:cs typeface="Arial" charset="0"/>
              </a:rPr>
              <a:t> </a:t>
            </a:r>
            <a:r>
              <a:rPr lang="en-US" sz="1800" dirty="0">
                <a:latin typeface="Arial" charset="0"/>
                <a:cs typeface="Arial" charset="0"/>
              </a:rPr>
              <a:t>distribute your program for free.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•"/>
            </a:pPr>
            <a:endParaRPr lang="en-GB" sz="1800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Arial" charset="0"/>
                <a:cs typeface="Arial" charset="0"/>
              </a:rPr>
              <a:t>Impractical to </a:t>
            </a:r>
            <a:r>
              <a:rPr lang="en-US" b="1" dirty="0" smtClean="0">
                <a:latin typeface="Arial" charset="0"/>
                <a:cs typeface="Arial" charset="0"/>
              </a:rPr>
              <a:t>sell</a:t>
            </a:r>
            <a:r>
              <a:rPr lang="en-US" dirty="0" smtClean="0">
                <a:latin typeface="Arial" charset="0"/>
                <a:cs typeface="Arial" charset="0"/>
              </a:rPr>
              <a:t> many </a:t>
            </a:r>
            <a:r>
              <a:rPr lang="en-US" dirty="0">
                <a:latin typeface="Arial" charset="0"/>
                <a:cs typeface="Arial" charset="0"/>
              </a:rPr>
              <a:t>copies: the first client will legally distribute his version to everyone in the world</a:t>
            </a:r>
            <a:r>
              <a:rPr lang="en-GB" dirty="0">
                <a:latin typeface="Arial" charset="0"/>
                <a:cs typeface="Arial" charset="0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283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476672"/>
            <a:ext cx="7772400" cy="587152"/>
          </a:xfrm>
        </p:spPr>
        <p:txBody>
          <a:bodyPr/>
          <a:lstStyle/>
          <a:p>
            <a:pPr eaLnBrk="1" hangingPunct="1"/>
            <a:r>
              <a:rPr lang="en-US" dirty="0" smtClean="0"/>
              <a:t>Infringing GPL Terms</a:t>
            </a:r>
            <a:endParaRPr lang="en-GB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IF we don’t follow the requirements</a:t>
            </a:r>
            <a:endParaRPr lang="en-GB" dirty="0" smtClean="0">
              <a:latin typeface="Arial" pitchFamily="34" charset="0"/>
              <a:cs typeface="Arial" pitchFamily="34" charset="0"/>
            </a:endParaRPr>
          </a:p>
          <a:p>
            <a:pPr lvl="1" eaLnBrk="1" hangingPunct="1">
              <a:lnSpc>
                <a:spcPct val="90000"/>
              </a:lnSpc>
              <a:buFont typeface="Arial" charset="0"/>
              <a:buChar char="•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I.e. if the distribution doesn’t include all source code, 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•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or the included source code is not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totally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GPLed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lvl="1" eaLnBrk="1" hangingPunct="1">
              <a:lnSpc>
                <a:spcPct val="90000"/>
              </a:lnSpc>
              <a:buFont typeface="Arial" charset="0"/>
              <a:buChar char="•"/>
            </a:pPr>
            <a:endParaRPr lang="en-US" sz="700" dirty="0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charset="0"/>
                <a:cs typeface="Arial" charset="0"/>
              </a:rPr>
              <a:t>THEN violation automatically voids the license: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•"/>
            </a:pPr>
            <a:r>
              <a:rPr lang="en-US" sz="1800" dirty="0" smtClean="0">
                <a:latin typeface="Arial" charset="0"/>
                <a:cs typeface="Arial" charset="0"/>
              </a:rPr>
              <a:t>The derived work now doesn’t have a permission of original work’s author </a:t>
            </a:r>
            <a:r>
              <a:rPr lang="en-US" sz="1800" dirty="0" smtClean="0">
                <a:latin typeface="Arial" charset="0"/>
                <a:cs typeface="Arial" charset="0"/>
                <a:sym typeface="Wingdings" pitchFamily="2" charset="2"/>
              </a:rPr>
              <a:t></a:t>
            </a:r>
            <a:r>
              <a:rPr lang="en-US" sz="1800" dirty="0" smtClean="0">
                <a:latin typeface="Arial" charset="0"/>
                <a:cs typeface="Arial" charset="0"/>
              </a:rPr>
              <a:t> </a:t>
            </a:r>
            <a:r>
              <a:rPr lang="en-US" sz="1800" b="1" dirty="0" smtClean="0">
                <a:latin typeface="Arial" charset="0"/>
                <a:cs typeface="Arial" charset="0"/>
              </a:rPr>
              <a:t>Copyright violation</a:t>
            </a:r>
            <a:r>
              <a:rPr lang="en-US" sz="1800" dirty="0" smtClean="0">
                <a:latin typeface="Arial" charset="0"/>
                <a:cs typeface="Arial" charset="0"/>
              </a:rPr>
              <a:t>! </a:t>
            </a:r>
            <a:r>
              <a:rPr lang="en-US" sz="1800" dirty="0" smtClean="0">
                <a:latin typeface="Arial" charset="0"/>
                <a:cs typeface="Arial" charset="0"/>
                <a:sym typeface="Wingdings" pitchFamily="2" charset="2"/>
              </a:rPr>
              <a:t></a:t>
            </a:r>
            <a:r>
              <a:rPr lang="en-US" sz="1800" dirty="0" smtClean="0">
                <a:latin typeface="Arial" charset="0"/>
                <a:cs typeface="Arial" charset="0"/>
              </a:rPr>
              <a:t> </a:t>
            </a:r>
            <a:r>
              <a:rPr lang="en-US" sz="1800" dirty="0" smtClean="0">
                <a:latin typeface="Arial" charset="0"/>
                <a:cs typeface="Times New Roman" pitchFamily="18" charset="0"/>
              </a:rPr>
              <a:t>Serious $$$ loss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•"/>
            </a:pPr>
            <a:endParaRPr lang="en-US" sz="1800" dirty="0" smtClean="0">
              <a:latin typeface="Arial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Has anyone tried that?</a:t>
            </a:r>
            <a:endParaRPr lang="en-GB" dirty="0" smtClean="0">
              <a:latin typeface="Arial" pitchFamily="34" charset="0"/>
              <a:cs typeface="Arial" pitchFamily="34" charset="0"/>
            </a:endParaRPr>
          </a:p>
          <a:p>
            <a:pPr lvl="1" eaLnBrk="1" hangingPunct="1">
              <a:lnSpc>
                <a:spcPct val="90000"/>
              </a:lnSpc>
              <a:buFont typeface="Arial" charset="0"/>
              <a:buChar char="•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There were successful court rulings in USA and Germany confirming that GPL is enforceable.</a:t>
            </a:r>
            <a:r>
              <a:rPr lang="en-GB" sz="1800" dirty="0" smtClean="0"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504825" y="476672"/>
            <a:ext cx="813435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Is Your Program a “Derivative Work” </a:t>
            </a:r>
            <a:br>
              <a:rPr lang="en-US" dirty="0" smtClean="0"/>
            </a:br>
            <a:r>
              <a:rPr lang="en-US" dirty="0" smtClean="0"/>
              <a:t>of a GPL-Covered Software?</a:t>
            </a:r>
            <a:endParaRPr lang="en-GB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286000"/>
            <a:ext cx="8134672" cy="3810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Your source code incorporates piece of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GPL’ed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source code, or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Your program statically links to the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GPL’ed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library (link-time dependency), or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Your program dynamically links to the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GPL’ed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library (run-time dependency)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Note: this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claim has not been tried in courts yet.</a:t>
            </a:r>
            <a:endParaRPr lang="en-GB" sz="1800" dirty="0">
              <a:latin typeface="Arial" pitchFamily="34" charset="0"/>
              <a:cs typeface="Arial" pitchFamily="34" charset="0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cs typeface="Times New Roman" pitchFamily="18" charset="0"/>
              </a:rPr>
              <a:t>Enduser Perspective: Why Use GPLed Software?</a:t>
            </a:r>
            <a:r>
              <a:rPr lang="en-GB" smtClean="0"/>
              <a:t>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16113"/>
            <a:ext cx="7772400" cy="35052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It’s free.</a:t>
            </a:r>
          </a:p>
          <a:p>
            <a:pPr eaLnBrk="1" hangingPunct="1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It’s usage alone does not violate copyright = legal to use</a:t>
            </a:r>
          </a:p>
          <a:p>
            <a:pPr eaLnBrk="1" hangingPunct="1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dirty="0" err="1" smtClean="0">
                <a:latin typeface="Arial" pitchFamily="34" charset="0"/>
                <a:cs typeface="Arial" pitchFamily="34" charset="0"/>
              </a:rPr>
              <a:t>Opensource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community.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FontTx/>
              <a:buNone/>
            </a:pPr>
            <a:endParaRPr lang="en-GB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04664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cs typeface="Times New Roman" pitchFamily="18" charset="0"/>
              </a:rPr>
              <a:t>Software Producer (Corporate) Perspective: </a:t>
            </a:r>
            <a:br>
              <a:rPr lang="en-US" dirty="0" smtClean="0">
                <a:cs typeface="Times New Roman" pitchFamily="18" charset="0"/>
              </a:rPr>
            </a:br>
            <a:r>
              <a:rPr lang="en-US" dirty="0" smtClean="0">
                <a:cs typeface="Times New Roman" pitchFamily="18" charset="0"/>
              </a:rPr>
              <a:t>When to Use </a:t>
            </a:r>
            <a:r>
              <a:rPr lang="en-US" dirty="0" err="1" smtClean="0">
                <a:cs typeface="Times New Roman" pitchFamily="18" charset="0"/>
              </a:rPr>
              <a:t>GPLed</a:t>
            </a:r>
            <a:r>
              <a:rPr lang="en-US" dirty="0" smtClean="0">
                <a:cs typeface="Times New Roman" pitchFamily="18" charset="0"/>
              </a:rPr>
              <a:t> Components in My Products?</a:t>
            </a:r>
            <a:r>
              <a:rPr lang="en-GB" dirty="0" smtClean="0"/>
              <a:t>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44824"/>
            <a:ext cx="7772400" cy="35052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The products get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GPL’ed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automatically.</a:t>
            </a:r>
          </a:p>
          <a:p>
            <a:pPr eaLnBrk="1" hangingPunct="1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Its possible if the customer doesn’t mind the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GPL’ed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product.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I.e. internal customer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Single, unique customer for that product in the world</a:t>
            </a:r>
            <a:r>
              <a:rPr lang="en-GB" sz="1800" dirty="0" smtClean="0"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55168" y="468082"/>
            <a:ext cx="7772400" cy="762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Dual Licensing</a:t>
            </a:r>
            <a:endParaRPr lang="en-GB"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60708"/>
            <a:ext cx="7772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Must be the only copyright holder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•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A copyright holder may distribute his work under various licenses.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•"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One license can be GPL for those clients who can use GPL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•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Universities, schools,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opensourcers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lvl="1" eaLnBrk="1" hangingPunct="1">
              <a:lnSpc>
                <a:spcPct val="90000"/>
              </a:lnSpc>
              <a:buFont typeface="Arial" charset="0"/>
              <a:buChar char="•"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Another license can be proprietary license – for those who want to create proprietary derivative works.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•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MySQL,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RedHat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TrollTech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Jaspersoft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 lvl="1" eaLnBrk="1" hangingPunct="1">
              <a:lnSpc>
                <a:spcPct val="90000"/>
              </a:lnSpc>
              <a:buFont typeface="Arial" charset="0"/>
              <a:buChar char="•"/>
            </a:pPr>
            <a:endParaRPr lang="en-GB" sz="18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In general, dual licensing means: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•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Marketing tool: maximum popularity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•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Free contributions from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opensource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community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•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Possibility to sell the same software for proprietary clients</a:t>
            </a:r>
            <a:r>
              <a:rPr lang="en-GB" sz="1800" dirty="0" smtClean="0"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30724" name="Picture 4" descr="j022202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850602"/>
            <a:ext cx="1135062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Picture 5" descr="j022201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01314"/>
            <a:ext cx="1292225" cy="129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6" name="Picture 6" descr="j022201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4508500"/>
            <a:ext cx="1104900" cy="110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L</a:t>
            </a:r>
            <a:r>
              <a:rPr lang="en-US" dirty="0" smtClean="0">
                <a:latin typeface="Arial" charset="0"/>
                <a:cs typeface="Arial" charset="0"/>
              </a:rPr>
              <a:t>GPL (</a:t>
            </a:r>
            <a:r>
              <a:rPr lang="en-US" dirty="0">
                <a:latin typeface="Arial" charset="0"/>
                <a:cs typeface="Arial" charset="0"/>
              </a:rPr>
              <a:t>GNU Lesser General Public License)</a:t>
            </a:r>
            <a:endParaRPr lang="en-GB" dirty="0">
              <a:cs typeface="Times New Roman" pitchFamily="18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340768"/>
            <a:ext cx="7772400" cy="38862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“GPL for libraries”</a:t>
            </a:r>
          </a:p>
          <a:p>
            <a:pPr eaLnBrk="1" hangingPunct="1"/>
            <a:endParaRPr lang="en-GB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Permits use of the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library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in proprietary programs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GPL and LGPL FAQ</a:t>
            </a:r>
            <a:endParaRPr lang="en-GB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206041"/>
            <a:ext cx="8088312" cy="43926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If I know somebody is having a copy of GPL program, can I demand a copy?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•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No. 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•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GPL only requires source code alongside the binary distribution, but doesn’t require anyone to distribute anything.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•"/>
            </a:pPr>
            <a:endParaRPr lang="lt-LT" sz="18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If someone steals the CD with a version of GPL-covered program, can he distribute it?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•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No.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•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If the version is unpublished, it can be considered to be a trade secret. Distribution without owner’s permission is prohibited.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lt-LT" sz="18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What if a company distributes a copy as a trade secret?</a:t>
            </a:r>
            <a:endParaRPr lang="en-GB" dirty="0" smtClean="0">
              <a:latin typeface="Arial" pitchFamily="34" charset="0"/>
              <a:cs typeface="Arial" pitchFamily="34" charset="0"/>
            </a:endParaRPr>
          </a:p>
          <a:p>
            <a:pPr lvl="1" eaLnBrk="1" hangingPunct="1">
              <a:lnSpc>
                <a:spcPct val="90000"/>
              </a:lnSpc>
              <a:buFont typeface="Arial" charset="0"/>
              <a:buChar char="•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It’s a violation of GPL: license requires free distribution.</a:t>
            </a:r>
            <a:r>
              <a:rPr lang="en-GB" sz="1800" dirty="0" smtClean="0"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Poor Licenses In Courts : Artistic License</a:t>
            </a:r>
            <a:endParaRPr lang="en-GB" dirty="0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Jacobsen (JMRI)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Matt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Katzer</a:t>
            </a:r>
            <a:endParaRPr lang="en-GB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Aim</a:t>
            </a:r>
            <a:endParaRPr lang="en-GB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196975"/>
            <a:ext cx="7848600" cy="3671888"/>
          </a:xfrm>
        </p:spPr>
        <p:txBody>
          <a:bodyPr/>
          <a:lstStyle/>
          <a:p>
            <a:pPr eaLnBrk="1" hangingPunct="1"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Short (and shallow) overview of 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sz="2000" dirty="0" smtClean="0">
                <a:latin typeface="Arial" charset="0"/>
                <a:cs typeface="Arial" charset="0"/>
              </a:rPr>
              <a:t>    software licensing practices</a:t>
            </a:r>
          </a:p>
          <a:p>
            <a:pPr eaLnBrk="1" hangingPunct="1">
              <a:defRPr/>
            </a:pPr>
            <a:endParaRPr lang="en-US" sz="2000" dirty="0" smtClean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r>
              <a:rPr lang="lt-LT" sz="2000" dirty="0">
                <a:latin typeface="Arial" charset="0"/>
                <a:cs typeface="Arial" charset="0"/>
              </a:rPr>
              <a:t>R</a:t>
            </a:r>
            <a:r>
              <a:rPr lang="en-US" sz="2000" dirty="0" err="1" smtClean="0">
                <a:latin typeface="Arial" charset="0"/>
                <a:cs typeface="Arial" charset="0"/>
              </a:rPr>
              <a:t>ough</a:t>
            </a:r>
            <a:r>
              <a:rPr lang="en-US" sz="2000" dirty="0" smtClean="0">
                <a:latin typeface="Arial" charset="0"/>
                <a:cs typeface="Arial" charset="0"/>
              </a:rPr>
              <a:t> understanding of major software licenses </a:t>
            </a:r>
          </a:p>
          <a:p>
            <a:pPr eaLnBrk="1" hangingPunct="1">
              <a:defRPr/>
            </a:pPr>
            <a:endParaRPr lang="en-US" sz="2000" dirty="0" smtClean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r>
              <a:rPr lang="lt-LT" sz="2000" dirty="0">
                <a:latin typeface="Arial" charset="0"/>
                <a:cs typeface="Arial" charset="0"/>
              </a:rPr>
              <a:t>I</a:t>
            </a:r>
            <a:r>
              <a:rPr lang="en-US" sz="2000" dirty="0" err="1" smtClean="0">
                <a:latin typeface="Arial" charset="0"/>
                <a:cs typeface="Arial" charset="0"/>
              </a:rPr>
              <a:t>mplications</a:t>
            </a:r>
            <a:r>
              <a:rPr lang="en-US" sz="2000" dirty="0" smtClean="0">
                <a:latin typeface="Arial" charset="0"/>
                <a:cs typeface="Arial" charset="0"/>
              </a:rPr>
              <a:t> for you as a software </a:t>
            </a:r>
            <a:r>
              <a:rPr lang="en-US" sz="2000" dirty="0" err="1" smtClean="0">
                <a:latin typeface="Arial" charset="0"/>
                <a:cs typeface="Arial" charset="0"/>
              </a:rPr>
              <a:t>enduser</a:t>
            </a:r>
            <a:r>
              <a:rPr lang="en-US" sz="2000" dirty="0" smtClean="0">
                <a:latin typeface="Arial" charset="0"/>
                <a:cs typeface="Arial" charset="0"/>
              </a:rPr>
              <a:t> / modifier / entrepreneur.</a:t>
            </a:r>
            <a:endParaRPr lang="en-GB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uiExpand="1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 Licenses In Courts: GPL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BusyBox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D-Link Germany GmbH</a:t>
            </a:r>
          </a:p>
          <a:p>
            <a:r>
              <a:rPr lang="en-US" dirty="0" err="1">
                <a:latin typeface="Arial" pitchFamily="34" charset="0"/>
                <a:cs typeface="Arial" pitchFamily="34" charset="0"/>
              </a:rPr>
              <a:t>Maryanovsky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vs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Rabinovitch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61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Java libs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 smtClean="0"/>
              <a:t>GPL:</a:t>
            </a:r>
          </a:p>
          <a:p>
            <a:pPr lvl="1"/>
            <a:r>
              <a:rPr lang="en-US" dirty="0" smtClean="0"/>
              <a:t>MySQL</a:t>
            </a:r>
          </a:p>
          <a:p>
            <a:pPr lvl="1"/>
            <a:r>
              <a:rPr lang="en-US" dirty="0" smtClean="0"/>
              <a:t>Ext.js</a:t>
            </a:r>
          </a:p>
          <a:p>
            <a:pPr lvl="1"/>
            <a:r>
              <a:rPr lang="en-US" dirty="0" smtClean="0"/>
              <a:t>Resin</a:t>
            </a:r>
          </a:p>
          <a:p>
            <a:pPr lvl="1"/>
            <a:r>
              <a:rPr lang="en-US" dirty="0" smtClean="0"/>
              <a:t>Magnolia CMS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LGPL:</a:t>
            </a:r>
          </a:p>
          <a:p>
            <a:pPr lvl="1"/>
            <a:r>
              <a:rPr lang="en-US" dirty="0" err="1" smtClean="0"/>
              <a:t>JBoss</a:t>
            </a:r>
            <a:endParaRPr lang="en-US" dirty="0" smtClean="0"/>
          </a:p>
          <a:p>
            <a:pPr lvl="1"/>
            <a:r>
              <a:rPr lang="en-US" dirty="0" err="1" smtClean="0"/>
              <a:t>JOnAS</a:t>
            </a:r>
            <a:endParaRPr lang="en-US" dirty="0" smtClean="0"/>
          </a:p>
          <a:p>
            <a:pPr lvl="1"/>
            <a:r>
              <a:rPr lang="en-US" dirty="0" err="1" smtClean="0"/>
              <a:t>JFreeChart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 smtClean="0"/>
          </a:p>
          <a:p>
            <a:r>
              <a:rPr lang="en-US" smtClean="0"/>
              <a:t>ASF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Tomcat</a:t>
            </a:r>
          </a:p>
          <a:p>
            <a:pPr lvl="1"/>
            <a:r>
              <a:rPr lang="en-US" dirty="0" smtClean="0"/>
              <a:t>Geronimo</a:t>
            </a:r>
          </a:p>
          <a:p>
            <a:pPr lvl="1"/>
            <a:r>
              <a:rPr lang="en-US" dirty="0" err="1" smtClean="0"/>
              <a:t>OSCache</a:t>
            </a:r>
            <a:endParaRPr lang="en-US" dirty="0" smtClean="0"/>
          </a:p>
          <a:p>
            <a:pPr lvl="1"/>
            <a:r>
              <a:rPr lang="en-US" dirty="0" err="1" smtClean="0"/>
              <a:t>ServiceMix</a:t>
            </a:r>
            <a:endParaRPr lang="en-US" dirty="0" smtClean="0"/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82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Intellectual Property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125538"/>
            <a:ext cx="5040313" cy="46609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“Creation of mind” </a:t>
            </a:r>
            <a:r>
              <a:rPr lang="en-US" dirty="0"/>
              <a:t>like books, music, </a:t>
            </a:r>
            <a:r>
              <a:rPr lang="en-US" dirty="0" smtClean="0"/>
              <a:t>drawings etc.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u="sng" dirty="0" smtClean="0"/>
              <a:t>A</a:t>
            </a:r>
            <a:r>
              <a:rPr lang="lt-LT" u="sng" dirty="0" smtClean="0"/>
              <a:t>ll</a:t>
            </a:r>
            <a:r>
              <a:rPr lang="en-US" dirty="0" smtClean="0"/>
              <a:t> </a:t>
            </a:r>
            <a:r>
              <a:rPr lang="en-US" dirty="0"/>
              <a:t>“original works of authorship”: everything from computer software to architecture</a:t>
            </a:r>
            <a:r>
              <a:rPr lang="en-US" dirty="0" smtClean="0"/>
              <a:t>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000" dirty="0" smtClean="0"/>
              <a:t>Can be: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Copyright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Patents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Trademarks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Industrial Design Rights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Trade Dress</a:t>
            </a:r>
            <a:endParaRPr lang="en-US" dirty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Copyright</a:t>
            </a:r>
          </a:p>
        </p:txBody>
      </p:sp>
      <p:sp>
        <p:nvSpPr>
          <p:cNvPr id="9220" name="Content Placeholder 2"/>
          <p:cNvSpPr>
            <a:spLocks noGrp="1"/>
          </p:cNvSpPr>
          <p:nvPr>
            <p:ph idx="1"/>
          </p:nvPr>
        </p:nvSpPr>
        <p:spPr>
          <a:xfrm>
            <a:off x="539750" y="1125538"/>
            <a:ext cx="8135938" cy="4660900"/>
          </a:xfrm>
        </p:spPr>
        <p:txBody>
          <a:bodyPr/>
          <a:lstStyle/>
          <a:p>
            <a:pPr eaLnBrk="1" hangingPunct="1"/>
            <a:r>
              <a:rPr lang="lt-LT" dirty="0" smtClean="0"/>
              <a:t>Automatic</a:t>
            </a:r>
            <a:r>
              <a:rPr lang="en-US" dirty="0" smtClean="0"/>
              <a:t> rights of the creator of an original work</a:t>
            </a:r>
          </a:p>
          <a:p>
            <a:pPr eaLnBrk="1" hangingPunct="1"/>
            <a:endParaRPr lang="lt-LT" dirty="0" smtClean="0"/>
          </a:p>
          <a:p>
            <a:pPr eaLnBrk="1" hangingPunct="1"/>
            <a:r>
              <a:rPr lang="en-US" dirty="0" smtClean="0"/>
              <a:t>Copyright = </a:t>
            </a:r>
            <a:r>
              <a:rPr lang="lt-LT" dirty="0" smtClean="0"/>
              <a:t>Economic rights + Moral rights</a:t>
            </a:r>
          </a:p>
          <a:p>
            <a:pPr eaLnBrk="1" hangingPunct="1"/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902828"/>
              </p:ext>
            </p:extLst>
          </p:nvPr>
        </p:nvGraphicFramePr>
        <p:xfrm>
          <a:off x="755650" y="2852738"/>
          <a:ext cx="7704138" cy="309403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852069"/>
                <a:gridCol w="3852069"/>
              </a:tblGrid>
              <a:tr h="533007">
                <a:tc>
                  <a:txBody>
                    <a:bodyPr/>
                    <a:lstStyle/>
                    <a:p>
                      <a:r>
                        <a:rPr lang="lt-LT" sz="1800" dirty="0" smtClean="0"/>
                        <a:t>Economic</a:t>
                      </a:r>
                      <a:r>
                        <a:rPr lang="lt-LT" sz="1800" baseline="0" dirty="0" smtClean="0"/>
                        <a:t> rights</a:t>
                      </a:r>
                      <a:r>
                        <a:rPr lang="en-US" sz="1800" baseline="0" dirty="0" smtClean="0"/>
                        <a:t> (sellable)</a:t>
                      </a:r>
                      <a:endParaRPr lang="en-US" sz="1800" dirty="0"/>
                    </a:p>
                  </a:txBody>
                  <a:tcPr marL="91431" marR="91431" marT="45733" marB="45733"/>
                </a:tc>
                <a:tc>
                  <a:txBody>
                    <a:bodyPr/>
                    <a:lstStyle/>
                    <a:p>
                      <a:r>
                        <a:rPr lang="lt-LT" sz="1800" dirty="0" smtClean="0"/>
                        <a:t>Moral rights</a:t>
                      </a:r>
                      <a:r>
                        <a:rPr lang="en-US" sz="1800" dirty="0" smtClean="0"/>
                        <a:t> (non-sellable)</a:t>
                      </a:r>
                      <a:endParaRPr lang="en-US" sz="1800" dirty="0"/>
                    </a:p>
                  </a:txBody>
                  <a:tcPr marL="91431" marR="91431" marT="45733" marB="45733"/>
                </a:tc>
              </a:tr>
              <a:tr h="256103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Reproduce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Publish</a:t>
                      </a:r>
                    </a:p>
                    <a:p>
                      <a:r>
                        <a:rPr lang="en-US" sz="1800" dirty="0" smtClean="0"/>
                        <a:t>Translate</a:t>
                      </a:r>
                    </a:p>
                    <a:p>
                      <a:r>
                        <a:rPr lang="en-US" sz="1800" dirty="0" smtClean="0"/>
                        <a:t>Adapt and</a:t>
                      </a:r>
                      <a:r>
                        <a:rPr lang="en-US" sz="1800" baseline="0" dirty="0" smtClean="0"/>
                        <a:t> modify</a:t>
                      </a:r>
                    </a:p>
                    <a:p>
                      <a:r>
                        <a:rPr lang="en-US" sz="1800" baseline="0" dirty="0" smtClean="0"/>
                        <a:t>Rent, sell, export,…</a:t>
                      </a:r>
                    </a:p>
                    <a:p>
                      <a:r>
                        <a:rPr lang="en-US" sz="1800" baseline="0" dirty="0" smtClean="0"/>
                        <a:t>Display</a:t>
                      </a:r>
                    </a:p>
                    <a:p>
                      <a:r>
                        <a:rPr lang="en-US" sz="1800" baseline="0" dirty="0" smtClean="0"/>
                        <a:t>Perform</a:t>
                      </a:r>
                    </a:p>
                    <a:p>
                      <a:r>
                        <a:rPr lang="en-US" sz="1800" baseline="0" dirty="0" smtClean="0"/>
                        <a:t>Make available for public</a:t>
                      </a:r>
                    </a:p>
                    <a:p>
                      <a:r>
                        <a:rPr lang="en-US" sz="1800" baseline="0" dirty="0" err="1" smtClean="0"/>
                        <a:t>etc</a:t>
                      </a:r>
                      <a:endParaRPr lang="en-US" sz="1800" baseline="0" dirty="0" smtClean="0"/>
                    </a:p>
                  </a:txBody>
                  <a:tcPr marL="91431" marR="91431" marT="45733" marB="45733"/>
                </a:tc>
                <a:tc>
                  <a:txBody>
                    <a:bodyPr/>
                    <a:lstStyle/>
                    <a:p>
                      <a:r>
                        <a:rPr lang="lt-LT" sz="1800" dirty="0" smtClean="0"/>
                        <a:t>C</a:t>
                      </a:r>
                      <a:r>
                        <a:rPr lang="en-US" sz="1800" dirty="0" err="1" smtClean="0"/>
                        <a:t>laim</a:t>
                      </a:r>
                      <a:r>
                        <a:rPr lang="en-US" sz="1800" dirty="0" smtClean="0"/>
                        <a:t> authorship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t-LT" sz="1800" dirty="0" smtClean="0"/>
                        <a:t>Demand </a:t>
                      </a:r>
                      <a:r>
                        <a:rPr lang="en-US" sz="1800" dirty="0" smtClean="0"/>
                        <a:t>mentioning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t-LT" sz="1800" kern="1200" dirty="0" smtClean="0">
                          <a:effectLst/>
                        </a:rPr>
                        <a:t>O</a:t>
                      </a:r>
                      <a:r>
                        <a:rPr lang="en-US" sz="1800" kern="1200" dirty="0" err="1" smtClean="0">
                          <a:effectLst/>
                        </a:rPr>
                        <a:t>bject</a:t>
                      </a:r>
                      <a:r>
                        <a:rPr lang="en-US" sz="1800" kern="1200" dirty="0" smtClean="0">
                          <a:effectLst/>
                        </a:rPr>
                        <a:t> to any distortion</a:t>
                      </a:r>
                      <a:endParaRPr lang="en-US" sz="1800" dirty="0" smtClean="0"/>
                    </a:p>
                    <a:p>
                      <a:endParaRPr lang="en-US" sz="1800" dirty="0"/>
                    </a:p>
                  </a:txBody>
                  <a:tcPr marL="91431" marR="91431" marT="45733" marB="45733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Copyright Laws and Computer Software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539750" y="1125538"/>
            <a:ext cx="8089900" cy="863600"/>
          </a:xfrm>
        </p:spPr>
        <p:txBody>
          <a:bodyPr/>
          <a:lstStyle/>
          <a:p>
            <a:pPr eaLnBrk="1" hangingPunct="1"/>
            <a:r>
              <a:rPr lang="en-US" sz="2000" dirty="0" smtClean="0"/>
              <a:t>Protected just as literary works.</a:t>
            </a:r>
          </a:p>
          <a:p>
            <a:pPr eaLnBrk="1" hangingPunct="1"/>
            <a:endParaRPr lang="en-US" dirty="0" smtClean="0"/>
          </a:p>
        </p:txBody>
      </p:sp>
      <p:pic>
        <p:nvPicPr>
          <p:cNvPr id="10244" name="Picture 2" descr="http://www.codeproject.com/KB/Tools-IDE/brainf_ck/brainfu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81" y="2276475"/>
            <a:ext cx="3671887" cy="310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4" descr="http://blog.newsok.com/religionandvalues/files/2011/02/harrypotterbook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2492375"/>
            <a:ext cx="38100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TextBox 3"/>
          <p:cNvSpPr txBox="1">
            <a:spLocks noChangeArrowheads="1"/>
          </p:cNvSpPr>
          <p:nvPr/>
        </p:nvSpPr>
        <p:spPr bwMode="auto">
          <a:xfrm>
            <a:off x="4283968" y="2970213"/>
            <a:ext cx="827087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8800" b="1" dirty="0"/>
              <a:t>=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Copyright Laws and Computer Software (2)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z="200" dirty="0" smtClean="0"/>
          </a:p>
          <a:p>
            <a:pPr eaLnBrk="1" hangingPunct="1"/>
            <a:r>
              <a:rPr lang="en-US" dirty="0" smtClean="0"/>
              <a:t>Computer programs, whether in source or object code, shall be protected as literary works under the Berne Convention (1971).</a:t>
            </a:r>
          </a:p>
          <a:p>
            <a:pPr lvl="2" eaLnBrk="1" hangingPunct="1">
              <a:buFont typeface="Wingdings" pitchFamily="2" charset="2"/>
              <a:buChar char="§"/>
            </a:pPr>
            <a:r>
              <a:rPr lang="en-US" dirty="0" smtClean="0"/>
              <a:t>WTO TRIPS convention article 10 part 1</a:t>
            </a:r>
          </a:p>
          <a:p>
            <a:pPr lvl="1" eaLnBrk="1" hangingPunct="1">
              <a:buFont typeface="Arial" charset="0"/>
              <a:buChar char="•"/>
            </a:pPr>
            <a:endParaRPr lang="en-US" sz="600" dirty="0" smtClean="0"/>
          </a:p>
          <a:p>
            <a:pPr eaLnBrk="1" hangingPunct="1"/>
            <a:r>
              <a:rPr lang="en-US" dirty="0" smtClean="0"/>
              <a:t>[…]shall protect computer programs, by copyright [just like] Literary and Artistic Works. […]</a:t>
            </a:r>
          </a:p>
          <a:p>
            <a:pPr eaLnBrk="1" hangingPunct="1"/>
            <a:r>
              <a:rPr lang="en-US" dirty="0" smtClean="0"/>
              <a:t>Protection […] shall apply to the expression in any form of a computer program. Ideas and principles which underlie any element of a computer program [...] are </a:t>
            </a:r>
            <a:r>
              <a:rPr lang="en-US" b="1" dirty="0" smtClean="0"/>
              <a:t>not </a:t>
            </a:r>
            <a:r>
              <a:rPr lang="en-US" dirty="0" smtClean="0"/>
              <a:t>protected by copyright under this Directive.</a:t>
            </a:r>
          </a:p>
          <a:p>
            <a:pPr eaLnBrk="1" hangingPunct="1"/>
            <a:r>
              <a:rPr lang="en-US" dirty="0" smtClean="0"/>
              <a:t> A computer program shall be protected if it is original in the sense that it is the author's own intellectual creation.</a:t>
            </a:r>
          </a:p>
          <a:p>
            <a:pPr lvl="2" eaLnBrk="1" hangingPunct="1">
              <a:buFont typeface="Wingdings" pitchFamily="2" charset="2"/>
              <a:buChar char="§"/>
            </a:pPr>
            <a:r>
              <a:rPr lang="en-US" dirty="0" smtClean="0"/>
              <a:t>EP directive 2009/24/EB</a:t>
            </a:r>
            <a:endParaRPr lang="lt-LT" dirty="0" smtClean="0"/>
          </a:p>
          <a:p>
            <a:pPr lvl="1" eaLnBrk="1" hangingPunct="1">
              <a:buFont typeface="Arial" charset="0"/>
              <a:buChar char="•"/>
            </a:pPr>
            <a:endParaRPr lang="en-US" sz="1100" dirty="0" smtClean="0"/>
          </a:p>
          <a:p>
            <a:pPr marL="0" indent="0" eaLnBrk="1" hangingPunct="1">
              <a:buNone/>
            </a:pPr>
            <a:r>
              <a:rPr lang="en-US" sz="2400" dirty="0" smtClean="0"/>
              <a:t>But: there are special cases for software!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Copyright Laws and Computer Software (3)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539750" y="1125538"/>
            <a:ext cx="5112370" cy="4660900"/>
          </a:xfrm>
        </p:spPr>
        <p:txBody>
          <a:bodyPr/>
          <a:lstStyle/>
          <a:p>
            <a:pPr eaLnBrk="1" hangingPunct="1"/>
            <a:r>
              <a:rPr lang="en-US" smtClean="0"/>
              <a:t>Without author’s permission you cannot 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mtClean="0"/>
              <a:t>Publish 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mtClean="0"/>
              <a:t>Distribute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mtClean="0"/>
              <a:t>Assume authorship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mtClean="0"/>
              <a:t>Translate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mtClean="0"/>
              <a:t>Adapt, modify, distort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mtClean="0"/>
              <a:t>etc</a:t>
            </a:r>
          </a:p>
          <a:p>
            <a:pPr eaLnBrk="1" hangingPunct="1"/>
            <a:r>
              <a:rPr lang="en-US" smtClean="0"/>
              <a:t>…neither books nor software.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For software, you also cannot execute it 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Adaptation of an Original 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charset="0"/>
              <a:buNone/>
              <a:defRPr/>
            </a:pPr>
            <a:r>
              <a:rPr lang="en-US" sz="2000" dirty="0"/>
              <a:t>Derivative </a:t>
            </a:r>
            <a:r>
              <a:rPr lang="en-US" sz="2000" dirty="0" smtClean="0"/>
              <a:t>work</a:t>
            </a:r>
            <a:endParaRPr lang="en-US" sz="2000" dirty="0"/>
          </a:p>
          <a:p>
            <a:pPr eaLnBrk="1" hangingPunct="1">
              <a:defRPr/>
            </a:pPr>
            <a:r>
              <a:rPr lang="en-US" dirty="0"/>
              <a:t>a creation that includes copyrighted aspects of an original work.</a:t>
            </a:r>
          </a:p>
          <a:p>
            <a:pPr eaLnBrk="1" hangingPunct="1">
              <a:defRPr/>
            </a:pPr>
            <a:endParaRPr lang="en-US" dirty="0" smtClean="0"/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sz="2000" dirty="0" smtClean="0"/>
              <a:t>Examples</a:t>
            </a:r>
          </a:p>
          <a:p>
            <a:pPr eaLnBrk="1" hangingPunct="1">
              <a:defRPr/>
            </a:pPr>
            <a:r>
              <a:rPr lang="en-US" dirty="0" smtClean="0"/>
              <a:t>take </a:t>
            </a:r>
            <a:r>
              <a:rPr lang="en-US" dirty="0"/>
              <a:t>a pre-existing book and add one page</a:t>
            </a:r>
          </a:p>
          <a:p>
            <a:pPr eaLnBrk="1" hangingPunct="1">
              <a:defRPr/>
            </a:pPr>
            <a:r>
              <a:rPr lang="en-US" dirty="0" smtClean="0"/>
              <a:t>take </a:t>
            </a:r>
            <a:r>
              <a:rPr lang="en-US" dirty="0"/>
              <a:t>a single chapter and add 90% of new material</a:t>
            </a:r>
          </a:p>
          <a:p>
            <a:pPr eaLnBrk="1" hangingPunct="1">
              <a:defRPr/>
            </a:pPr>
            <a:r>
              <a:rPr lang="en-US" dirty="0" smtClean="0"/>
              <a:t>take </a:t>
            </a:r>
            <a:r>
              <a:rPr lang="en-US" dirty="0"/>
              <a:t>a single page add 99,9999% of new material</a:t>
            </a:r>
          </a:p>
          <a:p>
            <a:pPr eaLnBrk="1" hangingPunct="1">
              <a:defRPr/>
            </a:pPr>
            <a:endParaRPr lang="en-US" dirty="0"/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sz="1900" dirty="0" smtClean="0"/>
              <a:t>In </a:t>
            </a:r>
            <a:r>
              <a:rPr lang="en-US" sz="1900" dirty="0"/>
              <a:t>general, the proportions of the derived and the original art don’t matter; 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sz="1900" dirty="0" smtClean="0"/>
              <a:t>the </a:t>
            </a:r>
            <a:r>
              <a:rPr lang="en-US" sz="1900" dirty="0"/>
              <a:t>material must be original and copyrightable </a:t>
            </a:r>
            <a:r>
              <a:rPr lang="en-US" sz="1900" dirty="0" smtClean="0"/>
              <a:t>in itself</a:t>
            </a:r>
            <a:r>
              <a:rPr lang="en-US" sz="1900" dirty="0"/>
              <a:t>. </a:t>
            </a:r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isma_PPT_Template_July2010_4.3">
  <a:themeElements>
    <a:clrScheme name="Visma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395875"/>
      </a:accent1>
      <a:accent2>
        <a:srgbClr val="CDD5DC"/>
      </a:accent2>
      <a:accent3>
        <a:srgbClr val="9CABBA"/>
      </a:accent3>
      <a:accent4>
        <a:srgbClr val="756E54"/>
      </a:accent4>
      <a:accent5>
        <a:srgbClr val="B1E53A"/>
      </a:accent5>
      <a:accent6>
        <a:srgbClr val="000000"/>
      </a:accent6>
      <a:hlink>
        <a:srgbClr val="7F7F7F"/>
      </a:hlink>
      <a:folHlink>
        <a:srgbClr val="7F7F7F"/>
      </a:folHlink>
    </a:clrScheme>
    <a:fontScheme name="Visma standard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Visma_PPT_Template_Office 2007_July2010_4.3</Template>
  <TotalTime>1916</TotalTime>
  <Words>1712</Words>
  <Application>Microsoft Office PowerPoint</Application>
  <PresentationFormat>On-screen Show (4:3)</PresentationFormat>
  <Paragraphs>320</Paragraphs>
  <Slides>31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Visma_PPT_Template_July2010_4.3</vt:lpstr>
      <vt:lpstr>Software licenses  © 2013  By  Mantas Urbonas, WWW.VISMA.COM</vt:lpstr>
      <vt:lpstr>DISCLAIMER</vt:lpstr>
      <vt:lpstr>Aim</vt:lpstr>
      <vt:lpstr>Intellectual Property</vt:lpstr>
      <vt:lpstr>Copyright</vt:lpstr>
      <vt:lpstr>Copyright Laws and Computer Software</vt:lpstr>
      <vt:lpstr>Copyright Laws and Computer Software (2)</vt:lpstr>
      <vt:lpstr>Copyright Laws and Computer Software (3)</vt:lpstr>
      <vt:lpstr>Adaptation of an Original Art</vt:lpstr>
      <vt:lpstr>Adaptation of an Original Art in Software</vt:lpstr>
      <vt:lpstr>Licenses</vt:lpstr>
      <vt:lpstr>Licenses (2)</vt:lpstr>
      <vt:lpstr>License Variety</vt:lpstr>
      <vt:lpstr>License Variety (2): Open Source Licenses</vt:lpstr>
      <vt:lpstr>MIT License a.k.a. X11</vt:lpstr>
      <vt:lpstr>Modified BSD License (not the original BSD License)</vt:lpstr>
      <vt:lpstr>Apache License 2.0</vt:lpstr>
      <vt:lpstr>What is “Copyleft”?</vt:lpstr>
      <vt:lpstr>What is “Copyleft”? (2)</vt:lpstr>
      <vt:lpstr>Best Known Copyleft License: GNU Generic Public License  (GPL)</vt:lpstr>
      <vt:lpstr>How GPL Works</vt:lpstr>
      <vt:lpstr>Infringing GPL Terms</vt:lpstr>
      <vt:lpstr>Is Your Program a “Derivative Work”  of a GPL-Covered Software?</vt:lpstr>
      <vt:lpstr>Enduser Perspective: Why Use GPLed Software? </vt:lpstr>
      <vt:lpstr>Software Producer (Corporate) Perspective:  When to Use GPLed Components in My Products? </vt:lpstr>
      <vt:lpstr>Dual Licensing</vt:lpstr>
      <vt:lpstr>LGPL (GNU Lesser General Public License)</vt:lpstr>
      <vt:lpstr>GPL and LGPL FAQ</vt:lpstr>
      <vt:lpstr>Poor Licenses In Courts : Artistic License</vt:lpstr>
      <vt:lpstr>Proper Licenses In Courts: GPL</vt:lpstr>
      <vt:lpstr>Major Java libs</vt:lpstr>
    </vt:vector>
  </TitlesOfParts>
  <Company>iiPROKILE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licenses</dc:title>
  <dc:creator>Mantas Urbonavicius</dc:creator>
  <cp:lastModifiedBy> </cp:lastModifiedBy>
  <cp:revision>89</cp:revision>
  <dcterms:created xsi:type="dcterms:W3CDTF">2008-03-19T20:42:33Z</dcterms:created>
  <dcterms:modified xsi:type="dcterms:W3CDTF">2013-03-28T10:39:43Z</dcterms:modified>
</cp:coreProperties>
</file>