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1efee81a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1efee81a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1efee81a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1efee81a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1f654e2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1f654e2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0: over the counter pill</a:t>
            </a:r>
            <a:endParaRPr/>
          </a:p>
          <a:p>
            <a:pPr indent="0" lvl="0" marL="0" rtl="0" algn="l">
              <a:spcBef>
                <a:spcPts val="0"/>
              </a:spcBef>
              <a:spcAft>
                <a:spcPts val="0"/>
              </a:spcAft>
              <a:buNone/>
            </a:pPr>
            <a:r>
              <a:rPr lang="en"/>
              <a:t>Level 1: plan b pill, morning after pill, abortion pill</a:t>
            </a:r>
            <a:endParaRPr/>
          </a:p>
          <a:p>
            <a:pPr indent="-298450" lvl="0" marL="457200" rtl="0" algn="l">
              <a:spcBef>
                <a:spcPts val="0"/>
              </a:spcBef>
              <a:spcAft>
                <a:spcPts val="0"/>
              </a:spcAft>
              <a:buSzPts val="1100"/>
              <a:buChar char="-"/>
            </a:pPr>
            <a:r>
              <a:rPr lang="en"/>
              <a:t>Plan b pill (looking from the perspective of a pregnant individual) [plan b is a specific kind of morning after pill, not considered an abortitative pill, take 72 hours after having sex and it will stp the egg from being fertilized, so it is technically not a abortization pill, because fertilization hasn’t occured]</a:t>
            </a:r>
            <a:endParaRPr/>
          </a:p>
          <a:p>
            <a:pPr indent="-298450" lvl="1" marL="914400" rtl="0" algn="l">
              <a:spcBef>
                <a:spcPts val="0"/>
              </a:spcBef>
              <a:spcAft>
                <a:spcPts val="0"/>
              </a:spcAft>
              <a:buSzPts val="1100"/>
              <a:buChar char="-"/>
            </a:pPr>
            <a:r>
              <a:rPr lang="en"/>
              <a:t>Plan b pill is more official term for morning after pill</a:t>
            </a:r>
            <a:endParaRPr/>
          </a:p>
          <a:p>
            <a:pPr indent="-298450" lvl="1" marL="914400" rtl="0" algn="l">
              <a:spcBef>
                <a:spcPts val="0"/>
              </a:spcBef>
              <a:spcAft>
                <a:spcPts val="0"/>
              </a:spcAft>
              <a:buSzPts val="1100"/>
              <a:buChar char="-"/>
            </a:pPr>
            <a:r>
              <a:rPr lang="en">
                <a:highlight>
                  <a:srgbClr val="FFFF00"/>
                </a:highlight>
              </a:rPr>
              <a:t>When people look for the plan b pill it’s usually from the perspective of a potentially pregnant individual who wants to clarify whether or not they are actually pregnant, where can I get this form of birth control</a:t>
            </a:r>
            <a:endParaRPr>
              <a:highlight>
                <a:srgbClr val="FFFF00"/>
              </a:highlight>
            </a:endParaRPr>
          </a:p>
          <a:p>
            <a:pPr indent="-298450" lvl="0" marL="457200" rtl="0" algn="l">
              <a:spcBef>
                <a:spcPts val="0"/>
              </a:spcBef>
              <a:spcAft>
                <a:spcPts val="0"/>
              </a:spcAft>
              <a:buSzPts val="1100"/>
              <a:buChar char="-"/>
            </a:pPr>
            <a:r>
              <a:rPr lang="en"/>
              <a:t>Morning after pill (looking for the resources to obtain the perspective of potentially pregnant)</a:t>
            </a:r>
            <a:endParaRPr/>
          </a:p>
          <a:p>
            <a:pPr indent="-298450" lvl="1" marL="914400" rtl="0" algn="l">
              <a:spcBef>
                <a:spcPts val="0"/>
              </a:spcBef>
              <a:spcAft>
                <a:spcPts val="0"/>
              </a:spcAft>
              <a:buSzPts val="1100"/>
              <a:buChar char="-"/>
            </a:pPr>
            <a:r>
              <a:rPr lang="en">
                <a:highlight>
                  <a:srgbClr val="FFFF00"/>
                </a:highlight>
              </a:rPr>
              <a:t>When people look for over the counter pill and the morning pill they are looking more for where can they go to get the morning after pill</a:t>
            </a:r>
            <a:endParaRPr>
              <a:highlight>
                <a:srgbClr val="FFFF00"/>
              </a:highlight>
            </a:endParaRPr>
          </a:p>
          <a:p>
            <a:pPr indent="-298450" lvl="0" marL="457200" rtl="0" algn="l">
              <a:spcBef>
                <a:spcPts val="0"/>
              </a:spcBef>
              <a:spcAft>
                <a:spcPts val="0"/>
              </a:spcAft>
              <a:buSzPts val="1100"/>
              <a:buChar char="-"/>
            </a:pPr>
            <a:r>
              <a:rPr lang="en"/>
              <a:t>Abortion pill (similar pattern to plan b pill, perspective of pregnant individual, start to see abortion/miscarriage related terms)</a:t>
            </a:r>
            <a:endParaRPr/>
          </a:p>
          <a:p>
            <a:pPr indent="-298450" lvl="1" marL="914400" rtl="0" algn="l">
              <a:spcBef>
                <a:spcPts val="0"/>
              </a:spcBef>
              <a:spcAft>
                <a:spcPts val="0"/>
              </a:spcAft>
              <a:buSzPts val="1100"/>
              <a:buChar char="-"/>
            </a:pPr>
            <a:r>
              <a:rPr lang="en">
                <a:highlight>
                  <a:srgbClr val="FFFF00"/>
                </a:highlight>
              </a:rPr>
              <a:t>People look for planned parenthood, pregnancy symptoms (so we are looking at perspectives of potentially pregnant individuals who are searching for planned parenthood to get these resources/find out whether or not they are pregnant/ finding out what they need to know if they want to get an abortion)</a:t>
            </a:r>
            <a:endParaRPr>
              <a:highlight>
                <a:srgbClr val="FFFF00"/>
              </a:highlight>
            </a:endParaRPr>
          </a:p>
          <a:p>
            <a:pPr indent="-298450" lvl="0" marL="457200" rtl="0" algn="l">
              <a:spcBef>
                <a:spcPts val="0"/>
              </a:spcBef>
              <a:spcAft>
                <a:spcPts val="0"/>
              </a:spcAft>
              <a:buSzPts val="1100"/>
              <a:buChar char="-"/>
            </a:pPr>
            <a:r>
              <a:rPr lang="en"/>
              <a:t>If we look at over the counter pill, the term with highest relative search volume is “pregnancy test” (ie. people want to know if they are pregnant/ if they have a positive pregnancy test)</a:t>
            </a:r>
            <a:endParaRPr/>
          </a:p>
          <a:p>
            <a:pPr indent="-298450" lvl="1" marL="914400" rtl="0" algn="l">
              <a:spcBef>
                <a:spcPts val="0"/>
              </a:spcBef>
              <a:spcAft>
                <a:spcPts val="0"/>
              </a:spcAft>
              <a:buSzPts val="1100"/>
              <a:buChar char="-"/>
            </a:pPr>
            <a:r>
              <a:rPr lang="en">
                <a:highlight>
                  <a:srgbClr val="FFFF00"/>
                </a:highlight>
              </a:rPr>
              <a:t>When people search for over the counter pill, it appears that people have confusion between whether or not they are pregnant/ if they can take the morning after pill versus the abortion pill)</a:t>
            </a:r>
            <a:endParaRPr>
              <a:highlight>
                <a:srgbClr val="FFFF00"/>
              </a:highlight>
            </a:endParaRPr>
          </a:p>
          <a:p>
            <a:pPr indent="0" lvl="0" marL="914400" rtl="0" algn="l">
              <a:spcBef>
                <a:spcPts val="0"/>
              </a:spcBef>
              <a:spcAft>
                <a:spcPts val="0"/>
              </a:spcAft>
              <a:buNone/>
            </a:pPr>
            <a:r>
              <a:t/>
            </a:r>
            <a:endParaRPr>
              <a:highlight>
                <a:srgbClr val="FFFF00"/>
              </a:highlight>
            </a:endParaRPr>
          </a:p>
          <a:p>
            <a:pPr indent="-298450" lvl="0" marL="457200" rtl="0" algn="l">
              <a:spcBef>
                <a:spcPts val="0"/>
              </a:spcBef>
              <a:spcAft>
                <a:spcPts val="0"/>
              </a:spcAft>
              <a:buSzPts val="1100"/>
              <a:buChar char="-"/>
            </a:pPr>
            <a:r>
              <a:rPr lang="en">
                <a:highlight>
                  <a:srgbClr val="FFFF00"/>
                </a:highlight>
              </a:rPr>
              <a:t>We see that when people search for over the counter pill they are either wanting to know whether or not they are actually pregnant and where they can get resources to either check or get the morning after pill (plan b pill/ morning after pill) OR they are more of the perspective that they know they are pregnant and want to search for the resources of either how they can get an abortion/ potential confusion as to whether they should take the abortion pill versus the plan b pill</a:t>
            </a:r>
            <a:endParaRPr>
              <a:highlight>
                <a:srgbClr val="FFFF00"/>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f654e28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f654e28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1f654e2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1f654e2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1f654e2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1f654e2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1efee81a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1efee81a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1efee81a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1efee81a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1efee81a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1efee81a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5 and 6 are future steps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1efee81a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1efee81a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1efee81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1efee81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efee81a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efee81a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Terms in red are those that were chosen to be removed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efee81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efee81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1efee81a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1efee81a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1efee81a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1efee81a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drive/u/0/folders/1yk5A4U_SsIYZBJlCWKEsVkN3xmS3lgSn" TargetMode="External"/><Relationship Id="rId4" Type="http://schemas.openxmlformats.org/officeDocument/2006/relationships/image" Target="../media/image3.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file/d/1iPbsjXdwalx9znuew-dOecRV5Mt0beSz/view?usp=sharing" TargetMode="External"/><Relationship Id="rId4" Type="http://schemas.openxmlformats.org/officeDocument/2006/relationships/hyperlink" Target="https://drive.google.com/file/d/1iPbsjXdwalx9znuew-dOecRV5Mt0beSz/view?usp=sharing" TargetMode="External"/><Relationship Id="rId5" Type="http://schemas.openxmlformats.org/officeDocument/2006/relationships/hyperlink" Target="https://drive.google.com/file/d/1iPbsjXdwalx9znuew-dOecRV5Mt0beSz/view?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support.google.com/google-ads/thread/8389370?msgid=2618443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Detailed Overview of “over the counter pill”</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Specifications: US, [8/1/19-8/1/20]</a:t>
            </a:r>
            <a:endParaRPr/>
          </a:p>
        </p:txBody>
      </p:sp>
      <p:sp>
        <p:nvSpPr>
          <p:cNvPr id="65" name="Google Shape;65;p13"/>
          <p:cNvSpPr txBox="1"/>
          <p:nvPr>
            <p:ph idx="1" type="subTitle"/>
          </p:nvPr>
        </p:nvSpPr>
        <p:spPr>
          <a:xfrm>
            <a:off x="311700" y="40429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Ashley Kong 10/12/20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2: Edit original related search terms</a:t>
            </a:r>
            <a:endParaRPr/>
          </a:p>
        </p:txBody>
      </p:sp>
      <p:sp>
        <p:nvSpPr>
          <p:cNvPr id="125" name="Google Shape;125;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 the counter pills’ (level 1)</a:t>
            </a:r>
            <a:endParaRPr/>
          </a:p>
        </p:txBody>
      </p:sp>
      <p:pic>
        <p:nvPicPr>
          <p:cNvPr id="126" name="Google Shape;126;p22"/>
          <p:cNvPicPr preferRelativeResize="0"/>
          <p:nvPr/>
        </p:nvPicPr>
        <p:blipFill>
          <a:blip r:embed="rId3">
            <a:alphaModFix/>
          </a:blip>
          <a:stretch>
            <a:fillRect/>
          </a:stretch>
        </p:blipFill>
        <p:spPr>
          <a:xfrm>
            <a:off x="571500" y="2095263"/>
            <a:ext cx="6530026" cy="952975"/>
          </a:xfrm>
          <a:prstGeom prst="rect">
            <a:avLst/>
          </a:prstGeom>
          <a:noFill/>
          <a:ln>
            <a:noFill/>
          </a:ln>
        </p:spPr>
      </p:pic>
      <p:pic>
        <p:nvPicPr>
          <p:cNvPr id="127" name="Google Shape;127;p22"/>
          <p:cNvPicPr preferRelativeResize="0"/>
          <p:nvPr/>
        </p:nvPicPr>
        <p:blipFill>
          <a:blip r:embed="rId4">
            <a:alphaModFix/>
          </a:blip>
          <a:stretch>
            <a:fillRect/>
          </a:stretch>
        </p:blipFill>
        <p:spPr>
          <a:xfrm>
            <a:off x="571500" y="3448050"/>
            <a:ext cx="7658100" cy="121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0" y="2364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4: Make Tree Visualization</a:t>
            </a:r>
            <a:endParaRPr/>
          </a:p>
        </p:txBody>
      </p:sp>
      <p:sp>
        <p:nvSpPr>
          <p:cNvPr id="133" name="Google Shape;133;p23"/>
          <p:cNvSpPr txBox="1"/>
          <p:nvPr>
            <p:ph idx="1" type="body"/>
          </p:nvPr>
        </p:nvSpPr>
        <p:spPr>
          <a:xfrm>
            <a:off x="387900" y="1489825"/>
            <a:ext cx="39801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NOTE: ToyTree graph is useful if we want to look at the level 1 queries and the final level queries</a:t>
            </a:r>
            <a:endParaRPr/>
          </a:p>
        </p:txBody>
      </p:sp>
      <p:pic>
        <p:nvPicPr>
          <p:cNvPr id="134" name="Google Shape;134;p23">
            <a:hlinkClick r:id="rId3"/>
          </p:cNvPr>
          <p:cNvPicPr preferRelativeResize="0"/>
          <p:nvPr/>
        </p:nvPicPr>
        <p:blipFill>
          <a:blip r:embed="rId4">
            <a:alphaModFix/>
          </a:blip>
          <a:stretch>
            <a:fillRect/>
          </a:stretch>
        </p:blipFill>
        <p:spPr>
          <a:xfrm>
            <a:off x="6090925" y="0"/>
            <a:ext cx="3053084" cy="5143500"/>
          </a:xfrm>
          <a:prstGeom prst="rect">
            <a:avLst/>
          </a:prstGeom>
          <a:noFill/>
          <a:ln>
            <a:noFill/>
          </a:ln>
        </p:spPr>
      </p:pic>
      <p:pic>
        <p:nvPicPr>
          <p:cNvPr id="135" name="Google Shape;135;p23"/>
          <p:cNvPicPr preferRelativeResize="0"/>
          <p:nvPr/>
        </p:nvPicPr>
        <p:blipFill>
          <a:blip r:embed="rId5">
            <a:alphaModFix/>
          </a:blip>
          <a:stretch>
            <a:fillRect/>
          </a:stretch>
        </p:blipFill>
        <p:spPr>
          <a:xfrm>
            <a:off x="1231650" y="3089600"/>
            <a:ext cx="2292600" cy="1852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4: Make Tree Visualization</a:t>
            </a:r>
            <a:endParaRPr/>
          </a:p>
        </p:txBody>
      </p:sp>
      <p:sp>
        <p:nvSpPr>
          <p:cNvPr id="141" name="Google Shape;141;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Currently using the Graphviz tree visualization package</a:t>
            </a:r>
            <a:endParaRPr/>
          </a:p>
          <a:p>
            <a:pPr indent="-317500" lvl="1" marL="914400" rtl="0" algn="l">
              <a:spcBef>
                <a:spcPts val="0"/>
              </a:spcBef>
              <a:spcAft>
                <a:spcPts val="0"/>
              </a:spcAft>
              <a:buSzPts val="1400"/>
              <a:buChar char="○"/>
            </a:pPr>
            <a:r>
              <a:rPr lang="en" u="sng">
                <a:solidFill>
                  <a:schemeClr val="hlink"/>
                </a:solidFill>
                <a:hlinkClick r:id="rId3"/>
              </a:rPr>
              <a:t>Over the </a:t>
            </a:r>
            <a:r>
              <a:rPr lang="en" u="sng">
                <a:solidFill>
                  <a:schemeClr val="hlink"/>
                </a:solidFill>
                <a:hlinkClick r:id="rId4"/>
              </a:rPr>
              <a:t>counter</a:t>
            </a:r>
            <a:r>
              <a:rPr lang="en" u="sng">
                <a:solidFill>
                  <a:schemeClr val="hlink"/>
                </a:solidFill>
                <a:hlinkClick r:id="rId5"/>
              </a:rPr>
              <a:t> pill tree</a:t>
            </a:r>
            <a:endParaRPr/>
          </a:p>
          <a:p>
            <a:pPr indent="-317500" lvl="1" marL="914400" rtl="0" algn="l">
              <a:spcBef>
                <a:spcPts val="0"/>
              </a:spcBef>
              <a:spcAft>
                <a:spcPts val="0"/>
              </a:spcAft>
              <a:buSzPts val="1400"/>
              <a:buChar char="○"/>
            </a:pPr>
            <a:r>
              <a:rPr lang="en"/>
              <a:t>NOTE: Visualization was too large to fit on slide page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4: What did we find?</a:t>
            </a:r>
            <a:endParaRPr/>
          </a:p>
        </p:txBody>
      </p:sp>
      <p:sp>
        <p:nvSpPr>
          <p:cNvPr id="147" name="Google Shape;147;p25"/>
          <p:cNvSpPr txBox="1"/>
          <p:nvPr>
            <p:ph idx="1" type="body"/>
          </p:nvPr>
        </p:nvSpPr>
        <p:spPr>
          <a:xfrm>
            <a:off x="387900" y="1410700"/>
            <a:ext cx="46131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an initial search term of “over the counter pill”:</a:t>
            </a:r>
            <a:endParaRPr/>
          </a:p>
          <a:p>
            <a:pPr indent="-317500" lvl="1" marL="914400" rtl="0" algn="l">
              <a:spcBef>
                <a:spcPts val="0"/>
              </a:spcBef>
              <a:spcAft>
                <a:spcPts val="0"/>
              </a:spcAft>
              <a:buSzPts val="1400"/>
              <a:buChar char="○"/>
            </a:pPr>
            <a:r>
              <a:rPr lang="en"/>
              <a:t>By the level 3 queries we start to see queries related to abortion, miscarriage, pregnancy, and iud’s</a:t>
            </a:r>
            <a:endParaRPr/>
          </a:p>
          <a:p>
            <a:pPr indent="-317500" lvl="1" marL="914400" rtl="0" algn="l">
              <a:spcBef>
                <a:spcPts val="0"/>
              </a:spcBef>
              <a:spcAft>
                <a:spcPts val="0"/>
              </a:spcAft>
              <a:buSzPts val="1400"/>
              <a:buChar char="○"/>
            </a:pPr>
            <a:r>
              <a:rPr lang="en"/>
              <a:t>Many extraneous search queries for pills were for pain-related/ other health related issues</a:t>
            </a:r>
            <a:endParaRPr/>
          </a:p>
          <a:p>
            <a:pPr indent="-317500" lvl="1" marL="914400" rtl="0" algn="l">
              <a:spcBef>
                <a:spcPts val="0"/>
              </a:spcBef>
              <a:spcAft>
                <a:spcPts val="0"/>
              </a:spcAft>
              <a:buSzPts val="1400"/>
              <a:buChar char="○"/>
            </a:pPr>
            <a:r>
              <a:rPr lang="en"/>
              <a:t>Queries that resulted in “cvs” or “walgreens” led to unrelated queries</a:t>
            </a:r>
            <a:endParaRPr/>
          </a:p>
          <a:p>
            <a:pPr indent="0" lvl="0" marL="457200" rtl="0" algn="l">
              <a:spcBef>
                <a:spcPts val="1600"/>
              </a:spcBef>
              <a:spcAft>
                <a:spcPts val="1600"/>
              </a:spcAft>
              <a:buNone/>
            </a:pPr>
            <a:r>
              <a:t/>
            </a:r>
            <a:endParaRPr/>
          </a:p>
        </p:txBody>
      </p:sp>
      <p:pic>
        <p:nvPicPr>
          <p:cNvPr id="148" name="Google Shape;148;p25"/>
          <p:cNvPicPr preferRelativeResize="0"/>
          <p:nvPr/>
        </p:nvPicPr>
        <p:blipFill>
          <a:blip r:embed="rId3">
            <a:alphaModFix/>
          </a:blip>
          <a:stretch>
            <a:fillRect/>
          </a:stretch>
        </p:blipFill>
        <p:spPr>
          <a:xfrm>
            <a:off x="5001000" y="1065437"/>
            <a:ext cx="3992374" cy="3012632"/>
          </a:xfrm>
          <a:prstGeom prst="rect">
            <a:avLst/>
          </a:prstGeom>
          <a:noFill/>
          <a:ln>
            <a:noFill/>
          </a:ln>
        </p:spPr>
      </p:pic>
      <p:sp>
        <p:nvSpPr>
          <p:cNvPr id="149" name="Google Shape;149;p25"/>
          <p:cNvSpPr txBox="1"/>
          <p:nvPr/>
        </p:nvSpPr>
        <p:spPr>
          <a:xfrm>
            <a:off x="387900" y="4265750"/>
            <a:ext cx="7548600" cy="686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5 year span from 2015-2020 is when we see “over the counter pill” have related search terms dealing with abortion pills</a:t>
            </a:r>
            <a:endParaRPr sz="1800">
              <a:solidFill>
                <a:schemeClr val="dk1"/>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August 1, 2015 - August 1, 2020</a:t>
            </a:r>
            <a:endParaRPr/>
          </a:p>
        </p:txBody>
      </p:sp>
      <p:sp>
        <p:nvSpPr>
          <p:cNvPr id="155" name="Google Shape;155;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 the Google Trends site, there is an indication that Google made changes to how they were collecting data for the site start in 2016</a:t>
            </a:r>
            <a:endParaRPr/>
          </a:p>
        </p:txBody>
      </p:sp>
      <p:pic>
        <p:nvPicPr>
          <p:cNvPr id="156" name="Google Shape;156;p26"/>
          <p:cNvPicPr preferRelativeResize="0"/>
          <p:nvPr/>
        </p:nvPicPr>
        <p:blipFill>
          <a:blip r:embed="rId3">
            <a:alphaModFix/>
          </a:blip>
          <a:stretch>
            <a:fillRect/>
          </a:stretch>
        </p:blipFill>
        <p:spPr>
          <a:xfrm>
            <a:off x="876750" y="2460877"/>
            <a:ext cx="7390498" cy="210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August 1, 2015 - August 1, 2020</a:t>
            </a:r>
            <a:endParaRPr/>
          </a:p>
        </p:txBody>
      </p:sp>
      <p:sp>
        <p:nvSpPr>
          <p:cNvPr id="162" name="Google Shape;162;p27"/>
          <p:cNvSpPr txBox="1"/>
          <p:nvPr>
            <p:ph idx="1" type="body"/>
          </p:nvPr>
        </p:nvSpPr>
        <p:spPr>
          <a:xfrm>
            <a:off x="387900" y="1489825"/>
            <a:ext cx="45624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5 year range 2015 - 2020 saw the introduction of abortion/abortion-associated related search terms</a:t>
            </a:r>
            <a:endParaRPr/>
          </a:p>
        </p:txBody>
      </p:sp>
      <p:pic>
        <p:nvPicPr>
          <p:cNvPr id="163" name="Google Shape;163;p27"/>
          <p:cNvPicPr preferRelativeResize="0"/>
          <p:nvPr/>
        </p:nvPicPr>
        <p:blipFill>
          <a:blip r:embed="rId3">
            <a:alphaModFix/>
          </a:blip>
          <a:stretch>
            <a:fillRect/>
          </a:stretch>
        </p:blipFill>
        <p:spPr>
          <a:xfrm>
            <a:off x="5176351" y="1383900"/>
            <a:ext cx="3579750" cy="3290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87900" y="1420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Issues to Keep in Mind</a:t>
            </a:r>
            <a:endParaRPr/>
          </a:p>
        </p:txBody>
      </p:sp>
      <p:sp>
        <p:nvSpPr>
          <p:cNvPr id="169" name="Google Shape;169;p28"/>
          <p:cNvSpPr txBox="1"/>
          <p:nvPr>
            <p:ph idx="1" type="body"/>
          </p:nvPr>
        </p:nvSpPr>
        <p:spPr>
          <a:xfrm>
            <a:off x="387900" y="722800"/>
            <a:ext cx="8368200" cy="3424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If initial search terms are too niche, Run_Simulation_Code will have a NoneType error when pulling data from the API because there isn’t enough information for the given region/given search term</a:t>
            </a:r>
            <a:endParaRPr/>
          </a:p>
          <a:p>
            <a:pPr indent="-342900" lvl="0" marL="457200" rtl="0" algn="l">
              <a:lnSpc>
                <a:spcPct val="150000"/>
              </a:lnSpc>
              <a:spcBef>
                <a:spcPts val="1000"/>
              </a:spcBef>
              <a:spcAft>
                <a:spcPts val="0"/>
              </a:spcAft>
              <a:buSzPts val="1800"/>
              <a:buChar char="●"/>
            </a:pPr>
            <a:r>
              <a:rPr lang="en"/>
              <a:t>The day specification for start and end date is volatile, it is important to keep these values the same</a:t>
            </a:r>
            <a:endParaRPr/>
          </a:p>
          <a:p>
            <a:pPr indent="-342900" lvl="0" marL="457200" rtl="0" algn="l">
              <a:lnSpc>
                <a:spcPct val="150000"/>
              </a:lnSpc>
              <a:spcBef>
                <a:spcPts val="0"/>
              </a:spcBef>
              <a:spcAft>
                <a:spcPts val="0"/>
              </a:spcAft>
              <a:buClr>
                <a:srgbClr val="000000"/>
              </a:buClr>
              <a:buSzPts val="1800"/>
              <a:buChar char="●"/>
            </a:pPr>
            <a:r>
              <a:rPr lang="en" u="sng">
                <a:solidFill>
                  <a:srgbClr val="000000"/>
                </a:solidFill>
                <a:highlight>
                  <a:srgbClr val="FFFF00"/>
                </a:highlight>
                <a:hlinkClick r:id="rId3">
                  <a:extLst>
                    <a:ext uri="{A12FA001-AC4F-418D-AE19-62706E023703}">
                      <ahyp:hlinkClr val="tx"/>
                    </a:ext>
                  </a:extLst>
                </a:hlinkClick>
              </a:rPr>
              <a:t>The Google Trends Site utilizes random samples for each query you input, you are not guaranteed to get the same result even if you search for the same term and date period multiple times</a:t>
            </a:r>
            <a:endParaRPr>
              <a:solidFill>
                <a:srgbClr val="000000"/>
              </a:solidFill>
              <a:highlight>
                <a:srgbClr val="FFFF00"/>
              </a:highlight>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rgbClr val="FFFF00"/>
                </a:highlight>
              </a:rPr>
              <a:t>There may be an issue with pulling the related queries as initial search terms every time we run Run_Simulation_Code, it would be better to get all the levels at once</a:t>
            </a:r>
            <a:endParaRPr>
              <a:solidFill>
                <a:srgbClr val="000000"/>
              </a:solidFill>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Note</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will be no related queries for initial search term “self abortion” and “self-induced abortion”</a:t>
            </a:r>
            <a:endParaRPr/>
          </a:p>
          <a:p>
            <a:pPr indent="-317500" lvl="1" marL="914400" rtl="0" algn="l">
              <a:spcBef>
                <a:spcPts val="0"/>
              </a:spcBef>
              <a:spcAft>
                <a:spcPts val="0"/>
              </a:spcAft>
              <a:buSzPts val="1400"/>
              <a:buChar char="○"/>
            </a:pPr>
            <a:r>
              <a:rPr lang="en"/>
              <a:t>This can be checked in both the API and the Google Trends Site</a:t>
            </a:r>
            <a:endParaRPr/>
          </a:p>
          <a:p>
            <a:pPr indent="-317500" lvl="1" marL="914400" rtl="0" algn="l">
              <a:spcBef>
                <a:spcPts val="0"/>
              </a:spcBef>
              <a:spcAft>
                <a:spcPts val="0"/>
              </a:spcAft>
              <a:buSzPts val="1400"/>
              <a:buChar char="○"/>
            </a:pPr>
            <a:r>
              <a:rPr lang="en"/>
              <a:t>What does this mean?</a:t>
            </a:r>
            <a:endParaRPr/>
          </a:p>
          <a:p>
            <a:pPr indent="-317500" lvl="2" marL="1371600" rtl="0" algn="l">
              <a:spcBef>
                <a:spcPts val="0"/>
              </a:spcBef>
              <a:spcAft>
                <a:spcPts val="0"/>
              </a:spcAft>
              <a:buSzPts val="1400"/>
              <a:buChar char="■"/>
            </a:pPr>
            <a:r>
              <a:rPr lang="en"/>
              <a:t>Broad initial search terms</a:t>
            </a:r>
            <a:endParaRPr/>
          </a:p>
          <a:p>
            <a:pPr indent="0" lvl="0" marL="13716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Goal</a:t>
            </a:r>
            <a:endParaRPr/>
          </a:p>
        </p:txBody>
      </p:sp>
      <p:sp>
        <p:nvSpPr>
          <p:cNvPr id="77" name="Google Shape;77;p15"/>
          <p:cNvSpPr txBox="1"/>
          <p:nvPr>
            <p:ph idx="1" type="body"/>
          </p:nvPr>
        </p:nvSpPr>
        <p:spPr>
          <a:xfrm>
            <a:off x="387900" y="1213399"/>
            <a:ext cx="8368200" cy="307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450">
                <a:solidFill>
                  <a:schemeClr val="dk1"/>
                </a:solidFill>
              </a:rPr>
              <a:t>What is our main goal?</a:t>
            </a:r>
            <a:endParaRPr sz="1450">
              <a:solidFill>
                <a:schemeClr val="dk1"/>
              </a:solidFill>
            </a:endParaRPr>
          </a:p>
          <a:p>
            <a:pPr indent="-320675" lvl="1" marL="914400" rtl="0" algn="l">
              <a:spcBef>
                <a:spcPts val="0"/>
              </a:spcBef>
              <a:spcAft>
                <a:spcPts val="0"/>
              </a:spcAft>
              <a:buClr>
                <a:schemeClr val="dk1"/>
              </a:buClr>
              <a:buSzPts val="1450"/>
              <a:buChar char="○"/>
            </a:pPr>
            <a:r>
              <a:rPr lang="en" sz="1450">
                <a:solidFill>
                  <a:schemeClr val="dk1"/>
                </a:solidFill>
              </a:rPr>
              <a:t>To find and highlight how women are experiencing difficulties accessing abortion resources/ being restricted from obtaining abortions potentially to the point where they would resort to self abortion</a:t>
            </a:r>
            <a:endParaRPr sz="1450">
              <a:solidFill>
                <a:schemeClr val="dk1"/>
              </a:solidFill>
            </a:endParaRPr>
          </a:p>
          <a:p>
            <a:pPr indent="-368300" lvl="0" marL="457200" rtl="0" algn="l">
              <a:spcBef>
                <a:spcPts val="0"/>
              </a:spcBef>
              <a:spcAft>
                <a:spcPts val="0"/>
              </a:spcAft>
              <a:buSzPts val="2200"/>
              <a:buChar char="●"/>
            </a:pPr>
            <a:r>
              <a:rPr lang="en" sz="1450">
                <a:solidFill>
                  <a:schemeClr val="dk1"/>
                </a:solidFill>
              </a:rPr>
              <a:t>Steps:</a:t>
            </a:r>
            <a:endParaRPr sz="1450">
              <a:solidFill>
                <a:schemeClr val="dk1"/>
              </a:solidFill>
            </a:endParaRPr>
          </a:p>
          <a:p>
            <a:pPr indent="-320675" lvl="1" marL="914400" rtl="0" algn="l">
              <a:spcBef>
                <a:spcPts val="0"/>
              </a:spcBef>
              <a:spcAft>
                <a:spcPts val="0"/>
              </a:spcAft>
              <a:buClr>
                <a:schemeClr val="dk1"/>
              </a:buClr>
              <a:buSzPts val="1450"/>
              <a:buChar char="○"/>
            </a:pPr>
            <a:r>
              <a:rPr lang="en" sz="1450">
                <a:solidFill>
                  <a:schemeClr val="dk1"/>
                </a:solidFill>
              </a:rPr>
              <a:t>1. Start with “over the counter pill” as initial search term [level 0]</a:t>
            </a:r>
            <a:endParaRPr sz="1450">
              <a:solidFill>
                <a:schemeClr val="dk1"/>
              </a:solidFill>
            </a:endParaRPr>
          </a:p>
          <a:p>
            <a:pPr indent="-320675" lvl="1" marL="914400" rtl="0" algn="l">
              <a:spcBef>
                <a:spcPts val="0"/>
              </a:spcBef>
              <a:spcAft>
                <a:spcPts val="0"/>
              </a:spcAft>
              <a:buClr>
                <a:schemeClr val="dk1"/>
              </a:buClr>
              <a:buSzPts val="1450"/>
              <a:buChar char="○"/>
            </a:pPr>
            <a:r>
              <a:rPr lang="en" sz="1450">
                <a:solidFill>
                  <a:schemeClr val="dk1"/>
                </a:solidFill>
              </a:rPr>
              <a:t>2. Find related search terms [level 1, 2, .. etc.]</a:t>
            </a:r>
            <a:endParaRPr sz="1450">
              <a:solidFill>
                <a:schemeClr val="dk1"/>
              </a:solidFill>
            </a:endParaRPr>
          </a:p>
          <a:p>
            <a:pPr indent="-320675" lvl="1" marL="914400" rtl="0" algn="l">
              <a:spcBef>
                <a:spcPts val="0"/>
              </a:spcBef>
              <a:spcAft>
                <a:spcPts val="0"/>
              </a:spcAft>
              <a:buClr>
                <a:schemeClr val="dk1"/>
              </a:buClr>
              <a:buSzPts val="1450"/>
              <a:buChar char="○"/>
            </a:pPr>
            <a:r>
              <a:rPr lang="en" sz="1450">
                <a:solidFill>
                  <a:schemeClr val="dk1"/>
                </a:solidFill>
              </a:rPr>
              <a:t>3. </a:t>
            </a:r>
            <a:r>
              <a:rPr lang="en" sz="1450"/>
              <a:t>Remove extraneous search terms/ </a:t>
            </a:r>
            <a:r>
              <a:rPr lang="en" sz="1450">
                <a:solidFill>
                  <a:schemeClr val="dk1"/>
                </a:solidFill>
              </a:rPr>
              <a:t>Cross-check search terms from API with the Google Trends site</a:t>
            </a:r>
            <a:endParaRPr sz="1450">
              <a:solidFill>
                <a:schemeClr val="dk1"/>
              </a:solidFill>
            </a:endParaRPr>
          </a:p>
          <a:p>
            <a:pPr indent="-320675" lvl="1" marL="914400" rtl="0" algn="l">
              <a:spcBef>
                <a:spcPts val="0"/>
              </a:spcBef>
              <a:spcAft>
                <a:spcPts val="0"/>
              </a:spcAft>
              <a:buClr>
                <a:schemeClr val="dk1"/>
              </a:buClr>
              <a:buSzPts val="1450"/>
              <a:buChar char="○"/>
            </a:pPr>
            <a:r>
              <a:rPr lang="en" sz="1450">
                <a:solidFill>
                  <a:schemeClr val="dk1"/>
                </a:solidFill>
              </a:rPr>
              <a:t>4. Create tree visualization for </a:t>
            </a:r>
            <a:r>
              <a:rPr lang="en" sz="1450">
                <a:solidFill>
                  <a:schemeClr val="dk1"/>
                </a:solidFill>
              </a:rPr>
              <a:t>relevant</a:t>
            </a:r>
            <a:r>
              <a:rPr lang="en" sz="1450">
                <a:solidFill>
                  <a:schemeClr val="dk1"/>
                </a:solidFill>
              </a:rPr>
              <a:t> search terms</a:t>
            </a:r>
            <a:endParaRPr sz="1450">
              <a:solidFill>
                <a:schemeClr val="dk1"/>
              </a:solidFill>
            </a:endParaRPr>
          </a:p>
          <a:p>
            <a:pPr indent="-320675" lvl="2" marL="1371600" rtl="0" algn="l">
              <a:spcBef>
                <a:spcPts val="0"/>
              </a:spcBef>
              <a:spcAft>
                <a:spcPts val="0"/>
              </a:spcAft>
              <a:buClr>
                <a:schemeClr val="dk1"/>
              </a:buClr>
              <a:buSzPts val="1450"/>
              <a:buChar char="■"/>
            </a:pPr>
            <a:r>
              <a:rPr lang="en" sz="1450">
                <a:solidFill>
                  <a:schemeClr val="dk1"/>
                </a:solidFill>
              </a:rPr>
              <a:t>Add relative search volume to trees</a:t>
            </a:r>
            <a:endParaRPr sz="1450">
              <a:solidFill>
                <a:schemeClr val="dk1"/>
              </a:solidFill>
            </a:endParaRPr>
          </a:p>
          <a:p>
            <a:pPr indent="-320675" lvl="1" marL="914400" rtl="0" algn="l">
              <a:spcBef>
                <a:spcPts val="0"/>
              </a:spcBef>
              <a:spcAft>
                <a:spcPts val="0"/>
              </a:spcAft>
              <a:buClr>
                <a:schemeClr val="dk1"/>
              </a:buClr>
              <a:buSzPts val="1450"/>
              <a:buChar char="○"/>
            </a:pPr>
            <a:r>
              <a:rPr lang="en" sz="1450"/>
              <a:t>5</a:t>
            </a:r>
            <a:r>
              <a:rPr lang="en" sz="1450">
                <a:solidFill>
                  <a:schemeClr val="dk1"/>
                </a:solidFill>
              </a:rPr>
              <a:t>. Identify which terms deliver the deepest tree into t</a:t>
            </a:r>
            <a:r>
              <a:rPr lang="en" sz="1450"/>
              <a:t>opic of interest (</a:t>
            </a:r>
            <a:r>
              <a:rPr lang="en" sz="1450">
                <a:solidFill>
                  <a:schemeClr val="dk1"/>
                </a:solidFill>
              </a:rPr>
              <a:t>abortion)</a:t>
            </a:r>
            <a:endParaRPr sz="1450">
              <a:solidFill>
                <a:schemeClr val="dk1"/>
              </a:solidFill>
            </a:endParaRPr>
          </a:p>
          <a:p>
            <a:pPr indent="-320675" lvl="1" marL="914400" rtl="0" algn="l">
              <a:spcBef>
                <a:spcPts val="0"/>
              </a:spcBef>
              <a:spcAft>
                <a:spcPts val="0"/>
              </a:spcAft>
              <a:buClr>
                <a:schemeClr val="dk1"/>
              </a:buClr>
              <a:buSzPts val="1450"/>
              <a:buChar char="○"/>
            </a:pPr>
            <a:r>
              <a:rPr lang="en" sz="1450"/>
              <a:t>6</a:t>
            </a:r>
            <a:r>
              <a:rPr lang="en" sz="1450">
                <a:solidFill>
                  <a:schemeClr val="dk1"/>
                </a:solidFill>
              </a:rPr>
              <a:t>. Additional step: check search terms for different time periods [1 year, 3 years, 4 years, etc.]</a:t>
            </a:r>
            <a:endParaRPr sz="1450">
              <a:solidFill>
                <a:schemeClr val="dk1"/>
              </a:solidFill>
            </a:endParaRPr>
          </a:p>
          <a:p>
            <a:pPr indent="0" lvl="0" marL="457200" rtl="0" algn="l">
              <a:spcBef>
                <a:spcPts val="0"/>
              </a:spcBef>
              <a:spcAft>
                <a:spcPts val="16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45025"/>
            <a:ext cx="83682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1: </a:t>
            </a:r>
            <a:r>
              <a:rPr lang="en" sz="2300">
                <a:solidFill>
                  <a:srgbClr val="FFFFFF"/>
                </a:solidFill>
              </a:rPr>
              <a:t>Start with “over the counter pill” as initial search term [level 0]</a:t>
            </a:r>
            <a:endParaRPr sz="2300">
              <a:solidFill>
                <a:srgbClr val="FFFFFF"/>
              </a:solidFill>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this example, related queries with a relative search volume of 0.04 were included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2: </a:t>
            </a:r>
            <a:r>
              <a:rPr lang="en" sz="2300"/>
              <a:t>Find related search terms [level 1, 2, .. etc.]</a:t>
            </a:r>
            <a:endParaRPr/>
          </a:p>
        </p:txBody>
      </p:sp>
      <p:sp>
        <p:nvSpPr>
          <p:cNvPr id="89" name="Google Shape;89;p17"/>
          <p:cNvSpPr txBox="1"/>
          <p:nvPr>
            <p:ph idx="1" type="body"/>
          </p:nvPr>
        </p:nvSpPr>
        <p:spPr>
          <a:xfrm>
            <a:off x="277075" y="1291025"/>
            <a:ext cx="44853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a:t>
            </a:r>
            <a:r>
              <a:rPr lang="en">
                <a:solidFill>
                  <a:srgbClr val="000000"/>
                </a:solidFill>
                <a:highlight>
                  <a:srgbClr val="FFFF00"/>
                </a:highlight>
              </a:rPr>
              <a:t>morning after pill over the counter’</a:t>
            </a:r>
            <a:endParaRPr>
              <a:solidFill>
                <a:srgbClr val="000000"/>
              </a:solidFill>
              <a:highlight>
                <a:srgbClr val="FFFF00"/>
              </a:highlight>
            </a:endParaRPr>
          </a:p>
          <a:p>
            <a:pPr indent="-342900" lvl="0" marL="457200" rtl="0" algn="l">
              <a:lnSpc>
                <a:spcPct val="150000"/>
              </a:lnSpc>
              <a:spcBef>
                <a:spcPts val="0"/>
              </a:spcBef>
              <a:spcAft>
                <a:spcPts val="0"/>
              </a:spcAft>
              <a:buSzPts val="1800"/>
              <a:buAutoNum type="arabicPeriod"/>
            </a:pPr>
            <a:r>
              <a:rPr lang="en"/>
              <a:t>‘best over the counter weight loss pill’</a:t>
            </a:r>
            <a:endParaRPr/>
          </a:p>
          <a:p>
            <a:pPr indent="-342900" lvl="0" marL="457200" rtl="0" algn="l">
              <a:lnSpc>
                <a:spcPct val="150000"/>
              </a:lnSpc>
              <a:spcBef>
                <a:spcPts val="0"/>
              </a:spcBef>
              <a:spcAft>
                <a:spcPts val="0"/>
              </a:spcAft>
              <a:buSzPts val="1800"/>
              <a:buAutoNum type="arabicPeriod"/>
            </a:pPr>
            <a:r>
              <a:rPr lang="en"/>
              <a:t>‘best over the counter diet pill’</a:t>
            </a:r>
            <a:endParaRPr/>
          </a:p>
          <a:p>
            <a:pPr indent="-342900" lvl="0" marL="457200" rtl="0" algn="l">
              <a:lnSpc>
                <a:spcPct val="150000"/>
              </a:lnSpc>
              <a:spcBef>
                <a:spcPts val="0"/>
              </a:spcBef>
              <a:spcAft>
                <a:spcPts val="0"/>
              </a:spcAft>
              <a:buSzPts val="1800"/>
              <a:buAutoNum type="arabicPeriod"/>
            </a:pPr>
            <a:r>
              <a:rPr lang="en"/>
              <a:t>‘pill identifier’</a:t>
            </a:r>
            <a:endParaRPr/>
          </a:p>
          <a:p>
            <a:pPr indent="-342900" lvl="0" marL="457200" rtl="0" algn="l">
              <a:lnSpc>
                <a:spcPct val="150000"/>
              </a:lnSpc>
              <a:spcBef>
                <a:spcPts val="0"/>
              </a:spcBef>
              <a:spcAft>
                <a:spcPts val="0"/>
              </a:spcAft>
              <a:buSzPts val="1800"/>
              <a:buAutoNum type="arabicPeriod"/>
            </a:pPr>
            <a:r>
              <a:rPr lang="en"/>
              <a:t>‘</a:t>
            </a:r>
            <a:r>
              <a:rPr lang="en">
                <a:solidFill>
                  <a:srgbClr val="000000"/>
                </a:solidFill>
                <a:highlight>
                  <a:srgbClr val="FFFF00"/>
                </a:highlight>
              </a:rPr>
              <a:t>plan b pill’</a:t>
            </a:r>
            <a:endParaRPr>
              <a:solidFill>
                <a:srgbClr val="000000"/>
              </a:solidFill>
              <a:highlight>
                <a:srgbClr val="FFFF00"/>
              </a:highlight>
            </a:endParaRPr>
          </a:p>
          <a:p>
            <a:pPr indent="-342900" lvl="0" marL="457200" rtl="0" algn="l">
              <a:lnSpc>
                <a:spcPct val="150000"/>
              </a:lnSpc>
              <a:spcBef>
                <a:spcPts val="0"/>
              </a:spcBef>
              <a:spcAft>
                <a:spcPts val="0"/>
              </a:spcAft>
              <a:buSzPts val="1800"/>
              <a:buAutoNum type="arabicPeriod"/>
            </a:pPr>
            <a:r>
              <a:rPr lang="en"/>
              <a:t>‘</a:t>
            </a:r>
            <a:r>
              <a:rPr lang="en">
                <a:solidFill>
                  <a:srgbClr val="000000"/>
                </a:solidFill>
                <a:highlight>
                  <a:srgbClr val="FFFF00"/>
                </a:highlight>
              </a:rPr>
              <a:t>morning after pill’</a:t>
            </a:r>
            <a:endParaRPr>
              <a:solidFill>
                <a:srgbClr val="000000"/>
              </a:solidFill>
              <a:highlight>
                <a:srgbClr val="FFFF00"/>
              </a:highlight>
            </a:endParaRPr>
          </a:p>
          <a:p>
            <a:pPr indent="-342900" lvl="0" marL="457200" rtl="0" algn="l">
              <a:spcBef>
                <a:spcPts val="0"/>
              </a:spcBef>
              <a:spcAft>
                <a:spcPts val="0"/>
              </a:spcAft>
              <a:buSzPts val="1800"/>
              <a:buAutoNum type="arabicPeriod"/>
            </a:pPr>
            <a:r>
              <a:rPr lang="en"/>
              <a:t>‘what is the best diet pill over the counter’</a:t>
            </a:r>
            <a:endParaRPr/>
          </a:p>
          <a:p>
            <a:pPr indent="0" lvl="0" marL="457200" rtl="0" algn="l">
              <a:spcBef>
                <a:spcPts val="1600"/>
              </a:spcBef>
              <a:spcAft>
                <a:spcPts val="0"/>
              </a:spcAft>
              <a:buNone/>
            </a:pPr>
            <a:r>
              <a:t/>
            </a:r>
            <a:endParaRPr/>
          </a:p>
          <a:p>
            <a:pPr indent="0" lvl="0" marL="45720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
        <p:nvSpPr>
          <p:cNvPr id="90" name="Google Shape;90;p17"/>
          <p:cNvSpPr txBox="1"/>
          <p:nvPr/>
        </p:nvSpPr>
        <p:spPr>
          <a:xfrm>
            <a:off x="4883700" y="1446900"/>
            <a:ext cx="4260300" cy="4069800"/>
          </a:xfrm>
          <a:prstGeom prst="rect">
            <a:avLst/>
          </a:prstGeom>
          <a:noFill/>
          <a:ln>
            <a:noFill/>
          </a:ln>
        </p:spPr>
        <p:txBody>
          <a:bodyPr anchorCtr="0" anchor="t" bIns="91425" lIns="91425" spcFirstLastPara="1" rIns="91425" wrap="square" tIns="91425">
            <a:noAutofit/>
          </a:bodyPr>
          <a:lstStyle/>
          <a:p>
            <a:pPr indent="0" lvl="0" marL="0" rtl="0" algn="l">
              <a:lnSpc>
                <a:spcPct val="35000"/>
              </a:lnSpc>
              <a:spcBef>
                <a:spcPts val="0"/>
              </a:spcBef>
              <a:spcAft>
                <a:spcPts val="0"/>
              </a:spcAft>
              <a:buNone/>
            </a:pPr>
            <a:r>
              <a:rPr lang="en" sz="1800">
                <a:solidFill>
                  <a:srgbClr val="FFFFFF"/>
                </a:solidFill>
              </a:rPr>
              <a:t>8.‘viagra pill’</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9. ‘</a:t>
            </a:r>
            <a:r>
              <a:rPr lang="en" sz="1800">
                <a:highlight>
                  <a:srgbClr val="FFFF00"/>
                </a:highlight>
              </a:rPr>
              <a:t>abortion pill’</a:t>
            </a:r>
            <a:endParaRPr sz="1800">
              <a:highlight>
                <a:srgbClr val="FFFF00"/>
              </a:highlight>
            </a:endParaRPr>
          </a:p>
          <a:p>
            <a:pPr indent="0" lvl="0" marL="0" rtl="0" algn="l">
              <a:lnSpc>
                <a:spcPct val="115000"/>
              </a:lnSpc>
              <a:spcBef>
                <a:spcPts val="1600"/>
              </a:spcBef>
              <a:spcAft>
                <a:spcPts val="0"/>
              </a:spcAft>
              <a:buNone/>
            </a:pPr>
            <a:r>
              <a:rPr lang="en" sz="1800">
                <a:solidFill>
                  <a:srgbClr val="FFFFFF"/>
                </a:solidFill>
              </a:rPr>
              <a:t>10. ‘what is the best over the counter weight loss pill’</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11. ‘water pill over the counter’</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12. ‘best over the counter sleeping pill’</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13. ’over the counter yeast infection pill’</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14. ‘yeast infection pill’</a:t>
            </a:r>
            <a:endParaRPr sz="1800">
              <a:solidFill>
                <a:srgbClr val="FFFFFF"/>
              </a:solidFill>
            </a:endParaRPr>
          </a:p>
          <a:p>
            <a:pPr indent="0" lvl="0" marL="457200" rtl="0" algn="l">
              <a:lnSpc>
                <a:spcPct val="115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2: </a:t>
            </a:r>
            <a:r>
              <a:rPr lang="en">
                <a:latin typeface="Roboto"/>
                <a:ea typeface="Roboto"/>
                <a:cs typeface="Roboto"/>
                <a:sym typeface="Roboto"/>
              </a:rPr>
              <a:t>Remove extraneous search terms</a:t>
            </a:r>
            <a:endParaRPr/>
          </a:p>
        </p:txBody>
      </p:sp>
      <p:sp>
        <p:nvSpPr>
          <p:cNvPr id="96" name="Google Shape;96;p18"/>
          <p:cNvSpPr txBox="1"/>
          <p:nvPr>
            <p:ph idx="1" type="body"/>
          </p:nvPr>
        </p:nvSpPr>
        <p:spPr>
          <a:xfrm>
            <a:off x="311700" y="1152475"/>
            <a:ext cx="44853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a:t>
            </a:r>
            <a:r>
              <a:rPr lang="en">
                <a:solidFill>
                  <a:srgbClr val="000000"/>
                </a:solidFill>
                <a:highlight>
                  <a:srgbClr val="FFFF00"/>
                </a:highlight>
              </a:rPr>
              <a:t>morning after pill over the counter’</a:t>
            </a:r>
            <a:endParaRPr>
              <a:solidFill>
                <a:srgbClr val="000000"/>
              </a:solidFill>
              <a:highlight>
                <a:srgbClr val="FFFF00"/>
              </a:highlight>
            </a:endParaRPr>
          </a:p>
          <a:p>
            <a:pPr indent="-342900" lvl="0" marL="457200" rtl="0" algn="l">
              <a:lnSpc>
                <a:spcPct val="150000"/>
              </a:lnSpc>
              <a:spcBef>
                <a:spcPts val="0"/>
              </a:spcBef>
              <a:spcAft>
                <a:spcPts val="0"/>
              </a:spcAft>
              <a:buSzPts val="1800"/>
              <a:buAutoNum type="arabicPeriod"/>
            </a:pPr>
            <a:r>
              <a:rPr lang="en"/>
              <a:t>‘</a:t>
            </a:r>
            <a:r>
              <a:rPr lang="en">
                <a:highlight>
                  <a:srgbClr val="EA9999"/>
                </a:highlight>
              </a:rPr>
              <a:t>best over the counter weight loss pill’</a:t>
            </a:r>
            <a:endParaRPr>
              <a:highlight>
                <a:srgbClr val="EA9999"/>
              </a:highlight>
            </a:endParaRPr>
          </a:p>
          <a:p>
            <a:pPr indent="-342900" lvl="0" marL="457200" rtl="0" algn="l">
              <a:lnSpc>
                <a:spcPct val="150000"/>
              </a:lnSpc>
              <a:spcBef>
                <a:spcPts val="0"/>
              </a:spcBef>
              <a:spcAft>
                <a:spcPts val="0"/>
              </a:spcAft>
              <a:buSzPts val="1800"/>
              <a:buAutoNum type="arabicPeriod"/>
            </a:pPr>
            <a:r>
              <a:rPr lang="en"/>
              <a:t>‘</a:t>
            </a:r>
            <a:r>
              <a:rPr lang="en">
                <a:highlight>
                  <a:srgbClr val="EA9999"/>
                </a:highlight>
              </a:rPr>
              <a:t>best over the counter diet pill’</a:t>
            </a:r>
            <a:endParaRPr>
              <a:highlight>
                <a:srgbClr val="EA9999"/>
              </a:highlight>
            </a:endParaRPr>
          </a:p>
          <a:p>
            <a:pPr indent="-342900" lvl="0" marL="457200" rtl="0" algn="l">
              <a:lnSpc>
                <a:spcPct val="150000"/>
              </a:lnSpc>
              <a:spcBef>
                <a:spcPts val="0"/>
              </a:spcBef>
              <a:spcAft>
                <a:spcPts val="0"/>
              </a:spcAft>
              <a:buSzPts val="1800"/>
              <a:buAutoNum type="arabicPeriod"/>
            </a:pPr>
            <a:r>
              <a:rPr lang="en"/>
              <a:t>‘</a:t>
            </a:r>
            <a:r>
              <a:rPr lang="en">
                <a:highlight>
                  <a:srgbClr val="EA9999"/>
                </a:highlight>
              </a:rPr>
              <a:t>pill identifier’</a:t>
            </a:r>
            <a:endParaRPr>
              <a:highlight>
                <a:srgbClr val="EA9999"/>
              </a:highlight>
            </a:endParaRPr>
          </a:p>
          <a:p>
            <a:pPr indent="-342900" lvl="0" marL="457200" rtl="0" algn="l">
              <a:lnSpc>
                <a:spcPct val="150000"/>
              </a:lnSpc>
              <a:spcBef>
                <a:spcPts val="0"/>
              </a:spcBef>
              <a:spcAft>
                <a:spcPts val="0"/>
              </a:spcAft>
              <a:buSzPts val="1800"/>
              <a:buAutoNum type="arabicPeriod"/>
            </a:pPr>
            <a:r>
              <a:rPr lang="en"/>
              <a:t>‘</a:t>
            </a:r>
            <a:r>
              <a:rPr lang="en">
                <a:solidFill>
                  <a:srgbClr val="000000"/>
                </a:solidFill>
                <a:highlight>
                  <a:srgbClr val="FFFF00"/>
                </a:highlight>
              </a:rPr>
              <a:t>plan b pill’</a:t>
            </a:r>
            <a:endParaRPr>
              <a:solidFill>
                <a:srgbClr val="000000"/>
              </a:solidFill>
              <a:highlight>
                <a:srgbClr val="FFFF00"/>
              </a:highlight>
            </a:endParaRPr>
          </a:p>
          <a:p>
            <a:pPr indent="-342900" lvl="0" marL="457200" rtl="0" algn="l">
              <a:lnSpc>
                <a:spcPct val="150000"/>
              </a:lnSpc>
              <a:spcBef>
                <a:spcPts val="0"/>
              </a:spcBef>
              <a:spcAft>
                <a:spcPts val="0"/>
              </a:spcAft>
              <a:buSzPts val="1800"/>
              <a:buAutoNum type="arabicPeriod"/>
            </a:pPr>
            <a:r>
              <a:rPr lang="en"/>
              <a:t>‘</a:t>
            </a:r>
            <a:r>
              <a:rPr lang="en">
                <a:solidFill>
                  <a:srgbClr val="000000"/>
                </a:solidFill>
                <a:highlight>
                  <a:srgbClr val="FFFF00"/>
                </a:highlight>
              </a:rPr>
              <a:t>morning after pill’</a:t>
            </a:r>
            <a:endParaRPr>
              <a:solidFill>
                <a:srgbClr val="000000"/>
              </a:solidFill>
              <a:highlight>
                <a:srgbClr val="FFFF00"/>
              </a:highlight>
            </a:endParaRPr>
          </a:p>
          <a:p>
            <a:pPr indent="-342900" lvl="0" marL="457200" rtl="0" algn="l">
              <a:spcBef>
                <a:spcPts val="0"/>
              </a:spcBef>
              <a:spcAft>
                <a:spcPts val="0"/>
              </a:spcAft>
              <a:buSzPts val="1800"/>
              <a:buAutoNum type="arabicPeriod"/>
            </a:pPr>
            <a:r>
              <a:rPr lang="en"/>
              <a:t>‘</a:t>
            </a:r>
            <a:r>
              <a:rPr lang="en">
                <a:highlight>
                  <a:srgbClr val="EA9999"/>
                </a:highlight>
              </a:rPr>
              <a:t>what is the best diet pill over the counter’</a:t>
            </a:r>
            <a:endParaRPr>
              <a:highlight>
                <a:srgbClr val="EA9999"/>
              </a:highlight>
            </a:endParaRPr>
          </a:p>
          <a:p>
            <a:pPr indent="0" lvl="0" marL="457200" rtl="0" algn="l">
              <a:spcBef>
                <a:spcPts val="1600"/>
              </a:spcBef>
              <a:spcAft>
                <a:spcPts val="0"/>
              </a:spcAft>
              <a:buNone/>
            </a:pPr>
            <a:r>
              <a:t/>
            </a:r>
            <a:endParaRPr/>
          </a:p>
          <a:p>
            <a:pPr indent="0" lvl="0" marL="45720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
        <p:nvSpPr>
          <p:cNvPr id="97" name="Google Shape;97;p18"/>
          <p:cNvSpPr txBox="1"/>
          <p:nvPr/>
        </p:nvSpPr>
        <p:spPr>
          <a:xfrm>
            <a:off x="4883700" y="1291025"/>
            <a:ext cx="4260300" cy="4069800"/>
          </a:xfrm>
          <a:prstGeom prst="rect">
            <a:avLst/>
          </a:prstGeom>
          <a:noFill/>
          <a:ln>
            <a:noFill/>
          </a:ln>
        </p:spPr>
        <p:txBody>
          <a:bodyPr anchorCtr="0" anchor="t" bIns="91425" lIns="91425" spcFirstLastPara="1" rIns="91425" wrap="square" tIns="91425">
            <a:noAutofit/>
          </a:bodyPr>
          <a:lstStyle/>
          <a:p>
            <a:pPr indent="0" lvl="0" marL="0" rtl="0" algn="l">
              <a:lnSpc>
                <a:spcPct val="35000"/>
              </a:lnSpc>
              <a:spcBef>
                <a:spcPts val="0"/>
              </a:spcBef>
              <a:spcAft>
                <a:spcPts val="0"/>
              </a:spcAft>
              <a:buNone/>
            </a:pPr>
            <a:r>
              <a:rPr lang="en" sz="1800">
                <a:solidFill>
                  <a:srgbClr val="FFFFFF"/>
                </a:solidFill>
              </a:rPr>
              <a:t>8.</a:t>
            </a:r>
            <a:r>
              <a:rPr lang="en" sz="1800">
                <a:solidFill>
                  <a:srgbClr val="FFFFFF"/>
                </a:solidFill>
                <a:highlight>
                  <a:srgbClr val="EA9999"/>
                </a:highlight>
              </a:rPr>
              <a:t>‘viagra pill’</a:t>
            </a:r>
            <a:endParaRPr sz="1800">
              <a:solidFill>
                <a:srgbClr val="FFFFFF"/>
              </a:solidFill>
              <a:highlight>
                <a:srgbClr val="EA9999"/>
              </a:highlight>
            </a:endParaRPr>
          </a:p>
          <a:p>
            <a:pPr indent="0" lvl="0" marL="0" rtl="0" algn="l">
              <a:lnSpc>
                <a:spcPct val="115000"/>
              </a:lnSpc>
              <a:spcBef>
                <a:spcPts val="1600"/>
              </a:spcBef>
              <a:spcAft>
                <a:spcPts val="0"/>
              </a:spcAft>
              <a:buNone/>
            </a:pPr>
            <a:r>
              <a:rPr lang="en" sz="1800">
                <a:solidFill>
                  <a:srgbClr val="FFFFFF"/>
                </a:solidFill>
              </a:rPr>
              <a:t>9. ‘</a:t>
            </a:r>
            <a:r>
              <a:rPr lang="en" sz="1800">
                <a:highlight>
                  <a:srgbClr val="FFFF00"/>
                </a:highlight>
              </a:rPr>
              <a:t>abortion pill’</a:t>
            </a:r>
            <a:endParaRPr sz="1800">
              <a:highlight>
                <a:srgbClr val="FFFF00"/>
              </a:highlight>
            </a:endParaRPr>
          </a:p>
          <a:p>
            <a:pPr indent="0" lvl="0" marL="0" rtl="0" algn="l">
              <a:lnSpc>
                <a:spcPct val="115000"/>
              </a:lnSpc>
              <a:spcBef>
                <a:spcPts val="1600"/>
              </a:spcBef>
              <a:spcAft>
                <a:spcPts val="0"/>
              </a:spcAft>
              <a:buNone/>
            </a:pPr>
            <a:r>
              <a:rPr lang="en" sz="1800">
                <a:solidFill>
                  <a:srgbClr val="FFFFFF"/>
                </a:solidFill>
              </a:rPr>
              <a:t>10. ‘</a:t>
            </a:r>
            <a:r>
              <a:rPr lang="en" sz="1800">
                <a:solidFill>
                  <a:srgbClr val="FFFFFF"/>
                </a:solidFill>
                <a:highlight>
                  <a:srgbClr val="EA9999"/>
                </a:highlight>
              </a:rPr>
              <a:t>what is the best over the counter weight loss pill’</a:t>
            </a:r>
            <a:endParaRPr sz="1800">
              <a:solidFill>
                <a:srgbClr val="FFFFFF"/>
              </a:solidFill>
              <a:highlight>
                <a:srgbClr val="EA9999"/>
              </a:highlight>
            </a:endParaRPr>
          </a:p>
          <a:p>
            <a:pPr indent="0" lvl="0" marL="0" rtl="0" algn="l">
              <a:lnSpc>
                <a:spcPct val="115000"/>
              </a:lnSpc>
              <a:spcBef>
                <a:spcPts val="1600"/>
              </a:spcBef>
              <a:spcAft>
                <a:spcPts val="0"/>
              </a:spcAft>
              <a:buNone/>
            </a:pPr>
            <a:r>
              <a:rPr lang="en" sz="1800">
                <a:solidFill>
                  <a:srgbClr val="FFFFFF"/>
                </a:solidFill>
              </a:rPr>
              <a:t>11. ‘</a:t>
            </a:r>
            <a:r>
              <a:rPr lang="en" sz="1800">
                <a:solidFill>
                  <a:srgbClr val="FFFFFF"/>
                </a:solidFill>
                <a:highlight>
                  <a:srgbClr val="EA9999"/>
                </a:highlight>
              </a:rPr>
              <a:t>water pill over the counter’</a:t>
            </a:r>
            <a:endParaRPr sz="1800">
              <a:solidFill>
                <a:srgbClr val="FFFFFF"/>
              </a:solidFill>
              <a:highlight>
                <a:srgbClr val="EA9999"/>
              </a:highlight>
            </a:endParaRPr>
          </a:p>
          <a:p>
            <a:pPr indent="0" lvl="0" marL="0" rtl="0" algn="l">
              <a:lnSpc>
                <a:spcPct val="115000"/>
              </a:lnSpc>
              <a:spcBef>
                <a:spcPts val="1600"/>
              </a:spcBef>
              <a:spcAft>
                <a:spcPts val="0"/>
              </a:spcAft>
              <a:buNone/>
            </a:pPr>
            <a:r>
              <a:rPr lang="en" sz="1800">
                <a:solidFill>
                  <a:srgbClr val="FFFFFF"/>
                </a:solidFill>
              </a:rPr>
              <a:t>12. ‘</a:t>
            </a:r>
            <a:r>
              <a:rPr lang="en" sz="1800">
                <a:solidFill>
                  <a:srgbClr val="FFFFFF"/>
                </a:solidFill>
                <a:highlight>
                  <a:srgbClr val="EA9999"/>
                </a:highlight>
              </a:rPr>
              <a:t>best over the counter sleeping pill’</a:t>
            </a:r>
            <a:endParaRPr sz="1800">
              <a:solidFill>
                <a:srgbClr val="FFFFFF"/>
              </a:solidFill>
              <a:highlight>
                <a:srgbClr val="EA9999"/>
              </a:highlight>
            </a:endParaRPr>
          </a:p>
          <a:p>
            <a:pPr indent="0" lvl="0" marL="0" rtl="0" algn="l">
              <a:lnSpc>
                <a:spcPct val="115000"/>
              </a:lnSpc>
              <a:spcBef>
                <a:spcPts val="1600"/>
              </a:spcBef>
              <a:spcAft>
                <a:spcPts val="0"/>
              </a:spcAft>
              <a:buNone/>
            </a:pPr>
            <a:r>
              <a:rPr lang="en" sz="1800">
                <a:solidFill>
                  <a:srgbClr val="FFFFFF"/>
                </a:solidFill>
              </a:rPr>
              <a:t>13. ’</a:t>
            </a:r>
            <a:r>
              <a:rPr lang="en" sz="1800">
                <a:solidFill>
                  <a:srgbClr val="FFFFFF"/>
                </a:solidFill>
                <a:highlight>
                  <a:srgbClr val="EA9999"/>
                </a:highlight>
              </a:rPr>
              <a:t>over the counter yeast infection pill’</a:t>
            </a:r>
            <a:endParaRPr sz="1800">
              <a:solidFill>
                <a:srgbClr val="FFFFFF"/>
              </a:solidFill>
              <a:highlight>
                <a:srgbClr val="EA9999"/>
              </a:highlight>
            </a:endParaRPr>
          </a:p>
          <a:p>
            <a:pPr indent="0" lvl="0" marL="0" rtl="0" algn="l">
              <a:lnSpc>
                <a:spcPct val="115000"/>
              </a:lnSpc>
              <a:spcBef>
                <a:spcPts val="1600"/>
              </a:spcBef>
              <a:spcAft>
                <a:spcPts val="0"/>
              </a:spcAft>
              <a:buNone/>
            </a:pPr>
            <a:r>
              <a:rPr lang="en" sz="1800">
                <a:solidFill>
                  <a:srgbClr val="FFFFFF"/>
                </a:solidFill>
              </a:rPr>
              <a:t>14. ‘</a:t>
            </a:r>
            <a:r>
              <a:rPr lang="en" sz="1800">
                <a:solidFill>
                  <a:srgbClr val="FFFFFF"/>
                </a:solidFill>
                <a:highlight>
                  <a:srgbClr val="EA9999"/>
                </a:highlight>
              </a:rPr>
              <a:t>yeast infection pill’</a:t>
            </a:r>
            <a:endParaRPr sz="1800">
              <a:solidFill>
                <a:srgbClr val="FFFFFF"/>
              </a:solidFill>
              <a:highlight>
                <a:srgbClr val="EA9999"/>
              </a:highlight>
            </a:endParaRPr>
          </a:p>
          <a:p>
            <a:pPr indent="0" lvl="0" marL="457200" rtl="0" algn="l">
              <a:lnSpc>
                <a:spcPct val="115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3: </a:t>
            </a:r>
            <a:r>
              <a:rPr lang="en">
                <a:latin typeface="Roboto"/>
                <a:ea typeface="Roboto"/>
                <a:cs typeface="Roboto"/>
                <a:sym typeface="Roboto"/>
              </a:rPr>
              <a:t>Remove extraneous search terms</a:t>
            </a:r>
            <a:endParaRPr/>
          </a:p>
        </p:txBody>
      </p:sp>
      <p:sp>
        <p:nvSpPr>
          <p:cNvPr id="103" name="Google Shape;103;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19"/>
          <p:cNvPicPr preferRelativeResize="0"/>
          <p:nvPr/>
        </p:nvPicPr>
        <p:blipFill>
          <a:blip r:embed="rId3">
            <a:alphaModFix/>
          </a:blip>
          <a:stretch>
            <a:fillRect/>
          </a:stretch>
        </p:blipFill>
        <p:spPr>
          <a:xfrm>
            <a:off x="634150" y="1145964"/>
            <a:ext cx="7875703" cy="3766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2: </a:t>
            </a:r>
            <a:r>
              <a:rPr lang="en" sz="2300"/>
              <a:t>Find related search terms [level 1, 2, .. etc.]</a:t>
            </a:r>
            <a:endParaRPr/>
          </a:p>
        </p:txBody>
      </p:sp>
      <p:sp>
        <p:nvSpPr>
          <p:cNvPr id="110" name="Google Shape;110;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Relevant</a:t>
            </a:r>
            <a:r>
              <a:rPr lang="en"/>
              <a:t> search queries</a:t>
            </a:r>
            <a:endParaRPr/>
          </a:p>
        </p:txBody>
      </p:sp>
      <p:pic>
        <p:nvPicPr>
          <p:cNvPr id="111" name="Google Shape;111;p20"/>
          <p:cNvPicPr preferRelativeResize="0"/>
          <p:nvPr/>
        </p:nvPicPr>
        <p:blipFill>
          <a:blip r:embed="rId3">
            <a:alphaModFix/>
          </a:blip>
          <a:stretch>
            <a:fillRect/>
          </a:stretch>
        </p:blipFill>
        <p:spPr>
          <a:xfrm>
            <a:off x="701375" y="2045877"/>
            <a:ext cx="7741225" cy="119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3: </a:t>
            </a:r>
            <a:r>
              <a:rPr lang="en" sz="2300"/>
              <a:t>Remove Extraneous search terms</a:t>
            </a:r>
            <a:endParaRPr/>
          </a:p>
        </p:txBody>
      </p:sp>
      <p:sp>
        <p:nvSpPr>
          <p:cNvPr id="117" name="Google Shape;117;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‘plan b pill’ (level 2)</a:t>
            </a:r>
            <a:endParaRPr/>
          </a:p>
          <a:p>
            <a:pPr indent="-317500" lvl="1" marL="914400" rtl="0" algn="l">
              <a:spcBef>
                <a:spcPts val="0"/>
              </a:spcBef>
              <a:spcAft>
                <a:spcPts val="0"/>
              </a:spcAft>
              <a:buSzPts val="1400"/>
              <a:buChar char="○"/>
            </a:pPr>
            <a:r>
              <a:rPr lang="en"/>
              <a:t>Many related queries but many have low relative search volume</a:t>
            </a:r>
            <a:endParaRPr/>
          </a:p>
          <a:p>
            <a:pPr indent="-317500" lvl="1" marL="914400" rtl="0" algn="l">
              <a:spcBef>
                <a:spcPts val="0"/>
              </a:spcBef>
              <a:spcAft>
                <a:spcPts val="0"/>
              </a:spcAft>
              <a:buSzPts val="1400"/>
              <a:buChar char="○"/>
            </a:pPr>
            <a:r>
              <a:rPr lang="en"/>
              <a:t>In order to reduce tree fanout, we assign cut-off of 0.04 for relative search volume</a:t>
            </a:r>
            <a:endParaRPr/>
          </a:p>
        </p:txBody>
      </p:sp>
      <p:pic>
        <p:nvPicPr>
          <p:cNvPr id="118" name="Google Shape;118;p21"/>
          <p:cNvPicPr preferRelativeResize="0"/>
          <p:nvPr/>
        </p:nvPicPr>
        <p:blipFill>
          <a:blip r:embed="rId3">
            <a:alphaModFix/>
          </a:blip>
          <a:stretch>
            <a:fillRect/>
          </a:stretch>
        </p:blipFill>
        <p:spPr>
          <a:xfrm>
            <a:off x="294425" y="2900075"/>
            <a:ext cx="5316677" cy="1983550"/>
          </a:xfrm>
          <a:prstGeom prst="rect">
            <a:avLst/>
          </a:prstGeom>
          <a:noFill/>
          <a:ln>
            <a:noFill/>
          </a:ln>
        </p:spPr>
      </p:pic>
      <p:pic>
        <p:nvPicPr>
          <p:cNvPr id="119" name="Google Shape;119;p21"/>
          <p:cNvPicPr preferRelativeResize="0"/>
          <p:nvPr/>
        </p:nvPicPr>
        <p:blipFill>
          <a:blip r:embed="rId4">
            <a:alphaModFix/>
          </a:blip>
          <a:stretch>
            <a:fillRect/>
          </a:stretch>
        </p:blipFill>
        <p:spPr>
          <a:xfrm>
            <a:off x="4007450" y="3959125"/>
            <a:ext cx="4610100" cy="60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