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061BCC-E786-4F7A-BA80-6765AE933B19}"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3B234-E58C-4EEE-A73E-F25258552822}" type="slidenum">
              <a:rPr lang="en-US" smtClean="0"/>
              <a:t>‹#›</a:t>
            </a:fld>
            <a:endParaRPr lang="en-US"/>
          </a:p>
        </p:txBody>
      </p:sp>
    </p:spTree>
    <p:extLst>
      <p:ext uri="{BB962C8B-B14F-4D97-AF65-F5344CB8AC3E}">
        <p14:creationId xmlns:p14="http://schemas.microsoft.com/office/powerpoint/2010/main" val="385906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2061BCC-E786-4F7A-BA80-6765AE933B19}" type="datetimeFigureOut">
              <a:rPr lang="en-US" smtClean="0"/>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3B234-E58C-4EEE-A73E-F25258552822}" type="slidenum">
              <a:rPr lang="en-US" smtClean="0"/>
              <a:t>‹#›</a:t>
            </a:fld>
            <a:endParaRPr lang="en-US"/>
          </a:p>
        </p:txBody>
      </p:sp>
    </p:spTree>
    <p:extLst>
      <p:ext uri="{BB962C8B-B14F-4D97-AF65-F5344CB8AC3E}">
        <p14:creationId xmlns:p14="http://schemas.microsoft.com/office/powerpoint/2010/main" val="303498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2061BCC-E786-4F7A-BA80-6765AE933B19}"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3B234-E58C-4EEE-A73E-F25258552822}" type="slidenum">
              <a:rPr lang="en-US" smtClean="0"/>
              <a:t>‹#›</a:t>
            </a:fld>
            <a:endParaRPr lang="en-US"/>
          </a:p>
        </p:txBody>
      </p:sp>
    </p:spTree>
    <p:extLst>
      <p:ext uri="{BB962C8B-B14F-4D97-AF65-F5344CB8AC3E}">
        <p14:creationId xmlns:p14="http://schemas.microsoft.com/office/powerpoint/2010/main" val="638586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2061BCC-E786-4F7A-BA80-6765AE933B19}"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3B234-E58C-4EEE-A73E-F2525855282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15779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061BCC-E786-4F7A-BA80-6765AE933B19}"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3B234-E58C-4EEE-A73E-F25258552822}" type="slidenum">
              <a:rPr lang="en-US" smtClean="0"/>
              <a:t>‹#›</a:t>
            </a:fld>
            <a:endParaRPr lang="en-US"/>
          </a:p>
        </p:txBody>
      </p:sp>
    </p:spTree>
    <p:extLst>
      <p:ext uri="{BB962C8B-B14F-4D97-AF65-F5344CB8AC3E}">
        <p14:creationId xmlns:p14="http://schemas.microsoft.com/office/powerpoint/2010/main" val="3894887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061BCC-E786-4F7A-BA80-6765AE933B19}" type="datetimeFigureOut">
              <a:rPr lang="en-US" smtClean="0"/>
              <a:t>10/3/2025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3B234-E58C-4EEE-A73E-F25258552822}" type="slidenum">
              <a:rPr lang="en-US" smtClean="0"/>
              <a:t>‹#›</a:t>
            </a:fld>
            <a:endParaRPr lang="en-US"/>
          </a:p>
        </p:txBody>
      </p:sp>
    </p:spTree>
    <p:extLst>
      <p:ext uri="{BB962C8B-B14F-4D97-AF65-F5344CB8AC3E}">
        <p14:creationId xmlns:p14="http://schemas.microsoft.com/office/powerpoint/2010/main" val="3380779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061BCC-E786-4F7A-BA80-6765AE933B19}" type="datetimeFigureOut">
              <a:rPr lang="en-US" smtClean="0"/>
              <a:t>10/3/2025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3B234-E58C-4EEE-A73E-F25258552822}" type="slidenum">
              <a:rPr lang="en-US" smtClean="0"/>
              <a:t>‹#›</a:t>
            </a:fld>
            <a:endParaRPr lang="en-US"/>
          </a:p>
        </p:txBody>
      </p:sp>
    </p:spTree>
    <p:extLst>
      <p:ext uri="{BB962C8B-B14F-4D97-AF65-F5344CB8AC3E}">
        <p14:creationId xmlns:p14="http://schemas.microsoft.com/office/powerpoint/2010/main" val="2794890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061BCC-E786-4F7A-BA80-6765AE933B19}"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3B234-E58C-4EEE-A73E-F25258552822}" type="slidenum">
              <a:rPr lang="en-US" smtClean="0"/>
              <a:t>‹#›</a:t>
            </a:fld>
            <a:endParaRPr lang="en-US"/>
          </a:p>
        </p:txBody>
      </p:sp>
    </p:spTree>
    <p:extLst>
      <p:ext uri="{BB962C8B-B14F-4D97-AF65-F5344CB8AC3E}">
        <p14:creationId xmlns:p14="http://schemas.microsoft.com/office/powerpoint/2010/main" val="1734581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061BCC-E786-4F7A-BA80-6765AE933B19}"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3B234-E58C-4EEE-A73E-F25258552822}" type="slidenum">
              <a:rPr lang="en-US" smtClean="0"/>
              <a:t>‹#›</a:t>
            </a:fld>
            <a:endParaRPr lang="en-US"/>
          </a:p>
        </p:txBody>
      </p:sp>
    </p:spTree>
    <p:extLst>
      <p:ext uri="{BB962C8B-B14F-4D97-AF65-F5344CB8AC3E}">
        <p14:creationId xmlns:p14="http://schemas.microsoft.com/office/powerpoint/2010/main" val="321829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2061BCC-E786-4F7A-BA80-6765AE933B19}"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3B234-E58C-4EEE-A73E-F25258552822}" type="slidenum">
              <a:rPr lang="en-US" smtClean="0"/>
              <a:t>‹#›</a:t>
            </a:fld>
            <a:endParaRPr lang="en-US"/>
          </a:p>
        </p:txBody>
      </p:sp>
    </p:spTree>
    <p:extLst>
      <p:ext uri="{BB962C8B-B14F-4D97-AF65-F5344CB8AC3E}">
        <p14:creationId xmlns:p14="http://schemas.microsoft.com/office/powerpoint/2010/main" val="4058436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061BCC-E786-4F7A-BA80-6765AE933B19}"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3B234-E58C-4EEE-A73E-F25258552822}" type="slidenum">
              <a:rPr lang="en-US" smtClean="0"/>
              <a:t>‹#›</a:t>
            </a:fld>
            <a:endParaRPr lang="en-US"/>
          </a:p>
        </p:txBody>
      </p:sp>
    </p:spTree>
    <p:extLst>
      <p:ext uri="{BB962C8B-B14F-4D97-AF65-F5344CB8AC3E}">
        <p14:creationId xmlns:p14="http://schemas.microsoft.com/office/powerpoint/2010/main" val="928977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061BCC-E786-4F7A-BA80-6765AE933B19}" type="datetimeFigureOut">
              <a:rPr lang="en-US" smtClean="0"/>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3B234-E58C-4EEE-A73E-F25258552822}" type="slidenum">
              <a:rPr lang="en-US" smtClean="0"/>
              <a:t>‹#›</a:t>
            </a:fld>
            <a:endParaRPr lang="en-US"/>
          </a:p>
        </p:txBody>
      </p:sp>
    </p:spTree>
    <p:extLst>
      <p:ext uri="{BB962C8B-B14F-4D97-AF65-F5344CB8AC3E}">
        <p14:creationId xmlns:p14="http://schemas.microsoft.com/office/powerpoint/2010/main" val="4209650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061BCC-E786-4F7A-BA80-6765AE933B19}" type="datetimeFigureOut">
              <a:rPr lang="en-US" smtClean="0"/>
              <a:t>10/3/2025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43B234-E58C-4EEE-A73E-F25258552822}" type="slidenum">
              <a:rPr lang="en-US" smtClean="0"/>
              <a:t>‹#›</a:t>
            </a:fld>
            <a:endParaRPr lang="en-US"/>
          </a:p>
        </p:txBody>
      </p:sp>
    </p:spTree>
    <p:extLst>
      <p:ext uri="{BB962C8B-B14F-4D97-AF65-F5344CB8AC3E}">
        <p14:creationId xmlns:p14="http://schemas.microsoft.com/office/powerpoint/2010/main" val="1561739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2061BCC-E786-4F7A-BA80-6765AE933B19}" type="datetimeFigureOut">
              <a:rPr lang="en-US" smtClean="0"/>
              <a:t>10/3/2025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C43B234-E58C-4EEE-A73E-F25258552822}" type="slidenum">
              <a:rPr lang="en-US" smtClean="0"/>
              <a:t>‹#›</a:t>
            </a:fld>
            <a:endParaRPr lang="en-US"/>
          </a:p>
        </p:txBody>
      </p:sp>
    </p:spTree>
    <p:extLst>
      <p:ext uri="{BB962C8B-B14F-4D97-AF65-F5344CB8AC3E}">
        <p14:creationId xmlns:p14="http://schemas.microsoft.com/office/powerpoint/2010/main" val="2508122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2061BCC-E786-4F7A-BA80-6765AE933B19}" type="datetimeFigureOut">
              <a:rPr lang="en-US" smtClean="0"/>
              <a:t>10/3/2025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C43B234-E58C-4EEE-A73E-F25258552822}" type="slidenum">
              <a:rPr lang="en-US" smtClean="0"/>
              <a:t>‹#›</a:t>
            </a:fld>
            <a:endParaRPr lang="en-US"/>
          </a:p>
        </p:txBody>
      </p:sp>
    </p:spTree>
    <p:extLst>
      <p:ext uri="{BB962C8B-B14F-4D97-AF65-F5344CB8AC3E}">
        <p14:creationId xmlns:p14="http://schemas.microsoft.com/office/powerpoint/2010/main" val="3382605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12061BCC-E786-4F7A-BA80-6765AE933B19}" type="datetimeFigureOut">
              <a:rPr lang="en-US" smtClean="0"/>
              <a:t>10/3/2025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C43B234-E58C-4EEE-A73E-F25258552822}" type="slidenum">
              <a:rPr lang="en-US" smtClean="0"/>
              <a:t>‹#›</a:t>
            </a:fld>
            <a:endParaRPr lang="en-US"/>
          </a:p>
        </p:txBody>
      </p:sp>
    </p:spTree>
    <p:extLst>
      <p:ext uri="{BB962C8B-B14F-4D97-AF65-F5344CB8AC3E}">
        <p14:creationId xmlns:p14="http://schemas.microsoft.com/office/powerpoint/2010/main" val="134572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2061BCC-E786-4F7A-BA80-6765AE933B19}" type="datetimeFigureOut">
              <a:rPr lang="en-US" smtClean="0"/>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3B234-E58C-4EEE-A73E-F25258552822}" type="slidenum">
              <a:rPr lang="en-US" smtClean="0"/>
              <a:t>‹#›</a:t>
            </a:fld>
            <a:endParaRPr lang="en-US"/>
          </a:p>
        </p:txBody>
      </p:sp>
    </p:spTree>
    <p:extLst>
      <p:ext uri="{BB962C8B-B14F-4D97-AF65-F5344CB8AC3E}">
        <p14:creationId xmlns:p14="http://schemas.microsoft.com/office/powerpoint/2010/main" val="47207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2061BCC-E786-4F7A-BA80-6765AE933B19}" type="datetimeFigureOut">
              <a:rPr lang="en-US" smtClean="0"/>
              <a:t>10/3/2025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C43B234-E58C-4EEE-A73E-F25258552822}" type="slidenum">
              <a:rPr lang="en-US" smtClean="0"/>
              <a:t>‹#›</a:t>
            </a:fld>
            <a:endParaRPr lang="en-US"/>
          </a:p>
        </p:txBody>
      </p:sp>
    </p:spTree>
    <p:extLst>
      <p:ext uri="{BB962C8B-B14F-4D97-AF65-F5344CB8AC3E}">
        <p14:creationId xmlns:p14="http://schemas.microsoft.com/office/powerpoint/2010/main" val="1659177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129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12962"/>
            <a:ext cx="9404723" cy="1400530"/>
          </a:xfrm>
        </p:spPr>
        <p:txBody>
          <a:bodyPr/>
          <a:lstStyle/>
          <a:p>
            <a:r>
              <a:rPr lang="en-US" sz="4400" b="1" dirty="0"/>
              <a:t>OVERVIEW</a:t>
            </a:r>
          </a:p>
        </p:txBody>
      </p:sp>
      <p:sp>
        <p:nvSpPr>
          <p:cNvPr id="3" name="Content Placeholder 2"/>
          <p:cNvSpPr>
            <a:spLocks noGrp="1"/>
          </p:cNvSpPr>
          <p:nvPr>
            <p:ph idx="1"/>
          </p:nvPr>
        </p:nvSpPr>
        <p:spPr/>
        <p:txBody>
          <a:bodyPr/>
          <a:lstStyle/>
          <a:p>
            <a:r>
              <a:rPr lang="en-US" sz="2400" dirty="0"/>
              <a:t>The primary objective of this project is to determine which aircrafts are the lowest risk for the company to start its venture into purchasing and operating airplanes for commercial and private enterprises by analyzing potential risk of </a:t>
            </a:r>
            <a:r>
              <a:rPr lang="en-US" sz="2400" dirty="0" smtClean="0"/>
              <a:t>aircrafts.</a:t>
            </a:r>
          </a:p>
          <a:p>
            <a:r>
              <a:rPr lang="en-US" sz="2400" dirty="0" smtClean="0"/>
              <a:t> </a:t>
            </a:r>
            <a:r>
              <a:rPr lang="en-US" sz="2400" dirty="0"/>
              <a:t>The project will leverage data from "AviationData.csv" which contains historical aircraft data to identify lowest risk aircraft models using statistical analysis and data visualization The data contains Injury Severity, Aircraft Damage and Accident </a:t>
            </a:r>
            <a:r>
              <a:rPr lang="en-US" sz="2400" dirty="0" smtClean="0"/>
              <a:t>frequency </a:t>
            </a:r>
            <a:r>
              <a:rPr lang="en-US" dirty="0" smtClean="0"/>
              <a:t>.</a:t>
            </a:r>
            <a:endParaRPr lang="en-US" dirty="0"/>
          </a:p>
        </p:txBody>
      </p:sp>
    </p:spTree>
    <p:extLst>
      <p:ext uri="{BB962C8B-B14F-4D97-AF65-F5344CB8AC3E}">
        <p14:creationId xmlns:p14="http://schemas.microsoft.com/office/powerpoint/2010/main" val="2787536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understanding</a:t>
            </a:r>
          </a:p>
        </p:txBody>
      </p:sp>
      <p:sp>
        <p:nvSpPr>
          <p:cNvPr id="3" name="Content Placeholder 2"/>
          <p:cNvSpPr>
            <a:spLocks noGrp="1"/>
          </p:cNvSpPr>
          <p:nvPr>
            <p:ph idx="1"/>
          </p:nvPr>
        </p:nvSpPr>
        <p:spPr>
          <a:xfrm>
            <a:off x="1103312" y="1537252"/>
            <a:ext cx="8946541" cy="4711147"/>
          </a:xfrm>
        </p:spPr>
        <p:txBody>
          <a:bodyPr>
            <a:noAutofit/>
          </a:bodyPr>
          <a:lstStyle/>
          <a:p>
            <a:r>
              <a:rPr lang="en-US" sz="2400" dirty="0"/>
              <a:t>The company is looking to expand it into purchasing and operating aircrafts for commercial and private enterprises but its facing uncertainty in selecting the safest and reliable aircraft without understanding the potential risk associated with different aircraft models including accidents rate, injury severity and Aircraft </a:t>
            </a:r>
            <a:r>
              <a:rPr lang="en-US" sz="2400" dirty="0" smtClean="0"/>
              <a:t>damage.</a:t>
            </a:r>
          </a:p>
          <a:p>
            <a:r>
              <a:rPr lang="en-US" sz="2400" dirty="0" smtClean="0"/>
              <a:t> </a:t>
            </a:r>
            <a:r>
              <a:rPr lang="en-US" sz="2400" dirty="0"/>
              <a:t>Without perfect understanding the company risks investing in high-risk aircraft that could lead safety concerns and financial loss. This project aims to leverage aviation data to obtain meaningful insight to identify the lowest risk aircraft models providing the company with actionable insight to make informed decisions about aircraft. </a:t>
            </a:r>
          </a:p>
        </p:txBody>
      </p:sp>
    </p:spTree>
    <p:extLst>
      <p:ext uri="{BB962C8B-B14F-4D97-AF65-F5344CB8AC3E}">
        <p14:creationId xmlns:p14="http://schemas.microsoft.com/office/powerpoint/2010/main" val="112181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 </a:t>
            </a:r>
          </a:p>
        </p:txBody>
      </p:sp>
      <p:sp>
        <p:nvSpPr>
          <p:cNvPr id="3" name="Content Placeholder 2"/>
          <p:cNvSpPr>
            <a:spLocks noGrp="1"/>
          </p:cNvSpPr>
          <p:nvPr>
            <p:ph idx="1"/>
          </p:nvPr>
        </p:nvSpPr>
        <p:spPr/>
        <p:txBody>
          <a:bodyPr>
            <a:normAutofit/>
          </a:bodyPr>
          <a:lstStyle/>
          <a:p>
            <a:r>
              <a:rPr lang="en-US" sz="2400" dirty="0"/>
              <a:t>- Focused on key variables: </a:t>
            </a:r>
            <a:r>
              <a:rPr lang="en-US" sz="2400" dirty="0" err="1"/>
              <a:t>Injury.Severity</a:t>
            </a:r>
            <a:r>
              <a:rPr lang="en-US" sz="2400" dirty="0"/>
              <a:t>, </a:t>
            </a:r>
            <a:r>
              <a:rPr lang="en-US" sz="2400" dirty="0" err="1"/>
              <a:t>Aircraft.Damage</a:t>
            </a:r>
            <a:r>
              <a:rPr lang="en-US" sz="2400" dirty="0"/>
              <a:t>, and injury counts (Fatal, Serious, Minor, Uninjured</a:t>
            </a:r>
            <a:r>
              <a:rPr lang="en-US" sz="2400" dirty="0" smtClean="0"/>
              <a:t>)</a:t>
            </a:r>
          </a:p>
          <a:p>
            <a:r>
              <a:rPr lang="en-US" sz="2400" dirty="0" smtClean="0"/>
              <a:t> </a:t>
            </a:r>
            <a:r>
              <a:rPr lang="en-US" sz="2400" dirty="0"/>
              <a:t>- Removed missing values from key </a:t>
            </a:r>
            <a:r>
              <a:rPr lang="en-US" sz="2400" dirty="0" smtClean="0"/>
              <a:t>variables</a:t>
            </a:r>
          </a:p>
          <a:p>
            <a:r>
              <a:rPr lang="en-US" sz="2400" dirty="0" smtClean="0"/>
              <a:t> </a:t>
            </a:r>
            <a:r>
              <a:rPr lang="en-US" sz="2400" dirty="0"/>
              <a:t>- Converted injury columns from object to integer for </a:t>
            </a:r>
            <a:r>
              <a:rPr lang="en-US" sz="2400" dirty="0" smtClean="0"/>
              <a:t>analysis</a:t>
            </a:r>
          </a:p>
          <a:p>
            <a:r>
              <a:rPr lang="en-US" sz="2400" dirty="0" smtClean="0"/>
              <a:t> </a:t>
            </a:r>
            <a:r>
              <a:rPr lang="en-US" sz="2400" dirty="0"/>
              <a:t>- Grouped data by </a:t>
            </a:r>
            <a:r>
              <a:rPr lang="en-US" sz="2400" dirty="0" err="1"/>
              <a:t>Make_Model</a:t>
            </a:r>
            <a:r>
              <a:rPr lang="en-US" sz="2400" dirty="0"/>
              <a:t> for aggregated risk insights</a:t>
            </a:r>
          </a:p>
        </p:txBody>
      </p:sp>
    </p:spTree>
    <p:extLst>
      <p:ext uri="{BB962C8B-B14F-4D97-AF65-F5344CB8AC3E}">
        <p14:creationId xmlns:p14="http://schemas.microsoft.com/office/powerpoint/2010/main" val="1135566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sp>
        <p:nvSpPr>
          <p:cNvPr id="3" name="Content Placeholder 2"/>
          <p:cNvSpPr>
            <a:spLocks noGrp="1"/>
          </p:cNvSpPr>
          <p:nvPr>
            <p:ph idx="1"/>
          </p:nvPr>
        </p:nvSpPr>
        <p:spPr/>
        <p:txBody>
          <a:bodyPr>
            <a:normAutofit/>
          </a:bodyPr>
          <a:lstStyle/>
          <a:p>
            <a:r>
              <a:rPr lang="en-US" dirty="0"/>
              <a:t>For the data analysis my analysis was based on aircraft model, engine type, purpose of the flight , Fatalities(Fatal injury) and </a:t>
            </a:r>
            <a:r>
              <a:rPr lang="en-US" dirty="0" err="1"/>
              <a:t>and</a:t>
            </a:r>
            <a:r>
              <a:rPr lang="en-US" dirty="0"/>
              <a:t> also created the Fatality rate to help with my analysis which focused on</a:t>
            </a:r>
            <a:r>
              <a:rPr lang="en-US" dirty="0" smtClean="0"/>
              <a:t>:</a:t>
            </a:r>
          </a:p>
          <a:p>
            <a:pPr marL="0" indent="0">
              <a:buNone/>
            </a:pPr>
            <a:r>
              <a:rPr lang="en-US" dirty="0" smtClean="0"/>
              <a:t>         </a:t>
            </a:r>
            <a:r>
              <a:rPr lang="en-US" dirty="0"/>
              <a:t>● Top 10 most dangerous aircraft based average fatalities - This </a:t>
            </a:r>
            <a:r>
              <a:rPr lang="en-US" dirty="0" smtClean="0"/>
              <a:t>     generated </a:t>
            </a:r>
            <a:r>
              <a:rPr lang="en-US" dirty="0"/>
              <a:t>the top ten dangerous aircraft based on make and </a:t>
            </a:r>
            <a:r>
              <a:rPr lang="en-US" dirty="0" smtClean="0"/>
              <a:t>model</a:t>
            </a:r>
          </a:p>
          <a:p>
            <a:pPr marL="0" indent="0">
              <a:buNone/>
            </a:pPr>
            <a:r>
              <a:rPr lang="en-US" dirty="0" smtClean="0"/>
              <a:t>          </a:t>
            </a:r>
            <a:r>
              <a:rPr lang="en-US" dirty="0"/>
              <a:t>● Total Fatalities based on the Purpose of the purpose of the flight - this generated dangerous aircraft based on the purpose of the aircraft </a:t>
            </a:r>
            <a:r>
              <a:rPr lang="en-US" dirty="0" smtClean="0"/>
              <a:t>flight</a:t>
            </a:r>
          </a:p>
          <a:p>
            <a:pPr marL="0" indent="0">
              <a:buNone/>
            </a:pPr>
            <a:r>
              <a:rPr lang="en-US" dirty="0"/>
              <a:t> </a:t>
            </a:r>
            <a:r>
              <a:rPr lang="en-US" dirty="0" smtClean="0"/>
              <a:t>        </a:t>
            </a:r>
            <a:r>
              <a:rPr lang="en-US" dirty="0"/>
              <a:t>● Average Fatality rate based on engine type - This generated top ten dangerous Engine type of the aircrafts based on the fatality rate</a:t>
            </a:r>
          </a:p>
        </p:txBody>
      </p:sp>
    </p:spTree>
    <p:extLst>
      <p:ext uri="{BB962C8B-B14F-4D97-AF65-F5344CB8AC3E}">
        <p14:creationId xmlns:p14="http://schemas.microsoft.com/office/powerpoint/2010/main" val="45692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a:t>
            </a:r>
          </a:p>
        </p:txBody>
      </p:sp>
      <p:sp>
        <p:nvSpPr>
          <p:cNvPr id="3" name="Content Placeholder 2"/>
          <p:cNvSpPr>
            <a:spLocks noGrp="1"/>
          </p:cNvSpPr>
          <p:nvPr>
            <p:ph idx="1"/>
          </p:nvPr>
        </p:nvSpPr>
        <p:spPr>
          <a:xfrm>
            <a:off x="1103312" y="1524000"/>
            <a:ext cx="8946541" cy="4724399"/>
          </a:xfrm>
        </p:spPr>
        <p:txBody>
          <a:bodyPr>
            <a:normAutofit fontScale="92500" lnSpcReduction="20000"/>
          </a:bodyPr>
          <a:lstStyle/>
          <a:p>
            <a:r>
              <a:rPr lang="en-US" dirty="0"/>
              <a:t>1. Aircraft Model Risk – Avoid High-Fatality </a:t>
            </a:r>
            <a:r>
              <a:rPr lang="en-US" dirty="0" smtClean="0"/>
              <a:t>Aircraft</a:t>
            </a:r>
          </a:p>
          <a:p>
            <a:r>
              <a:rPr lang="en-US" dirty="0" smtClean="0"/>
              <a:t> </a:t>
            </a:r>
            <a:r>
              <a:rPr lang="en-US" dirty="0"/>
              <a:t>● The company should avoid aircraft models listed among the Top 10 most dangerous (based on average fatalities</a:t>
            </a:r>
            <a:r>
              <a:rPr lang="en-US" dirty="0" smtClean="0"/>
              <a:t>).</a:t>
            </a:r>
          </a:p>
          <a:p>
            <a:r>
              <a:rPr lang="en-US" dirty="0" smtClean="0"/>
              <a:t> </a:t>
            </a:r>
            <a:r>
              <a:rPr lang="en-US" dirty="0"/>
              <a:t>● They should focus on aircraft models with lower accident fatality averages, indicating better crash survivability</a:t>
            </a:r>
            <a:r>
              <a:rPr lang="en-US" dirty="0" smtClean="0"/>
              <a:t>.</a:t>
            </a:r>
          </a:p>
          <a:p>
            <a:r>
              <a:rPr lang="en-US" dirty="0" smtClean="0"/>
              <a:t> </a:t>
            </a:r>
            <a:r>
              <a:rPr lang="en-US" dirty="0"/>
              <a:t>2. Flight Purpose </a:t>
            </a:r>
            <a:r>
              <a:rPr lang="en-US" dirty="0" smtClean="0"/>
              <a:t>Risk</a:t>
            </a:r>
          </a:p>
          <a:p>
            <a:r>
              <a:rPr lang="en-US" dirty="0"/>
              <a:t> </a:t>
            </a:r>
            <a:r>
              <a:rPr lang="en-US" dirty="0" smtClean="0"/>
              <a:t>    </a:t>
            </a:r>
            <a:r>
              <a:rPr lang="en-US" dirty="0"/>
              <a:t>● Limit operations in flight purposes with high total </a:t>
            </a:r>
            <a:r>
              <a:rPr lang="en-US" dirty="0" smtClean="0"/>
              <a:t>fatalities</a:t>
            </a:r>
          </a:p>
          <a:p>
            <a:r>
              <a:rPr lang="en-US" dirty="0"/>
              <a:t> </a:t>
            </a:r>
            <a:r>
              <a:rPr lang="en-US" dirty="0" smtClean="0"/>
              <a:t>   </a:t>
            </a:r>
            <a:r>
              <a:rPr lang="en-US" dirty="0"/>
              <a:t>● Focus on business, instructional, or commercial flight categories that demonstrated lower fatality counts</a:t>
            </a:r>
            <a:r>
              <a:rPr lang="en-US" dirty="0" smtClean="0"/>
              <a:t>.</a:t>
            </a:r>
          </a:p>
          <a:p>
            <a:r>
              <a:rPr lang="en-US" dirty="0" smtClean="0"/>
              <a:t> </a:t>
            </a:r>
            <a:r>
              <a:rPr lang="en-US" dirty="0"/>
              <a:t>3. Engine Type </a:t>
            </a:r>
            <a:r>
              <a:rPr lang="en-US" dirty="0" smtClean="0"/>
              <a:t>Risk</a:t>
            </a:r>
          </a:p>
          <a:p>
            <a:r>
              <a:rPr lang="en-US" dirty="0"/>
              <a:t> </a:t>
            </a:r>
            <a:r>
              <a:rPr lang="en-US" dirty="0" smtClean="0"/>
              <a:t>   </a:t>
            </a:r>
            <a:r>
              <a:rPr lang="en-US" dirty="0"/>
              <a:t>● The company should also focus aircraft with engine types in the Top 10 highest average fatality rates</a:t>
            </a:r>
            <a:r>
              <a:rPr lang="en-US" dirty="0" smtClean="0"/>
              <a:t>.</a:t>
            </a:r>
          </a:p>
          <a:p>
            <a:r>
              <a:rPr lang="en-US" dirty="0"/>
              <a:t> </a:t>
            </a:r>
            <a:r>
              <a:rPr lang="en-US" dirty="0" smtClean="0"/>
              <a:t>   </a:t>
            </a:r>
            <a:r>
              <a:rPr lang="en-US" dirty="0"/>
              <a:t>● The company should Prefer aircraft with proven, lower-risk engine types based on historical fatality data</a:t>
            </a:r>
          </a:p>
        </p:txBody>
      </p:sp>
    </p:spTree>
    <p:extLst>
      <p:ext uri="{BB962C8B-B14F-4D97-AF65-F5344CB8AC3E}">
        <p14:creationId xmlns:p14="http://schemas.microsoft.com/office/powerpoint/2010/main" val="1743193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206</TotalTime>
  <Words>479</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Project</vt:lpstr>
      <vt:lpstr>OVERVIEW</vt:lpstr>
      <vt:lpstr>Business understanding</vt:lpstr>
      <vt:lpstr>Data Understanding </vt:lpstr>
      <vt:lpstr>Data Analysis</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user</dc:creator>
  <cp:lastModifiedBy>user</cp:lastModifiedBy>
  <cp:revision>2</cp:revision>
  <dcterms:created xsi:type="dcterms:W3CDTF">2025-10-03T07:02:21Z</dcterms:created>
  <dcterms:modified xsi:type="dcterms:W3CDTF">2025-10-03T10:28:50Z</dcterms:modified>
</cp:coreProperties>
</file>