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97" r:id="rId3"/>
    <p:sldId id="499" r:id="rId4"/>
    <p:sldId id="500" r:id="rId5"/>
    <p:sldId id="501" r:id="rId6"/>
    <p:sldId id="513" r:id="rId7"/>
    <p:sldId id="514" r:id="rId8"/>
    <p:sldId id="515" r:id="rId9"/>
    <p:sldId id="516" r:id="rId10"/>
    <p:sldId id="517" r:id="rId11"/>
    <p:sldId id="503" r:id="rId12"/>
    <p:sldId id="511" r:id="rId13"/>
    <p:sldId id="508" r:id="rId14"/>
    <p:sldId id="502" r:id="rId15"/>
    <p:sldId id="506" r:id="rId16"/>
    <p:sldId id="512" r:id="rId17"/>
    <p:sldId id="519" r:id="rId18"/>
    <p:sldId id="509" r:id="rId19"/>
    <p:sldId id="269" r:id="rId20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E24"/>
    <a:srgbClr val="0060AA"/>
    <a:srgbClr val="0066B3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63BD1-6D68-4A6D-82C8-A559978A8D53}" v="34" dt="2025-04-28T16:26:21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37" autoAdjust="0"/>
    <p:restoredTop sz="94660"/>
  </p:normalViewPr>
  <p:slideViewPr>
    <p:cSldViewPr>
      <p:cViewPr varScale="1">
        <p:scale>
          <a:sx n="74" d="100"/>
          <a:sy n="74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DB128-0C5F-C6DE-7505-8064D9DF1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1AD34-8877-59A0-76E6-17F8C155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E05AF-8440-3ACB-BF4B-AA6AF8E59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11280-571D-337F-580E-98BD62D68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714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04500-FBE8-3DA2-439E-A8B1B521B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97C4B-F7F9-9CBF-2C34-7FC5A0D42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BAAD8-22E8-52EB-53FF-65363C21A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F07D5-E20B-57A6-82B6-49388E7BE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56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45E39-4F2F-6124-DD20-F75E21BE6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6136B-D4CE-88FF-791F-5F0A9B38D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E6287-8497-D352-35C0-4038B0D3C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0464-DB7B-19A0-830C-4B1BAA128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6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EBF08-8E86-2345-AA59-C57ED868D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DF33DA-9DB7-60BC-3636-E4C81A3FA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231EC2-4BEC-2152-935E-DB856A953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E8D3-A4BC-DF43-BD32-2C039D0B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36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B8EE4-D6EE-9CFB-5394-4A9779B79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108F2-E9CF-7B88-8141-A3A12F5ED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45C77-19A4-BD86-B2FE-6AA3BEDAB9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43227-A115-4932-51C1-A53E70947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3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B4590-235A-FDC6-584E-B149E8EC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5E124-0AD5-2720-9555-7CCF0FCC7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DA3D8-9A47-466B-1D88-48D9F84B6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5DBC9-151B-449C-97A1-6381F2806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2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825F4-A0D2-F069-C8CA-FE5B41385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281AD-8AD5-77D5-BA31-3C6A6CB9D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64BC2-F1C0-0FFB-8ED6-7EC1C5F64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BC848-1E85-42B1-E15C-7D57D590B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376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-sa/3.0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www.foodgrapher.com/2016/12/changi-staff-canteen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glorenzo007.blogspot.com/2017/01/ventajas-del-html-para-la-edicion-de.html" TargetMode="External"/><Relationship Id="rId4" Type="http://schemas.openxmlformats.org/officeDocument/2006/relationships/image" Target="../media/image12.jpg"/><Relationship Id="rId9" Type="http://schemas.openxmlformats.org/officeDocument/2006/relationships/hyperlink" Target="https://creativecommons.org/licenses/by-nc-nd/3.0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js.or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tailwindcss.com/" TargetMode="External"/><Relationship Id="rId12" Type="http://schemas.openxmlformats.org/officeDocument/2006/relationships/hyperlink" Target="https://vercel.com/doc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.mongo.com/doc/" TargetMode="External"/><Relationship Id="rId11" Type="http://schemas.openxmlformats.org/officeDocument/2006/relationships/hyperlink" Target="https://agilemanifesto.org/" TargetMode="External"/><Relationship Id="rId5" Type="http://schemas.openxmlformats.org/officeDocument/2006/relationships/hyperlink" Target="https://reactjs.org/" TargetMode="External"/><Relationship Id="rId10" Type="http://schemas.openxmlformats.org/officeDocument/2006/relationships/hyperlink" Target="https://docs.github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-scm.com/book/en/v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668D8-1299-82F6-329F-EC6813B85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8892FA-4BFA-EA43-8276-CE04DA7C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ED8B979-0DC3-2AF8-FADB-2D8E40D92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593"/>
            <a:ext cx="25200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solidFill>
                  <a:srgbClr val="E31E24"/>
                </a:solidFill>
                <a:cs typeface="Times New Roman" panose="02020603050405020304" pitchFamily="18" charset="0"/>
                <a:sym typeface="Arial"/>
              </a:rPr>
              <a:t>Admin profile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FEF32A-5431-B9FE-069C-4D9D099A0F01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5A7B585-F5E0-568B-B839-5304DC2485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FB225-0AAB-E2B5-9266-46FBE2F15877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72;p28">
            <a:extLst>
              <a:ext uri="{FF2B5EF4-FFF2-40B4-BE49-F238E27FC236}">
                <a16:creationId xmlns:a16="http://schemas.microsoft.com/office/drawing/2014/main" id="{D3B23D39-1D30-B044-5159-3AA73F25B967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/>
        </p:blipFill>
        <p:spPr>
          <a:xfrm>
            <a:off x="341782" y="1293834"/>
            <a:ext cx="8460435" cy="3707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32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90730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5"/>
              </a:spcBef>
              <a:buNone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151765" lvl="0" indent="-342900">
              <a:buSzPts val="1200"/>
              <a:buFont typeface="Verdana" panose="020B0604030504040204" pitchFamily="34" charset="0"/>
              <a:buAutoNum type="arabicPeriod"/>
              <a:tabLst>
                <a:tab pos="299085" algn="l"/>
              </a:tabLst>
            </a:pP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 Management System The system allows users to place orders for food items</a:t>
            </a:r>
            <a:r>
              <a:rPr lang="en-US" sz="1800" spc="-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through</a:t>
            </a:r>
            <a:r>
              <a:rPr lang="en-US" sz="1800" spc="-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intuitive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interface.</a:t>
            </a:r>
            <a:r>
              <a:rPr lang="en-US" sz="1800" spc="-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processed</a:t>
            </a:r>
            <a:r>
              <a:rPr lang="en-US" sz="1800" spc="-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800" spc="-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</a:t>
            </a:r>
            <a:r>
              <a:rPr lang="en-US" sz="1800" spc="-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time,</a:t>
            </a:r>
            <a:r>
              <a:rPr lang="en-US" sz="1800" spc="-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 receive updates on their order status [9].</a:t>
            </a:r>
            <a:endParaRPr lang="en-IN" sz="1800" spc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153670" lvl="0" indent="-342900">
              <a:buSzPts val="1200"/>
              <a:buFont typeface="Verdana" panose="020B0604030504040204" pitchFamily="34" charset="0"/>
              <a:buAutoNum type="arabicPeriod"/>
              <a:tabLst>
                <a:tab pos="333375" algn="l"/>
              </a:tabLst>
            </a:pP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Menu and Inventory Management Admins can update the menu, add or remove</a:t>
            </a:r>
            <a:r>
              <a:rPr lang="en-US" sz="1800" spc="-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items,</a:t>
            </a:r>
            <a:r>
              <a:rPr lang="en-US" sz="1800" spc="-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manage</a:t>
            </a:r>
            <a:r>
              <a:rPr lang="en-US" sz="1800" spc="-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inventory.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ensures</a:t>
            </a:r>
            <a:r>
              <a:rPr lang="en-US" sz="1800" spc="-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en-US" sz="1800" spc="-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unavailable items are not listed for orders [9].</a:t>
            </a:r>
            <a:endParaRPr lang="en-IN" sz="1800" spc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149225" lvl="0" indent="-342900">
              <a:buSzPts val="1200"/>
              <a:buFont typeface="Verdana" panose="020B0604030504040204" pitchFamily="34" charset="0"/>
              <a:buAutoNum type="arabicPeriod"/>
              <a:tabLst>
                <a:tab pos="288290" algn="l"/>
              </a:tabLst>
            </a:pP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-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  <a:r>
              <a:rPr lang="en-US" sz="1800" spc="-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EJS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Bootstrap</a:t>
            </a:r>
            <a:r>
              <a:rPr lang="en-US" sz="1800" spc="-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frontend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developed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EJS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dynamic templating and Bootstrap for responsive design, ensuring a user- friendly experience across devices.</a:t>
            </a:r>
            <a:endParaRPr lang="en-IN" sz="1800" spc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153670" lvl="0" indent="-342900">
              <a:buSzPts val="1200"/>
              <a:buFont typeface="Verdana" panose="020B0604030504040204" pitchFamily="34" charset="0"/>
              <a:buAutoNum type="arabicPeriod"/>
              <a:tabLst>
                <a:tab pos="338455" algn="l"/>
              </a:tabLst>
            </a:pP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Backend with Node.js and Express.js Node.js and Express.js handle the server-side logic, including managing user requests, processing orders, and handling authentication [6].</a:t>
            </a:r>
            <a:endParaRPr lang="en-IN" sz="1800" spc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3393A-DB81-FDCD-C172-1A3AF0446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4EA86E-23F4-524A-ADBA-2D6A80D07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F4FA87A-5303-592B-C511-E89A073F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9FFE2B-C23E-EDA4-EAC4-38D5C0285A74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FD9CF86-DEC5-6804-6AC3-140DC976FD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1E8619-4CA8-02F4-9A30-646BE358914C}"/>
              </a:ext>
            </a:extLst>
          </p:cNvPr>
          <p:cNvSpPr txBox="1"/>
          <p:nvPr/>
        </p:nvSpPr>
        <p:spPr>
          <a:xfrm>
            <a:off x="179512" y="1293834"/>
            <a:ext cx="47525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51765" lvl="0" indent="-342900">
              <a:spcBef>
                <a:spcPts val="1455"/>
              </a:spcBef>
              <a:buSzPts val="1200"/>
              <a:buFont typeface="Verdana" panose="020B0604030504040204" pitchFamily="34" charset="0"/>
              <a:buAutoNum type="arabicPeriod"/>
              <a:tabLst>
                <a:tab pos="291465" algn="l"/>
              </a:tabLst>
            </a:pP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en-US" sz="18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MongoDB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sz="18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used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3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store</a:t>
            </a:r>
            <a:r>
              <a:rPr lang="en-US" sz="18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en-US" sz="1800" spc="-2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details,</a:t>
            </a:r>
            <a:r>
              <a:rPr lang="en-US" sz="1800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orders,</a:t>
            </a:r>
            <a:r>
              <a:rPr lang="en-US" sz="1800" spc="-3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spc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menu items, and transaction records, providing a scalable and efficient data management solution.</a:t>
            </a:r>
            <a:endParaRPr lang="en-IN" sz="1800" spc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Real-Time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Updates</a:t>
            </a:r>
            <a:r>
              <a:rPr lang="en-US" sz="18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Notifications</a:t>
            </a:r>
            <a:r>
              <a:rPr lang="en-US" sz="1800" spc="-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en-US" sz="18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uses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WebSockets</a:t>
            </a:r>
            <a:r>
              <a:rPr lang="en-US" sz="1800" spc="-1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en-US" sz="1800" spc="-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 real-time order updates to  users and can send email notifications for order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AE6A0-F51E-E902-21C3-50DF0A362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r="6387"/>
          <a:stretch/>
        </p:blipFill>
        <p:spPr>
          <a:xfrm>
            <a:off x="4937538" y="1484784"/>
            <a:ext cx="4044769" cy="44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6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433E77-6078-6310-6190-7EEA3B5E6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820447"/>
              </p:ext>
            </p:extLst>
          </p:nvPr>
        </p:nvGraphicFramePr>
        <p:xfrm>
          <a:off x="457200" y="1982413"/>
          <a:ext cx="8219256" cy="39319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51204406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13584047"/>
                    </a:ext>
                  </a:extLst>
                </a:gridCol>
                <a:gridCol w="2732856">
                  <a:extLst>
                    <a:ext uri="{9D8B030D-6E8A-4147-A177-3AD203B41FA5}">
                      <a16:colId xmlns:a16="http://schemas.microsoft.com/office/drawing/2014/main" val="1624266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Phase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Tasks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Duration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351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Research &amp;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Market research, technology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 weeks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15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System 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Architecture, UI/UX 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 weeks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504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Blockchain setup, QR code generation, web 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 weeks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2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Functionality testing, security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 weeks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3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Launch, user feedback, optimization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 weeks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058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Total Duration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18 weeks (~4.5 months)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77946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1EE6407A-FD49-A5B1-631D-62C738BB0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1798026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-36513" y="105273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-684584" y="1633683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DB0C84-AD48-51C2-D2A2-61E4088E8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05" y="1506493"/>
            <a:ext cx="727280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access user and order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and react </a:t>
            </a:r>
            <a:r>
              <a:rPr lang="en-US" altLang="en-US" b="1" dirty="0" err="1">
                <a:latin typeface="Arial" panose="020B0604020202020204" pitchFamily="34" charset="0"/>
              </a:rPr>
              <a:t>js</a:t>
            </a:r>
            <a:r>
              <a:rPr lang="en-US" altLang="en-US" b="1" dirty="0">
                <a:latin typeface="Arial" panose="020B0604020202020204" pitchFamily="34" charset="0"/>
              </a:rPr>
              <a:t> is  used to make it </a:t>
            </a:r>
            <a:r>
              <a:rPr lang="en-US" altLang="en-US" b="1" dirty="0" err="1">
                <a:latin typeface="Arial" panose="020B0604020202020204" pitchFamily="34" charset="0"/>
              </a:rPr>
              <a:t>intreactive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web app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(React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html,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0BEE30-D5A8-6311-5C5F-1A640EDFA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538" r="10538"/>
          <a:stretch/>
        </p:blipFill>
        <p:spPr>
          <a:xfrm>
            <a:off x="611560" y="4025740"/>
            <a:ext cx="2777083" cy="18513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73AA3A-8CE6-A474-CF14-D8D69769E3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6" r="26"/>
          <a:stretch/>
        </p:blipFill>
        <p:spPr>
          <a:xfrm>
            <a:off x="4581826" y="4099788"/>
            <a:ext cx="3026510" cy="17032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64462C-71C1-414F-5572-6E8666E9D6EA}"/>
              </a:ext>
            </a:extLst>
          </p:cNvPr>
          <p:cNvSpPr txBox="1"/>
          <p:nvPr/>
        </p:nvSpPr>
        <p:spPr>
          <a:xfrm>
            <a:off x="611560" y="5877129"/>
            <a:ext cx="27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://glorenzo007.blogspot.com/2017/01/ventajas-del-html-para-la-edicion-de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8" tooltip="https://creativecommons.org/licenses/by-nc-sa/3.0/"/>
              </a:rPr>
              <a:t>CC BY-SA-NC</a:t>
            </a:r>
            <a:endParaRPr lang="en-IN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FA0B0-A125-508A-1A8D-B2B4170B331B}"/>
              </a:ext>
            </a:extLst>
          </p:cNvPr>
          <p:cNvSpPr txBox="1"/>
          <p:nvPr/>
        </p:nvSpPr>
        <p:spPr>
          <a:xfrm>
            <a:off x="4581826" y="5803080"/>
            <a:ext cx="3026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7" tooltip="http://www.foodgrapher.com/2016/12/changi-staff-canteen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9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105616" y="1319033"/>
            <a:ext cx="89308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expected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fully functional </a:t>
            </a:r>
            <a:r>
              <a:rPr lang="en-US" b="1" dirty="0"/>
              <a:t>web-based canteen management system</a:t>
            </a:r>
            <a:r>
              <a:rPr lang="en-US" dirty="0"/>
              <a:t> accessible through browsers.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Users</a:t>
            </a:r>
            <a:r>
              <a:rPr lang="en-US" dirty="0"/>
              <a:t> (customers) should be able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the digital menu easily.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items to cart and place orders online.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the real-time status of their orders (e.g., Preparing, Ready).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 payments online or select Cash on Delivery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Admins</a:t>
            </a:r>
            <a:r>
              <a:rPr lang="en-US" dirty="0"/>
              <a:t> should be able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Add, edit, or remove menu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and manage orders placed by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payment statuses and daily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order statuses (e.g., Order Preparing → Ready for Pickup)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Final Outcome: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responsive</a:t>
            </a:r>
            <a:r>
              <a:rPr lang="en-US" dirty="0"/>
              <a:t>, </a:t>
            </a:r>
            <a:r>
              <a:rPr lang="en-US" b="1" dirty="0"/>
              <a:t>user-friendly</a:t>
            </a:r>
            <a:r>
              <a:rPr lang="en-US" dirty="0"/>
              <a:t>, and </a:t>
            </a:r>
            <a:r>
              <a:rPr lang="en-US" b="1" dirty="0"/>
              <a:t>efficient</a:t>
            </a:r>
            <a:r>
              <a:rPr lang="en-US" dirty="0"/>
              <a:t> canteen management web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Reduced queues and manual workload</a:t>
            </a:r>
            <a:r>
              <a:rPr lang="en-US" dirty="0"/>
              <a:t> inside the canteen.</a:t>
            </a:r>
          </a:p>
          <a:p>
            <a:pPr lvl="1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B2AD-79D6-A1E0-435D-49D16E732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E6BF2-62FE-FF8A-854B-AF2C47BCA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D87228-7F98-88C1-8183-035E40420B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D8BD6-CE28-2952-2B99-69ECBE45080C}"/>
              </a:ext>
            </a:extLst>
          </p:cNvPr>
          <p:cNvSpPr txBox="1"/>
          <p:nvPr/>
        </p:nvSpPr>
        <p:spPr>
          <a:xfrm>
            <a:off x="107503" y="260648"/>
            <a:ext cx="88569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Future Outcomes and scope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US" b="1" dirty="0"/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App Integration: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an Android/iOS app version for easier access and faster ordering.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QR Code Ordering: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Customers can scan a QR code placed on tables or walls to directly view the menu and order without needing a separate website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AI-based Recommendations: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Suggest popular or favorite dishes to users based on their past orders using basic machine learning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Inventory Management: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stock tracking for kitchen items to alert admins when ingredients are running low.</a:t>
            </a:r>
          </a:p>
          <a:p>
            <a:pPr>
              <a:buNone/>
            </a:pPr>
            <a:endParaRPr lang="en-GB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061B73-135B-A272-3B37-C5CF2725AE08}"/>
              </a:ext>
            </a:extLst>
          </p:cNvPr>
          <p:cNvCxnSpPr/>
          <p:nvPr/>
        </p:nvCxnSpPr>
        <p:spPr>
          <a:xfrm>
            <a:off x="-36513" y="1052736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38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AC073-FA26-D000-EC61-2B3FD500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DEF81F-21CE-AD6F-B772-12A057D12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616" y="5732736"/>
            <a:ext cx="144016" cy="1093875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BCB237C-71E8-9D5E-2C63-378777696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8" y="171212"/>
            <a:ext cx="435597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GB" sz="3600" b="1" dirty="0"/>
              <a:t>Conclusion</a:t>
            </a:r>
          </a:p>
          <a:p>
            <a:pPr lvl="0">
              <a:buSzPct val="25000"/>
            </a:pP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C40F82-492E-0990-F5FB-CE7A60A6819F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B21F40A-3186-FDED-6711-A2DD937EC9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1B9597-9076-050B-5596-574C31F5507A}"/>
              </a:ext>
            </a:extLst>
          </p:cNvPr>
          <p:cNvSpPr txBox="1"/>
          <p:nvPr/>
        </p:nvSpPr>
        <p:spPr>
          <a:xfrm>
            <a:off x="141755" y="1309985"/>
            <a:ext cx="9001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Canteen Management System Web Page</a:t>
            </a:r>
            <a:r>
              <a:rPr lang="en-US" dirty="0"/>
              <a:t> was developed to simplify and automate the traditional canteen operations by introducing an online platform for menu browsing, order placement, order tracking, and payment management.</a:t>
            </a:r>
            <a:br>
              <a:rPr lang="en-US" dirty="0"/>
            </a:br>
            <a:r>
              <a:rPr lang="en-US" dirty="0"/>
              <a:t>Through this system, the customers experience a faster and more convenient service, while the canteen staff benefit from reduced manual errors and better order handling efficiency.</a:t>
            </a:r>
          </a:p>
          <a:p>
            <a:pPr>
              <a:buNone/>
            </a:pPr>
            <a:r>
              <a:rPr lang="en-US" dirty="0"/>
              <a:t>The project successfully achieved its goals by creating a responsive, user-friendly interface supported by a reliable backend and database system.</a:t>
            </a:r>
            <a:br>
              <a:rPr lang="en-US" dirty="0"/>
            </a:br>
            <a:r>
              <a:rPr lang="en-US" dirty="0"/>
              <a:t>With the potential for future enhancements such as mobile app development, QR code ordering, and AI-driven recommendations, the system can be expanded to cater to even larger audiences and further improve the overall canteen experience.</a:t>
            </a:r>
          </a:p>
          <a:p>
            <a:r>
              <a:rPr lang="en-US" dirty="0"/>
              <a:t>This project not only demonstrates the application of web development and database management skills but also highlights the importance of digital transformation in everyday services like food ordering.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01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1230E-A2B3-BF6C-96B3-DAEBFDD3C4B8}"/>
              </a:ext>
            </a:extLst>
          </p:cNvPr>
          <p:cNvSpPr txBox="1"/>
          <p:nvPr/>
        </p:nvSpPr>
        <p:spPr>
          <a:xfrm>
            <a:off x="177133" y="1447895"/>
            <a:ext cx="7488832" cy="475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50"/>
              </a:spcBef>
              <a:buNone/>
            </a:pPr>
            <a:r>
              <a:rPr lang="en-US" sz="12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sz="12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marR="229870" lvl="0" indent="-342900">
              <a:lnSpc>
                <a:spcPct val="107000"/>
              </a:lnSpc>
              <a:buSzPts val="1100"/>
              <a:buFont typeface="Times New Roman" panose="02020603050405020304" pitchFamily="18" charset="0"/>
              <a:buAutoNum type="arabicPeriod"/>
              <a:tabLst>
                <a:tab pos="544195" algn="l"/>
                <a:tab pos="545465" algn="l"/>
              </a:tabLst>
            </a:pP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Gupta,</a:t>
            </a:r>
            <a:r>
              <a:rPr lang="en-US" sz="1200" spc="1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R.,</a:t>
            </a:r>
            <a:r>
              <a:rPr lang="en-US" sz="1200" spc="11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&amp;</a:t>
            </a:r>
            <a:r>
              <a:rPr lang="en-US" sz="1200" spc="1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Singh,</a:t>
            </a:r>
            <a:r>
              <a:rPr lang="en-US" sz="1200" spc="12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P.</a:t>
            </a:r>
            <a:r>
              <a:rPr lang="en-US" sz="1200" spc="11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(2021).</a:t>
            </a:r>
            <a:r>
              <a:rPr lang="en-US" sz="1200" spc="12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Design</a:t>
            </a:r>
            <a:r>
              <a:rPr lang="en-US" sz="1200" spc="11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and</a:t>
            </a:r>
            <a:r>
              <a:rPr lang="en-US" sz="1200" spc="1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Development</a:t>
            </a:r>
            <a:r>
              <a:rPr lang="en-US" sz="1200" spc="1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of</a:t>
            </a:r>
            <a:r>
              <a:rPr lang="en-US" sz="1200" spc="12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an</a:t>
            </a:r>
            <a:r>
              <a:rPr lang="en-US" sz="1200" spc="1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Automated</a:t>
            </a:r>
            <a:r>
              <a:rPr lang="en-US" sz="1200" spc="1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Canteen</a:t>
            </a:r>
            <a:r>
              <a:rPr lang="en-US" sz="1200" spc="11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Management System Using Python and MySQL. International Journal of Computer Applications, 12(5), 45-52.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marR="231140" lvl="0" indent="-342900">
              <a:lnSpc>
                <a:spcPct val="107000"/>
              </a:lnSpc>
              <a:spcBef>
                <a:spcPts val="505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44195" algn="l"/>
                <a:tab pos="545465" algn="l"/>
              </a:tabLst>
            </a:pP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"React Documentation." (2022). A JavaScript Library for Building User Interfaces. Retrieved from </a:t>
            </a:r>
            <a:r>
              <a:rPr lang="en-US" sz="1200" u="sng" spc="-1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  <a:hlinkClick r:id="rId5"/>
              </a:rPr>
              <a:t>https://reactjs.org/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marR="228600" lvl="0" indent="-342900">
              <a:lnSpc>
                <a:spcPct val="107000"/>
              </a:lnSpc>
              <a:spcBef>
                <a:spcPts val="500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44195" algn="l"/>
                <a:tab pos="545465" algn="l"/>
              </a:tabLst>
            </a:pP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"</a:t>
            </a:r>
            <a:r>
              <a:rPr lang="en-US" sz="1200" spc="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MongoDb</a:t>
            </a:r>
            <a:r>
              <a:rPr lang="en-US" sz="1200" spc="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Documentation."</a:t>
            </a:r>
            <a:r>
              <a:rPr lang="en-US" sz="1200" spc="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(2022).</a:t>
            </a:r>
            <a:r>
              <a:rPr lang="en-US" sz="1200" spc="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Mongodb</a:t>
            </a:r>
            <a:r>
              <a:rPr lang="en-US" sz="1200" spc="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Database</a:t>
            </a:r>
            <a:r>
              <a:rPr lang="en-US" sz="1200" spc="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Management</a:t>
            </a:r>
            <a:r>
              <a:rPr lang="en-US" sz="1200" spc="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System.</a:t>
            </a:r>
            <a:r>
              <a:rPr lang="en-US" sz="1200" spc="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Retrieved</a:t>
            </a:r>
            <a:r>
              <a:rPr lang="en-US" sz="1200" spc="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from </a:t>
            </a:r>
            <a:r>
              <a:rPr lang="en-US" sz="1200" u="sng" spc="-1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  <a:hlinkClick r:id="rId6"/>
              </a:rPr>
              <a:t>https://dev.mongo.com/doc/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marR="228600" lvl="0" indent="-342900">
              <a:lnSpc>
                <a:spcPct val="107000"/>
              </a:lnSpc>
              <a:spcBef>
                <a:spcPts val="510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44195" algn="l"/>
                <a:tab pos="545465" algn="l"/>
              </a:tabLst>
            </a:pP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Patel, V. &amp; Sharma, D. (2020). Canteen Management System Using Web Technologies: A Review. Journal of Software Engineering, 18(3), 114-120.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marR="225425" lvl="0" indent="-342900">
              <a:lnSpc>
                <a:spcPct val="107000"/>
              </a:lnSpc>
              <a:spcBef>
                <a:spcPts val="505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44195" algn="l"/>
                <a:tab pos="545465" algn="l"/>
              </a:tabLst>
            </a:pP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Tailwind CSS Documentation. (2022). Tailwind CSS - A Utility-First CSS Framework. Retrieved from </a:t>
            </a:r>
            <a:r>
              <a:rPr lang="en-US" sz="1200" u="sng" spc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  <a:hlinkClick r:id="rId7"/>
              </a:rPr>
              <a:t>https://tailwindcss.com/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lvl="0" indent="-342900">
              <a:spcBef>
                <a:spcPts val="500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44195" algn="l"/>
              </a:tabLst>
            </a:pP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"Node.js</a:t>
            </a:r>
            <a:r>
              <a:rPr lang="en-US" sz="1200" spc="-4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Documentation."</a:t>
            </a:r>
            <a:r>
              <a:rPr lang="en-US" sz="1200" spc="-2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(2022).</a:t>
            </a:r>
            <a:r>
              <a:rPr lang="en-US" sz="1200" spc="-2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Node.js</a:t>
            </a:r>
            <a:r>
              <a:rPr lang="en-US" sz="1200" spc="-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JavaScript</a:t>
            </a:r>
            <a:r>
              <a:rPr lang="en-US" sz="1200" spc="-3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Runtime.</a:t>
            </a:r>
            <a:r>
              <a:rPr lang="en-US" sz="1200" spc="-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Retrieved</a:t>
            </a:r>
            <a:r>
              <a:rPr lang="en-US" sz="1200" spc="-3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from </a:t>
            </a:r>
            <a:r>
              <a:rPr lang="en-US" sz="1200" u="sng" spc="-1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  <a:hlinkClick r:id="rId8"/>
              </a:rPr>
              <a:t>https://nodejs.org/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lvl="0" indent="-342900">
              <a:spcBef>
                <a:spcPts val="605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44195" algn="l"/>
              </a:tabLst>
            </a:pP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Chacon,</a:t>
            </a:r>
            <a:r>
              <a:rPr lang="en-US" sz="1200" spc="-2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S.,</a:t>
            </a:r>
            <a:r>
              <a:rPr lang="en-US" sz="1200" spc="-3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&amp;</a:t>
            </a:r>
            <a:r>
              <a:rPr lang="en-US" sz="1200" spc="-1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Straub,</a:t>
            </a:r>
            <a:r>
              <a:rPr lang="en-US" sz="1200" spc="-2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B.</a:t>
            </a:r>
            <a:r>
              <a:rPr lang="en-US" sz="1200" spc="-1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(2014).</a:t>
            </a:r>
            <a:r>
              <a:rPr lang="en-US" sz="1200" spc="-1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i="1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Pro</a:t>
            </a:r>
            <a:r>
              <a:rPr lang="en-US" sz="1200" i="1" spc="-2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i="1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Git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.</a:t>
            </a:r>
            <a:r>
              <a:rPr lang="en-US" sz="1200" spc="-2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Apress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.</a:t>
            </a:r>
            <a:r>
              <a:rPr lang="en-US" sz="1200" spc="-2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Retrieved</a:t>
            </a:r>
            <a:r>
              <a:rPr lang="en-US" sz="1200" spc="-3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from</a:t>
            </a:r>
            <a:r>
              <a:rPr lang="en-US" sz="1200" spc="-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u="sng" spc="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  <a:hlinkClick r:id="rId9"/>
              </a:rPr>
              <a:t>https://git-</a:t>
            </a:r>
            <a:r>
              <a:rPr lang="en-US" sz="1200" u="sng" spc="-1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  <a:hlinkClick r:id="rId9"/>
              </a:rPr>
              <a:t>scm.com/book/en/v2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lvl="0" indent="-342900">
              <a:spcBef>
                <a:spcPts val="605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44195" algn="l"/>
              </a:tabLst>
            </a:pP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GitHub.</a:t>
            </a:r>
            <a:r>
              <a:rPr lang="en-US" sz="1200" spc="-5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(n.d.).</a:t>
            </a:r>
            <a:r>
              <a:rPr lang="en-US" sz="1200" spc="-2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i="1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GitHub</a:t>
            </a:r>
            <a:r>
              <a:rPr lang="en-US" sz="1200" i="1" spc="-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i="1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Documentation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.</a:t>
            </a:r>
            <a:r>
              <a:rPr lang="en-US" sz="1200" spc="-2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Retrieved</a:t>
            </a:r>
            <a:r>
              <a:rPr lang="en-US" sz="1200" spc="-3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from</a:t>
            </a:r>
            <a:r>
              <a:rPr lang="en-US" sz="1200" spc="-2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u="sng" spc="-1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  <a:hlinkClick r:id="rId10"/>
              </a:rPr>
              <a:t>https://docs.github.com/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marR="227330" lvl="0" indent="-342900">
              <a:lnSpc>
                <a:spcPct val="107000"/>
              </a:lnSpc>
              <a:spcBef>
                <a:spcPts val="610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544195" algn="l"/>
                <a:tab pos="545465" algn="l"/>
              </a:tabLst>
            </a:pP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Beck, K., et al. (2001). </a:t>
            </a:r>
            <a:r>
              <a:rPr lang="en-US" sz="1200" i="1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Manifesto for Agile Software Development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. Agile Alliance. Retrieved from </a:t>
            </a:r>
            <a:r>
              <a:rPr lang="en-US" sz="1200" u="sng" spc="-1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  <a:hlinkClick r:id="rId11"/>
              </a:rPr>
              <a:t>https://agilemanifesto.org/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 marL="342900" lvl="0" indent="-342900">
              <a:spcBef>
                <a:spcPts val="495"/>
              </a:spcBef>
              <a:buSzPts val="1100"/>
              <a:buFont typeface="Times New Roman" panose="02020603050405020304" pitchFamily="18" charset="0"/>
              <a:buAutoNum type="arabicPeriod"/>
              <a:tabLst>
                <a:tab pos="685800" algn="l"/>
              </a:tabLst>
            </a:pPr>
            <a:r>
              <a:rPr lang="en-US" sz="1200" spc="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Vercel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.</a:t>
            </a:r>
            <a:r>
              <a:rPr lang="en-US" sz="1200" spc="-3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(n.d.).</a:t>
            </a:r>
            <a:r>
              <a:rPr lang="en-US" sz="1200" spc="-2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i="1" spc="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Vercel</a:t>
            </a:r>
            <a:r>
              <a:rPr lang="en-US" sz="1200" i="1" spc="-1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i="1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Documentation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.</a:t>
            </a:r>
            <a:r>
              <a:rPr lang="en-US" sz="1200" spc="-4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Retrieved</a:t>
            </a:r>
            <a:r>
              <a:rPr lang="en-US" sz="1200" spc="-35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spc="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from</a:t>
            </a:r>
            <a:r>
              <a:rPr lang="en-US" sz="1200" spc="-3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en-US" sz="1200" u="sng" spc="-10" dirty="0">
                <a:solidFill>
                  <a:srgbClr val="0000FF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Verdana" panose="020B0604030504040204" pitchFamily="34" charset="0"/>
                <a:hlinkClick r:id="rId12"/>
              </a:rPr>
              <a:t>https://vercel.com/docs</a:t>
            </a:r>
            <a:endParaRPr lang="en-IN" sz="1200" spc="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</a:t>
            </a: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Year Project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12876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2301730009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ADITYA KAMBOJ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2301730026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AKSHIT TANWAR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2301730033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TARUN SEHRAWAT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2301730018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DARSHDEEP SINGH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-756592" y="1476073"/>
            <a:ext cx="10585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bg1"/>
                </a:solidFill>
                <a:highlight>
                  <a:srgbClr val="E31E24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CANTEEN MANAGEMENT SYSTEM</a:t>
            </a:r>
            <a:endParaRPr lang="en-IN" sz="3200" b="1" dirty="0">
              <a:solidFill>
                <a:schemeClr val="bg1"/>
              </a:solidFill>
              <a:highlight>
                <a:srgbClr val="E31E24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179512" y="5877622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Mr. 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Aman Singh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Mr. Deepak Kaushik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553086" y="1161477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72008" y="106144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1. Introduction</a:t>
            </a:r>
          </a:p>
          <a:p>
            <a:pPr>
              <a:buNone/>
            </a:pPr>
            <a:r>
              <a:rPr lang="en-US" sz="1600" dirty="0"/>
              <a:t>The </a:t>
            </a:r>
            <a:r>
              <a:rPr lang="en-US" sz="1600" b="1" dirty="0"/>
              <a:t>Canteen Management System</a:t>
            </a:r>
            <a:r>
              <a:rPr lang="en-US" sz="1600" dirty="0"/>
              <a:t> is a software application designed to streamline daily operations of a canteen, including order management, menu updates, billing, and inventory tracking. It aims to reduce manual work, minimize errors, and speed up service for both staff and customers.</a:t>
            </a:r>
          </a:p>
          <a:p>
            <a:pPr>
              <a:buNone/>
            </a:pPr>
            <a:r>
              <a:rPr lang="en-US" sz="1600" b="1" dirty="0"/>
              <a:t>2.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automate the order-taking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maintain a digital record of menu items and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generate bills quickly and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track inventory and reduce food wastage.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 improve customer experience by minimizing wait times.</a:t>
            </a:r>
          </a:p>
          <a:p>
            <a:pPr>
              <a:buNone/>
            </a:pPr>
            <a:r>
              <a:rPr lang="en-US" sz="1600" b="1" dirty="0"/>
              <a:t>3. 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Menu Management</a:t>
            </a:r>
            <a:r>
              <a:rPr lang="en-US" sz="1600" dirty="0"/>
              <a:t>: Easily update menu items, categories, and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Order Management</a:t>
            </a:r>
            <a:r>
              <a:rPr lang="en-US" sz="1600" dirty="0"/>
              <a:t>: Take, modify, and cancel orders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Billing System</a:t>
            </a:r>
            <a:r>
              <a:rPr lang="en-US" sz="1600" dirty="0"/>
              <a:t>: Automatic bill generation with tax calculations.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Inventory Management</a:t>
            </a:r>
            <a:r>
              <a:rPr lang="en-US" sz="1600" dirty="0"/>
              <a:t>: Track stock levels and get alerts for low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Reports</a:t>
            </a:r>
            <a:r>
              <a:rPr lang="en-US" sz="1600" dirty="0"/>
              <a:t>: Generate sales and inventory reports for analysis.</a:t>
            </a:r>
          </a:p>
          <a:p>
            <a:pPr>
              <a:buNone/>
            </a:pPr>
            <a:r>
              <a:rPr lang="en-US" sz="1600" b="1" dirty="0"/>
              <a:t>4. 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Frontend</a:t>
            </a:r>
            <a:r>
              <a:rPr lang="en-US" sz="1600" dirty="0"/>
              <a:t>: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Backend</a:t>
            </a:r>
            <a:r>
              <a:rPr lang="en-US" sz="1600" dirty="0"/>
              <a:t>: PHP / Node.js / Python (choose one based on your project)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Database</a:t>
            </a:r>
            <a:r>
              <a:rPr lang="en-US" sz="1600" dirty="0"/>
              <a:t>: MySQL /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Deployment</a:t>
            </a:r>
            <a:r>
              <a:rPr lang="en-US" sz="1600" dirty="0"/>
              <a:t>: Local server (XAMPP) or Web Hosting</a:t>
            </a:r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FA52A-DCFB-4E4E-6A54-27AC38BD2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828" y="243929"/>
            <a:ext cx="2152436" cy="7735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84" y="-13692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-180528" y="1236786"/>
            <a:ext cx="9324527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265" marR="149225"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college</a:t>
            </a:r>
            <a:r>
              <a:rPr lang="en-US" sz="1800" spc="-5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canteen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plays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spc="-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significant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role</a:t>
            </a:r>
            <a:r>
              <a:rPr lang="en-US" sz="1800" spc="-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  <a:r>
              <a:rPr lang="en-US" sz="1800" spc="-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student's</a:t>
            </a:r>
            <a:r>
              <a:rPr lang="en-US" sz="1800" spc="-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</a:t>
            </a:r>
            <a:r>
              <a:rPr lang="en-US" sz="1800" spc="-5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routine,</a:t>
            </a:r>
            <a:r>
              <a:rPr lang="en-US" sz="1800" spc="-6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providing meals, snacks, and a place to unwind. However, managing canteen operations in a traditional manner often leads to challenges such as long waiting times, communication gaps, and inefficiencies in order handling. To address these issues, this project introduces a </a:t>
            </a:r>
            <a:r>
              <a:rPr lang="en-US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Digital Canteen System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 simplifies and modernizes the entire process.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spcBef>
                <a:spcPts val="5"/>
              </a:spcBef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88265" marR="151130">
              <a:buNone/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system is designed to offer a seamless experience for both students and canteen staff. Students can browse the menu, place their orders, and make cashless</a:t>
            </a:r>
            <a:r>
              <a:rPr lang="en-US" sz="1800" spc="-1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payments</a:t>
            </a:r>
            <a:r>
              <a:rPr lang="en-US" sz="1800" spc="-9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directly</a:t>
            </a:r>
            <a:r>
              <a:rPr lang="en-US" sz="1800" spc="-9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through</a:t>
            </a:r>
            <a:r>
              <a:rPr lang="en-US" sz="1800" spc="-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</a:t>
            </a:r>
            <a:r>
              <a:rPr lang="en-US" sz="1800" spc="-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intuitive</a:t>
            </a:r>
            <a:r>
              <a:rPr lang="en-US" sz="1800" spc="-10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website.</a:t>
            </a:r>
            <a:r>
              <a:rPr lang="en-US" sz="1800" spc="-11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They</a:t>
            </a:r>
            <a:r>
              <a:rPr lang="en-US" sz="1800" spc="-10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</a:t>
            </a:r>
            <a:r>
              <a:rPr lang="en-US" sz="1800" spc="-10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also</a:t>
            </a:r>
            <a:r>
              <a:rPr lang="en-US" sz="1800" spc="-9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track</a:t>
            </a:r>
            <a:r>
              <a:rPr lang="en-US" sz="1800" spc="-9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their order</a:t>
            </a:r>
            <a:r>
              <a:rPr lang="en-US" sz="1800" spc="-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status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provide</a:t>
            </a:r>
            <a:r>
              <a:rPr lang="en-US" sz="1800" spc="-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feedback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spc="-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service.</a:t>
            </a:r>
            <a:r>
              <a:rPr lang="en-US" sz="1800" spc="-8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en-US" sz="1800" spc="-65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canteen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staff,</a:t>
            </a:r>
            <a:r>
              <a:rPr lang="en-US" sz="1800" spc="-7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system ensures smooth order management, quicker preparation, and better coordination, reducing errors and delays.</a:t>
            </a:r>
            <a:endParaRPr lang="en-IN" sz="1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179511" y="1293835"/>
            <a:ext cx="900100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design and develop a responsive web page that streamlines and manages the operations of a canteen, allowing users to browse the menu, place orders, track order status, and manage payments digitally, reducing manual work and increasing efficiency.</a:t>
            </a:r>
          </a:p>
          <a:p>
            <a:pPr>
              <a:buNone/>
            </a:pPr>
            <a:r>
              <a:rPr lang="en-US" b="1" dirty="0"/>
              <a:t>Background:</a:t>
            </a:r>
            <a:br>
              <a:rPr lang="en-US" dirty="0"/>
            </a:br>
            <a:r>
              <a:rPr lang="en-US" dirty="0"/>
              <a:t>Traditional canteen operations are often manual, leading to issues like long queues, order confusion, inaccurate billing, and slow service. A web-based system will automate the process, making it convenient for both the customers and the canteen staff.</a:t>
            </a:r>
          </a:p>
          <a:p>
            <a:pPr>
              <a:buNone/>
            </a:pPr>
            <a:r>
              <a:rPr lang="en-US" b="1" dirty="0"/>
              <a:t>Key Requirements: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Interface:</a:t>
            </a:r>
            <a:r>
              <a:rPr lang="en-US" dirty="0"/>
              <a:t> A simple and user-friendly interface for browsing the menu and placing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Menu Management:</a:t>
            </a:r>
            <a:r>
              <a:rPr lang="en-US" dirty="0"/>
              <a:t> Admin can add, update, or remove items from the menu.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 Placement:</a:t>
            </a:r>
            <a:r>
              <a:rPr lang="en-US" dirty="0"/>
              <a:t> Customers can select items, add them to a cart, and place orders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Order Tracking:</a:t>
            </a:r>
            <a:r>
              <a:rPr lang="en-US" dirty="0"/>
              <a:t> Customers can view the status of their orders (e.g., Preparing, Ready, Completed).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Payment Integration:</a:t>
            </a:r>
            <a:r>
              <a:rPr lang="en-US" dirty="0"/>
              <a:t> Option for online payment or cash-on-delivery.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 Panel:</a:t>
            </a:r>
            <a:r>
              <a:rPr lang="en-US" dirty="0"/>
              <a:t> For managing orders, menu items, and viewing sales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DF115-736C-2342-0A31-C063E7B17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C886D-047D-5D56-9FEB-DA8E809FA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FA51072-1517-0409-772E-176E009F1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593"/>
            <a:ext cx="72843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oject Working Requirements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444986-81BF-4088-46D8-B233DA171491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2D15CEE-CCC6-926E-368F-B17BBB6185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D42ABF-5098-5929-A847-3303D7197128}"/>
              </a:ext>
            </a:extLst>
          </p:cNvPr>
          <p:cNvSpPr txBox="1"/>
          <p:nvPr/>
        </p:nvSpPr>
        <p:spPr>
          <a:xfrm>
            <a:off x="218446" y="1293835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40789-A9EF-D346-CA0C-9B7D9207C52C}"/>
              </a:ext>
            </a:extLst>
          </p:cNvPr>
          <p:cNvSpPr txBox="1"/>
          <p:nvPr/>
        </p:nvSpPr>
        <p:spPr>
          <a:xfrm>
            <a:off x="140578" y="1196752"/>
            <a:ext cx="480381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Requirements: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 : Visual studio Code, Atom or sublime text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Browser : chrome or safari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Requirements: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RAM: 2GB min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ROM : 256 GB min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b="1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r>
              <a:rPr lang="en-GB" sz="2000" u="sng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: React </a:t>
            </a:r>
            <a:r>
              <a:rPr lang="en-GB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lang="en-GB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: </a:t>
            </a:r>
            <a:r>
              <a:rPr lang="en-GB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supabase</a:t>
            </a:r>
            <a:endParaRPr lang="en-GB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GB" sz="2000" b="1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2" name="Google Shape;144;p24">
            <a:extLst>
              <a:ext uri="{FF2B5EF4-FFF2-40B4-BE49-F238E27FC236}">
                <a16:creationId xmlns:a16="http://schemas.microsoft.com/office/drawing/2014/main" id="{B1F1972E-2059-8329-8E72-C21881510B6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7347" y="2122897"/>
            <a:ext cx="3816424" cy="3235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779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47037-80F8-FBD3-0F1E-0F40423A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8D3DA5-C253-E7D3-3335-5EDA8B3C6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B960E6D-8E1F-C0A2-9D8B-8EFC6BC6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593"/>
            <a:ext cx="1995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solidFill>
                  <a:srgbClr val="E31E24"/>
                </a:solidFill>
                <a:cs typeface="Times New Roman" panose="02020603050405020304" pitchFamily="18" charset="0"/>
                <a:sym typeface="Arial"/>
              </a:rPr>
              <a:t>Front Page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ED76E2-D475-3E69-8D06-45008DCB6632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F8A0FBE-1C44-785A-63D3-8DAD86AC18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685E43-D1C2-C648-A642-A5566B6C9A4E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151;p25">
            <a:extLst>
              <a:ext uri="{FF2B5EF4-FFF2-40B4-BE49-F238E27FC236}">
                <a16:creationId xmlns:a16="http://schemas.microsoft.com/office/drawing/2014/main" id="{326A776D-05BC-E43F-4926-24DA43915011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134" y="1312237"/>
            <a:ext cx="8730353" cy="4391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619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490E3-6867-A81E-997D-667AEEF7D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A842C8-C6D8-984D-645B-7AB4B1876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AE3F922-2AFC-8F92-4DB0-CDA3572CC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593"/>
            <a:ext cx="18998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solidFill>
                  <a:srgbClr val="E31E24"/>
                </a:solidFill>
                <a:cs typeface="Times New Roman" panose="02020603050405020304" pitchFamily="18" charset="0"/>
                <a:sym typeface="Arial"/>
              </a:rPr>
              <a:t>Our menu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A6FCE8-70DE-5F27-464E-9815E6314DCC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7BE2433-55FF-C552-477B-5CA832ED0B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D709DF-73D8-E530-3D2B-571001A21CE1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58;p26">
            <a:extLst>
              <a:ext uri="{FF2B5EF4-FFF2-40B4-BE49-F238E27FC236}">
                <a16:creationId xmlns:a16="http://schemas.microsoft.com/office/drawing/2014/main" id="{773A345C-797B-7466-E2BD-0147E326CBB4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538" y="1554358"/>
            <a:ext cx="8672551" cy="3737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702B0-FDD4-7F7D-4530-FB6E224E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D74361-6CBE-BF94-CD84-3E73B01F6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5F29EA8-8DA2-B0B4-E866-AC934DF1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593"/>
            <a:ext cx="21020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dirty="0">
                <a:solidFill>
                  <a:srgbClr val="E31E24"/>
                </a:solidFill>
                <a:cs typeface="Times New Roman" panose="02020603050405020304" pitchFamily="18" charset="0"/>
                <a:sym typeface="Arial"/>
              </a:rPr>
              <a:t>Track order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8D61F0-962A-0257-4730-860261F8EBE2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AA216AF-67D9-4512-3410-5B9205DA45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D55C5-E3A8-0A09-82DB-790BA032A87D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165;p27">
            <a:extLst>
              <a:ext uri="{FF2B5EF4-FFF2-40B4-BE49-F238E27FC236}">
                <a16:creationId xmlns:a16="http://schemas.microsoft.com/office/drawing/2014/main" id="{A40E6358-581E-6F05-6399-697920012C86}"/>
              </a:ext>
            </a:extLst>
          </p:cNvPr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13" y="1392462"/>
            <a:ext cx="8820475" cy="381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59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6834</TotalTime>
  <Words>1718</Words>
  <Application>Microsoft Office PowerPoint</Application>
  <PresentationFormat>On-screen Show (4:3)</PresentationFormat>
  <Paragraphs>196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Garamond</vt:lpstr>
      <vt:lpstr>Merriweather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ADITYA KAMBOJ 2301730009</cp:lastModifiedBy>
  <cp:revision>323</cp:revision>
  <cp:lastPrinted>2022-09-05T08:43:44Z</cp:lastPrinted>
  <dcterms:created xsi:type="dcterms:W3CDTF">2020-01-16T09:05:56Z</dcterms:created>
  <dcterms:modified xsi:type="dcterms:W3CDTF">2025-04-28T16:49:51Z</dcterms:modified>
</cp:coreProperties>
</file>