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4201" r:id="rId1"/>
  </p:sldMasterIdLst>
  <p:notesMasterIdLst>
    <p:notesMasterId r:id="rId40"/>
  </p:notesMasterIdLst>
  <p:handoutMasterIdLst>
    <p:handoutMasterId r:id="rId41"/>
  </p:handoutMasterIdLst>
  <p:sldIdLst>
    <p:sldId id="1581" r:id="rId2"/>
    <p:sldId id="1580" r:id="rId3"/>
    <p:sldId id="1582" r:id="rId4"/>
    <p:sldId id="1604" r:id="rId5"/>
    <p:sldId id="1605" r:id="rId6"/>
    <p:sldId id="1553" r:id="rId7"/>
    <p:sldId id="1585" r:id="rId8"/>
    <p:sldId id="1588" r:id="rId9"/>
    <p:sldId id="1589" r:id="rId10"/>
    <p:sldId id="1555" r:id="rId11"/>
    <p:sldId id="1614" r:id="rId12"/>
    <p:sldId id="1611" r:id="rId13"/>
    <p:sldId id="1587" r:id="rId14"/>
    <p:sldId id="1591" r:id="rId15"/>
    <p:sldId id="1606" r:id="rId16"/>
    <p:sldId id="1592" r:id="rId17"/>
    <p:sldId id="1600" r:id="rId18"/>
    <p:sldId id="1593" r:id="rId19"/>
    <p:sldId id="1616" r:id="rId20"/>
    <p:sldId id="1601" r:id="rId21"/>
    <p:sldId id="1617" r:id="rId22"/>
    <p:sldId id="1602" r:id="rId23"/>
    <p:sldId id="1607" r:id="rId24"/>
    <p:sldId id="1608" r:id="rId25"/>
    <p:sldId id="1603" r:id="rId26"/>
    <p:sldId id="1595" r:id="rId27"/>
    <p:sldId id="1596" r:id="rId28"/>
    <p:sldId id="1597" r:id="rId29"/>
    <p:sldId id="1598" r:id="rId30"/>
    <p:sldId id="1618" r:id="rId31"/>
    <p:sldId id="1613" r:id="rId32"/>
    <p:sldId id="1615" r:id="rId33"/>
    <p:sldId id="1599" r:id="rId34"/>
    <p:sldId id="1609" r:id="rId35"/>
    <p:sldId id="1610" r:id="rId36"/>
    <p:sldId id="1612" r:id="rId37"/>
    <p:sldId id="1586" r:id="rId38"/>
    <p:sldId id="1572" r:id="rId39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CCCC00"/>
    <a:srgbClr val="99CCFF"/>
    <a:srgbClr val="003399"/>
    <a:srgbClr val="666633"/>
    <a:srgbClr val="003366"/>
    <a:srgbClr val="008000"/>
    <a:srgbClr val="FF9900"/>
    <a:srgbClr val="7DC07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6187" autoAdjust="0"/>
  </p:normalViewPr>
  <p:slideViewPr>
    <p:cSldViewPr snapToGrid="0">
      <p:cViewPr>
        <p:scale>
          <a:sx n="100" d="100"/>
          <a:sy n="100" d="100"/>
        </p:scale>
        <p:origin x="-1080" y="222"/>
      </p:cViewPr>
      <p:guideLst>
        <p:guide orient="horz" pos="2821"/>
        <p:guide orient="horz" pos="1580"/>
        <p:guide pos="5562"/>
        <p:guide pos="63"/>
        <p:guide pos="289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6"/>
    </p:cViewPr>
  </p:sorterViewPr>
  <p:notesViewPr>
    <p:cSldViewPr snapToGrid="0">
      <p:cViewPr varScale="1">
        <p:scale>
          <a:sx n="51" d="100"/>
          <a:sy n="51" d="100"/>
        </p:scale>
        <p:origin x="-1818" y="-96"/>
      </p:cViewPr>
      <p:guideLst>
        <p:guide orient="horz" pos="2925"/>
        <p:guide pos="440"/>
        <p:guide pos="2200"/>
        <p:guide pos="41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F3501-831C-43ED-94EB-884AABAE1E9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D1E42EA-6382-4E16-8470-F9002442AE4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0211BD39-1595-4CF0-876D-33331983BAC2}" type="parTrans" cxnId="{97CC7130-8AC0-48CA-9194-81D931A17458}">
      <dgm:prSet/>
      <dgm:spPr/>
      <dgm:t>
        <a:bodyPr/>
        <a:lstStyle/>
        <a:p>
          <a:endParaRPr lang="en-US"/>
        </a:p>
      </dgm:t>
    </dgm:pt>
    <dgm:pt modelId="{537E0CB1-2A2E-49B4-929D-CBE39D30EF74}" type="sibTrans" cxnId="{97CC7130-8AC0-48CA-9194-81D931A17458}">
      <dgm:prSet/>
      <dgm:spPr/>
      <dgm:t>
        <a:bodyPr/>
        <a:lstStyle/>
        <a:p>
          <a:endParaRPr lang="en-US"/>
        </a:p>
      </dgm:t>
    </dgm:pt>
    <dgm:pt modelId="{58F74E10-4EE5-4BB4-99C3-F865AF69C969}" type="pres">
      <dgm:prSet presAssocID="{037F3501-831C-43ED-94EB-884AABAE1E9F}" presName="Name0" presStyleCnt="0">
        <dgm:presLayoutVars>
          <dgm:dir/>
          <dgm:animLvl val="lvl"/>
          <dgm:resizeHandles val="exact"/>
        </dgm:presLayoutVars>
      </dgm:prSet>
      <dgm:spPr/>
    </dgm:pt>
    <dgm:pt modelId="{24F98FB5-1EC5-4C09-B718-E24E7AC9D406}" type="pres">
      <dgm:prSet presAssocID="{037F3501-831C-43ED-94EB-884AABAE1E9F}" presName="dummy" presStyleCnt="0"/>
      <dgm:spPr/>
    </dgm:pt>
    <dgm:pt modelId="{03821814-BDDB-4DDE-A33B-013E5CCAEE69}" type="pres">
      <dgm:prSet presAssocID="{037F3501-831C-43ED-94EB-884AABAE1E9F}" presName="linH" presStyleCnt="0"/>
      <dgm:spPr/>
    </dgm:pt>
    <dgm:pt modelId="{23DE9D39-09A6-407E-ABA2-2EA94B3F520E}" type="pres">
      <dgm:prSet presAssocID="{037F3501-831C-43ED-94EB-884AABAE1E9F}" presName="padding1" presStyleCnt="0"/>
      <dgm:spPr/>
    </dgm:pt>
    <dgm:pt modelId="{3A2A149C-F5DD-4CA5-B325-C0C02F6FA758}" type="pres">
      <dgm:prSet presAssocID="{0D1E42EA-6382-4E16-8470-F9002442AE49}" presName="linV" presStyleCnt="0"/>
      <dgm:spPr/>
    </dgm:pt>
    <dgm:pt modelId="{13FB0145-C1DE-4B6D-8BC6-51BA28475847}" type="pres">
      <dgm:prSet presAssocID="{0D1E42EA-6382-4E16-8470-F9002442AE49}" presName="spVertical1" presStyleCnt="0"/>
      <dgm:spPr/>
    </dgm:pt>
    <dgm:pt modelId="{139CC093-8E1C-4EEA-BAD8-E5674C427259}" type="pres">
      <dgm:prSet presAssocID="{0D1E42EA-6382-4E16-8470-F9002442AE49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4C2EB-F2E8-4EA3-880F-0F4493179886}" type="pres">
      <dgm:prSet presAssocID="{0D1E42EA-6382-4E16-8470-F9002442AE49}" presName="spVertical2" presStyleCnt="0"/>
      <dgm:spPr/>
    </dgm:pt>
    <dgm:pt modelId="{AA020B47-FAC4-4C13-8C9C-D01675650428}" type="pres">
      <dgm:prSet presAssocID="{0D1E42EA-6382-4E16-8470-F9002442AE49}" presName="spVertical3" presStyleCnt="0"/>
      <dgm:spPr/>
    </dgm:pt>
    <dgm:pt modelId="{40C06A84-8C8D-4D69-AC8B-D74A32C39C20}" type="pres">
      <dgm:prSet presAssocID="{037F3501-831C-43ED-94EB-884AABAE1E9F}" presName="padding2" presStyleCnt="0"/>
      <dgm:spPr/>
    </dgm:pt>
    <dgm:pt modelId="{EE13BCFB-17B8-4A75-9ADA-EE43EB011177}" type="pres">
      <dgm:prSet presAssocID="{037F3501-831C-43ED-94EB-884AABAE1E9F}" presName="negArrow" presStyleCnt="0"/>
      <dgm:spPr/>
    </dgm:pt>
    <dgm:pt modelId="{BECE0F79-5F52-4828-8916-BF3A79778042}" type="pres">
      <dgm:prSet presAssocID="{037F3501-831C-43ED-94EB-884AABAE1E9F}" presName="backgroundArrow" presStyleLbl="node1" presStyleIdx="0" presStyleCnt="1"/>
      <dgm:spPr/>
    </dgm:pt>
  </dgm:ptLst>
  <dgm:cxnLst>
    <dgm:cxn modelId="{97CC7130-8AC0-48CA-9194-81D931A17458}" srcId="{037F3501-831C-43ED-94EB-884AABAE1E9F}" destId="{0D1E42EA-6382-4E16-8470-F9002442AE49}" srcOrd="0" destOrd="0" parTransId="{0211BD39-1595-4CF0-876D-33331983BAC2}" sibTransId="{537E0CB1-2A2E-49B4-929D-CBE39D30EF74}"/>
    <dgm:cxn modelId="{7FF8CDB3-56C8-4CAF-B60E-898F6414ABEE}" type="presOf" srcId="{0D1E42EA-6382-4E16-8470-F9002442AE49}" destId="{139CC093-8E1C-4EEA-BAD8-E5674C427259}" srcOrd="0" destOrd="0" presId="urn:microsoft.com/office/officeart/2005/8/layout/hProcess3"/>
    <dgm:cxn modelId="{0D95BFED-B40E-470B-8C97-446630F1C7F9}" type="presOf" srcId="{037F3501-831C-43ED-94EB-884AABAE1E9F}" destId="{58F74E10-4EE5-4BB4-99C3-F865AF69C969}" srcOrd="0" destOrd="0" presId="urn:microsoft.com/office/officeart/2005/8/layout/hProcess3"/>
    <dgm:cxn modelId="{473D7F82-928D-464C-9101-ED5ED00EB95F}" type="presParOf" srcId="{58F74E10-4EE5-4BB4-99C3-F865AF69C969}" destId="{24F98FB5-1EC5-4C09-B718-E24E7AC9D406}" srcOrd="0" destOrd="0" presId="urn:microsoft.com/office/officeart/2005/8/layout/hProcess3"/>
    <dgm:cxn modelId="{8283B37B-2D5D-4D91-B91F-7BCAE4D1490D}" type="presParOf" srcId="{58F74E10-4EE5-4BB4-99C3-F865AF69C969}" destId="{03821814-BDDB-4DDE-A33B-013E5CCAEE69}" srcOrd="1" destOrd="0" presId="urn:microsoft.com/office/officeart/2005/8/layout/hProcess3"/>
    <dgm:cxn modelId="{B24B3E6D-3038-45CB-A193-4697CFD80857}" type="presParOf" srcId="{03821814-BDDB-4DDE-A33B-013E5CCAEE69}" destId="{23DE9D39-09A6-407E-ABA2-2EA94B3F520E}" srcOrd="0" destOrd="0" presId="urn:microsoft.com/office/officeart/2005/8/layout/hProcess3"/>
    <dgm:cxn modelId="{A5EF6CFC-9BD6-4460-9C97-B2A74B7E7523}" type="presParOf" srcId="{03821814-BDDB-4DDE-A33B-013E5CCAEE69}" destId="{3A2A149C-F5DD-4CA5-B325-C0C02F6FA758}" srcOrd="1" destOrd="0" presId="urn:microsoft.com/office/officeart/2005/8/layout/hProcess3"/>
    <dgm:cxn modelId="{943412C2-6A5B-4AA2-B716-7A82CA922317}" type="presParOf" srcId="{3A2A149C-F5DD-4CA5-B325-C0C02F6FA758}" destId="{13FB0145-C1DE-4B6D-8BC6-51BA28475847}" srcOrd="0" destOrd="0" presId="urn:microsoft.com/office/officeart/2005/8/layout/hProcess3"/>
    <dgm:cxn modelId="{3C1BF0BF-D86C-4E2C-8EEB-F2A9B805CC54}" type="presParOf" srcId="{3A2A149C-F5DD-4CA5-B325-C0C02F6FA758}" destId="{139CC093-8E1C-4EEA-BAD8-E5674C427259}" srcOrd="1" destOrd="0" presId="urn:microsoft.com/office/officeart/2005/8/layout/hProcess3"/>
    <dgm:cxn modelId="{77B23E1A-97EE-468A-8B51-803B350CACED}" type="presParOf" srcId="{3A2A149C-F5DD-4CA5-B325-C0C02F6FA758}" destId="{5704C2EB-F2E8-4EA3-880F-0F4493179886}" srcOrd="2" destOrd="0" presId="urn:microsoft.com/office/officeart/2005/8/layout/hProcess3"/>
    <dgm:cxn modelId="{BC5BD208-A8A9-41D1-A78E-A9EAF615CCA8}" type="presParOf" srcId="{3A2A149C-F5DD-4CA5-B325-C0C02F6FA758}" destId="{AA020B47-FAC4-4C13-8C9C-D01675650428}" srcOrd="3" destOrd="0" presId="urn:microsoft.com/office/officeart/2005/8/layout/hProcess3"/>
    <dgm:cxn modelId="{D3B07D5A-F69E-4E5B-A6A0-2E5675B51AA8}" type="presParOf" srcId="{03821814-BDDB-4DDE-A33B-013E5CCAEE69}" destId="{40C06A84-8C8D-4D69-AC8B-D74A32C39C20}" srcOrd="2" destOrd="0" presId="urn:microsoft.com/office/officeart/2005/8/layout/hProcess3"/>
    <dgm:cxn modelId="{0AAC4116-7E29-4149-BF0B-EBC8161A87C3}" type="presParOf" srcId="{03821814-BDDB-4DDE-A33B-013E5CCAEE69}" destId="{EE13BCFB-17B8-4A75-9ADA-EE43EB011177}" srcOrd="3" destOrd="0" presId="urn:microsoft.com/office/officeart/2005/8/layout/hProcess3"/>
    <dgm:cxn modelId="{5ADAAA59-C26F-432E-A990-06751AFD1D0F}" type="presParOf" srcId="{03821814-BDDB-4DDE-A33B-013E5CCAEE69}" destId="{BECE0F79-5F52-4828-8916-BF3A7977804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F3501-831C-43ED-94EB-884AABAE1E9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D1E42EA-6382-4E16-8470-F9002442AE49}">
      <dgm:prSet phldrT="[Text]"/>
      <dgm:spPr/>
      <dgm:t>
        <a:bodyPr/>
        <a:lstStyle/>
        <a:p>
          <a:r>
            <a:rPr lang="en-US" dirty="0" smtClean="0"/>
            <a:t>map</a:t>
          </a:r>
          <a:endParaRPr lang="en-US" dirty="0"/>
        </a:p>
      </dgm:t>
    </dgm:pt>
    <dgm:pt modelId="{0211BD39-1595-4CF0-876D-33331983BAC2}" type="parTrans" cxnId="{97CC7130-8AC0-48CA-9194-81D931A17458}">
      <dgm:prSet/>
      <dgm:spPr/>
      <dgm:t>
        <a:bodyPr/>
        <a:lstStyle/>
        <a:p>
          <a:endParaRPr lang="en-US"/>
        </a:p>
      </dgm:t>
    </dgm:pt>
    <dgm:pt modelId="{537E0CB1-2A2E-49B4-929D-CBE39D30EF74}" type="sibTrans" cxnId="{97CC7130-8AC0-48CA-9194-81D931A17458}">
      <dgm:prSet/>
      <dgm:spPr/>
      <dgm:t>
        <a:bodyPr/>
        <a:lstStyle/>
        <a:p>
          <a:endParaRPr lang="en-US"/>
        </a:p>
      </dgm:t>
    </dgm:pt>
    <dgm:pt modelId="{58F74E10-4EE5-4BB4-99C3-F865AF69C969}" type="pres">
      <dgm:prSet presAssocID="{037F3501-831C-43ED-94EB-884AABAE1E9F}" presName="Name0" presStyleCnt="0">
        <dgm:presLayoutVars>
          <dgm:dir/>
          <dgm:animLvl val="lvl"/>
          <dgm:resizeHandles val="exact"/>
        </dgm:presLayoutVars>
      </dgm:prSet>
      <dgm:spPr/>
    </dgm:pt>
    <dgm:pt modelId="{24F98FB5-1EC5-4C09-B718-E24E7AC9D406}" type="pres">
      <dgm:prSet presAssocID="{037F3501-831C-43ED-94EB-884AABAE1E9F}" presName="dummy" presStyleCnt="0"/>
      <dgm:spPr/>
    </dgm:pt>
    <dgm:pt modelId="{03821814-BDDB-4DDE-A33B-013E5CCAEE69}" type="pres">
      <dgm:prSet presAssocID="{037F3501-831C-43ED-94EB-884AABAE1E9F}" presName="linH" presStyleCnt="0"/>
      <dgm:spPr/>
    </dgm:pt>
    <dgm:pt modelId="{23DE9D39-09A6-407E-ABA2-2EA94B3F520E}" type="pres">
      <dgm:prSet presAssocID="{037F3501-831C-43ED-94EB-884AABAE1E9F}" presName="padding1" presStyleCnt="0"/>
      <dgm:spPr/>
    </dgm:pt>
    <dgm:pt modelId="{3A2A149C-F5DD-4CA5-B325-C0C02F6FA758}" type="pres">
      <dgm:prSet presAssocID="{0D1E42EA-6382-4E16-8470-F9002442AE49}" presName="linV" presStyleCnt="0"/>
      <dgm:spPr/>
    </dgm:pt>
    <dgm:pt modelId="{13FB0145-C1DE-4B6D-8BC6-51BA28475847}" type="pres">
      <dgm:prSet presAssocID="{0D1E42EA-6382-4E16-8470-F9002442AE49}" presName="spVertical1" presStyleCnt="0"/>
      <dgm:spPr/>
    </dgm:pt>
    <dgm:pt modelId="{139CC093-8E1C-4EEA-BAD8-E5674C427259}" type="pres">
      <dgm:prSet presAssocID="{0D1E42EA-6382-4E16-8470-F9002442AE49}" presName="parTx" presStyleLbl="revTx" presStyleIdx="0" presStyleCnt="1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4C2EB-F2E8-4EA3-880F-0F4493179886}" type="pres">
      <dgm:prSet presAssocID="{0D1E42EA-6382-4E16-8470-F9002442AE49}" presName="spVertical2" presStyleCnt="0"/>
      <dgm:spPr/>
    </dgm:pt>
    <dgm:pt modelId="{AA020B47-FAC4-4C13-8C9C-D01675650428}" type="pres">
      <dgm:prSet presAssocID="{0D1E42EA-6382-4E16-8470-F9002442AE49}" presName="spVertical3" presStyleCnt="0"/>
      <dgm:spPr/>
    </dgm:pt>
    <dgm:pt modelId="{40C06A84-8C8D-4D69-AC8B-D74A32C39C20}" type="pres">
      <dgm:prSet presAssocID="{037F3501-831C-43ED-94EB-884AABAE1E9F}" presName="padding2" presStyleCnt="0"/>
      <dgm:spPr/>
    </dgm:pt>
    <dgm:pt modelId="{EE13BCFB-17B8-4A75-9ADA-EE43EB011177}" type="pres">
      <dgm:prSet presAssocID="{037F3501-831C-43ED-94EB-884AABAE1E9F}" presName="negArrow" presStyleCnt="0"/>
      <dgm:spPr/>
    </dgm:pt>
    <dgm:pt modelId="{BECE0F79-5F52-4828-8916-BF3A79778042}" type="pres">
      <dgm:prSet presAssocID="{037F3501-831C-43ED-94EB-884AABAE1E9F}" presName="backgroundArrow" presStyleLbl="node1" presStyleIdx="0" presStyleCnt="1" custLinFactNeighborX="135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CC7130-8AC0-48CA-9194-81D931A17458}" srcId="{037F3501-831C-43ED-94EB-884AABAE1E9F}" destId="{0D1E42EA-6382-4E16-8470-F9002442AE49}" srcOrd="0" destOrd="0" parTransId="{0211BD39-1595-4CF0-876D-33331983BAC2}" sibTransId="{537E0CB1-2A2E-49B4-929D-CBE39D30EF74}"/>
    <dgm:cxn modelId="{4BE289BA-4E7D-41B8-ADDE-D3944C50385B}" type="presOf" srcId="{0D1E42EA-6382-4E16-8470-F9002442AE49}" destId="{139CC093-8E1C-4EEA-BAD8-E5674C427259}" srcOrd="0" destOrd="0" presId="urn:microsoft.com/office/officeart/2005/8/layout/hProcess3"/>
    <dgm:cxn modelId="{CE8CB7B3-2811-4C01-8CBB-7142BC2B862D}" type="presOf" srcId="{037F3501-831C-43ED-94EB-884AABAE1E9F}" destId="{58F74E10-4EE5-4BB4-99C3-F865AF69C969}" srcOrd="0" destOrd="0" presId="urn:microsoft.com/office/officeart/2005/8/layout/hProcess3"/>
    <dgm:cxn modelId="{A6D81BC1-5410-4ED4-955B-FDD5B420B6F6}" type="presParOf" srcId="{58F74E10-4EE5-4BB4-99C3-F865AF69C969}" destId="{24F98FB5-1EC5-4C09-B718-E24E7AC9D406}" srcOrd="0" destOrd="0" presId="urn:microsoft.com/office/officeart/2005/8/layout/hProcess3"/>
    <dgm:cxn modelId="{02CA227A-BA8E-4027-A26B-D33B11C561C5}" type="presParOf" srcId="{58F74E10-4EE5-4BB4-99C3-F865AF69C969}" destId="{03821814-BDDB-4DDE-A33B-013E5CCAEE69}" srcOrd="1" destOrd="0" presId="urn:microsoft.com/office/officeart/2005/8/layout/hProcess3"/>
    <dgm:cxn modelId="{73F6DC58-E32E-4A97-BBC5-80D275C42417}" type="presParOf" srcId="{03821814-BDDB-4DDE-A33B-013E5CCAEE69}" destId="{23DE9D39-09A6-407E-ABA2-2EA94B3F520E}" srcOrd="0" destOrd="0" presId="urn:microsoft.com/office/officeart/2005/8/layout/hProcess3"/>
    <dgm:cxn modelId="{292A52AE-0B7A-471D-B112-E89CFA4354AF}" type="presParOf" srcId="{03821814-BDDB-4DDE-A33B-013E5CCAEE69}" destId="{3A2A149C-F5DD-4CA5-B325-C0C02F6FA758}" srcOrd="1" destOrd="0" presId="urn:microsoft.com/office/officeart/2005/8/layout/hProcess3"/>
    <dgm:cxn modelId="{95C64221-391B-4801-91E2-F4838C4A0B72}" type="presParOf" srcId="{3A2A149C-F5DD-4CA5-B325-C0C02F6FA758}" destId="{13FB0145-C1DE-4B6D-8BC6-51BA28475847}" srcOrd="0" destOrd="0" presId="urn:microsoft.com/office/officeart/2005/8/layout/hProcess3"/>
    <dgm:cxn modelId="{A3909267-6FB9-494F-8E17-48641690AF46}" type="presParOf" srcId="{3A2A149C-F5DD-4CA5-B325-C0C02F6FA758}" destId="{139CC093-8E1C-4EEA-BAD8-E5674C427259}" srcOrd="1" destOrd="0" presId="urn:microsoft.com/office/officeart/2005/8/layout/hProcess3"/>
    <dgm:cxn modelId="{B1C7CC35-5431-49BD-9CFB-AC40D9C4EA71}" type="presParOf" srcId="{3A2A149C-F5DD-4CA5-B325-C0C02F6FA758}" destId="{5704C2EB-F2E8-4EA3-880F-0F4493179886}" srcOrd="2" destOrd="0" presId="urn:microsoft.com/office/officeart/2005/8/layout/hProcess3"/>
    <dgm:cxn modelId="{AFD3A587-FA39-4673-BDA5-B9095FEC150F}" type="presParOf" srcId="{3A2A149C-F5DD-4CA5-B325-C0C02F6FA758}" destId="{AA020B47-FAC4-4C13-8C9C-D01675650428}" srcOrd="3" destOrd="0" presId="urn:microsoft.com/office/officeart/2005/8/layout/hProcess3"/>
    <dgm:cxn modelId="{9E10E8BA-0BED-4D58-A765-1E22F0AA7822}" type="presParOf" srcId="{03821814-BDDB-4DDE-A33B-013E5CCAEE69}" destId="{40C06A84-8C8D-4D69-AC8B-D74A32C39C20}" srcOrd="2" destOrd="0" presId="urn:microsoft.com/office/officeart/2005/8/layout/hProcess3"/>
    <dgm:cxn modelId="{FE819730-C4E1-43F8-A365-2792B09A83B7}" type="presParOf" srcId="{03821814-BDDB-4DDE-A33B-013E5CCAEE69}" destId="{EE13BCFB-17B8-4A75-9ADA-EE43EB011177}" srcOrd="3" destOrd="0" presId="urn:microsoft.com/office/officeart/2005/8/layout/hProcess3"/>
    <dgm:cxn modelId="{3FC3FBDD-81CB-4323-834E-AA1B5D0126D7}" type="presParOf" srcId="{03821814-BDDB-4DDE-A33B-013E5CCAEE69}" destId="{BECE0F79-5F52-4828-8916-BF3A7977804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7F3501-831C-43ED-94EB-884AABAE1E9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D1E42EA-6382-4E16-8470-F9002442AE49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0211BD39-1595-4CF0-876D-33331983BAC2}" type="parTrans" cxnId="{97CC7130-8AC0-48CA-9194-81D931A17458}">
      <dgm:prSet/>
      <dgm:spPr/>
      <dgm:t>
        <a:bodyPr/>
        <a:lstStyle/>
        <a:p>
          <a:endParaRPr lang="en-US"/>
        </a:p>
      </dgm:t>
    </dgm:pt>
    <dgm:pt modelId="{537E0CB1-2A2E-49B4-929D-CBE39D30EF74}" type="sibTrans" cxnId="{97CC7130-8AC0-48CA-9194-81D931A17458}">
      <dgm:prSet/>
      <dgm:spPr/>
      <dgm:t>
        <a:bodyPr/>
        <a:lstStyle/>
        <a:p>
          <a:endParaRPr lang="en-US"/>
        </a:p>
      </dgm:t>
    </dgm:pt>
    <dgm:pt modelId="{58F74E10-4EE5-4BB4-99C3-F865AF69C969}" type="pres">
      <dgm:prSet presAssocID="{037F3501-831C-43ED-94EB-884AABAE1E9F}" presName="Name0" presStyleCnt="0">
        <dgm:presLayoutVars>
          <dgm:dir/>
          <dgm:animLvl val="lvl"/>
          <dgm:resizeHandles val="exact"/>
        </dgm:presLayoutVars>
      </dgm:prSet>
      <dgm:spPr/>
    </dgm:pt>
    <dgm:pt modelId="{24F98FB5-1EC5-4C09-B718-E24E7AC9D406}" type="pres">
      <dgm:prSet presAssocID="{037F3501-831C-43ED-94EB-884AABAE1E9F}" presName="dummy" presStyleCnt="0"/>
      <dgm:spPr/>
    </dgm:pt>
    <dgm:pt modelId="{03821814-BDDB-4DDE-A33B-013E5CCAEE69}" type="pres">
      <dgm:prSet presAssocID="{037F3501-831C-43ED-94EB-884AABAE1E9F}" presName="linH" presStyleCnt="0"/>
      <dgm:spPr/>
    </dgm:pt>
    <dgm:pt modelId="{23DE9D39-09A6-407E-ABA2-2EA94B3F520E}" type="pres">
      <dgm:prSet presAssocID="{037F3501-831C-43ED-94EB-884AABAE1E9F}" presName="padding1" presStyleCnt="0"/>
      <dgm:spPr/>
    </dgm:pt>
    <dgm:pt modelId="{3A2A149C-F5DD-4CA5-B325-C0C02F6FA758}" type="pres">
      <dgm:prSet presAssocID="{0D1E42EA-6382-4E16-8470-F9002442AE49}" presName="linV" presStyleCnt="0"/>
      <dgm:spPr/>
    </dgm:pt>
    <dgm:pt modelId="{13FB0145-C1DE-4B6D-8BC6-51BA28475847}" type="pres">
      <dgm:prSet presAssocID="{0D1E42EA-6382-4E16-8470-F9002442AE49}" presName="spVertical1" presStyleCnt="0"/>
      <dgm:spPr/>
    </dgm:pt>
    <dgm:pt modelId="{139CC093-8E1C-4EEA-BAD8-E5674C427259}" type="pres">
      <dgm:prSet presAssocID="{0D1E42EA-6382-4E16-8470-F9002442AE49}" presName="parTx" presStyleLbl="revTx" presStyleIdx="0" presStyleCnt="1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4C2EB-F2E8-4EA3-880F-0F4493179886}" type="pres">
      <dgm:prSet presAssocID="{0D1E42EA-6382-4E16-8470-F9002442AE49}" presName="spVertical2" presStyleCnt="0"/>
      <dgm:spPr/>
    </dgm:pt>
    <dgm:pt modelId="{AA020B47-FAC4-4C13-8C9C-D01675650428}" type="pres">
      <dgm:prSet presAssocID="{0D1E42EA-6382-4E16-8470-F9002442AE49}" presName="spVertical3" presStyleCnt="0"/>
      <dgm:spPr/>
    </dgm:pt>
    <dgm:pt modelId="{40C06A84-8C8D-4D69-AC8B-D74A32C39C20}" type="pres">
      <dgm:prSet presAssocID="{037F3501-831C-43ED-94EB-884AABAE1E9F}" presName="padding2" presStyleCnt="0"/>
      <dgm:spPr/>
    </dgm:pt>
    <dgm:pt modelId="{EE13BCFB-17B8-4A75-9ADA-EE43EB011177}" type="pres">
      <dgm:prSet presAssocID="{037F3501-831C-43ED-94EB-884AABAE1E9F}" presName="negArrow" presStyleCnt="0"/>
      <dgm:spPr/>
    </dgm:pt>
    <dgm:pt modelId="{BECE0F79-5F52-4828-8916-BF3A79778042}" type="pres">
      <dgm:prSet presAssocID="{037F3501-831C-43ED-94EB-884AABAE1E9F}" presName="backgroundArrow" presStyleLbl="node1" presStyleIdx="0" presStyleCnt="1" custLinFactNeighborX="-135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CC7130-8AC0-48CA-9194-81D931A17458}" srcId="{037F3501-831C-43ED-94EB-884AABAE1E9F}" destId="{0D1E42EA-6382-4E16-8470-F9002442AE49}" srcOrd="0" destOrd="0" parTransId="{0211BD39-1595-4CF0-876D-33331983BAC2}" sibTransId="{537E0CB1-2A2E-49B4-929D-CBE39D30EF74}"/>
    <dgm:cxn modelId="{C4D80CAB-1876-4990-A525-2968BC69CC7B}" type="presOf" srcId="{0D1E42EA-6382-4E16-8470-F9002442AE49}" destId="{139CC093-8E1C-4EEA-BAD8-E5674C427259}" srcOrd="0" destOrd="0" presId="urn:microsoft.com/office/officeart/2005/8/layout/hProcess3"/>
    <dgm:cxn modelId="{84FB0EC2-CEBC-4739-941B-60187F042928}" type="presOf" srcId="{037F3501-831C-43ED-94EB-884AABAE1E9F}" destId="{58F74E10-4EE5-4BB4-99C3-F865AF69C969}" srcOrd="0" destOrd="0" presId="urn:microsoft.com/office/officeart/2005/8/layout/hProcess3"/>
    <dgm:cxn modelId="{AF1484A4-A7B4-42ED-B61D-5B7DC9C504C8}" type="presParOf" srcId="{58F74E10-4EE5-4BB4-99C3-F865AF69C969}" destId="{24F98FB5-1EC5-4C09-B718-E24E7AC9D406}" srcOrd="0" destOrd="0" presId="urn:microsoft.com/office/officeart/2005/8/layout/hProcess3"/>
    <dgm:cxn modelId="{4D97D166-8D8C-44BD-97C1-867868E9DD19}" type="presParOf" srcId="{58F74E10-4EE5-4BB4-99C3-F865AF69C969}" destId="{03821814-BDDB-4DDE-A33B-013E5CCAEE69}" srcOrd="1" destOrd="0" presId="urn:microsoft.com/office/officeart/2005/8/layout/hProcess3"/>
    <dgm:cxn modelId="{0559CA7B-DE6C-4DF3-859B-76DC83477432}" type="presParOf" srcId="{03821814-BDDB-4DDE-A33B-013E5CCAEE69}" destId="{23DE9D39-09A6-407E-ABA2-2EA94B3F520E}" srcOrd="0" destOrd="0" presId="urn:microsoft.com/office/officeart/2005/8/layout/hProcess3"/>
    <dgm:cxn modelId="{55CD637C-49E9-40F7-8A89-FF1479AFB3FD}" type="presParOf" srcId="{03821814-BDDB-4DDE-A33B-013E5CCAEE69}" destId="{3A2A149C-F5DD-4CA5-B325-C0C02F6FA758}" srcOrd="1" destOrd="0" presId="urn:microsoft.com/office/officeart/2005/8/layout/hProcess3"/>
    <dgm:cxn modelId="{49A008F1-61FA-4F96-83BE-2038DFBFCC48}" type="presParOf" srcId="{3A2A149C-F5DD-4CA5-B325-C0C02F6FA758}" destId="{13FB0145-C1DE-4B6D-8BC6-51BA28475847}" srcOrd="0" destOrd="0" presId="urn:microsoft.com/office/officeart/2005/8/layout/hProcess3"/>
    <dgm:cxn modelId="{D980D9D8-0235-4A26-BE6B-2EDFE59B71C7}" type="presParOf" srcId="{3A2A149C-F5DD-4CA5-B325-C0C02F6FA758}" destId="{139CC093-8E1C-4EEA-BAD8-E5674C427259}" srcOrd="1" destOrd="0" presId="urn:microsoft.com/office/officeart/2005/8/layout/hProcess3"/>
    <dgm:cxn modelId="{B081001F-4C62-4540-BD32-18AFC1508F1B}" type="presParOf" srcId="{3A2A149C-F5DD-4CA5-B325-C0C02F6FA758}" destId="{5704C2EB-F2E8-4EA3-880F-0F4493179886}" srcOrd="2" destOrd="0" presId="urn:microsoft.com/office/officeart/2005/8/layout/hProcess3"/>
    <dgm:cxn modelId="{7AC3B4F7-211C-46C9-8EF0-BDB1EEEAC29F}" type="presParOf" srcId="{3A2A149C-F5DD-4CA5-B325-C0C02F6FA758}" destId="{AA020B47-FAC4-4C13-8C9C-D01675650428}" srcOrd="3" destOrd="0" presId="urn:microsoft.com/office/officeart/2005/8/layout/hProcess3"/>
    <dgm:cxn modelId="{995E2222-AFD9-4679-A588-D90DE2EE39F1}" type="presParOf" srcId="{03821814-BDDB-4DDE-A33B-013E5CCAEE69}" destId="{40C06A84-8C8D-4D69-AC8B-D74A32C39C20}" srcOrd="2" destOrd="0" presId="urn:microsoft.com/office/officeart/2005/8/layout/hProcess3"/>
    <dgm:cxn modelId="{80C441D8-666E-45A8-88EC-1B570245A4EA}" type="presParOf" srcId="{03821814-BDDB-4DDE-A33B-013E5CCAEE69}" destId="{EE13BCFB-17B8-4A75-9ADA-EE43EB011177}" srcOrd="3" destOrd="0" presId="urn:microsoft.com/office/officeart/2005/8/layout/hProcess3"/>
    <dgm:cxn modelId="{04017021-3E2F-4ADC-B661-D1CCC8D34E7A}" type="presParOf" srcId="{03821814-BDDB-4DDE-A33B-013E5CCAEE69}" destId="{BECE0F79-5F52-4828-8916-BF3A7977804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b="0">
                <a:solidFill>
                  <a:schemeClr val="tx1"/>
                </a:solidFill>
                <a:latin typeface="Times New Roman" pitchFamily="18" charset="0"/>
                <a:ea typeface="AppleMyungjo" charset="-127"/>
              </a:defRPr>
            </a:lvl1pPr>
          </a:lstStyle>
          <a:p>
            <a:pPr>
              <a:defRPr/>
            </a:pPr>
            <a:fld id="{203142F0-4AC8-4A36-A8DA-91AB2BF636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98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720725"/>
            <a:ext cx="46783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5475"/>
            <a:ext cx="512127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7763"/>
            <a:ext cx="302736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AppleMyungjo" charset="-127"/>
              </a:defRPr>
            </a:lvl1pPr>
          </a:lstStyle>
          <a:p>
            <a:pPr>
              <a:defRPr/>
            </a:pPr>
            <a:r>
              <a:rPr lang="ko-KR" altLang="en-US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767763"/>
            <a:ext cx="302736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AppleMyungjo" charset="-127"/>
              </a:defRPr>
            </a:lvl1pPr>
          </a:lstStyle>
          <a:p>
            <a:pPr>
              <a:defRPr/>
            </a:pPr>
            <a:fld id="{19FDB4EF-3496-4A92-B192-20E867726B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1487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934B-C37B-44B6-BA8D-91446D632C90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r>
              <a:rPr lang="en-US" b="1" baseline="0" dirty="0" smtClean="0"/>
              <a:t> server</a:t>
            </a:r>
          </a:p>
          <a:p>
            <a:r>
              <a:rPr lang="en-US" dirty="0" smtClean="0"/>
              <a:t>Typically the mongos process resides in the same machine as the application server in order to minimize the necessary network hops.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FDB4EF-3496-4A92-B192-20E867726BB6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44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FDB4EF-3496-4A92-B192-20E867726BB6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33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FDB4EF-3496-4A92-B192-20E867726BB6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3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4" descr="Offerings-lan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1573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ervices-landing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73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Careers-landin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19200"/>
            <a:ext cx="1573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Ishi-Logo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175375"/>
            <a:ext cx="19050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781800" y="119063"/>
            <a:ext cx="22939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4" descr="Ishi-Logo.gif"/>
          <p:cNvPicPr>
            <a:picLocks noChangeAspect="1"/>
          </p:cNvPicPr>
          <p:nvPr/>
        </p:nvPicPr>
        <p:blipFill>
          <a:blip r:embed="rId2" cstate="print"/>
          <a:srcRect l="29825"/>
          <a:stretch>
            <a:fillRect/>
          </a:stretch>
        </p:blipFill>
        <p:spPr bwMode="auto">
          <a:xfrm>
            <a:off x="8763000" y="5334000"/>
            <a:ext cx="381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6725"/>
            <a:ext cx="7315200" cy="7524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0DCF-5A7C-4A09-883B-4DCA5A771464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 descr="15th Anniversary.jpg"/>
          <p:cNvPicPr>
            <a:picLocks noChangeAspect="1"/>
          </p:cNvPicPr>
          <p:nvPr userDrawn="1"/>
        </p:nvPicPr>
        <p:blipFill>
          <a:blip r:embed="rId2" cstate="print"/>
          <a:srcRect l="19270" t="38959" r="52708" b="3751"/>
          <a:stretch>
            <a:fillRect/>
          </a:stretch>
        </p:blipFill>
        <p:spPr bwMode="auto">
          <a:xfrm>
            <a:off x="8001000" y="152400"/>
            <a:ext cx="1027113" cy="104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 descr="Leaderboard_4"/>
          <p:cNvPicPr>
            <a:picLocks noChangeAspect="1" noChangeArrowheads="1"/>
          </p:cNvPicPr>
          <p:nvPr userDrawn="1"/>
        </p:nvPicPr>
        <p:blipFill>
          <a:blip r:embed="rId3" cstate="print"/>
          <a:srcRect t="28889" r="53984"/>
          <a:stretch>
            <a:fillRect/>
          </a:stretch>
        </p:blipFill>
        <p:spPr bwMode="auto">
          <a:xfrm>
            <a:off x="0" y="6350000"/>
            <a:ext cx="2641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4" descr="Ishi-Logo.gif"/>
          <p:cNvPicPr>
            <a:picLocks noChangeAspect="1"/>
          </p:cNvPicPr>
          <p:nvPr/>
        </p:nvPicPr>
        <p:blipFill>
          <a:blip r:embed="rId2" cstate="print"/>
          <a:srcRect b="29825"/>
          <a:stretch>
            <a:fillRect/>
          </a:stretch>
        </p:blipFill>
        <p:spPr bwMode="auto">
          <a:xfrm>
            <a:off x="0" y="0"/>
            <a:ext cx="170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è"/>
              <a:tabLst>
                <a:tab pos="457200" algn="l"/>
              </a:tabLst>
              <a:defRPr lang="en-US" sz="29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156325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8857" t="46477" r="14285" b="39047"/>
          <a:stretch>
            <a:fillRect/>
          </a:stretch>
        </p:blipFill>
        <p:spPr bwMode="auto">
          <a:xfrm>
            <a:off x="0" y="0"/>
            <a:ext cx="16764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rgbClr val="775F55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endParaRPr lang="en-US"/>
          </a:p>
        </p:txBody>
      </p:sp>
      <p:pic>
        <p:nvPicPr>
          <p:cNvPr id="10" name="Picture 89" descr="Leaderboard_4"/>
          <p:cNvPicPr>
            <a:picLocks noChangeAspect="1" noChangeArrowheads="1"/>
          </p:cNvPicPr>
          <p:nvPr userDrawn="1"/>
        </p:nvPicPr>
        <p:blipFill>
          <a:blip r:embed="rId2" cstate="print"/>
          <a:srcRect t="28889" r="53984"/>
          <a:stretch>
            <a:fillRect/>
          </a:stretch>
        </p:blipFill>
        <p:spPr bwMode="auto">
          <a:xfrm>
            <a:off x="0" y="6350000"/>
            <a:ext cx="2641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533400" cy="244475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defRPr kumimoji="0" lang="en-US"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8857" t="46477" r="14285" b="39047"/>
          <a:stretch>
            <a:fillRect/>
          </a:stretch>
        </p:blipFill>
        <p:spPr bwMode="auto">
          <a:xfrm>
            <a:off x="0" y="0"/>
            <a:ext cx="16764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775F55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0"/>
            <a:ext cx="609600" cy="3048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2" descr="Ishi-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8" y="4821238"/>
            <a:ext cx="161131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077200" y="0"/>
            <a:ext cx="1066800" cy="685800"/>
          </a:xfrm>
        </p:spPr>
        <p:txBody>
          <a:bodyPr rtlCol="0"/>
          <a:lstStyle>
            <a:lvl1pPr>
              <a:defRPr sz="2800"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dirty="0"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fld id="{83AC0DCF-5A7C-4A09-883B-4DCA5A771464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4" name="Picture 9" descr="Ishi-Logo.gif"/>
          <p:cNvPicPr>
            <a:picLocks noChangeAspect="1"/>
          </p:cNvPicPr>
          <p:nvPr/>
        </p:nvPicPr>
        <p:blipFill>
          <a:blip r:embed="rId13" cstate="print"/>
          <a:srcRect b="29825"/>
          <a:stretch>
            <a:fillRect/>
          </a:stretch>
        </p:blipFill>
        <p:spPr bwMode="auto">
          <a:xfrm>
            <a:off x="7439025" y="6477000"/>
            <a:ext cx="170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9" descr="Leaderboard_4"/>
          <p:cNvPicPr>
            <a:picLocks noChangeAspect="1" noChangeArrowheads="1"/>
          </p:cNvPicPr>
          <p:nvPr/>
        </p:nvPicPr>
        <p:blipFill>
          <a:blip r:embed="rId14" cstate="print"/>
          <a:srcRect t="28889" r="53984"/>
          <a:stretch>
            <a:fillRect/>
          </a:stretch>
        </p:blipFill>
        <p:spPr bwMode="auto">
          <a:xfrm>
            <a:off x="0" y="6350000"/>
            <a:ext cx="2641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dl.mongodb.org/win32/mongodb-win32-x86_64-2008plus-2.6.3.zip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ry.mongodb.org/" TargetMode="External"/><Relationship Id="rId2" Type="http://schemas.openxmlformats.org/officeDocument/2006/relationships/hyperlink" Target="https://university.mongodb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mongodb-user@googlegroups.com" TargetMode="External"/><Relationship Id="rId4" Type="http://schemas.openxmlformats.org/officeDocument/2006/relationships/hyperlink" Target="http://docs.mongodb.org/manual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akbar.gadhiya@ishisystems.com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44000" cy="2257425"/>
          </a:xfrm>
        </p:spPr>
        <p:txBody>
          <a:bodyPr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3600" dirty="0" smtClean="0"/>
              <a:t>Mongo DB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i="1" dirty="0" smtClean="0"/>
              <a:t>JUNE</a:t>
            </a:r>
            <a:r>
              <a:rPr lang="en-US" sz="3200" i="1" smtClean="0"/>
              <a:t>, 2014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10125" y="4781550"/>
            <a:ext cx="398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Akbar Gadhiya 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Programmer Analyst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43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RDBMS - MongoDB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39906"/>
              </p:ext>
            </p:extLst>
          </p:nvPr>
        </p:nvGraphicFramePr>
        <p:xfrm>
          <a:off x="2517774" y="1800225"/>
          <a:ext cx="432117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76"/>
                <a:gridCol w="2324100"/>
              </a:tblGrid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Document(JSON,</a:t>
                      </a:r>
                      <a:r>
                        <a:rPr lang="en-US" baseline="0" dirty="0" smtClean="0"/>
                        <a:t> BSON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Document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Shard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Java script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-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06690"/>
              </p:ext>
            </p:extLst>
          </p:nvPr>
        </p:nvGraphicFramePr>
        <p:xfrm>
          <a:off x="612774" y="1600200"/>
          <a:ext cx="432117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76"/>
                <a:gridCol w="2324100"/>
              </a:tblGrid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Table,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Document(JSON,</a:t>
                      </a:r>
                      <a:r>
                        <a:rPr lang="en-US" baseline="0" dirty="0" smtClean="0"/>
                        <a:t> BSON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Document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Shard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Java 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kerekített téglalap 12"/>
          <p:cNvSpPr/>
          <p:nvPr/>
        </p:nvSpPr>
        <p:spPr>
          <a:xfrm>
            <a:off x="4839494" y="2160591"/>
            <a:ext cx="4161631" cy="38203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sz="1600" dirty="0"/>
              <a:t>&gt; </a:t>
            </a:r>
            <a:r>
              <a:rPr lang="hu-HU" sz="1600" dirty="0" err="1"/>
              <a:t>db.user.findOne</a:t>
            </a:r>
            <a:r>
              <a:rPr lang="hu-HU" sz="1600" dirty="0"/>
              <a:t>({</a:t>
            </a:r>
            <a:r>
              <a:rPr lang="hu-HU" sz="1600" dirty="0" err="1"/>
              <a:t>age</a:t>
            </a:r>
            <a:r>
              <a:rPr lang="hu-HU" sz="1600" dirty="0"/>
              <a:t>:39})</a:t>
            </a:r>
          </a:p>
          <a:p>
            <a:pPr>
              <a:defRPr/>
            </a:pPr>
            <a:r>
              <a:rPr lang="hu-HU" sz="1600" dirty="0"/>
              <a:t>{</a:t>
            </a:r>
          </a:p>
          <a:p>
            <a:pPr>
              <a:defRPr/>
            </a:pPr>
            <a:r>
              <a:rPr lang="hu-HU" sz="1600" dirty="0"/>
              <a:t>        "_</a:t>
            </a:r>
            <a:r>
              <a:rPr lang="hu-HU" sz="1600" dirty="0" err="1"/>
              <a:t>id</a:t>
            </a:r>
            <a:r>
              <a:rPr lang="hu-HU" sz="1600" dirty="0"/>
              <a:t>" : </a:t>
            </a:r>
            <a:r>
              <a:rPr lang="hu-HU" sz="1600" dirty="0" err="1"/>
              <a:t>ObjectId</a:t>
            </a:r>
            <a:r>
              <a:rPr lang="hu-HU" sz="1600" dirty="0"/>
              <a:t>("5114e0bd42…"),</a:t>
            </a:r>
          </a:p>
          <a:p>
            <a:pPr>
              <a:defRPr/>
            </a:pPr>
            <a:r>
              <a:rPr lang="hu-HU" sz="1600" dirty="0"/>
              <a:t>        "</a:t>
            </a:r>
            <a:r>
              <a:rPr lang="hu-HU" sz="1600" dirty="0" err="1"/>
              <a:t>first</a:t>
            </a:r>
            <a:r>
              <a:rPr lang="hu-HU" sz="1600" dirty="0"/>
              <a:t>" : "John",</a:t>
            </a:r>
          </a:p>
          <a:p>
            <a:pPr>
              <a:defRPr/>
            </a:pPr>
            <a:r>
              <a:rPr lang="hu-HU" sz="1600" dirty="0"/>
              <a:t>        "</a:t>
            </a:r>
            <a:r>
              <a:rPr lang="hu-HU" sz="1600" dirty="0" err="1"/>
              <a:t>last</a:t>
            </a:r>
            <a:r>
              <a:rPr lang="hu-HU" sz="1600" dirty="0"/>
              <a:t>" : "</a:t>
            </a:r>
            <a:r>
              <a:rPr lang="hu-HU" sz="1600" dirty="0" err="1"/>
              <a:t>Doe</a:t>
            </a:r>
            <a:r>
              <a:rPr lang="hu-HU" sz="1600" dirty="0"/>
              <a:t>",</a:t>
            </a:r>
          </a:p>
          <a:p>
            <a:pPr>
              <a:defRPr/>
            </a:pPr>
            <a:r>
              <a:rPr lang="hu-HU" sz="1600" dirty="0"/>
              <a:t>        "</a:t>
            </a:r>
            <a:r>
              <a:rPr lang="hu-HU" sz="1600" dirty="0" err="1"/>
              <a:t>age</a:t>
            </a:r>
            <a:r>
              <a:rPr lang="hu-HU" sz="1600" dirty="0"/>
              <a:t>" : 39, </a:t>
            </a:r>
          </a:p>
          <a:p>
            <a:pPr>
              <a:defRPr/>
            </a:pPr>
            <a:r>
              <a:rPr lang="hu-HU" sz="1600" dirty="0"/>
              <a:t>       "</a:t>
            </a:r>
            <a:r>
              <a:rPr lang="hu-HU" sz="1600" dirty="0" err="1"/>
              <a:t>interests</a:t>
            </a:r>
            <a:r>
              <a:rPr lang="hu-HU" sz="1600" dirty="0"/>
              <a:t>" : [</a:t>
            </a:r>
          </a:p>
          <a:p>
            <a:pPr>
              <a:defRPr/>
            </a:pPr>
            <a:r>
              <a:rPr lang="hu-HU" sz="1600" dirty="0"/>
              <a:t>                "</a:t>
            </a:r>
            <a:r>
              <a:rPr lang="hu-HU" sz="1600" dirty="0" err="1"/>
              <a:t>Reading</a:t>
            </a:r>
            <a:r>
              <a:rPr lang="hu-HU" sz="1600" dirty="0"/>
              <a:t>",</a:t>
            </a:r>
          </a:p>
          <a:p>
            <a:pPr>
              <a:defRPr/>
            </a:pPr>
            <a:r>
              <a:rPr lang="hu-HU" sz="1600" dirty="0"/>
              <a:t>                "Mountain </a:t>
            </a:r>
            <a:r>
              <a:rPr lang="hu-HU" sz="1600" dirty="0" err="1"/>
              <a:t>Biking</a:t>
            </a:r>
            <a:r>
              <a:rPr lang="hu-HU" sz="1600" dirty="0"/>
              <a:t> ]</a:t>
            </a:r>
          </a:p>
          <a:p>
            <a:pPr>
              <a:defRPr/>
            </a:pPr>
            <a:r>
              <a:rPr lang="hu-HU" sz="1600" dirty="0"/>
              <a:t>       </a:t>
            </a:r>
            <a:r>
              <a:rPr lang="en-US" sz="1600" dirty="0"/>
              <a:t>"favorites": { </a:t>
            </a:r>
            <a:endParaRPr lang="hu-HU" sz="1600" dirty="0"/>
          </a:p>
          <a:p>
            <a:pPr>
              <a:defRPr/>
            </a:pPr>
            <a:r>
              <a:rPr lang="hu-HU" sz="1600" dirty="0"/>
              <a:t>               </a:t>
            </a:r>
            <a:r>
              <a:rPr lang="en-US" sz="1600" dirty="0"/>
              <a:t>"color": "Blue", </a:t>
            </a:r>
            <a:endParaRPr lang="hu-HU" sz="1600" dirty="0"/>
          </a:p>
          <a:p>
            <a:pPr>
              <a:defRPr/>
            </a:pPr>
            <a:r>
              <a:rPr lang="hu-HU" sz="1600" dirty="0"/>
              <a:t>               </a:t>
            </a:r>
            <a:r>
              <a:rPr lang="en-US" sz="1600" dirty="0"/>
              <a:t>"sport": "Soccer"} </a:t>
            </a:r>
            <a:endParaRPr lang="hu-HU" sz="1600" b="1" dirty="0"/>
          </a:p>
          <a:p>
            <a:pPr>
              <a:defRPr/>
            </a:pPr>
            <a:r>
              <a:rPr 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8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 composition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896" y="2207623"/>
            <a:ext cx="8934209" cy="1209593"/>
          </a:xfrm>
          <a:prstGeom prst="roundRect">
            <a:avLst/>
          </a:prstGeom>
          <a:solidFill>
            <a:srgbClr val="EE9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3100" dirty="0" err="1">
                <a:solidFill>
                  <a:schemeClr val="tx1"/>
                </a:solidFill>
                <a:latin typeface="Courier"/>
                <a:cs typeface="Courier"/>
              </a:rPr>
              <a:t>ObjectId</a:t>
            </a:r>
            <a:r>
              <a:rPr lang="nl-NL" sz="3100" dirty="0">
                <a:solidFill>
                  <a:schemeClr val="tx1"/>
                </a:solidFill>
                <a:latin typeface="Courier"/>
                <a:cs typeface="Courier"/>
              </a:rPr>
              <a:t>("</a:t>
            </a:r>
            <a:r>
              <a:rPr lang="nl-NL" sz="3100" dirty="0">
                <a:solidFill>
                  <a:srgbClr val="FF0000"/>
                </a:solidFill>
                <a:latin typeface="Courier"/>
                <a:cs typeface="Courier"/>
              </a:rPr>
              <a:t>51597ca8</a:t>
            </a:r>
            <a:r>
              <a:rPr lang="nl-NL" sz="31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e28587</a:t>
            </a:r>
            <a:r>
              <a:rPr lang="nl-NL" sz="31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b865</a:t>
            </a:r>
            <a:r>
              <a:rPr lang="nl-NL" sz="3100" dirty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28edfd</a:t>
            </a:r>
            <a:r>
              <a:rPr lang="nl-NL" sz="3100" dirty="0">
                <a:solidFill>
                  <a:srgbClr val="191918"/>
                </a:solidFill>
                <a:latin typeface="Courier"/>
                <a:cs typeface="Courier"/>
              </a:rPr>
              <a:t>”)</a:t>
            </a:r>
            <a:endParaRPr lang="en-US" sz="3100" dirty="0">
              <a:solidFill>
                <a:srgbClr val="191918"/>
              </a:solidFill>
              <a:latin typeface="Courier"/>
              <a:cs typeface="Courier"/>
            </a:endParaRPr>
          </a:p>
        </p:txBody>
      </p:sp>
      <p:sp>
        <p:nvSpPr>
          <p:cNvPr id="5" name="Up-Down Arrow 4"/>
          <p:cNvSpPr/>
          <p:nvPr/>
        </p:nvSpPr>
        <p:spPr>
          <a:xfrm rot="5400000">
            <a:off x="5186605" y="-1187053"/>
            <a:ext cx="681360" cy="5986687"/>
          </a:xfrm>
          <a:prstGeom prst="upDownArrow">
            <a:avLst/>
          </a:prstGeom>
          <a:solidFill>
            <a:srgbClr val="9681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12 Bytes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 rot="5400000">
            <a:off x="3282473" y="2726100"/>
            <a:ext cx="681360" cy="2178424"/>
          </a:xfrm>
          <a:prstGeom prst="up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 rot="5400000">
            <a:off x="4912023" y="3473073"/>
            <a:ext cx="681360" cy="1564900"/>
          </a:xfrm>
          <a:prstGeom prst="upDownArrow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 rot="5400000">
            <a:off x="6184867" y="3936321"/>
            <a:ext cx="681360" cy="1397260"/>
          </a:xfrm>
          <a:prstGeom prst="upDownArrow">
            <a:avLst/>
          </a:prstGeom>
          <a:solidFill>
            <a:srgbClr val="3B8A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PID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5400000">
            <a:off x="7427224" y="4269260"/>
            <a:ext cx="681360" cy="1564900"/>
          </a:xfrm>
          <a:prstGeom prst="upDownArrow">
            <a:avLst/>
          </a:prstGeom>
          <a:solidFill>
            <a:srgbClr val="9681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2000" dirty="0"/>
              <a:t>Create</a:t>
            </a:r>
          </a:p>
          <a:p>
            <a:pPr lvl="1"/>
            <a:r>
              <a:rPr lang="hu-HU" altLang="en-US" sz="1800" dirty="0"/>
              <a:t>db.collection.insert( &lt;document&gt; ) </a:t>
            </a:r>
          </a:p>
          <a:p>
            <a:pPr lvl="1"/>
            <a:r>
              <a:rPr lang="hu-HU" altLang="en-US" sz="1800" dirty="0"/>
              <a:t>db.collection.save( &lt;document&gt; ) </a:t>
            </a:r>
          </a:p>
          <a:p>
            <a:pPr lvl="1"/>
            <a:r>
              <a:rPr lang="hu-HU" altLang="en-US" sz="1800" dirty="0"/>
              <a:t>db.collection.update( &lt;query&gt;, &lt;update&gt;, { upsert: true } ) </a:t>
            </a:r>
          </a:p>
          <a:p>
            <a:r>
              <a:rPr lang="hu-HU" altLang="en-US" sz="2000" dirty="0"/>
              <a:t>Read</a:t>
            </a:r>
          </a:p>
          <a:p>
            <a:pPr lvl="1"/>
            <a:r>
              <a:rPr lang="hu-HU" altLang="en-US" sz="1800" dirty="0"/>
              <a:t>db.collection.find( &lt;query&gt;, &lt;projection&gt; )</a:t>
            </a:r>
          </a:p>
          <a:p>
            <a:pPr lvl="1"/>
            <a:r>
              <a:rPr lang="hu-HU" altLang="en-US" sz="1800" dirty="0"/>
              <a:t>db.collection.findOne( &lt;query&gt;, &lt;projection&gt; ) </a:t>
            </a:r>
          </a:p>
          <a:p>
            <a:r>
              <a:rPr lang="hu-HU" altLang="en-US" sz="2000" dirty="0"/>
              <a:t>Update</a:t>
            </a:r>
          </a:p>
          <a:p>
            <a:pPr lvl="1"/>
            <a:r>
              <a:rPr lang="hu-HU" altLang="en-US" sz="1800" dirty="0"/>
              <a:t>db.collection.update( &lt;query&gt;, &lt;update&gt;, &lt;options&gt; ) </a:t>
            </a:r>
            <a:endParaRPr lang="en-US" altLang="en-US" sz="1800" dirty="0" smtClean="0"/>
          </a:p>
          <a:p>
            <a:pPr lvl="1"/>
            <a:r>
              <a:rPr lang="hu-HU" altLang="en-US" sz="1800" dirty="0"/>
              <a:t>db.collection.update( &lt;query&gt;, &lt;update&gt;, </a:t>
            </a:r>
            <a:r>
              <a:rPr lang="en-US" altLang="en-US" sz="1800" dirty="0" smtClean="0"/>
              <a:t>{</a:t>
            </a:r>
            <a:r>
              <a:rPr lang="en-US" altLang="en-US" sz="1800" dirty="0" err="1" smtClean="0"/>
              <a:t>upsert</a:t>
            </a:r>
            <a:r>
              <a:rPr lang="en-US" altLang="en-US" sz="1800" dirty="0" smtClean="0"/>
              <a:t>, multi}</a:t>
            </a:r>
            <a:r>
              <a:rPr lang="hu-HU" altLang="en-US" sz="1800" dirty="0" smtClean="0"/>
              <a:t> </a:t>
            </a:r>
            <a:r>
              <a:rPr lang="hu-HU" altLang="en-US" sz="1800" dirty="0"/>
              <a:t>)</a:t>
            </a:r>
          </a:p>
          <a:p>
            <a:r>
              <a:rPr lang="hu-HU" altLang="en-US" sz="2000" dirty="0"/>
              <a:t>Delete</a:t>
            </a:r>
          </a:p>
          <a:p>
            <a:pPr lvl="1"/>
            <a:r>
              <a:rPr lang="hu-HU" altLang="en-US" sz="1800" dirty="0"/>
              <a:t>db.collection.remove( &lt;query&gt;, &lt;justOne&gt;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8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- Examples</a:t>
            </a:r>
            <a:endParaRPr lang="en-US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628649" y="1666875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db.user.insert(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first: "John",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last : "Doe",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age: 39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  <p:sp>
        <p:nvSpPr>
          <p:cNvPr id="22" name="Lekerekített téglalap 12"/>
          <p:cNvSpPr/>
          <p:nvPr/>
        </p:nvSpPr>
        <p:spPr>
          <a:xfrm>
            <a:off x="628648" y="3924300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</a:t>
            </a:r>
            <a:r>
              <a:rPr lang="en-US" altLang="en-US" sz="1600" dirty="0"/>
              <a:t>update</a:t>
            </a:r>
            <a:r>
              <a:rPr lang="hu-HU" altLang="en-US" sz="1600" dirty="0"/>
              <a:t>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{age: 39},</a:t>
            </a:r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$set: {age: 40, salary: 50000}</a:t>
            </a:r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  <p:sp>
        <p:nvSpPr>
          <p:cNvPr id="23" name="Lekerekített téglalap 12"/>
          <p:cNvSpPr/>
          <p:nvPr/>
        </p:nvSpPr>
        <p:spPr>
          <a:xfrm>
            <a:off x="4952999" y="1666875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</a:t>
            </a:r>
            <a:r>
              <a:rPr lang="en-US" altLang="en-US" sz="1600" dirty="0"/>
              <a:t>find</a:t>
            </a:r>
            <a:r>
              <a:rPr lang="hu-HU" altLang="en-US" sz="1600" dirty="0"/>
              <a:t>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age: 39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  <p:sp>
        <p:nvSpPr>
          <p:cNvPr id="24" name="Lekerekített téglalap 12"/>
          <p:cNvSpPr/>
          <p:nvPr/>
        </p:nvSpPr>
        <p:spPr>
          <a:xfrm>
            <a:off x="4952999" y="4076700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db.user.insert(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first: "John",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last : "Doe",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age: 39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22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9725"/>
            <a:ext cx="8153400" cy="4525963"/>
          </a:xfrm>
        </p:spPr>
        <p:txBody>
          <a:bodyPr/>
          <a:lstStyle/>
          <a:p>
            <a:r>
              <a:rPr lang="en-US" sz="2800" dirty="0"/>
              <a:t>Download </a:t>
            </a:r>
            <a:r>
              <a:rPr lang="en-US" sz="2800" dirty="0" smtClean="0"/>
              <a:t>and unzip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fastdl.mongodb.org/win32/mongodb-win32-x86_64-2008plus-2.6.3.zip</a:t>
            </a:r>
            <a:endParaRPr lang="en-US" sz="2800" dirty="0" smtClean="0"/>
          </a:p>
          <a:p>
            <a:r>
              <a:rPr lang="en-US" sz="2800" dirty="0" smtClean="0"/>
              <a:t>Add bin directory to PATH (Optional)</a:t>
            </a:r>
          </a:p>
          <a:p>
            <a:r>
              <a:rPr lang="en-US" sz="2800" dirty="0" smtClean="0"/>
              <a:t>Create a data directory</a:t>
            </a:r>
            <a:endParaRPr lang="en-US" sz="2800" dirty="0"/>
          </a:p>
          <a:p>
            <a:pPr lvl="1"/>
            <a:r>
              <a:rPr lang="en-US" sz="2400" dirty="0" err="1"/>
              <a:t>mkdir</a:t>
            </a:r>
            <a:r>
              <a:rPr lang="en-US" sz="2400" dirty="0"/>
              <a:t> C:\data</a:t>
            </a:r>
            <a:endParaRPr lang="en-US" sz="2400" dirty="0" smtClean="0"/>
          </a:p>
          <a:p>
            <a:pPr lvl="1"/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en-US" sz="2400" dirty="0"/>
              <a:t>C:\</a:t>
            </a:r>
            <a:r>
              <a:rPr lang="en-US" sz="2400" dirty="0" smtClean="0"/>
              <a:t>data\db</a:t>
            </a:r>
          </a:p>
          <a:p>
            <a:r>
              <a:rPr lang="en-US" sz="2800" dirty="0" smtClean="0"/>
              <a:t>Open command line and go to bin directory</a:t>
            </a:r>
          </a:p>
          <a:p>
            <a:r>
              <a:rPr lang="en-US" sz="2800" dirty="0" smtClean="0"/>
              <a:t>Run mongod.exe [--</a:t>
            </a:r>
            <a:r>
              <a:rPr lang="en-US" sz="2800" dirty="0" err="1" smtClean="0"/>
              <a:t>dbpath</a:t>
            </a:r>
            <a:r>
              <a:rPr lang="en-US" sz="2800" dirty="0" smtClean="0"/>
              <a:t> C:\data\db]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4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Inserts using java program and observe stats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err="1" smtClean="0"/>
              <a:t>Upsert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Update all documents with new field country India for city Ahmedabad and Mumbai.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Series of pipeline – Members of a collection are passed through a pipeline to produce a result</a:t>
            </a:r>
          </a:p>
          <a:p>
            <a:r>
              <a:rPr lang="en-US" dirty="0" smtClean="0"/>
              <a:t>Takes two argument</a:t>
            </a:r>
          </a:p>
          <a:p>
            <a:pPr lvl="1"/>
            <a:r>
              <a:rPr lang="en-US" dirty="0" smtClean="0"/>
              <a:t>Aggregate – Name of a collection</a:t>
            </a:r>
          </a:p>
          <a:p>
            <a:pPr lvl="1"/>
            <a:r>
              <a:rPr lang="en-US" dirty="0" smtClean="0"/>
              <a:t>Pipeline</a:t>
            </a:r>
            <a:r>
              <a:rPr lang="en-US" dirty="0"/>
              <a:t> – </a:t>
            </a:r>
            <a:r>
              <a:rPr lang="en-US" dirty="0" smtClean="0"/>
              <a:t>Array of pipeline operators</a:t>
            </a:r>
          </a:p>
          <a:p>
            <a:r>
              <a:rPr lang="en-US" dirty="0" smtClean="0"/>
              <a:t>$match, $sort, $project, $unwind, $group etc.</a:t>
            </a:r>
          </a:p>
          <a:p>
            <a:r>
              <a:rPr lang="en-US" dirty="0" smtClean="0"/>
              <a:t>Tips – Use $match in a pipeline as early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–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 by </a:t>
            </a:r>
            <a:r>
              <a:rPr lang="en-US" dirty="0" smtClean="0"/>
              <a:t>subject</a:t>
            </a:r>
          </a:p>
          <a:p>
            <a:pPr marL="0" indent="0">
              <a:buNone/>
            </a:pPr>
            <a:r>
              <a:rPr lang="en-US" sz="2000" dirty="0" err="1" smtClean="0"/>
              <a:t>db.runCommand</a:t>
            </a:r>
            <a:r>
              <a:rPr lang="en-US" sz="2000" dirty="0" smtClean="0"/>
              <a:t>({ </a:t>
            </a:r>
            <a:r>
              <a:rPr lang="en-US" sz="2000" dirty="0"/>
              <a:t>"aggregate" : "student"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"</a:t>
            </a:r>
            <a:r>
              <a:rPr lang="en-US" sz="2000" dirty="0"/>
              <a:t>pipeline" : [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"$unwind" : "$subjects"}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"$match" : { "subjects.name" : "</a:t>
            </a:r>
            <a:r>
              <a:rPr lang="en-US" sz="2000" dirty="0" err="1"/>
              <a:t>Maths</a:t>
            </a:r>
            <a:r>
              <a:rPr lang="en-US" sz="2000" dirty="0"/>
              <a:t>"}}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"$group" : { "_id" : "$subjects.name"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max" : { "$max" : "$</a:t>
            </a:r>
            <a:r>
              <a:rPr lang="en-US" sz="2000" dirty="0" err="1"/>
              <a:t>subjects.marks</a:t>
            </a:r>
            <a:r>
              <a:rPr lang="en-US" sz="2000" dirty="0" smtClean="0"/>
              <a:t>"}}}]});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4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–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students who opted English as an optional subject</a:t>
            </a:r>
          </a:p>
          <a:p>
            <a:r>
              <a:rPr lang="en-US" dirty="0" smtClean="0"/>
              <a:t>Count students by city</a:t>
            </a:r>
          </a:p>
          <a:p>
            <a:r>
              <a:rPr lang="en-US" dirty="0" smtClean="0"/>
              <a:t>Find top 10 students who scored maximum marks in mathematics subject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71228" y="365127"/>
            <a:ext cx="8763000" cy="1215717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About presenter</a:t>
            </a:r>
          </a:p>
          <a:p>
            <a:pPr lvl="1" algn="just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0577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96334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4427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 </a:t>
            </a:r>
            <a:endParaRPr lang="en-US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5175" y="17526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Akbar Gadhiya has 10 years of </a:t>
            </a:r>
            <a:r>
              <a:rPr lang="en-US" b="0" dirty="0" smtClean="0"/>
              <a:t>experience</a:t>
            </a:r>
            <a:r>
              <a:rPr lang="en-US" b="0" dirty="0"/>
              <a:t>.</a:t>
            </a:r>
          </a:p>
          <a:p>
            <a:r>
              <a:rPr lang="en-US" b="0" dirty="0" smtClean="0"/>
              <a:t>He started his career </a:t>
            </a:r>
            <a:r>
              <a:rPr lang="en-US" b="0" dirty="0"/>
              <a:t>in 2004 with HCL Technologies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Joined </a:t>
            </a:r>
            <a:r>
              <a:rPr lang="en-US" b="0" dirty="0" err="1" smtClean="0"/>
              <a:t>Ishi</a:t>
            </a:r>
            <a:r>
              <a:rPr lang="en-US" b="0" dirty="0" smtClean="0"/>
              <a:t> systems in 2010 as a programmer analyst.</a:t>
            </a:r>
          </a:p>
          <a:p>
            <a:r>
              <a:rPr lang="en-US" b="0" dirty="0" smtClean="0"/>
              <a:t>Got exposure to work on </a:t>
            </a:r>
            <a:r>
              <a:rPr lang="en-US" b="0" dirty="0" err="1" smtClean="0"/>
              <a:t>noSQL</a:t>
            </a:r>
            <a:r>
              <a:rPr lang="en-US" b="0" dirty="0" smtClean="0"/>
              <a:t> technologies MongoDB, </a:t>
            </a:r>
            <a:r>
              <a:rPr lang="en-US" b="0" dirty="0" err="1" smtClean="0"/>
              <a:t>Hbase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Currently engaged in a web based product.</a:t>
            </a:r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9260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-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top 10 students </a:t>
            </a:r>
            <a:r>
              <a:rPr lang="en-US" dirty="0" smtClean="0"/>
              <a:t>by percentage in required subjects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-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top 10 students </a:t>
            </a:r>
            <a:r>
              <a:rPr lang="en-US" dirty="0" smtClean="0"/>
              <a:t>by percentage in required subjects only</a:t>
            </a:r>
          </a:p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/>
              <a:t>"aggregate" : "student" , "pipeline" : </a:t>
            </a:r>
            <a:r>
              <a:rPr lang="en-US" sz="2000" dirty="0" smtClean="0"/>
              <a:t>[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{ "$unwind" : "$subjects"}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"$match" : { "subjects.name" :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		{ "$in" : [ "</a:t>
            </a:r>
            <a:r>
              <a:rPr lang="en-US" sz="2000" dirty="0" err="1" smtClean="0"/>
              <a:t>Maths</a:t>
            </a:r>
            <a:r>
              <a:rPr lang="en-US" sz="2000" dirty="0" smtClean="0"/>
              <a:t>" , "Chemistry" , "Physics" , "Biology"]}}} 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"$project" : { 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: 1 , 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: 1 , "</a:t>
            </a:r>
            <a:r>
              <a:rPr lang="en-US" sz="2000" dirty="0" err="1" smtClean="0"/>
              <a:t>subjects.marks</a:t>
            </a:r>
            <a:r>
              <a:rPr lang="en-US" sz="2000" dirty="0" smtClean="0"/>
              <a:t>" :1}} 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"$group" : { "_id" : "$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"total" : { "$</a:t>
            </a:r>
            <a:r>
              <a:rPr lang="en-US" sz="2000" dirty="0" err="1" smtClean="0"/>
              <a:t>avg</a:t>
            </a:r>
            <a:r>
              <a:rPr lang="en-US" sz="2000" dirty="0" smtClean="0"/>
              <a:t>" :  "$</a:t>
            </a:r>
            <a:r>
              <a:rPr lang="en-US" sz="2000" dirty="0" err="1" smtClean="0"/>
              <a:t>subjects.marks</a:t>
            </a:r>
            <a:r>
              <a:rPr lang="en-US" sz="2000" dirty="0" smtClean="0"/>
              <a:t>"}}} 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"$sort" : { "total" : -1}} , { "$limit" : 10}]}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0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</a:t>
            </a:r>
            <a:r>
              <a:rPr lang="en-US" dirty="0"/>
              <a:t>processing paradigm for </a:t>
            </a:r>
            <a:r>
              <a:rPr lang="en-US" dirty="0" smtClean="0"/>
              <a:t>large volumes </a:t>
            </a:r>
            <a:r>
              <a:rPr lang="en-US" dirty="0"/>
              <a:t>of data into useful aggregated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Output to a collection</a:t>
            </a:r>
          </a:p>
          <a:p>
            <a:r>
              <a:rPr lang="en-US" dirty="0" smtClean="0"/>
              <a:t>Runs inside MongoDB on local data</a:t>
            </a:r>
          </a:p>
          <a:p>
            <a:r>
              <a:rPr lang="en-US" dirty="0" smtClean="0"/>
              <a:t>Adds load to your DB only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4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Purchase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total amount of purchases made from Mumbai and </a:t>
            </a:r>
            <a:r>
              <a:rPr lang="en-US" sz="2400" dirty="0" smtClean="0"/>
              <a:t>Delhi</a:t>
            </a:r>
          </a:p>
          <a:p>
            <a:pPr marL="0" indent="0">
              <a:buNone/>
            </a:pPr>
            <a:r>
              <a:rPr lang="en-US" sz="2000" dirty="0" err="1"/>
              <a:t>db.purchase.mapReduce</a:t>
            </a:r>
            <a:r>
              <a:rPr lang="en-US" sz="2000" dirty="0"/>
              <a:t>(function(){</a:t>
            </a:r>
          </a:p>
          <a:p>
            <a:pPr marL="0" indent="0">
              <a:buNone/>
            </a:pPr>
            <a:r>
              <a:rPr lang="en-US" sz="2000" dirty="0"/>
              <a:t>    emit(</a:t>
            </a:r>
            <a:r>
              <a:rPr lang="en-US" sz="2000" dirty="0" err="1"/>
              <a:t>this.city</a:t>
            </a:r>
            <a:r>
              <a:rPr lang="en-US" sz="2000" dirty="0"/>
              <a:t>, </a:t>
            </a:r>
            <a:r>
              <a:rPr lang="en-US" sz="2000" dirty="0" err="1"/>
              <a:t>this.amount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},</a:t>
            </a:r>
          </a:p>
          <a:p>
            <a:pPr marL="0" indent="0">
              <a:buNone/>
            </a:pPr>
            <a:r>
              <a:rPr lang="en-US" sz="2000" dirty="0"/>
              <a:t>function(key, values) {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Array.sum</a:t>
            </a:r>
            <a:r>
              <a:rPr lang="en-US" sz="2000" dirty="0"/>
              <a:t>(values)</a:t>
            </a:r>
          </a:p>
          <a:p>
            <a:pPr marL="0" indent="0">
              <a:buNone/>
            </a:pPr>
            <a:r>
              <a:rPr lang="en-US" sz="2000" dirty="0"/>
              <a:t>},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query: {city: {$in: ["Mumbai", "Delhi"]}},</a:t>
            </a:r>
          </a:p>
          <a:p>
            <a:pPr marL="0" indent="0">
              <a:buNone/>
            </a:pPr>
            <a:r>
              <a:rPr lang="en-US" sz="2000" dirty="0"/>
              <a:t>    out: "total"</a:t>
            </a:r>
          </a:p>
          <a:p>
            <a:pPr marL="0" indent="0">
              <a:buNone/>
            </a:pPr>
            <a:r>
              <a:rPr lang="en-US" sz="2000" dirty="0"/>
              <a:t>});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Purchase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total amount of purchases made from Mumbai and Delhi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2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30965"/>
              </p:ext>
            </p:extLst>
          </p:nvPr>
        </p:nvGraphicFramePr>
        <p:xfrm>
          <a:off x="193676" y="2486025"/>
          <a:ext cx="17589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"city" : "Mumbai",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4534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"Mumbai",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1498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"Delhi",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"David",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4522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"Ahmedabad",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"David",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4974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243644"/>
              </p:ext>
            </p:extLst>
          </p:nvPr>
        </p:nvGraphicFramePr>
        <p:xfrm>
          <a:off x="2679701" y="2876550"/>
          <a:ext cx="1511299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99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"city" : "Mumbai",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4534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"Mumbai",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1498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"Delhi",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"David",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4522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455556"/>
              </p:ext>
            </p:extLst>
          </p:nvPr>
        </p:nvGraphicFramePr>
        <p:xfrm>
          <a:off x="4965701" y="3400425"/>
          <a:ext cx="175895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“Mumbai" : [4534, 1498]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985180"/>
              </p:ext>
            </p:extLst>
          </p:nvPr>
        </p:nvGraphicFramePr>
        <p:xfrm>
          <a:off x="7562851" y="3695700"/>
          <a:ext cx="1504950" cy="9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</a:tblGrid>
              <a:tr h="5715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“Mumbai" : 6032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“Delhi" : 4522}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39732004"/>
              </p:ext>
            </p:extLst>
          </p:nvPr>
        </p:nvGraphicFramePr>
        <p:xfrm>
          <a:off x="1949052" y="3838575"/>
          <a:ext cx="702469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892323879"/>
              </p:ext>
            </p:extLst>
          </p:nvPr>
        </p:nvGraphicFramePr>
        <p:xfrm>
          <a:off x="4216002" y="3838575"/>
          <a:ext cx="702469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60955"/>
              </p:ext>
            </p:extLst>
          </p:nvPr>
        </p:nvGraphicFramePr>
        <p:xfrm>
          <a:off x="4927601" y="4410074"/>
          <a:ext cx="175895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</a:tblGrid>
              <a:tr h="533401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“Delhi" : [4522]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796568225"/>
              </p:ext>
            </p:extLst>
          </p:nvPr>
        </p:nvGraphicFramePr>
        <p:xfrm>
          <a:off x="6863952" y="3838575"/>
          <a:ext cx="702469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022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total purchases by name</a:t>
            </a:r>
          </a:p>
          <a:p>
            <a:r>
              <a:rPr lang="en-US" dirty="0" smtClean="0"/>
              <a:t>Find total number of purchases and total purchases by city</a:t>
            </a:r>
          </a:p>
          <a:p>
            <a:r>
              <a:rPr lang="en-US" dirty="0"/>
              <a:t>Find total purchases by name and city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failover</a:t>
            </a:r>
          </a:p>
          <a:p>
            <a:r>
              <a:rPr lang="en-US" dirty="0" smtClean="0"/>
              <a:t>Highly available – No single point of failure</a:t>
            </a:r>
          </a:p>
          <a:p>
            <a:r>
              <a:rPr lang="en-US" dirty="0" smtClean="0"/>
              <a:t>Scaling horizontally</a:t>
            </a:r>
          </a:p>
          <a:p>
            <a:r>
              <a:rPr lang="en-US" dirty="0" smtClean="0"/>
              <a:t>Two or more nodes (usually three)</a:t>
            </a:r>
          </a:p>
          <a:p>
            <a:r>
              <a:rPr lang="en-US" dirty="0" smtClean="0"/>
              <a:t>Write to master, read from any</a:t>
            </a:r>
          </a:p>
          <a:p>
            <a:r>
              <a:rPr lang="en-US" dirty="0" smtClean="0"/>
              <a:t>Client libraries are replica set aware</a:t>
            </a:r>
          </a:p>
          <a:p>
            <a:r>
              <a:rPr lang="en-US" dirty="0" smtClean="0"/>
              <a:t>Client can block until data is replicated on all servers (for important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of N servers</a:t>
            </a:r>
          </a:p>
          <a:p>
            <a:r>
              <a:rPr lang="en-US" dirty="0"/>
              <a:t>Any (one) node can be primary</a:t>
            </a:r>
          </a:p>
          <a:p>
            <a:r>
              <a:rPr lang="en-US" dirty="0" smtClean="0"/>
              <a:t>Election </a:t>
            </a:r>
            <a:r>
              <a:rPr lang="en-US" dirty="0"/>
              <a:t>of primary</a:t>
            </a:r>
          </a:p>
          <a:p>
            <a:r>
              <a:rPr lang="en-US" dirty="0"/>
              <a:t>Heartbeat every 2 seconds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writes to primary</a:t>
            </a:r>
          </a:p>
          <a:p>
            <a:r>
              <a:rPr lang="en-US" dirty="0"/>
              <a:t>Reads can be to primary (default) or a secondary</a:t>
            </a:r>
          </a:p>
        </p:txBody>
      </p:sp>
    </p:spTree>
    <p:extLst>
      <p:ext uri="{BB962C8B-B14F-4D97-AF65-F5344CB8AC3E}">
        <p14:creationId xmlns:p14="http://schemas.microsoft.com/office/powerpoint/2010/main" val="6121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</a:t>
            </a:r>
            <a:r>
              <a:rPr lang="en-US" dirty="0" smtClean="0"/>
              <a:t>set – Contd...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1457325"/>
          </a:xfrm>
        </p:spPr>
        <p:txBody>
          <a:bodyPr/>
          <a:lstStyle/>
          <a:p>
            <a:r>
              <a:rPr lang="en-US" sz="2000" dirty="0"/>
              <a:t>Only one server is active for writes (the </a:t>
            </a:r>
            <a:r>
              <a:rPr lang="en-US" sz="2000" dirty="0" smtClean="0"/>
              <a:t>primary) </a:t>
            </a:r>
            <a:r>
              <a:rPr lang="en-US" sz="2000" dirty="0"/>
              <a:t>at a given time – this is to allow strong consistent (atomic) operations. One can optionally send read operations to the </a:t>
            </a:r>
            <a:r>
              <a:rPr lang="en-US" sz="2000" dirty="0" smtClean="0"/>
              <a:t>secondary </a:t>
            </a:r>
            <a:r>
              <a:rPr lang="en-US" sz="2000" dirty="0"/>
              <a:t>when eventual consistency semantics are acceptable.</a:t>
            </a:r>
            <a:endParaRPr lang="en-US" dirty="0"/>
          </a:p>
        </p:txBody>
      </p:sp>
      <p:pic>
        <p:nvPicPr>
          <p:cNvPr id="9" name="Picture 5" descr="repli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914650"/>
            <a:ext cx="4239169" cy="31718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2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 –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Three nodes – One primary and two secondaries</a:t>
            </a:r>
          </a:p>
          <a:p>
            <a:r>
              <a:rPr lang="en-US" sz="2800" dirty="0" smtClean="0"/>
              <a:t>Start </a:t>
            </a:r>
            <a:r>
              <a:rPr lang="en-US" sz="2800" dirty="0" err="1" smtClean="0"/>
              <a:t>mongod</a:t>
            </a:r>
            <a:r>
              <a:rPr lang="en-US" sz="2800" dirty="0" smtClean="0"/>
              <a:t> instances</a:t>
            </a:r>
          </a:p>
          <a:p>
            <a:r>
              <a:rPr lang="en-US" sz="2800" dirty="0" err="1"/>
              <a:t>rs.initiate</a:t>
            </a:r>
            <a:r>
              <a:rPr lang="en-US" sz="2800" dirty="0" smtClean="0"/>
              <a:t>()</a:t>
            </a:r>
          </a:p>
          <a:p>
            <a:r>
              <a:rPr lang="en-US" sz="2800" dirty="0" err="1"/>
              <a:t>rs.conf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Add </a:t>
            </a:r>
            <a:r>
              <a:rPr lang="en-US" sz="2800" dirty="0" err="1" smtClean="0"/>
              <a:t>replicaset</a:t>
            </a:r>
            <a:endParaRPr lang="en-US" sz="2800" dirty="0" smtClean="0"/>
          </a:p>
          <a:p>
            <a:pPr lvl="1"/>
            <a:r>
              <a:rPr lang="en-US" sz="2400" dirty="0" err="1" smtClean="0"/>
              <a:t>rs.add</a:t>
            </a:r>
            <a:r>
              <a:rPr lang="en-US" sz="2400" dirty="0"/>
              <a:t>("</a:t>
            </a:r>
            <a:r>
              <a:rPr lang="en-US" sz="2400" dirty="0" smtClean="0"/>
              <a:t>ishiahm-lt125:27018")</a:t>
            </a:r>
          </a:p>
          <a:p>
            <a:pPr lvl="1"/>
            <a:r>
              <a:rPr lang="en-US" sz="2400" dirty="0" err="1"/>
              <a:t>rs.add</a:t>
            </a:r>
            <a:r>
              <a:rPr lang="en-US" sz="2400" dirty="0"/>
              <a:t>("</a:t>
            </a:r>
            <a:r>
              <a:rPr lang="en-US" sz="2400" dirty="0" smtClean="0"/>
              <a:t>ishiahm-lt125:27019")</a:t>
            </a:r>
          </a:p>
          <a:p>
            <a:r>
              <a:rPr lang="en-US" sz="2800" dirty="0" err="1" smtClean="0"/>
              <a:t>rs.status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Check in each node</a:t>
            </a:r>
          </a:p>
        </p:txBody>
      </p:sp>
    </p:spTree>
    <p:extLst>
      <p:ext uri="{BB962C8B-B14F-4D97-AF65-F5344CB8AC3E}">
        <p14:creationId xmlns:p14="http://schemas.microsoft.com/office/powerpoint/2010/main" val="38279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RDBMS &amp; </a:t>
            </a:r>
            <a:r>
              <a:rPr lang="en-US" sz="2400" dirty="0" err="1" smtClean="0"/>
              <a:t>NoSQL</a:t>
            </a:r>
            <a:r>
              <a:rPr lang="en-US" sz="2400" dirty="0" smtClean="0"/>
              <a:t> (</a:t>
            </a:r>
            <a:r>
              <a:rPr lang="en-US" sz="2400" dirty="0" err="1" smtClean="0"/>
              <a:t>MongDB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CRUD</a:t>
            </a:r>
          </a:p>
          <a:p>
            <a:r>
              <a:rPr lang="en-US" sz="2400" dirty="0" smtClean="0"/>
              <a:t>Workshop</a:t>
            </a:r>
          </a:p>
          <a:p>
            <a:r>
              <a:rPr lang="en-US" sz="2400" b="1" dirty="0" smtClean="0"/>
              <a:t>Break</a:t>
            </a:r>
          </a:p>
          <a:p>
            <a:r>
              <a:rPr lang="en-US" sz="2400" dirty="0" smtClean="0"/>
              <a:t>Aggregation</a:t>
            </a:r>
          </a:p>
          <a:p>
            <a:r>
              <a:rPr lang="en-US" sz="2400" dirty="0" smtClean="0"/>
              <a:t>Workshop</a:t>
            </a:r>
          </a:p>
          <a:p>
            <a:r>
              <a:rPr lang="en-US" sz="2400" dirty="0" smtClean="0"/>
              <a:t>Replication &amp; Shard</a:t>
            </a:r>
            <a:endParaRPr lang="en-US" sz="2800" dirty="0" smtClean="0"/>
          </a:p>
          <a:p>
            <a:r>
              <a:rPr lang="en-US" sz="2400" dirty="0" smtClean="0"/>
              <a:t>Questions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horizontal scaling </a:t>
            </a:r>
            <a:r>
              <a:rPr lang="en-US" dirty="0" err="1" smtClean="0"/>
              <a:t>vs</a:t>
            </a:r>
            <a:r>
              <a:rPr lang="en-US" dirty="0" smtClean="0"/>
              <a:t> vertical scaling</a:t>
            </a:r>
          </a:p>
          <a:p>
            <a:r>
              <a:rPr lang="en-US" dirty="0" smtClean="0"/>
              <a:t>Stores data across multiple machine</a:t>
            </a:r>
          </a:p>
          <a:p>
            <a:r>
              <a:rPr lang="en-US" dirty="0" smtClean="0"/>
              <a:t>Data partitioning</a:t>
            </a:r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Shard key</a:t>
            </a:r>
          </a:p>
          <a:p>
            <a:r>
              <a:rPr lang="en-US" dirty="0" smtClean="0"/>
              <a:t>Cloud-based </a:t>
            </a:r>
            <a:r>
              <a:rPr lang="en-US" dirty="0"/>
              <a:t>providers </a:t>
            </a:r>
            <a:r>
              <a:rPr lang="en-US" dirty="0" smtClean="0"/>
              <a:t>provisions smaller instances</a:t>
            </a:r>
            <a:r>
              <a:rPr lang="en-US" dirty="0"/>
              <a:t>. As a result there is a practical maximum capability for vertical scaling.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713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25968" y="1537398"/>
            <a:ext cx="7175031" cy="4491927"/>
            <a:chOff x="825968" y="1689798"/>
            <a:chExt cx="7175031" cy="449192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68" y="1689798"/>
              <a:ext cx="7175031" cy="449192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524000" y="1689798"/>
              <a:ext cx="4714875" cy="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Config</a:t>
            </a:r>
            <a:r>
              <a:rPr lang="en-US" sz="2400" dirty="0"/>
              <a:t> server</a:t>
            </a:r>
          </a:p>
          <a:p>
            <a:pPr lvl="1"/>
            <a:r>
              <a:rPr lang="en-US" sz="1800" dirty="0"/>
              <a:t>Persist shard cluster's metadata: global cluster configuration, locations of each database, collection and the ranges of data therein</a:t>
            </a:r>
            <a:r>
              <a:rPr lang="en-US" sz="1800" dirty="0" smtClean="0"/>
              <a:t>.</a:t>
            </a:r>
            <a:endParaRPr lang="en-US" dirty="0" smtClean="0"/>
          </a:p>
          <a:p>
            <a:r>
              <a:rPr lang="en-US" sz="2400" dirty="0"/>
              <a:t>Routing server</a:t>
            </a:r>
          </a:p>
          <a:p>
            <a:pPr lvl="1"/>
            <a:r>
              <a:rPr lang="en-US" sz="1800" dirty="0"/>
              <a:t>Provides an interface to the cluster as a whole. It directs all reads and writes to the appropriate </a:t>
            </a:r>
            <a:r>
              <a:rPr lang="en-US" sz="1800" dirty="0" smtClean="0"/>
              <a:t>shard.</a:t>
            </a:r>
          </a:p>
          <a:p>
            <a:pPr lvl="1"/>
            <a:r>
              <a:rPr lang="en-US" sz="1800" dirty="0" smtClean="0"/>
              <a:t>Resides in same machine as the app server to minimize network hops.</a:t>
            </a:r>
            <a:endParaRPr lang="en-US" dirty="0" smtClean="0"/>
          </a:p>
          <a:p>
            <a:r>
              <a:rPr lang="en-US" sz="2400" dirty="0" smtClean="0"/>
              <a:t>Shards</a:t>
            </a:r>
            <a:endParaRPr lang="en-US" dirty="0" smtClean="0"/>
          </a:p>
          <a:p>
            <a:pPr lvl="1"/>
            <a:r>
              <a:rPr lang="en-US" sz="1800" dirty="0"/>
              <a:t>A shard is a MongoDB instance that holds a subset of a collection’s data.</a:t>
            </a:r>
            <a:endParaRPr lang="en-US" sz="2400" dirty="0" smtClean="0"/>
          </a:p>
          <a:p>
            <a:pPr lvl="1"/>
            <a:r>
              <a:rPr lang="en-US" sz="1800" dirty="0"/>
              <a:t>Each shard is either a single </a:t>
            </a:r>
            <a:r>
              <a:rPr lang="en-US" sz="1800" dirty="0" err="1"/>
              <a:t>mongod</a:t>
            </a:r>
            <a:r>
              <a:rPr lang="en-US" sz="1800" dirty="0"/>
              <a:t> instance or a replica set. In production, all shards are replica sets</a:t>
            </a:r>
            <a:r>
              <a:rPr lang="en-US" sz="1800" dirty="0" smtClean="0"/>
              <a:t>.</a:t>
            </a:r>
          </a:p>
          <a:p>
            <a:r>
              <a:rPr lang="en-US" sz="2400" dirty="0" smtClean="0"/>
              <a:t>Shard Key</a:t>
            </a:r>
            <a:endParaRPr lang="en-US" dirty="0"/>
          </a:p>
          <a:p>
            <a:pPr lvl="1"/>
            <a:r>
              <a:rPr lang="en-US" sz="1800" dirty="0" smtClean="0"/>
              <a:t>Key to distribute documents. Must exist in each document.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0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3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servers</a:t>
            </a:r>
          </a:p>
          <a:p>
            <a:r>
              <a:rPr lang="en-US" sz="2400" dirty="0" smtClean="0"/>
              <a:t>Create replica set for India and USA. Each </a:t>
            </a:r>
            <a:r>
              <a:rPr lang="en-US" sz="2400" dirty="0" err="1" smtClean="0"/>
              <a:t>raplica</a:t>
            </a:r>
            <a:r>
              <a:rPr lang="en-US" sz="2400" dirty="0" smtClean="0"/>
              <a:t> sets having 3 data nodes.</a:t>
            </a:r>
          </a:p>
          <a:p>
            <a:r>
              <a:rPr lang="en-US" sz="2400" dirty="0" smtClean="0"/>
              <a:t>Start routing process</a:t>
            </a:r>
          </a:p>
          <a:p>
            <a:r>
              <a:rPr lang="en-US" sz="2400" dirty="0" smtClean="0"/>
              <a:t>Create replica set for India</a:t>
            </a:r>
          </a:p>
          <a:p>
            <a:pPr lvl="1"/>
            <a:r>
              <a:rPr lang="en-US" sz="2000" dirty="0"/>
              <a:t>mongo.exe --port </a:t>
            </a:r>
            <a:r>
              <a:rPr lang="en-US" sz="2000" dirty="0" smtClean="0"/>
              <a:t>27011</a:t>
            </a:r>
          </a:p>
          <a:p>
            <a:pPr lvl="1"/>
            <a:r>
              <a:rPr lang="en-US" sz="2000" dirty="0" err="1"/>
              <a:t>rs.initiate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 smtClean="0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ishiahm-lt125:27012")</a:t>
            </a:r>
            <a:endParaRPr lang="en-US" sz="2000" dirty="0"/>
          </a:p>
          <a:p>
            <a:pPr lvl="1"/>
            <a:r>
              <a:rPr lang="en-US" sz="2000" dirty="0" err="1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ishiahm-lt125:27013")</a:t>
            </a:r>
          </a:p>
        </p:txBody>
      </p:sp>
    </p:spTree>
    <p:extLst>
      <p:ext uri="{BB962C8B-B14F-4D97-AF65-F5344CB8AC3E}">
        <p14:creationId xmlns:p14="http://schemas.microsoft.com/office/powerpoint/2010/main" val="42606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replica set for </a:t>
            </a:r>
            <a:r>
              <a:rPr lang="en-US" sz="2400" dirty="0" smtClean="0"/>
              <a:t>USA</a:t>
            </a:r>
            <a:endParaRPr lang="en-US" sz="2400" dirty="0"/>
          </a:p>
          <a:p>
            <a:pPr lvl="1"/>
            <a:r>
              <a:rPr lang="en-US" sz="2000" dirty="0"/>
              <a:t>mongo.exe --port </a:t>
            </a:r>
            <a:r>
              <a:rPr lang="en-US" sz="2000" dirty="0" smtClean="0"/>
              <a:t>27014</a:t>
            </a:r>
          </a:p>
          <a:p>
            <a:pPr lvl="1"/>
            <a:r>
              <a:rPr lang="en-US" sz="2000" dirty="0" err="1"/>
              <a:t>rs.initiate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ishiahm-lt125:27015")</a:t>
            </a:r>
            <a:endParaRPr lang="en-US" sz="2000" dirty="0"/>
          </a:p>
          <a:p>
            <a:pPr lvl="1"/>
            <a:r>
              <a:rPr lang="en-US" sz="2000" dirty="0" err="1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ishiahm-lt125:27016")</a:t>
            </a:r>
          </a:p>
          <a:p>
            <a:r>
              <a:rPr lang="en-US" sz="2400" dirty="0" smtClean="0"/>
              <a:t>Add shards</a:t>
            </a:r>
          </a:p>
          <a:p>
            <a:pPr lvl="1"/>
            <a:r>
              <a:rPr lang="en-US" sz="2000" dirty="0" smtClean="0"/>
              <a:t>Connect to mongos - mongo.exe </a:t>
            </a:r>
            <a:r>
              <a:rPr lang="en-US" sz="2000" dirty="0"/>
              <a:t>--port </a:t>
            </a:r>
            <a:r>
              <a:rPr lang="en-US" sz="2000" dirty="0" smtClean="0"/>
              <a:t>25017</a:t>
            </a:r>
          </a:p>
          <a:p>
            <a:pPr lvl="1"/>
            <a:r>
              <a:rPr lang="en-US" sz="2000" dirty="0" err="1" smtClean="0"/>
              <a:t>sh.addShard</a:t>
            </a:r>
            <a:r>
              <a:rPr lang="en-US" sz="2000" dirty="0"/>
              <a:t>("</a:t>
            </a:r>
            <a:r>
              <a:rPr lang="en-US" sz="2000" dirty="0" err="1"/>
              <a:t>india</a:t>
            </a:r>
            <a:r>
              <a:rPr lang="en-US" sz="2000" dirty="0"/>
              <a:t>/ishiahm-lt125:27011,ishiahm-lt125:27012,ishiahm-lt125:27013");</a:t>
            </a:r>
          </a:p>
          <a:p>
            <a:pPr lvl="1"/>
            <a:r>
              <a:rPr lang="en-US" sz="2000" dirty="0" err="1"/>
              <a:t>sh.addShard</a:t>
            </a:r>
            <a:r>
              <a:rPr lang="en-US" sz="2000" dirty="0"/>
              <a:t>("</a:t>
            </a:r>
            <a:r>
              <a:rPr lang="en-US" sz="2000" dirty="0" err="1"/>
              <a:t>usa</a:t>
            </a:r>
            <a:r>
              <a:rPr lang="en-US" sz="2000" dirty="0"/>
              <a:t>/ishiahm-lt125:27014,ishiahm-lt125:27015,ishiahm-lt125:27016");</a:t>
            </a:r>
          </a:p>
        </p:txBody>
      </p:sp>
    </p:spTree>
    <p:extLst>
      <p:ext uri="{BB962C8B-B14F-4D97-AF65-F5344CB8AC3E}">
        <p14:creationId xmlns:p14="http://schemas.microsoft.com/office/powerpoint/2010/main" val="4343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database </a:t>
            </a:r>
            <a:r>
              <a:rPr lang="en-US" dirty="0" smtClean="0"/>
              <a:t>sharding</a:t>
            </a:r>
          </a:p>
          <a:p>
            <a:pPr lvl="1"/>
            <a:r>
              <a:rPr lang="en-US" dirty="0" smtClean="0"/>
              <a:t>use admin</a:t>
            </a:r>
          </a:p>
          <a:p>
            <a:pPr lvl="1"/>
            <a:r>
              <a:rPr lang="en-US" dirty="0" smtClean="0"/>
              <a:t>Shard database</a:t>
            </a:r>
          </a:p>
          <a:p>
            <a:pPr lvl="2"/>
            <a:r>
              <a:rPr lang="en-US" dirty="0" err="1" smtClean="0"/>
              <a:t>sh.enableSharding</a:t>
            </a:r>
            <a:r>
              <a:rPr lang="en-US" dirty="0" smtClean="0"/>
              <a:t>("purchase");</a:t>
            </a:r>
          </a:p>
          <a:p>
            <a:pPr lvl="1"/>
            <a:r>
              <a:rPr lang="en-US" dirty="0" smtClean="0"/>
              <a:t>Create an index on your shard key</a:t>
            </a:r>
          </a:p>
          <a:p>
            <a:pPr lvl="2"/>
            <a:r>
              <a:rPr lang="en-US" dirty="0" err="1"/>
              <a:t>db.purchase.ensureIndex</a:t>
            </a:r>
            <a:r>
              <a:rPr lang="en-US" dirty="0"/>
              <a:t>({city : </a:t>
            </a:r>
            <a:r>
              <a:rPr lang="en-US" dirty="0" smtClean="0"/>
              <a:t>"hashed"})</a:t>
            </a:r>
            <a:endParaRPr lang="en-US" dirty="0"/>
          </a:p>
          <a:p>
            <a:pPr lvl="1"/>
            <a:r>
              <a:rPr lang="en-US" dirty="0" smtClean="0"/>
              <a:t>Shard collection</a:t>
            </a:r>
          </a:p>
          <a:p>
            <a:pPr lvl="2"/>
            <a:r>
              <a:rPr lang="en-US" dirty="0" smtClean="0"/>
              <a:t>use purchase</a:t>
            </a:r>
          </a:p>
          <a:p>
            <a:pPr lvl="2"/>
            <a:r>
              <a:rPr lang="en-US" dirty="0" err="1"/>
              <a:t>sh.shardCollection</a:t>
            </a:r>
            <a:r>
              <a:rPr lang="en-US" dirty="0"/>
              <a:t>("</a:t>
            </a:r>
            <a:r>
              <a:rPr lang="en-US" dirty="0" err="1"/>
              <a:t>purchase.purchase</a:t>
            </a:r>
            <a:r>
              <a:rPr lang="en-US" dirty="0"/>
              <a:t>", {"city": </a:t>
            </a:r>
            <a:r>
              <a:rPr lang="en-US" dirty="0" smtClean="0"/>
              <a:t>"hashed"});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shard tags</a:t>
            </a:r>
          </a:p>
          <a:p>
            <a:pPr lvl="1"/>
            <a:r>
              <a:rPr lang="en-US" dirty="0" err="1" smtClean="0"/>
              <a:t>sh.addShardTag</a:t>
            </a:r>
            <a:r>
              <a:rPr lang="en-US" dirty="0" smtClean="0"/>
              <a:t>("</a:t>
            </a:r>
            <a:r>
              <a:rPr lang="en-US" dirty="0" err="1" smtClean="0"/>
              <a:t>india</a:t>
            </a:r>
            <a:r>
              <a:rPr lang="en-US" dirty="0" smtClean="0"/>
              <a:t>", "Ahmedabad");</a:t>
            </a:r>
          </a:p>
          <a:p>
            <a:pPr lvl="1"/>
            <a:r>
              <a:rPr lang="en-US" dirty="0" err="1" smtClean="0"/>
              <a:t>sh.addShardTag</a:t>
            </a:r>
            <a:r>
              <a:rPr lang="en-US" dirty="0" smtClean="0"/>
              <a:t>("</a:t>
            </a:r>
            <a:r>
              <a:rPr lang="en-US" dirty="0" err="1" smtClean="0"/>
              <a:t>india</a:t>
            </a:r>
            <a:r>
              <a:rPr lang="en-US" dirty="0"/>
              <a:t>", "Mumbai</a:t>
            </a:r>
            <a:r>
              <a:rPr lang="en-US" dirty="0" smtClean="0"/>
              <a:t>");</a:t>
            </a:r>
          </a:p>
          <a:p>
            <a:pPr lvl="1"/>
            <a:r>
              <a:rPr lang="en-US" dirty="0" err="1" smtClean="0"/>
              <a:t>sh.addShardTag</a:t>
            </a:r>
            <a:r>
              <a:rPr lang="en-US" dirty="0"/>
              <a:t>("</a:t>
            </a:r>
            <a:r>
              <a:rPr lang="en-US" dirty="0" err="1"/>
              <a:t>usa</a:t>
            </a:r>
            <a:r>
              <a:rPr lang="en-US" dirty="0"/>
              <a:t>", </a:t>
            </a:r>
            <a:r>
              <a:rPr lang="en-US" dirty="0" smtClean="0"/>
              <a:t>"New Jersey");</a:t>
            </a:r>
          </a:p>
          <a:p>
            <a:r>
              <a:rPr lang="en-US" dirty="0" smtClean="0"/>
              <a:t>Run CreatePurchaseData.java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india</a:t>
            </a:r>
            <a:r>
              <a:rPr lang="en-US" dirty="0" smtClean="0"/>
              <a:t> replica set primary node</a:t>
            </a:r>
          </a:p>
          <a:p>
            <a:pPr lvl="1"/>
            <a:r>
              <a:rPr lang="en-US" dirty="0" smtClean="0"/>
              <a:t>mongod.exe –port 27011</a:t>
            </a:r>
          </a:p>
          <a:p>
            <a:pPr lvl="1"/>
            <a:r>
              <a:rPr lang="en-US" dirty="0" smtClean="0"/>
              <a:t>use purchase</a:t>
            </a:r>
          </a:p>
          <a:p>
            <a:pPr lvl="1"/>
            <a:r>
              <a:rPr lang="en-US" dirty="0" err="1" smtClean="0"/>
              <a:t>db.purchase.count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courses</a:t>
            </a:r>
          </a:p>
          <a:p>
            <a:pPr lvl="1"/>
            <a:r>
              <a:rPr lang="en-US" dirty="0">
                <a:hlinkClick r:id="rId2"/>
              </a:rPr>
              <a:t>https://university.mongodb.com/</a:t>
            </a:r>
            <a:endParaRPr lang="en-US" dirty="0" smtClean="0"/>
          </a:p>
          <a:p>
            <a:r>
              <a:rPr lang="en-US" dirty="0" smtClean="0"/>
              <a:t>Online Mongo Shell</a:t>
            </a:r>
          </a:p>
          <a:p>
            <a:pPr lvl="1"/>
            <a:r>
              <a:rPr lang="en-US" dirty="0">
                <a:hlinkClick r:id="rId3"/>
              </a:rPr>
              <a:t>http://try.mongodb.org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MongoDB user manual</a:t>
            </a:r>
          </a:p>
          <a:p>
            <a:pPr lvl="1"/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Google group</a:t>
            </a:r>
          </a:p>
          <a:p>
            <a:pPr lvl="1"/>
            <a:r>
              <a:rPr lang="en-US" dirty="0" smtClean="0">
                <a:hlinkClick r:id="rId5"/>
              </a:rPr>
              <a:t>mongodb-user@googlegroups.com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0" y="266700"/>
            <a:ext cx="4295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3250" y="1762126"/>
            <a:ext cx="8150225" cy="3638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 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For any other queries and question please send an email 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akbar.gadhiya@ishisystems.com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The </a:t>
            </a:r>
            <a:r>
              <a:rPr lang="en-US" altLang="en-US" sz="3600" dirty="0"/>
              <a:t>family of </a:t>
            </a:r>
            <a:r>
              <a:rPr lang="en-US" altLang="en-US" sz="3600" dirty="0" err="1"/>
              <a:t>NoSQL</a:t>
            </a:r>
            <a:r>
              <a:rPr lang="en-US" altLang="en-US" sz="3600" dirty="0"/>
              <a:t>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Key-values </a:t>
            </a:r>
            <a:r>
              <a:rPr lang="en-US" dirty="0" smtClean="0"/>
              <a:t>Stores</a:t>
            </a:r>
          </a:p>
          <a:p>
            <a:pPr lvl="1"/>
            <a:r>
              <a:rPr lang="en-US" sz="2400" dirty="0"/>
              <a:t>Hash table where there is a unique key and a pointer to a particular item of data.</a:t>
            </a:r>
          </a:p>
          <a:p>
            <a:pPr lvl="1"/>
            <a:r>
              <a:rPr lang="en-US" sz="2400" dirty="0"/>
              <a:t>Focus on scaling to huge amounts of data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Voldemort</a:t>
            </a:r>
            <a:r>
              <a:rPr lang="en-US" sz="2400" dirty="0" smtClean="0"/>
              <a:t>, Dynamo etc.</a:t>
            </a:r>
            <a:endParaRPr lang="en-US" sz="2400" dirty="0"/>
          </a:p>
          <a:p>
            <a:r>
              <a:rPr lang="en-US" dirty="0"/>
              <a:t>Column Family </a:t>
            </a:r>
            <a:r>
              <a:rPr lang="en-US" dirty="0" smtClean="0"/>
              <a:t>Stores</a:t>
            </a:r>
          </a:p>
          <a:p>
            <a:pPr lvl="1"/>
            <a:r>
              <a:rPr lang="en-US" sz="2400" dirty="0"/>
              <a:t>To store and process very large amounts of data distributed over many machines</a:t>
            </a:r>
          </a:p>
          <a:p>
            <a:pPr lvl="1"/>
            <a:r>
              <a:rPr lang="en-US" sz="2400" dirty="0"/>
              <a:t>E.g. Cassandra, </a:t>
            </a:r>
            <a:r>
              <a:rPr lang="en-US" sz="2400" dirty="0" err="1"/>
              <a:t>HBase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2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The </a:t>
            </a:r>
            <a:r>
              <a:rPr lang="en-US" altLang="en-US" sz="3600" dirty="0"/>
              <a:t>family of </a:t>
            </a:r>
            <a:r>
              <a:rPr lang="en-US" altLang="en-US" sz="3600" dirty="0" err="1"/>
              <a:t>NoSQL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DBs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</a:p>
          <a:p>
            <a:pPr lvl="1"/>
            <a:r>
              <a:rPr lang="en-US" sz="2400" dirty="0"/>
              <a:t>The next level of Key/value, allowing nested values associated with each key.</a:t>
            </a:r>
          </a:p>
          <a:p>
            <a:pPr lvl="1"/>
            <a:r>
              <a:rPr lang="en-US" sz="2400" dirty="0"/>
              <a:t>Appropriate for Web apps.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CouchDB</a:t>
            </a:r>
            <a:r>
              <a:rPr lang="en-US" sz="2400" dirty="0"/>
              <a:t>, </a:t>
            </a:r>
            <a:r>
              <a:rPr lang="en-US" sz="2400" dirty="0" err="1"/>
              <a:t>MongoDb</a:t>
            </a:r>
            <a:endParaRPr lang="en-US" sz="2400" dirty="0"/>
          </a:p>
          <a:p>
            <a:r>
              <a:rPr lang="en-US" dirty="0"/>
              <a:t>Graph </a:t>
            </a:r>
            <a:r>
              <a:rPr lang="en-US" dirty="0" smtClean="0"/>
              <a:t>Databases</a:t>
            </a:r>
          </a:p>
          <a:p>
            <a:pPr lvl="1"/>
            <a:r>
              <a:rPr lang="en-US" sz="2400" dirty="0"/>
              <a:t>Bases on property-graph model</a:t>
            </a:r>
          </a:p>
          <a:p>
            <a:pPr lvl="1"/>
            <a:r>
              <a:rPr lang="en-US" sz="2400" dirty="0"/>
              <a:t>Appropriate for Social networking, Recommendations</a:t>
            </a:r>
          </a:p>
          <a:p>
            <a:pPr lvl="1"/>
            <a:r>
              <a:rPr lang="en-US" sz="2400" dirty="0"/>
              <a:t>E.g. Neo4J, Infinite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43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2775" y="1504949"/>
            <a:ext cx="8150225" cy="4629151"/>
          </a:xfrm>
        </p:spPr>
        <p:txBody>
          <a:bodyPr>
            <a:normAutofit lnSpcReduction="10000"/>
          </a:bodyPr>
          <a:lstStyle/>
          <a:p>
            <a:r>
              <a:rPr lang="hu-HU" altLang="en-US" sz="2800" dirty="0"/>
              <a:t>Document-Oriented </a:t>
            </a:r>
            <a:r>
              <a:rPr lang="hu-HU" altLang="en-US" sz="2800" dirty="0" smtClean="0"/>
              <a:t>stor</a:t>
            </a:r>
            <a:r>
              <a:rPr lang="en-US" altLang="en-US" sz="2800" dirty="0" smtClean="0"/>
              <a:t>a</a:t>
            </a:r>
            <a:r>
              <a:rPr lang="hu-HU" altLang="en-US" sz="2800" dirty="0" smtClean="0"/>
              <a:t>ge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- BSON</a:t>
            </a:r>
            <a:endParaRPr lang="hu-HU" altLang="en-US" sz="2800" dirty="0"/>
          </a:p>
          <a:p>
            <a:r>
              <a:rPr lang="hu-HU" altLang="en-US" sz="2800" dirty="0"/>
              <a:t>Full Index </a:t>
            </a:r>
            <a:r>
              <a:rPr lang="hu-HU" altLang="en-US" sz="2800" dirty="0" smtClean="0"/>
              <a:t>Support</a:t>
            </a:r>
            <a:endParaRPr lang="en-US" altLang="en-US" sz="2800" dirty="0" smtClean="0"/>
          </a:p>
          <a:p>
            <a:r>
              <a:rPr lang="en-US" altLang="en-US" sz="2800" dirty="0" smtClean="0"/>
              <a:t>Schema free</a:t>
            </a:r>
          </a:p>
          <a:p>
            <a:r>
              <a:rPr lang="en-US" altLang="en-US" sz="2800" dirty="0" smtClean="0"/>
              <a:t>Capped collections (Fast R/W, Useful in logging)</a:t>
            </a:r>
            <a:endParaRPr lang="hu-HU" altLang="en-US" sz="2800" dirty="0"/>
          </a:p>
          <a:p>
            <a:r>
              <a:rPr lang="hu-HU" altLang="en-US" sz="2800" dirty="0"/>
              <a:t>Replication &amp; High Availability</a:t>
            </a:r>
          </a:p>
          <a:p>
            <a:r>
              <a:rPr lang="hu-HU" altLang="en-US" sz="2800" dirty="0"/>
              <a:t>Auto-Sharding</a:t>
            </a:r>
          </a:p>
          <a:p>
            <a:r>
              <a:rPr lang="hu-HU" altLang="en-US" sz="2800" dirty="0"/>
              <a:t>Querying</a:t>
            </a:r>
          </a:p>
          <a:p>
            <a:r>
              <a:rPr lang="hu-HU" altLang="en-US" sz="2800" dirty="0"/>
              <a:t>Fast In-Place Updates</a:t>
            </a:r>
          </a:p>
          <a:p>
            <a:r>
              <a:rPr lang="hu-HU" altLang="en-US" sz="2800" dirty="0"/>
              <a:t>Map/Reduce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4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MongoDB stores </a:t>
            </a:r>
            <a:r>
              <a:rPr lang="en-US" altLang="en-US" sz="2800" dirty="0">
                <a:solidFill>
                  <a:srgbClr val="93E50D"/>
                </a:solidFill>
              </a:rPr>
              <a:t>documents (or) objects</a:t>
            </a:r>
            <a:r>
              <a:rPr lang="en-US" altLang="en-US" sz="2800" dirty="0" smtClean="0">
                <a:solidFill>
                  <a:srgbClr val="93E50D"/>
                </a:solidFill>
              </a:rPr>
              <a:t>.</a:t>
            </a:r>
          </a:p>
          <a:p>
            <a:r>
              <a:rPr lang="en-US" altLang="en-US" sz="2800" smtClean="0"/>
              <a:t>Everyone </a:t>
            </a:r>
            <a:r>
              <a:rPr lang="en-US" altLang="en-US" sz="2800" dirty="0"/>
              <a:t>works with </a:t>
            </a:r>
            <a:r>
              <a:rPr lang="en-US" altLang="en-US" sz="2800" dirty="0">
                <a:solidFill>
                  <a:srgbClr val="93E50D"/>
                </a:solidFill>
              </a:rPr>
              <a:t>objects </a:t>
            </a:r>
            <a:r>
              <a:rPr lang="en-US" altLang="en-US" sz="2800" dirty="0"/>
              <a:t>(Python/Ruby/Java/etc.) </a:t>
            </a:r>
          </a:p>
          <a:p>
            <a:r>
              <a:rPr lang="en-US" altLang="en-US" sz="2800" dirty="0" smtClean="0"/>
              <a:t>And </a:t>
            </a:r>
            <a:r>
              <a:rPr lang="en-US" altLang="en-US" sz="2800" dirty="0"/>
              <a:t>we need Databases to persist our </a:t>
            </a:r>
            <a:r>
              <a:rPr lang="en-US" altLang="en-US" sz="2800" dirty="0">
                <a:solidFill>
                  <a:srgbClr val="93E50D"/>
                </a:solidFill>
              </a:rPr>
              <a:t>objects. </a:t>
            </a:r>
            <a:r>
              <a:rPr lang="en-US" altLang="en-US" sz="2800" dirty="0"/>
              <a:t>Then why not store </a:t>
            </a:r>
            <a:r>
              <a:rPr lang="en-US" altLang="en-US" sz="2800" dirty="0">
                <a:solidFill>
                  <a:srgbClr val="93E50D"/>
                </a:solidFill>
              </a:rPr>
              <a:t>objects </a:t>
            </a:r>
            <a:r>
              <a:rPr lang="en-US" altLang="en-US" sz="2800" dirty="0" smtClean="0"/>
              <a:t>directly?</a:t>
            </a:r>
            <a:endParaRPr lang="en-US" altLang="en-US" sz="2800" dirty="0"/>
          </a:p>
          <a:p>
            <a:r>
              <a:rPr lang="en-US" altLang="en-US" sz="2800" dirty="0" smtClean="0"/>
              <a:t>Embedded </a:t>
            </a:r>
            <a:r>
              <a:rPr lang="en-US" altLang="en-US" sz="2800" dirty="0"/>
              <a:t>documents and arrays reduce need for joins. </a:t>
            </a:r>
            <a:r>
              <a:rPr lang="en-US" altLang="en-US" sz="2800" dirty="0">
                <a:solidFill>
                  <a:srgbClr val="93E50D"/>
                </a:solidFill>
              </a:rPr>
              <a:t>No Joins </a:t>
            </a:r>
            <a:r>
              <a:rPr lang="en-US" altLang="en-US" sz="2800" dirty="0"/>
              <a:t>and No-multi document </a:t>
            </a:r>
            <a:r>
              <a:rPr lang="en-US" altLang="en-US" sz="2800" dirty="0">
                <a:solidFill>
                  <a:srgbClr val="93E50D"/>
                </a:solidFill>
              </a:rPr>
              <a:t>transactions</a:t>
            </a:r>
            <a:r>
              <a:rPr lang="en-US" altLang="en-US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write load</a:t>
            </a:r>
          </a:p>
          <a:p>
            <a:r>
              <a:rPr lang="en-US" dirty="0"/>
              <a:t>High </a:t>
            </a:r>
            <a:r>
              <a:rPr lang="en-US" dirty="0" smtClean="0"/>
              <a:t>availability </a:t>
            </a:r>
            <a:r>
              <a:rPr lang="en-US" dirty="0"/>
              <a:t>in an </a:t>
            </a:r>
            <a:r>
              <a:rPr lang="en-US" dirty="0" smtClean="0"/>
              <a:t>unreliable environment (cloud </a:t>
            </a:r>
            <a:r>
              <a:rPr lang="en-US" dirty="0"/>
              <a:t>and </a:t>
            </a:r>
            <a:r>
              <a:rPr lang="en-US" dirty="0" smtClean="0"/>
              <a:t>real life)</a:t>
            </a:r>
          </a:p>
          <a:p>
            <a:r>
              <a:rPr lang="en-US" dirty="0"/>
              <a:t>You need to </a:t>
            </a:r>
            <a:r>
              <a:rPr lang="en-US" dirty="0" smtClean="0"/>
              <a:t>grow big </a:t>
            </a:r>
            <a:r>
              <a:rPr lang="en-US" dirty="0"/>
              <a:t>(and </a:t>
            </a:r>
            <a:r>
              <a:rPr lang="en-US" dirty="0" smtClean="0"/>
              <a:t>shard your data)</a:t>
            </a:r>
          </a:p>
          <a:p>
            <a:r>
              <a:rPr lang="en-US" dirty="0"/>
              <a:t>Schema is </a:t>
            </a:r>
            <a:r>
              <a:rPr lang="en-US" dirty="0" smtClean="0"/>
              <a:t>not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43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RDBMS - MongoDB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2775" y="1504949"/>
            <a:ext cx="8150225" cy="46291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en-US" sz="4000" dirty="0" smtClean="0"/>
              <a:t>MongoDB is not a replacement of </a:t>
            </a:r>
            <a:r>
              <a:rPr lang="en-US" altLang="en-US" sz="6000" dirty="0" smtClean="0"/>
              <a:t>RDBMS</a:t>
            </a:r>
            <a:endParaRPr lang="en-US" alt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7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83331</TotalTime>
  <Words>1709</Words>
  <Application>Microsoft Office PowerPoint</Application>
  <PresentationFormat>On-screen Show (4:3)</PresentationFormat>
  <Paragraphs>389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 template</vt:lpstr>
      <vt:lpstr>   Mongo DB </vt:lpstr>
      <vt:lpstr>PowerPoint Presentation</vt:lpstr>
      <vt:lpstr>Agenda</vt:lpstr>
      <vt:lpstr>The family of NoSQL DBs</vt:lpstr>
      <vt:lpstr>The family of NoSQL DBs – Contd.</vt:lpstr>
      <vt:lpstr>Introduction</vt:lpstr>
      <vt:lpstr>Why to use MongoDB?</vt:lpstr>
      <vt:lpstr>When to use MongoDB?</vt:lpstr>
      <vt:lpstr>RDBMS - MongoDB</vt:lpstr>
      <vt:lpstr>RDBMS - MongoDB</vt:lpstr>
      <vt:lpstr>RDBMS - MongoDB</vt:lpstr>
      <vt:lpstr>Object Id composition</vt:lpstr>
      <vt:lpstr>CRUD</vt:lpstr>
      <vt:lpstr>CRUD - Examples</vt:lpstr>
      <vt:lpstr>Lets start server</vt:lpstr>
      <vt:lpstr>Workshop</vt:lpstr>
      <vt:lpstr>Aggregation</vt:lpstr>
      <vt:lpstr>Aggregation – By examples</vt:lpstr>
      <vt:lpstr>Aggregation – By examples</vt:lpstr>
      <vt:lpstr>Aggregation - Workshop</vt:lpstr>
      <vt:lpstr>Aggregation - Workshop</vt:lpstr>
      <vt:lpstr>Map Reduce</vt:lpstr>
      <vt:lpstr>Map Reduce – Purchase data</vt:lpstr>
      <vt:lpstr>Map Reduce – Purchase data</vt:lpstr>
      <vt:lpstr>Map Reduce – By examples</vt:lpstr>
      <vt:lpstr>Replication</vt:lpstr>
      <vt:lpstr>Replica set</vt:lpstr>
      <vt:lpstr>Replica set – Contd...</vt:lpstr>
      <vt:lpstr>Replica set – Demo</vt:lpstr>
      <vt:lpstr>Sharding</vt:lpstr>
      <vt:lpstr>Sharding Topology</vt:lpstr>
      <vt:lpstr>Sharding Components</vt:lpstr>
      <vt:lpstr>Sharding</vt:lpstr>
      <vt:lpstr>Sharding</vt:lpstr>
      <vt:lpstr>Sharding</vt:lpstr>
      <vt:lpstr>Sharding</vt:lpstr>
      <vt:lpstr>Resources</vt:lpstr>
      <vt:lpstr>QUESTIONS?</vt:lpstr>
    </vt:vector>
  </TitlesOfParts>
  <Company>Cendant Mobility Services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siddharth.shinde@ishisystems.com</dc:creator>
  <cp:lastModifiedBy>Akbar</cp:lastModifiedBy>
  <cp:revision>1805</cp:revision>
  <cp:lastPrinted>2003-03-14T01:44:50Z</cp:lastPrinted>
  <dcterms:created xsi:type="dcterms:W3CDTF">2000-08-10T18:25:24Z</dcterms:created>
  <dcterms:modified xsi:type="dcterms:W3CDTF">2014-08-04T06:44:36Z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danielle.frey@cendantmobility.com</vt:lpwstr>
  </property>
  <property fmtid="{D5CDD505-2E9C-101B-9397-08002B2CF9AE}" pid="8" name="HomePage">
    <vt:lpwstr>www.cendantmobility.com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U:\My Documents\TEMP</vt:lpwstr>
  </property>
</Properties>
</file>