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1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3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9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B5F8-61FF-4F19-B824-72CFBBF1F25D}" type="datetimeFigureOut">
              <a:rPr lang="ru-RU" smtClean="0"/>
              <a:t>17.09.2017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C1A6-1C3A-47CE-898B-724B099F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EdwardBeckett/5377401" TargetMode="External"/><Relationship Id="rId2" Type="http://schemas.openxmlformats.org/officeDocument/2006/relationships/hyperlink" Target="http://www.queryds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orob/queryDs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net/projects/el-spec/pages/CollectionOperations" TargetMode="External"/><Relationship Id="rId3" Type="http://schemas.openxmlformats.org/officeDocument/2006/relationships/hyperlink" Target="http://www.jinq.org/" TargetMode="External"/><Relationship Id="rId7" Type="http://schemas.openxmlformats.org/officeDocument/2006/relationships/hyperlink" Target="http://quaere.codehaus.org/" TargetMode="External"/><Relationship Id="rId2" Type="http://schemas.openxmlformats.org/officeDocument/2006/relationships/hyperlink" Target="http://www.jooq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anhyde/linq4j" TargetMode="External"/><Relationship Id="rId5" Type="http://schemas.openxmlformats.org/officeDocument/2006/relationships/hyperlink" Target="http://www.h2database.com/html/jaqu.html" TargetMode="External"/><Relationship Id="rId4" Type="http://schemas.openxmlformats.org/officeDocument/2006/relationships/hyperlink" Target="http://github.com/TrigerSoft/jaq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180" y="2670770"/>
            <a:ext cx="9144000" cy="939350"/>
          </a:xfrm>
        </p:spPr>
        <p:txBody>
          <a:bodyPr>
            <a:noAutofit/>
          </a:bodyPr>
          <a:lstStyle/>
          <a:p>
            <a:r>
              <a:rPr lang="en-US" sz="7200" dirty="0" err="1" smtClean="0"/>
              <a:t>QueryDSL</a:t>
            </a:r>
            <a:r>
              <a:rPr lang="ru-RU" sz="7200" dirty="0" smtClean="0"/>
              <a:t> как вариант выбора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1608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8522"/>
            <a:ext cx="10515600" cy="528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1) </a:t>
            </a:r>
            <a:r>
              <a:rPr lang="ru-RU" sz="2000" dirty="0" smtClean="0"/>
              <a:t>Фильтр по полю связанной сущности: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до 4.</a:t>
            </a:r>
            <a:r>
              <a:rPr lang="en-US" sz="1800" dirty="0" smtClean="0"/>
              <a:t>x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- 4.x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2) </a:t>
            </a:r>
            <a:r>
              <a:rPr lang="ru-RU" sz="2000" dirty="0" smtClean="0"/>
              <a:t>Агрегация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- Максимальный возраст кота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- Максимальный возраст котов, сгруппированных по имени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- Количество котов по хозяевам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28" y="1201947"/>
            <a:ext cx="7496894" cy="6345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28" y="2015149"/>
            <a:ext cx="7560693" cy="545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428" y="3503564"/>
            <a:ext cx="7496894" cy="506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28" y="4265554"/>
            <a:ext cx="7496894" cy="5367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428" y="5100317"/>
            <a:ext cx="7496894" cy="10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9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1707"/>
            <a:ext cx="10515600" cy="579695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3) Сортировка</a:t>
            </a:r>
          </a:p>
          <a:p>
            <a:pPr>
              <a:buFontTx/>
              <a:buChar char="-"/>
            </a:pPr>
            <a:r>
              <a:rPr lang="ru-RU" sz="1800" dirty="0" smtClean="0"/>
              <a:t>По имени кота</a:t>
            </a:r>
            <a:r>
              <a:rPr lang="en-US" sz="1800" dirty="0" smtClean="0"/>
              <a:t> (</a:t>
            </a:r>
            <a:r>
              <a:rPr lang="ru-RU" sz="1800" dirty="0" smtClean="0"/>
              <a:t>собственное поле)</a:t>
            </a:r>
          </a:p>
          <a:p>
            <a:pPr>
              <a:buFontTx/>
              <a:buChar char="-"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>
              <a:buFontTx/>
              <a:buChar char="-"/>
            </a:pPr>
            <a:r>
              <a:rPr lang="ru-RU" sz="1800" dirty="0" smtClean="0"/>
              <a:t>Котов по имени хозяина (по полю связанной сущности)</a:t>
            </a:r>
          </a:p>
          <a:p>
            <a:pPr marL="0" indent="0">
              <a:buNone/>
            </a:pPr>
            <a:r>
              <a:rPr lang="ru-RU" sz="1800" dirty="0"/>
              <a:t> 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2000" dirty="0" smtClean="0"/>
              <a:t>4) Динамическое формирование критерий и пагинация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20" y="1221281"/>
            <a:ext cx="7859546" cy="7242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20" y="2290631"/>
            <a:ext cx="7859546" cy="768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213" y="3471470"/>
            <a:ext cx="7927560" cy="26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4453"/>
            <a:ext cx="10515600" cy="5702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4) </a:t>
            </a:r>
            <a:r>
              <a:rPr lang="ru-RU" sz="2000" dirty="0" smtClean="0"/>
              <a:t>Фильтрация по полю</a:t>
            </a:r>
            <a:r>
              <a:rPr lang="en-US" sz="2000" dirty="0" smtClean="0"/>
              <a:t> </a:t>
            </a:r>
            <a:r>
              <a:rPr lang="ru-RU" sz="2000" dirty="0" smtClean="0"/>
              <a:t>связанной коллекции (</a:t>
            </a:r>
            <a:r>
              <a:rPr lang="en-US" sz="2000" dirty="0" smtClean="0"/>
              <a:t>one-to-many</a:t>
            </a:r>
            <a:r>
              <a:rPr lang="ru-RU" sz="2000" dirty="0" smtClean="0"/>
              <a:t> </a:t>
            </a:r>
            <a:r>
              <a:rPr lang="en-US" sz="2000" dirty="0" smtClean="0"/>
              <a:t>relationship)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С использованием </a:t>
            </a:r>
            <a:r>
              <a:rPr lang="en-US" sz="1800" dirty="0" smtClean="0"/>
              <a:t>distinct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ru-RU" sz="1800" dirty="0" smtClean="0"/>
              <a:t>- Более эффективный подход</a:t>
            </a:r>
            <a:endParaRPr lang="en-US" sz="1800" dirty="0" smtClean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23391"/>
            <a:ext cx="7980045" cy="13178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6" y="3182465"/>
            <a:ext cx="7980045" cy="13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3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>
                <a:hlinkClick r:id="rId2"/>
              </a:rPr>
              <a:t>http://www.querydsl.com</a:t>
            </a:r>
            <a:r>
              <a:rPr lang="ru-RU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>
                <a:hlinkClick r:id="rId3"/>
              </a:rPr>
              <a:t>https://gist.github.com/EdwardBeckett/5377401</a:t>
            </a:r>
            <a:r>
              <a:rPr lang="ru-RU" sz="2000" dirty="0" smtClean="0"/>
              <a:t> - конфигурация с </a:t>
            </a:r>
            <a:r>
              <a:rPr lang="en-US" sz="2000" dirty="0" err="1" smtClean="0"/>
              <a:t>gradle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github.com/akorob/queryDsl</a:t>
            </a:r>
            <a:r>
              <a:rPr lang="en-US" sz="2000" dirty="0" smtClean="0"/>
              <a:t> - </a:t>
            </a:r>
            <a:r>
              <a:rPr lang="ru-RU" sz="2000" dirty="0" smtClean="0"/>
              <a:t>исходный код, использованный в презентации</a:t>
            </a:r>
          </a:p>
          <a:p>
            <a:pPr>
              <a:buFontTx/>
              <a:buChar char="-"/>
            </a:pPr>
            <a:r>
              <a:rPr lang="ru-RU" sz="2000" dirty="0" smtClean="0"/>
              <a:t>Проблема с источниками. Подавляющая часть приведена на</a:t>
            </a:r>
            <a:r>
              <a:rPr lang="en-US" sz="2000" dirty="0" smtClean="0"/>
              <a:t> </a:t>
            </a:r>
            <a:r>
              <a:rPr lang="ru-RU" sz="2000" dirty="0" smtClean="0"/>
              <a:t>официальном сайте.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72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JPQL, Criteria API </a:t>
            </a:r>
            <a:r>
              <a:rPr lang="ru-RU" dirty="0" smtClean="0"/>
              <a:t>и </a:t>
            </a:r>
            <a:r>
              <a:rPr lang="en-US" dirty="0" smtClean="0"/>
              <a:t>QUERYDSL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66" y="150644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JPQL: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Выразительность (</a:t>
            </a:r>
            <a:r>
              <a:rPr lang="en-US" sz="2000" dirty="0" smtClean="0"/>
              <a:t>SQL like)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Хороший выбор для статических запросов</a:t>
            </a:r>
          </a:p>
          <a:p>
            <a:pPr marL="0" indent="0">
              <a:buNone/>
            </a:pPr>
            <a:r>
              <a:rPr lang="ru-RU" sz="2000" dirty="0" smtClean="0"/>
              <a:t>	- Плохо подходит для динамических запросов</a:t>
            </a:r>
          </a:p>
          <a:p>
            <a:pPr marL="0" indent="0">
              <a:buNone/>
            </a:pPr>
            <a:r>
              <a:rPr lang="ru-RU" sz="2000" dirty="0" smtClean="0"/>
              <a:t>	- Не поддерживает автозаполнение в </a:t>
            </a:r>
            <a:r>
              <a:rPr lang="en-US" sz="2000" dirty="0" smtClean="0"/>
              <a:t>IDE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ru-RU" sz="2000" dirty="0" smtClean="0"/>
              <a:t>Легко написать синтаксически некорректный код</a:t>
            </a:r>
          </a:p>
          <a:p>
            <a:pPr marL="0" indent="0">
              <a:buNone/>
            </a:pPr>
            <a:r>
              <a:rPr lang="en-US" sz="2000" dirty="0" smtClean="0"/>
              <a:t>Criteria </a:t>
            </a:r>
            <a:r>
              <a:rPr lang="en-US" sz="2000" dirty="0" smtClean="0"/>
              <a:t>API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Динамическое формирование запроса</a:t>
            </a:r>
          </a:p>
          <a:p>
            <a:pPr marL="0" indent="0">
              <a:buNone/>
            </a:pPr>
            <a:r>
              <a:rPr lang="ru-RU" sz="2000" dirty="0" smtClean="0"/>
              <a:t>	- Очень многословный</a:t>
            </a:r>
          </a:p>
          <a:p>
            <a:pPr marL="0" indent="0">
              <a:buNone/>
            </a:pPr>
            <a:r>
              <a:rPr lang="en-US" sz="2000" dirty="0" smtClean="0"/>
              <a:t>Query DSL</a:t>
            </a:r>
          </a:p>
          <a:p>
            <a:pPr marL="0" indent="0">
              <a:buNone/>
            </a:pPr>
            <a:r>
              <a:rPr lang="en-US" sz="2000" dirty="0" smtClean="0"/>
              <a:t>	+ </a:t>
            </a:r>
            <a:r>
              <a:rPr lang="ru-RU" sz="2000" dirty="0" smtClean="0"/>
              <a:t>Объединяет плюсы </a:t>
            </a:r>
          </a:p>
          <a:p>
            <a:pPr marL="0" indent="0">
              <a:buNone/>
            </a:pPr>
            <a:r>
              <a:rPr lang="ru-RU" sz="2000" dirty="0" smtClean="0"/>
              <a:t>	- Не является «отраслевым стандартом»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63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jOOQ</a:t>
            </a:r>
            <a:r>
              <a:rPr lang="ru-RU" sz="2000" dirty="0" smtClean="0"/>
              <a:t>		</a:t>
            </a:r>
            <a:r>
              <a:rPr lang="en-US" sz="2000" dirty="0" smtClean="0"/>
              <a:t>http://www.jooq.org/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JINQ</a:t>
            </a:r>
            <a:r>
              <a:rPr lang="ru-RU" sz="2000" dirty="0" smtClean="0"/>
              <a:t>		</a:t>
            </a:r>
            <a:r>
              <a:rPr lang="en-US" sz="2000" dirty="0" smtClean="0"/>
              <a:t>http://www.jinq.org/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JaQue</a:t>
            </a:r>
            <a:r>
              <a:rPr lang="ru-RU" sz="2000" dirty="0" smtClean="0"/>
              <a:t>		</a:t>
            </a:r>
            <a:r>
              <a:rPr lang="en-US" sz="2000" dirty="0" smtClean="0"/>
              <a:t>https://github.com/TrigerSoft/jaque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JaQu</a:t>
            </a:r>
            <a:r>
              <a:rPr lang="ru-RU" sz="2000" dirty="0" smtClean="0"/>
              <a:t>		</a:t>
            </a:r>
            <a:r>
              <a:rPr lang="en-US" sz="2000" dirty="0" smtClean="0"/>
              <a:t>http://www.h2database.com/html/jaqu.html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Linq4j</a:t>
            </a:r>
            <a:r>
              <a:rPr lang="ru-RU" sz="2000" dirty="0" smtClean="0"/>
              <a:t>		</a:t>
            </a:r>
            <a:r>
              <a:rPr lang="en-US" sz="2000" dirty="0" smtClean="0"/>
              <a:t>https://github.com/julianhyde/linq4j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7"/>
              </a:rPr>
              <a:t>Quaere</a:t>
            </a:r>
            <a:r>
              <a:rPr lang="ru-RU" sz="2000" dirty="0" smtClean="0"/>
              <a:t>	</a:t>
            </a:r>
            <a:r>
              <a:rPr lang="en-US" sz="2000" dirty="0" smtClean="0"/>
              <a:t>	http://quaere.codehaus.org/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8"/>
              </a:rPr>
              <a:t>JSR-341</a:t>
            </a:r>
            <a:r>
              <a:rPr lang="ru-RU" sz="2000" dirty="0" smtClean="0"/>
              <a:t>	</a:t>
            </a:r>
            <a:r>
              <a:rPr lang="en-US" sz="2000" dirty="0" smtClean="0"/>
              <a:t>	https://jcp.org/en/jsr/detail?id=341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4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82" y="1543951"/>
            <a:ext cx="6067496" cy="4550622"/>
          </a:xfrm>
        </p:spPr>
      </p:pic>
      <p:sp>
        <p:nvSpPr>
          <p:cNvPr id="2" name="TextBox 1"/>
          <p:cNvSpPr txBox="1"/>
          <p:nvPr/>
        </p:nvSpPr>
        <p:spPr>
          <a:xfrm>
            <a:off x="1073098" y="536549"/>
            <a:ext cx="10415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Лучше день потерять, но за 5 минут долететь…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248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+ Последний релиз 4.1.</a:t>
            </a:r>
            <a:r>
              <a:rPr lang="en-US" sz="2000" dirty="0" smtClean="0"/>
              <a:t>3</a:t>
            </a:r>
            <a:r>
              <a:rPr lang="ru-RU" sz="2000" dirty="0" smtClean="0"/>
              <a:t> (30 июня 2016)</a:t>
            </a:r>
          </a:p>
          <a:p>
            <a:pPr marL="0" indent="0">
              <a:buNone/>
            </a:pPr>
            <a:r>
              <a:rPr lang="ru-RU" sz="2000" dirty="0" smtClean="0"/>
              <a:t>+ Есть сообщество и поддержка разработчиков</a:t>
            </a:r>
          </a:p>
          <a:p>
            <a:pPr marL="0" indent="0">
              <a:buNone/>
            </a:pPr>
            <a:r>
              <a:rPr lang="ru-RU" sz="2000" dirty="0" smtClean="0"/>
              <a:t>+ 2 383 результата при поиске </a:t>
            </a:r>
            <a:r>
              <a:rPr lang="en-US" sz="2000" dirty="0" smtClean="0"/>
              <a:t>“</a:t>
            </a:r>
            <a:r>
              <a:rPr lang="en-US" sz="2000" dirty="0" err="1" smtClean="0"/>
              <a:t>querydsl</a:t>
            </a:r>
            <a:r>
              <a:rPr lang="en-US" sz="2000" dirty="0" smtClean="0"/>
              <a:t>”</a:t>
            </a:r>
            <a:r>
              <a:rPr lang="ru-RU" sz="2000" dirty="0" smtClean="0"/>
              <a:t> на 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 (</a:t>
            </a:r>
            <a:r>
              <a:rPr lang="ru-RU" sz="2000" dirty="0" smtClean="0"/>
              <a:t>для сравнения </a:t>
            </a:r>
            <a:r>
              <a:rPr lang="en-US" sz="2000" dirty="0" smtClean="0"/>
              <a:t>“</a:t>
            </a:r>
            <a:r>
              <a:rPr lang="en-US" sz="2000" dirty="0" err="1" smtClean="0"/>
              <a:t>jpql</a:t>
            </a:r>
            <a:r>
              <a:rPr lang="en-US" sz="2000" dirty="0" smtClean="0"/>
              <a:t>” - 6,774 </a:t>
            </a:r>
            <a:r>
              <a:rPr lang="ru-RU" sz="2000" dirty="0" smtClean="0"/>
              <a:t>и</a:t>
            </a:r>
            <a:r>
              <a:rPr lang="en-US" sz="2000" dirty="0" smtClean="0"/>
              <a:t> “criteria </a:t>
            </a:r>
            <a:r>
              <a:rPr lang="en-US" sz="2000" dirty="0" err="1" smtClean="0"/>
              <a:t>api</a:t>
            </a:r>
            <a:r>
              <a:rPr lang="en-US" sz="2000" dirty="0" smtClean="0"/>
              <a:t>” 5,731 results)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+ </a:t>
            </a:r>
            <a:r>
              <a:rPr lang="ru-RU" sz="2000" dirty="0" smtClean="0"/>
              <a:t>Бесплатна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ru-RU" sz="2000" dirty="0" smtClean="0"/>
              <a:t>Критические изменения, ломающие обратную совместимость, не только в версии 4.х, но и при переходе 3.6 на 3.7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8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/>
          <a:p>
            <a:r>
              <a:rPr lang="ru-RU" dirty="0" smtClean="0"/>
              <a:t>Сравнение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7" y="1345722"/>
            <a:ext cx="8022195" cy="49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77119"/>
            <a:ext cx="10515600" cy="1325563"/>
          </a:xfrm>
        </p:spPr>
        <p:txBody>
          <a:bodyPr/>
          <a:lstStyle/>
          <a:p>
            <a:r>
              <a:rPr lang="ru-RU" dirty="0" smtClean="0"/>
              <a:t>Тестовая БД (</a:t>
            </a:r>
            <a:r>
              <a:rPr lang="en-US" dirty="0" smtClean="0"/>
              <a:t>H2</a:t>
            </a:r>
            <a:r>
              <a:rPr lang="ru-RU" dirty="0" smtClean="0"/>
              <a:t>, </a:t>
            </a:r>
            <a:r>
              <a:rPr lang="en-US" dirty="0" smtClean="0"/>
              <a:t>in-memory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07669"/>
              </p:ext>
            </p:extLst>
          </p:nvPr>
        </p:nvGraphicFramePr>
        <p:xfrm>
          <a:off x="6789419" y="1517722"/>
          <a:ext cx="1686986" cy="6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93">
                  <a:extLst>
                    <a:ext uri="{9D8B030D-6E8A-4147-A177-3AD203B41FA5}">
                      <a16:colId xmlns:a16="http://schemas.microsoft.com/office/drawing/2014/main" val="3679139847"/>
                    </a:ext>
                  </a:extLst>
                </a:gridCol>
                <a:gridCol w="843493">
                  <a:extLst>
                    <a:ext uri="{9D8B030D-6E8A-4147-A177-3AD203B41FA5}">
                      <a16:colId xmlns:a16="http://schemas.microsoft.com/office/drawing/2014/main" val="15954551"/>
                    </a:ext>
                  </a:extLst>
                </a:gridCol>
              </a:tblGrid>
              <a:tr h="3508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75778"/>
                  </a:ext>
                </a:extLst>
              </a:tr>
              <a:tr h="3044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7937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91848"/>
              </p:ext>
            </p:extLst>
          </p:nvPr>
        </p:nvGraphicFramePr>
        <p:xfrm>
          <a:off x="2748668" y="1538600"/>
          <a:ext cx="200400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03">
                  <a:extLst>
                    <a:ext uri="{9D8B030D-6E8A-4147-A177-3AD203B41FA5}">
                      <a16:colId xmlns:a16="http://schemas.microsoft.com/office/drawing/2014/main" val="3198111166"/>
                    </a:ext>
                  </a:extLst>
                </a:gridCol>
                <a:gridCol w="1002003">
                  <a:extLst>
                    <a:ext uri="{9D8B030D-6E8A-4147-A177-3AD203B41FA5}">
                      <a16:colId xmlns:a16="http://schemas.microsoft.com/office/drawing/2014/main" val="2748818229"/>
                    </a:ext>
                  </a:extLst>
                </a:gridCol>
              </a:tblGrid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78118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01291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6306"/>
                  </a:ext>
                </a:extLst>
              </a:tr>
              <a:tr h="32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78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2993" y="1076935"/>
            <a:ext cx="59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16361" y="10769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Owner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4813514" y="1647441"/>
            <a:ext cx="1915064" cy="111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13988"/>
              </p:ext>
            </p:extLst>
          </p:nvPr>
        </p:nvGraphicFramePr>
        <p:xfrm>
          <a:off x="1543411" y="3124479"/>
          <a:ext cx="441452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541325384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622541713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2012684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1398012273"/>
                    </a:ext>
                  </a:extLst>
                </a:gridCol>
              </a:tblGrid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1230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Kitty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68092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9154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20055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15622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39409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77457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2947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Loki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7159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7448"/>
              </p:ext>
            </p:extLst>
          </p:nvPr>
        </p:nvGraphicFramePr>
        <p:xfrm>
          <a:off x="6789419" y="3124479"/>
          <a:ext cx="2647761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190">
                  <a:extLst>
                    <a:ext uri="{9D8B030D-6E8A-4147-A177-3AD203B41FA5}">
                      <a16:colId xmlns:a16="http://schemas.microsoft.com/office/drawing/2014/main" val="1075387650"/>
                    </a:ext>
                  </a:extLst>
                </a:gridCol>
                <a:gridCol w="1968571">
                  <a:extLst>
                    <a:ext uri="{9D8B030D-6E8A-4147-A177-3AD203B41FA5}">
                      <a16:colId xmlns:a16="http://schemas.microsoft.com/office/drawing/2014/main" val="2955712191"/>
                    </a:ext>
                  </a:extLst>
                </a:gridCol>
              </a:tblGrid>
              <a:tr h="273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</a:t>
                      </a:r>
                      <a:endParaRPr lang="ru-RU" sz="18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82831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7298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19783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67932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Monica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321"/>
                  </a:ext>
                </a:extLst>
              </a:tr>
              <a:tr h="27398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3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6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Метамодель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8135"/>
            <a:ext cx="10515600" cy="577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Стандартная: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QueryDSL (</a:t>
            </a:r>
            <a:r>
              <a:rPr lang="ru-RU" sz="2000" dirty="0" smtClean="0"/>
              <a:t>включает функционал эквивалентный </a:t>
            </a:r>
            <a:r>
              <a:rPr lang="en-US" sz="2000" dirty="0" smtClean="0"/>
              <a:t>CriteriaBuilder</a:t>
            </a:r>
            <a:r>
              <a:rPr lang="ru-RU" sz="2000" dirty="0" smtClean="0"/>
              <a:t>):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31" y="1201876"/>
            <a:ext cx="6830683" cy="10574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70" y="2745614"/>
            <a:ext cx="6728604" cy="40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5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924"/>
          </a:xfrm>
        </p:spPr>
        <p:txBody>
          <a:bodyPr/>
          <a:lstStyle/>
          <a:p>
            <a:r>
              <a:rPr lang="ru-RU" dirty="0" smtClean="0"/>
              <a:t>Общие принципы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1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целом используется цепочка методов:</a:t>
            </a:r>
          </a:p>
          <a:p>
            <a:pPr marL="0" indent="0">
              <a:buNone/>
            </a:pPr>
            <a:r>
              <a:rPr lang="en-US" sz="2200" i="1" dirty="0" smtClean="0"/>
              <a:t>from</a:t>
            </a:r>
          </a:p>
          <a:p>
            <a:pPr marL="0" indent="0">
              <a:buNone/>
            </a:pPr>
            <a:r>
              <a:rPr lang="en-US" sz="2200" i="1" dirty="0" err="1" smtClean="0"/>
              <a:t>innerJoin</a:t>
            </a:r>
            <a:r>
              <a:rPr lang="en-US" sz="2200" i="1" dirty="0"/>
              <a:t>, join, </a:t>
            </a:r>
            <a:r>
              <a:rPr lang="en-US" sz="2200" i="1" dirty="0" err="1"/>
              <a:t>leftJoin</a:t>
            </a:r>
            <a:r>
              <a:rPr lang="en-US" sz="2200" i="1" dirty="0"/>
              <a:t>, </a:t>
            </a:r>
            <a:r>
              <a:rPr lang="en-US" sz="2200" i="1" dirty="0" err="1"/>
              <a:t>fullJoin</a:t>
            </a:r>
            <a:r>
              <a:rPr lang="en-US" sz="2200" i="1" dirty="0"/>
              <a:t>, </a:t>
            </a:r>
            <a:r>
              <a:rPr lang="en-US" sz="2200" i="1" dirty="0" smtClean="0"/>
              <a:t>on</a:t>
            </a:r>
          </a:p>
          <a:p>
            <a:pPr marL="0" indent="0">
              <a:buNone/>
            </a:pPr>
            <a:r>
              <a:rPr lang="en-US" sz="2200" i="1" dirty="0" smtClean="0"/>
              <a:t>where</a:t>
            </a:r>
          </a:p>
          <a:p>
            <a:pPr marL="0" indent="0">
              <a:buNone/>
            </a:pPr>
            <a:r>
              <a:rPr lang="en-US" sz="2200" i="1" dirty="0" err="1" smtClean="0"/>
              <a:t>groupBy</a:t>
            </a:r>
            <a:endParaRPr lang="en-US" sz="2200" i="1" dirty="0" smtClean="0"/>
          </a:p>
          <a:p>
            <a:pPr marL="0" indent="0">
              <a:buNone/>
            </a:pPr>
            <a:r>
              <a:rPr lang="en-US" sz="2200" i="1" dirty="0" smtClean="0"/>
              <a:t>having</a:t>
            </a:r>
          </a:p>
          <a:p>
            <a:pPr marL="0" indent="0">
              <a:buNone/>
            </a:pPr>
            <a:r>
              <a:rPr lang="en-US" sz="2200" i="1" dirty="0" err="1" smtClean="0"/>
              <a:t>orderBy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i="1" dirty="0" smtClean="0"/>
              <a:t>limit</a:t>
            </a:r>
            <a:r>
              <a:rPr lang="en-US" sz="2200" i="1" dirty="0"/>
              <a:t>, </a:t>
            </a:r>
            <a:r>
              <a:rPr lang="en-US" sz="2200" i="1" dirty="0" smtClean="0"/>
              <a:t>offset</a:t>
            </a:r>
            <a:r>
              <a:rPr lang="ru-RU" sz="2200" i="1" dirty="0" smtClean="0"/>
              <a:t>, </a:t>
            </a:r>
            <a:r>
              <a:rPr lang="en-US" sz="2200" i="1" dirty="0" smtClean="0"/>
              <a:t>restrict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86854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322</Words>
  <Application>Microsoft Office PowerPoint</Application>
  <PresentationFormat>Широкоэкранный</PresentationFormat>
  <Paragraphs>140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QueryDSL как вариант выбора</vt:lpstr>
      <vt:lpstr>JPQL, Criteria API и QUERYDSL</vt:lpstr>
      <vt:lpstr>Аналоги</vt:lpstr>
      <vt:lpstr>Презентация PowerPoint</vt:lpstr>
      <vt:lpstr>Актуальность</vt:lpstr>
      <vt:lpstr>Сравнение запросов</vt:lpstr>
      <vt:lpstr>Тестовая БД (H2, in-memory)</vt:lpstr>
      <vt:lpstr>Метамодель</vt:lpstr>
      <vt:lpstr>Общие принципы использования</vt:lpstr>
      <vt:lpstr>Примеры</vt:lpstr>
      <vt:lpstr>Презентация PowerPoint</vt:lpstr>
      <vt:lpstr>Презентация PowerPoint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28</cp:revision>
  <dcterms:created xsi:type="dcterms:W3CDTF">2017-09-13T04:46:17Z</dcterms:created>
  <dcterms:modified xsi:type="dcterms:W3CDTF">2017-09-17T14:56:41Z</dcterms:modified>
</cp:coreProperties>
</file>