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  <p:sldMasterId id="2147483677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3" r:id="rId12"/>
    <p:sldId id="294" r:id="rId13"/>
    <p:sldId id="295" r:id="rId14"/>
    <p:sldId id="296" r:id="rId15"/>
    <p:sldId id="297" r:id="rId16"/>
    <p:sldId id="298" r:id="rId17"/>
    <p:sldId id="264" r:id="rId18"/>
    <p:sldId id="267" r:id="rId19"/>
    <p:sldId id="270" r:id="rId20"/>
    <p:sldId id="300" r:id="rId21"/>
    <p:sldId id="299" r:id="rId22"/>
    <p:sldId id="301" r:id="rId23"/>
    <p:sldId id="302" r:id="rId24"/>
    <p:sldId id="271" r:id="rId25"/>
    <p:sldId id="27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1F975-E009-474B-B282-F857B8D568A9}">
  <a:tblStyle styleId="{27D1F975-E009-474B-B282-F857B8D56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 Temperature: Estimated Jan 1951-Dec 1980 absolute temperature (C): 8.61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Estimated Jan 1951-Dec 1980 monthly absolute temperature (C):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      Jan    Feb    Mar    Apr    May    Jun    Jul    Aug    Sep    Oct    Nov    Dec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      2.61   3.22   5.30   8.30  11.30  13.44  14.31  13.84  12.05   9.21   6.07   3.64</a:t>
            </a:r>
          </a:p>
        </p:txBody>
      </p:sp>
      <p:sp>
        <p:nvSpPr>
          <p:cNvPr id="308" name="Google Shape;30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43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0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924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86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18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8280ffc50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a8280ffc5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27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9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273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14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8280ffc50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a8280ffc50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8280ffc50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a8280ffc5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8280ffc50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a8280ffc5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78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3640" y="1155126"/>
            <a:ext cx="4774524" cy="409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0171" y="4687957"/>
            <a:ext cx="3047435" cy="126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360377">
            <a:off x="5970397" y="3914444"/>
            <a:ext cx="1042308" cy="109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&amp; Contents Layout">
  <p:cSld name="7_Images &amp; Contents Layou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>
            <a:spLocks noGrp="1"/>
          </p:cNvSpPr>
          <p:nvPr>
            <p:ph type="pic" idx="3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61" name="Google Shape;61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Basic Layout">
  <p:cSld name="17_Basic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540"/>
            <a:ext cx="12192000" cy="1288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0" y="1288869"/>
            <a:ext cx="252000" cy="5569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1940000" y="1288869"/>
            <a:ext cx="252000" cy="54859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Images &amp; Contents Layout">
  <p:cSld name="27_Images &amp; Contents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5400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3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3600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>
            <a:spLocks noGrp="1"/>
          </p:cNvSpPr>
          <p:nvPr>
            <p:ph type="pic" idx="4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3600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81" name="Google Shape;81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>
            <a:spLocks noGrp="1"/>
          </p:cNvSpPr>
          <p:nvPr>
            <p:ph type="pic" idx="2"/>
          </p:nvPr>
        </p:nvSpPr>
        <p:spPr>
          <a:xfrm>
            <a:off x="0" y="3428999"/>
            <a:ext cx="3048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>
            <a:spLocks noGrp="1"/>
          </p:cNvSpPr>
          <p:nvPr>
            <p:ph type="pic" idx="3"/>
          </p:nvPr>
        </p:nvSpPr>
        <p:spPr>
          <a:xfrm>
            <a:off x="3048000" y="586079"/>
            <a:ext cx="3048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4"/>
          </p:nvPr>
        </p:nvSpPr>
        <p:spPr>
          <a:xfrm>
            <a:off x="6096000" y="3428999"/>
            <a:ext cx="3048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pic" idx="5"/>
          </p:nvPr>
        </p:nvSpPr>
        <p:spPr>
          <a:xfrm>
            <a:off x="9144000" y="586079"/>
            <a:ext cx="3048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Images &amp; Contents Layout">
  <p:cSld name="21_Images &amp; Contents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>
            <a:spLocks noGrp="1"/>
          </p:cNvSpPr>
          <p:nvPr>
            <p:ph type="pic" idx="2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29803"/>
            </a:srgbClr>
          </a:solidFill>
          <a:ln>
            <a:noFill/>
          </a:ln>
        </p:spPr>
        <p:txBody>
          <a:bodyPr spcFirstLastPara="1" wrap="square" lIns="91425" tIns="2880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3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29803"/>
            </a:srgbClr>
          </a:solidFill>
          <a:ln>
            <a:noFill/>
          </a:ln>
        </p:spPr>
        <p:txBody>
          <a:bodyPr spcFirstLastPara="1" wrap="square" lIns="91425" tIns="2880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>
            <a:spLocks noGrp="1"/>
          </p:cNvSpPr>
          <p:nvPr>
            <p:ph type="pic" idx="4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29803"/>
            </a:srgbClr>
          </a:solidFill>
          <a:ln>
            <a:noFill/>
          </a:ln>
        </p:spPr>
        <p:txBody>
          <a:bodyPr spcFirstLastPara="1" wrap="square" lIns="91425" tIns="2880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>
            <a:spLocks noGrp="1"/>
          </p:cNvSpPr>
          <p:nvPr>
            <p:ph type="pic" idx="5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29803"/>
            </a:srgbClr>
          </a:solidFill>
          <a:ln>
            <a:noFill/>
          </a:ln>
        </p:spPr>
        <p:txBody>
          <a:bodyPr spcFirstLastPara="1" wrap="square" lIns="91425" tIns="2880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>
            <a:spLocks noGrp="1"/>
          </p:cNvSpPr>
          <p:nvPr>
            <p:ph type="pic" idx="6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29803"/>
            </a:srgbClr>
          </a:solidFill>
          <a:ln>
            <a:noFill/>
          </a:ln>
        </p:spPr>
        <p:txBody>
          <a:bodyPr spcFirstLastPara="1" wrap="square" lIns="91425" tIns="2880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Images and Contents Layout">
  <p:cSld name="17_Images and Contents Layou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7728181" y="0"/>
            <a:ext cx="446381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0" y="368762"/>
            <a:ext cx="7440149" cy="13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>
            <a:spLocks noGrp="1"/>
          </p:cNvSpPr>
          <p:nvPr>
            <p:ph type="pic" idx="3"/>
          </p:nvPr>
        </p:nvSpPr>
        <p:spPr>
          <a:xfrm>
            <a:off x="5274555" y="3299772"/>
            <a:ext cx="3754363" cy="2395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solidFill>
          <a:schemeClr val="accen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5145210" y="2702253"/>
            <a:ext cx="7046790" cy="1433016"/>
          </a:xfrm>
          <a:custGeom>
            <a:avLst/>
            <a:gdLst/>
            <a:ahLst/>
            <a:cxnLst/>
            <a:rect l="l" t="t" r="r" b="b"/>
            <a:pathLst>
              <a:path w="7046790" h="1433016" extrusionOk="0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2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1020" y="1768391"/>
            <a:ext cx="3871062" cy="3322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30"/>
          <p:cNvGrpSpPr/>
          <p:nvPr/>
        </p:nvGrpSpPr>
        <p:grpSpPr>
          <a:xfrm rot="-697812">
            <a:off x="9328858" y="778627"/>
            <a:ext cx="2389878" cy="1236120"/>
            <a:chOff x="5811074" y="3973308"/>
            <a:chExt cx="3247661" cy="1679793"/>
          </a:xfrm>
        </p:grpSpPr>
        <p:pic>
          <p:nvPicPr>
            <p:cNvPr id="169" name="Google Shape;169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0" y="4851443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-148" y="5509395"/>
            <a:ext cx="12192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93090" y="646036"/>
            <a:ext cx="4233115" cy="363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6"/>
          <p:cNvGrpSpPr/>
          <p:nvPr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9" name="Google Shape;29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Images and Contents Layout">
  <p:cSld name="18_Images and Contents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>
            <a:spLocks noGrp="1"/>
          </p:cNvSpPr>
          <p:nvPr>
            <p:ph type="pic" idx="2"/>
          </p:nvPr>
        </p:nvSpPr>
        <p:spPr>
          <a:xfrm>
            <a:off x="113215" y="276132"/>
            <a:ext cx="11965575" cy="64643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Images and Contents Layout">
  <p:cSld name="12_Images and Contents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>
            <a:spLocks noGrp="1"/>
          </p:cNvSpPr>
          <p:nvPr>
            <p:ph type="pic" idx="2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>
            <a:spLocks noGrp="1"/>
          </p:cNvSpPr>
          <p:nvPr>
            <p:ph type="pic" idx="3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3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4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4594614" y="-909"/>
            <a:ext cx="759738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jpeg"/><Relationship Id="rId5" Type="http://schemas.openxmlformats.org/officeDocument/2006/relationships/image" Target="../media/image44.gif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163650" y="6132150"/>
            <a:ext cx="118974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 dirty="0"/>
              <a:t>Presented by: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Shilpa, Carmen, </a:t>
            </a:r>
            <a:r>
              <a:rPr lang="en-US" dirty="0" err="1"/>
              <a:t>Mingma</a:t>
            </a:r>
            <a:r>
              <a:rPr lang="en-US" dirty="0"/>
              <a:t>, Aleksandra, Katarzyna, Lei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5776875" y="2881375"/>
            <a:ext cx="61557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6200" b="1">
                <a:solidFill>
                  <a:srgbClr val="FFE599"/>
                </a:solidFill>
              </a:rPr>
              <a:t>Climate Change</a:t>
            </a:r>
            <a:endParaRPr sz="6200" b="1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Climate Change is Real</a:t>
            </a:r>
            <a:endParaRPr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DFD9E-98DC-4177-9193-5950DB3D2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5" y="4696979"/>
            <a:ext cx="8439150" cy="181927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D8806D-DC67-49BA-BB84-EF3312EC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56" y="987918"/>
            <a:ext cx="511277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51BE34B-9352-4C34-8923-49555731FA59}"/>
              </a:ext>
            </a:extLst>
          </p:cNvPr>
          <p:cNvSpPr/>
          <p:nvPr/>
        </p:nvSpPr>
        <p:spPr>
          <a:xfrm>
            <a:off x="9176327" y="1611745"/>
            <a:ext cx="1948873" cy="156094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275D450-6CE9-47C4-9E9C-69DF1A54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4" y="987918"/>
            <a:ext cx="50996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E624255-196D-4715-B9F2-D95115193280}"/>
              </a:ext>
            </a:extLst>
          </p:cNvPr>
          <p:cNvSpPr/>
          <p:nvPr/>
        </p:nvSpPr>
        <p:spPr>
          <a:xfrm>
            <a:off x="3676073" y="1505527"/>
            <a:ext cx="1948873" cy="156094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Climate Change is Real</a:t>
            </a:r>
            <a:endParaRPr sz="4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0EE91-C8C8-4C33-A640-C45BCE4A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63" y="1864303"/>
            <a:ext cx="6076950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5325C-543A-45FE-8C9C-919932183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17" y="4765964"/>
            <a:ext cx="10294861" cy="1801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AF718-2154-4F3B-9190-8C792989A164}"/>
              </a:ext>
            </a:extLst>
          </p:cNvPr>
          <p:cNvSpPr txBox="1"/>
          <p:nvPr/>
        </p:nvSpPr>
        <p:spPr>
          <a:xfrm>
            <a:off x="3053092" y="1440873"/>
            <a:ext cx="6306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Hottest Years in Each Month Ranked From Top to Bottom (1820 to 2020)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F2DA89-0F25-48A1-A823-AE19E0196037}"/>
              </a:ext>
            </a:extLst>
          </p:cNvPr>
          <p:cNvSpPr/>
          <p:nvPr/>
        </p:nvSpPr>
        <p:spPr>
          <a:xfrm>
            <a:off x="3029538" y="2022764"/>
            <a:ext cx="711200" cy="26138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1B236F-D085-40CA-BDA3-CE49E59FEE39}"/>
              </a:ext>
            </a:extLst>
          </p:cNvPr>
          <p:cNvSpPr/>
          <p:nvPr/>
        </p:nvSpPr>
        <p:spPr>
          <a:xfrm>
            <a:off x="5851247" y="1999673"/>
            <a:ext cx="711200" cy="26138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4C2CAA-0A1D-4D53-B720-6C0AFE6FC53C}"/>
              </a:ext>
            </a:extLst>
          </p:cNvPr>
          <p:cNvSpPr/>
          <p:nvPr/>
        </p:nvSpPr>
        <p:spPr>
          <a:xfrm>
            <a:off x="8201902" y="1985818"/>
            <a:ext cx="711200" cy="26138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Climate Change is Real</a:t>
            </a:r>
            <a:endParaRPr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AF718-2154-4F3B-9190-8C792989A164}"/>
              </a:ext>
            </a:extLst>
          </p:cNvPr>
          <p:cNvSpPr txBox="1"/>
          <p:nvPr/>
        </p:nvSpPr>
        <p:spPr>
          <a:xfrm>
            <a:off x="3638719" y="1297034"/>
            <a:ext cx="459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Change in Average Temperature in </a:t>
            </a:r>
            <a:r>
              <a:rPr lang="en-US" b="1" baseline="30000" dirty="0"/>
              <a:t>o</a:t>
            </a:r>
            <a:r>
              <a:rPr lang="en-US" b="1" dirty="0"/>
              <a:t>C (1820 to 2020)</a:t>
            </a:r>
          </a:p>
          <a:p>
            <a:pPr algn="ctr"/>
            <a:r>
              <a:rPr lang="en-US" b="1" dirty="0"/>
              <a:t> </a:t>
            </a:r>
            <a:r>
              <a:rPr lang="en-US" sz="1100" b="1" dirty="0"/>
              <a:t>vs Mean Temperature between 1951 to 1980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60F6E-0F10-4098-A6EF-44C2F1BD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57" y="1883489"/>
            <a:ext cx="2228850" cy="276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EE5CD-C9E8-441D-AE20-A8AD1742C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366" y="4830459"/>
            <a:ext cx="95345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/>
          <p:nvPr/>
        </p:nvSpPr>
        <p:spPr>
          <a:xfrm>
            <a:off x="-1" y="4490678"/>
            <a:ext cx="12192000" cy="2373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350981" y="1820649"/>
            <a:ext cx="577068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What is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impact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800" dirty="0">
                <a:solidFill>
                  <a:srgbClr val="64CED8"/>
                </a:solidFill>
              </a:rPr>
              <a:t>the climate change?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52"/>
          <p:cNvGrpSpPr/>
          <p:nvPr/>
        </p:nvGrpSpPr>
        <p:grpSpPr>
          <a:xfrm>
            <a:off x="5310550" y="507887"/>
            <a:ext cx="6446594" cy="3745449"/>
            <a:chOff x="637381" y="1143000"/>
            <a:chExt cx="7869238" cy="4572000"/>
          </a:xfrm>
        </p:grpSpPr>
        <p:sp>
          <p:nvSpPr>
            <p:cNvPr id="488" name="Google Shape;488;p52"/>
            <p:cNvSpPr/>
            <p:nvPr/>
          </p:nvSpPr>
          <p:spPr>
            <a:xfrm>
              <a:off x="637381" y="1982787"/>
              <a:ext cx="3430588" cy="3732213"/>
            </a:xfrm>
            <a:custGeom>
              <a:avLst/>
              <a:gdLst/>
              <a:ahLst/>
              <a:cxnLst/>
              <a:rect l="l" t="t" r="r" b="b"/>
              <a:pathLst>
                <a:path w="2161" h="2351" extrusionOk="0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1597819" y="1173162"/>
              <a:ext cx="2600325" cy="1519238"/>
            </a:xfrm>
            <a:custGeom>
              <a:avLst/>
              <a:gdLst/>
              <a:ahLst/>
              <a:cxnLst/>
              <a:rect l="l" t="t" r="r" b="b"/>
              <a:pathLst>
                <a:path w="1638" h="957" extrusionOk="0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975894" y="1550987"/>
              <a:ext cx="4530725" cy="3509963"/>
            </a:xfrm>
            <a:custGeom>
              <a:avLst/>
              <a:gdLst/>
              <a:ahLst/>
              <a:cxnLst/>
              <a:rect l="l" t="t" r="r" b="b"/>
              <a:pathLst>
                <a:path w="2854" h="2211" extrusionOk="0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4574381" y="1143000"/>
              <a:ext cx="2078038" cy="517525"/>
            </a:xfrm>
            <a:custGeom>
              <a:avLst/>
              <a:gdLst/>
              <a:ahLst/>
              <a:cxnLst/>
              <a:rect l="l" t="t" r="r" b="b"/>
              <a:pathLst>
                <a:path w="1309" h="326" extrusionOk="0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6823869" y="4470400"/>
              <a:ext cx="1468438" cy="933450"/>
            </a:xfrm>
            <a:custGeom>
              <a:avLst/>
              <a:gdLst/>
              <a:ahLst/>
              <a:cxnLst/>
              <a:rect l="l" t="t" r="r" b="b"/>
              <a:pathLst>
                <a:path w="925" h="588" extrusionOk="0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E220FD-B78B-4B11-B6CE-02D770CCC912}"/>
              </a:ext>
            </a:extLst>
          </p:cNvPr>
          <p:cNvSpPr txBox="1"/>
          <p:nvPr/>
        </p:nvSpPr>
        <p:spPr>
          <a:xfrm>
            <a:off x="618836" y="5218545"/>
            <a:ext cx="44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Impact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6FD366-C607-4777-9B2E-C505F362AE5C}"/>
              </a:ext>
            </a:extLst>
          </p:cNvPr>
          <p:cNvGrpSpPr/>
          <p:nvPr/>
        </p:nvGrpSpPr>
        <p:grpSpPr>
          <a:xfrm>
            <a:off x="2565645" y="4976364"/>
            <a:ext cx="1239861" cy="1239861"/>
            <a:chOff x="8161170" y="1723646"/>
            <a:chExt cx="1239861" cy="1239861"/>
          </a:xfrm>
          <a:solidFill>
            <a:schemeClr val="tx1"/>
          </a:solidFill>
        </p:grpSpPr>
        <p:sp>
          <p:nvSpPr>
            <p:cNvPr id="17" name="Google Shape;284;p37">
              <a:extLst>
                <a:ext uri="{FF2B5EF4-FFF2-40B4-BE49-F238E27FC236}">
                  <a16:creationId xmlns:a16="http://schemas.microsoft.com/office/drawing/2014/main" id="{D7AEE431-341B-4380-934E-F63DA3E56732}"/>
                </a:ext>
              </a:extLst>
            </p:cNvPr>
            <p:cNvSpPr/>
            <p:nvPr/>
          </p:nvSpPr>
          <p:spPr>
            <a:xfrm rot="8100000">
              <a:off x="8161170" y="1723646"/>
              <a:ext cx="1239861" cy="1239861"/>
            </a:xfrm>
            <a:custGeom>
              <a:avLst/>
              <a:gdLst/>
              <a:ahLst/>
              <a:cxnLst/>
              <a:rect l="l" t="t" r="r" b="b"/>
              <a:pathLst>
                <a:path w="1239172" h="1239172" extrusionOk="0">
                  <a:moveTo>
                    <a:pt x="226976" y="1012196"/>
                  </a:moveTo>
                  <a:cubicBezTo>
                    <a:pt x="425211" y="1210431"/>
                    <a:pt x="746612" y="1210431"/>
                    <a:pt x="944847" y="1012196"/>
                  </a:cubicBezTo>
                  <a:cubicBezTo>
                    <a:pt x="1143081" y="813962"/>
                    <a:pt x="1143081" y="492561"/>
                    <a:pt x="944847" y="294326"/>
                  </a:cubicBezTo>
                  <a:cubicBezTo>
                    <a:pt x="746612" y="96092"/>
                    <a:pt x="425211" y="96092"/>
                    <a:pt x="226976" y="294326"/>
                  </a:cubicBezTo>
                  <a:cubicBezTo>
                    <a:pt x="28742" y="492561"/>
                    <a:pt x="28742" y="813962"/>
                    <a:pt x="226976" y="1012196"/>
                  </a:cubicBezTo>
                  <a:close/>
                  <a:moveTo>
                    <a:pt x="171609" y="1067563"/>
                  </a:moveTo>
                  <a:cubicBezTo>
                    <a:pt x="65580" y="961534"/>
                    <a:pt x="0" y="815056"/>
                    <a:pt x="0" y="653261"/>
                  </a:cubicBezTo>
                  <a:lnTo>
                    <a:pt x="1" y="653261"/>
                  </a:lnTo>
                  <a:cubicBezTo>
                    <a:pt x="1" y="329671"/>
                    <a:pt x="262322" y="67350"/>
                    <a:pt x="585912" y="67350"/>
                  </a:cubicBezTo>
                  <a:cubicBezTo>
                    <a:pt x="803665" y="67350"/>
                    <a:pt x="1021419" y="44900"/>
                    <a:pt x="1239172" y="0"/>
                  </a:cubicBezTo>
                  <a:cubicBezTo>
                    <a:pt x="1194272" y="217753"/>
                    <a:pt x="1171822" y="435507"/>
                    <a:pt x="1171822" y="653261"/>
                  </a:cubicBezTo>
                  <a:cubicBezTo>
                    <a:pt x="1171822" y="976851"/>
                    <a:pt x="909501" y="1239172"/>
                    <a:pt x="585911" y="1239172"/>
                  </a:cubicBezTo>
                  <a:cubicBezTo>
                    <a:pt x="424116" y="1239172"/>
                    <a:pt x="277638" y="1173592"/>
                    <a:pt x="171609" y="10675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9;p37">
              <a:extLst>
                <a:ext uri="{FF2B5EF4-FFF2-40B4-BE49-F238E27FC236}">
                  <a16:creationId xmlns:a16="http://schemas.microsoft.com/office/drawing/2014/main" id="{3AF4C06B-194C-4869-BB79-B8B60FD1CF53}"/>
                </a:ext>
              </a:extLst>
            </p:cNvPr>
            <p:cNvSpPr/>
            <p:nvPr/>
          </p:nvSpPr>
          <p:spPr>
            <a:xfrm>
              <a:off x="8523709" y="2058077"/>
              <a:ext cx="519610" cy="520406"/>
            </a:xfrm>
            <a:custGeom>
              <a:avLst/>
              <a:gdLst/>
              <a:ahLst/>
              <a:cxnLst/>
              <a:rect l="l" t="t" r="r" b="b"/>
              <a:pathLst>
                <a:path w="3197597" h="3202496" extrusionOk="0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98" name="Picture 2" descr="Global Warning: Greenhouse Reality - Monrovia Weekly">
            <a:extLst>
              <a:ext uri="{FF2B5EF4-FFF2-40B4-BE49-F238E27FC236}">
                <a16:creationId xmlns:a16="http://schemas.microsoft.com/office/drawing/2014/main" id="{769E989D-9E56-4C19-9391-6F6C313F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11" y="4530903"/>
            <a:ext cx="4883089" cy="23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2D62A-2F16-4844-9768-BE0C0760A5C5}"/>
              </a:ext>
            </a:extLst>
          </p:cNvPr>
          <p:cNvSpPr txBox="1"/>
          <p:nvPr/>
        </p:nvSpPr>
        <p:spPr>
          <a:xfrm>
            <a:off x="3932808" y="4953741"/>
            <a:ext cx="3266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1-degree centigrade change means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Helvetica" panose="020B0604020202020204" pitchFamily="34" charset="0"/>
              </a:rPr>
              <a:t>Heat Waves increase by 14%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Helvetica" panose="020B0604020202020204" pitchFamily="34" charset="0"/>
              </a:rPr>
              <a:t>61M people impacted by draught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Helvetica" panose="020B0604020202020204" pitchFamily="34" charset="0"/>
              </a:rPr>
              <a:t>187M-270M impacted by water scarcity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Helvetica" panose="020B0604020202020204" pitchFamily="34" charset="0"/>
              </a:rPr>
              <a:t>Extreme precipitation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4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/>
          <p:nvPr/>
        </p:nvSpPr>
        <p:spPr>
          <a:xfrm>
            <a:off x="-1" y="4490678"/>
            <a:ext cx="12192000" cy="2373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350981" y="1820649"/>
            <a:ext cx="593431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What are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factors influencing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climate change?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52"/>
          <p:cNvGrpSpPr/>
          <p:nvPr/>
        </p:nvGrpSpPr>
        <p:grpSpPr>
          <a:xfrm>
            <a:off x="5310550" y="507887"/>
            <a:ext cx="6446594" cy="3745449"/>
            <a:chOff x="637381" y="1143000"/>
            <a:chExt cx="7869238" cy="4572000"/>
          </a:xfrm>
        </p:grpSpPr>
        <p:sp>
          <p:nvSpPr>
            <p:cNvPr id="488" name="Google Shape;488;p52"/>
            <p:cNvSpPr/>
            <p:nvPr/>
          </p:nvSpPr>
          <p:spPr>
            <a:xfrm>
              <a:off x="637381" y="1982787"/>
              <a:ext cx="3430588" cy="3732213"/>
            </a:xfrm>
            <a:custGeom>
              <a:avLst/>
              <a:gdLst/>
              <a:ahLst/>
              <a:cxnLst/>
              <a:rect l="l" t="t" r="r" b="b"/>
              <a:pathLst>
                <a:path w="2161" h="2351" extrusionOk="0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1597819" y="1173162"/>
              <a:ext cx="2600325" cy="1519238"/>
            </a:xfrm>
            <a:custGeom>
              <a:avLst/>
              <a:gdLst/>
              <a:ahLst/>
              <a:cxnLst/>
              <a:rect l="l" t="t" r="r" b="b"/>
              <a:pathLst>
                <a:path w="1638" h="957" extrusionOk="0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975894" y="1550987"/>
              <a:ext cx="4530725" cy="3509963"/>
            </a:xfrm>
            <a:custGeom>
              <a:avLst/>
              <a:gdLst/>
              <a:ahLst/>
              <a:cxnLst/>
              <a:rect l="l" t="t" r="r" b="b"/>
              <a:pathLst>
                <a:path w="2854" h="2211" extrusionOk="0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4574381" y="1143000"/>
              <a:ext cx="2078038" cy="517525"/>
            </a:xfrm>
            <a:custGeom>
              <a:avLst/>
              <a:gdLst/>
              <a:ahLst/>
              <a:cxnLst/>
              <a:rect l="l" t="t" r="r" b="b"/>
              <a:pathLst>
                <a:path w="1309" h="326" extrusionOk="0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6823869" y="4470400"/>
              <a:ext cx="1468438" cy="933450"/>
            </a:xfrm>
            <a:custGeom>
              <a:avLst/>
              <a:gdLst/>
              <a:ahLst/>
              <a:cxnLst/>
              <a:rect l="l" t="t" r="r" b="b"/>
              <a:pathLst>
                <a:path w="925" h="588" extrusionOk="0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E220FD-B78B-4B11-B6CE-02D770CCC912}"/>
              </a:ext>
            </a:extLst>
          </p:cNvPr>
          <p:cNvSpPr txBox="1"/>
          <p:nvPr/>
        </p:nvSpPr>
        <p:spPr>
          <a:xfrm>
            <a:off x="618836" y="5218545"/>
            <a:ext cx="44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Causes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84B201-4712-4C7A-BD14-CE350A3CCD25}"/>
              </a:ext>
            </a:extLst>
          </p:cNvPr>
          <p:cNvGrpSpPr/>
          <p:nvPr/>
        </p:nvGrpSpPr>
        <p:grpSpPr>
          <a:xfrm>
            <a:off x="3311200" y="4956374"/>
            <a:ext cx="1239861" cy="1239861"/>
            <a:chOff x="4659708" y="4956374"/>
            <a:chExt cx="1239861" cy="1239861"/>
          </a:xfrm>
        </p:grpSpPr>
        <p:sp>
          <p:nvSpPr>
            <p:cNvPr id="15" name="Google Shape;283;p37">
              <a:extLst>
                <a:ext uri="{FF2B5EF4-FFF2-40B4-BE49-F238E27FC236}">
                  <a16:creationId xmlns:a16="http://schemas.microsoft.com/office/drawing/2014/main" id="{7B93011E-2AB5-492F-89C6-E8CE275ADFBA}"/>
                </a:ext>
              </a:extLst>
            </p:cNvPr>
            <p:cNvSpPr/>
            <p:nvPr/>
          </p:nvSpPr>
          <p:spPr>
            <a:xfrm rot="8100000">
              <a:off x="4659708" y="4956374"/>
              <a:ext cx="1239861" cy="1239861"/>
            </a:xfrm>
            <a:custGeom>
              <a:avLst/>
              <a:gdLst/>
              <a:ahLst/>
              <a:cxnLst/>
              <a:rect l="l" t="t" r="r" b="b"/>
              <a:pathLst>
                <a:path w="1239172" h="1239172" extrusionOk="0">
                  <a:moveTo>
                    <a:pt x="226976" y="1012196"/>
                  </a:moveTo>
                  <a:cubicBezTo>
                    <a:pt x="425211" y="1210431"/>
                    <a:pt x="746612" y="1210431"/>
                    <a:pt x="944847" y="1012196"/>
                  </a:cubicBezTo>
                  <a:cubicBezTo>
                    <a:pt x="1143081" y="813962"/>
                    <a:pt x="1143081" y="492561"/>
                    <a:pt x="944847" y="294326"/>
                  </a:cubicBezTo>
                  <a:cubicBezTo>
                    <a:pt x="746612" y="96092"/>
                    <a:pt x="425211" y="96092"/>
                    <a:pt x="226976" y="294326"/>
                  </a:cubicBezTo>
                  <a:cubicBezTo>
                    <a:pt x="28742" y="492561"/>
                    <a:pt x="28742" y="813962"/>
                    <a:pt x="226976" y="1012196"/>
                  </a:cubicBezTo>
                  <a:close/>
                  <a:moveTo>
                    <a:pt x="171609" y="1067563"/>
                  </a:moveTo>
                  <a:cubicBezTo>
                    <a:pt x="65580" y="961534"/>
                    <a:pt x="0" y="815056"/>
                    <a:pt x="0" y="653261"/>
                  </a:cubicBezTo>
                  <a:lnTo>
                    <a:pt x="1" y="653261"/>
                  </a:lnTo>
                  <a:cubicBezTo>
                    <a:pt x="1" y="329671"/>
                    <a:pt x="262322" y="67350"/>
                    <a:pt x="585912" y="67350"/>
                  </a:cubicBezTo>
                  <a:cubicBezTo>
                    <a:pt x="803665" y="67350"/>
                    <a:pt x="1021419" y="44900"/>
                    <a:pt x="1239172" y="0"/>
                  </a:cubicBezTo>
                  <a:cubicBezTo>
                    <a:pt x="1194272" y="217753"/>
                    <a:pt x="1171822" y="435507"/>
                    <a:pt x="1171822" y="653261"/>
                  </a:cubicBezTo>
                  <a:cubicBezTo>
                    <a:pt x="1171822" y="976851"/>
                    <a:pt x="909501" y="1239172"/>
                    <a:pt x="585911" y="1239172"/>
                  </a:cubicBezTo>
                  <a:cubicBezTo>
                    <a:pt x="424116" y="1239172"/>
                    <a:pt x="277638" y="1173592"/>
                    <a:pt x="171609" y="10675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37">
              <a:extLst>
                <a:ext uri="{FF2B5EF4-FFF2-40B4-BE49-F238E27FC236}">
                  <a16:creationId xmlns:a16="http://schemas.microsoft.com/office/drawing/2014/main" id="{3665E9AD-7886-4E72-8D52-575267E5CD24}"/>
                </a:ext>
              </a:extLst>
            </p:cNvPr>
            <p:cNvSpPr/>
            <p:nvPr/>
          </p:nvSpPr>
          <p:spPr>
            <a:xfrm>
              <a:off x="5044725" y="5341405"/>
              <a:ext cx="469800" cy="469800"/>
            </a:xfrm>
            <a:custGeom>
              <a:avLst/>
              <a:gdLst/>
              <a:ahLst/>
              <a:cxnLst/>
              <a:rect l="l" t="t" r="r" b="b"/>
              <a:pathLst>
                <a:path w="3240000" h="3240000" extrusionOk="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70" name="Picture 2" descr="The Causes of Climate Change - Appalachian Mountain Club">
            <a:extLst>
              <a:ext uri="{FF2B5EF4-FFF2-40B4-BE49-F238E27FC236}">
                <a16:creationId xmlns:a16="http://schemas.microsoft.com/office/drawing/2014/main" id="{D356B5FC-20C9-4803-BD8E-AE258E16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27" y="4506913"/>
            <a:ext cx="3773055" cy="23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99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Methodology</a:t>
            </a:r>
            <a:endParaRPr sz="4400" b="1" dirty="0"/>
          </a:p>
        </p:txBody>
      </p:sp>
      <p:sp>
        <p:nvSpPr>
          <p:cNvPr id="311" name="Google Shape;311;p39"/>
          <p:cNvSpPr txBox="1"/>
          <p:nvPr/>
        </p:nvSpPr>
        <p:spPr>
          <a:xfrm>
            <a:off x="916150" y="1245050"/>
            <a:ext cx="10441800" cy="4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Collected climate change evidence variables such as maximum temperature, minimum temperature, average temperature, precipitation and snowfall at daily level from 1990 – 2020 for each state in United States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Performed K-means cluster analysis to create 4 meaningful segments such as –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Wet States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Global Warming States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Cold but Dry States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Unpredictable Weather States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Collected climate change influencing variables such as Co2 emission, Petroleum carbon emission, Natural gas carbon emission, Electricity carbon emission, Coal emission, Population, </a:t>
            </a:r>
            <a:r>
              <a:rPr lang="en-US" sz="1600" dirty="0">
                <a:solidFill>
                  <a:schemeClr val="dk1"/>
                </a:solidFill>
              </a:rPr>
              <a:t>Natural gas consumption, </a:t>
            </a:r>
            <a:r>
              <a:rPr lang="en-US" sz="1600" dirty="0"/>
              <a:t>Petroleum consumption, Coal consumption and Meat consumption from 1990 to 2020 (subject to availability) at a yearly level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Performed </a:t>
            </a:r>
            <a:r>
              <a:rPr lang="en-US" sz="1600" i="1" dirty="0"/>
              <a:t>log-log</a:t>
            </a:r>
            <a:r>
              <a:rPr lang="en-US" sz="1600" dirty="0"/>
              <a:t> linear regression model for each of the segments (that is 4 statistical models total) obtained from clustering analysis to understand the impact of the influencing variables. “Average of maximum temperature reached (TMAX_AVG)” is considered as the dependent variable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>
            <a:spLocks noGrp="1"/>
          </p:cNvSpPr>
          <p:nvPr>
            <p:ph type="body" idx="1"/>
          </p:nvPr>
        </p:nvSpPr>
        <p:spPr>
          <a:xfrm>
            <a:off x="5991371" y="3090292"/>
            <a:ext cx="6200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b="1"/>
              <a:t>Graphs &amp; Models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K-Means Clustering </a:t>
            </a:r>
            <a:endParaRPr sz="4400" b="1" dirty="0"/>
          </a:p>
        </p:txBody>
      </p:sp>
      <p:pic>
        <p:nvPicPr>
          <p:cNvPr id="6148" name="Picture 4" descr="AI Hub - Component: Training using a k-means algorithm with TensorFlow">
            <a:extLst>
              <a:ext uri="{FF2B5EF4-FFF2-40B4-BE49-F238E27FC236}">
                <a16:creationId xmlns:a16="http://schemas.microsoft.com/office/drawing/2014/main" id="{1DB91A90-508A-44E1-B06A-8A9F7BAE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825"/>
            <a:ext cx="12192000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K-Means Clustering Setup</a:t>
            </a:r>
            <a:endParaRPr sz="4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4208C-2222-48D4-A9F4-92B3ACA58B86}"/>
              </a:ext>
            </a:extLst>
          </p:cNvPr>
          <p:cNvSpPr/>
          <p:nvPr/>
        </p:nvSpPr>
        <p:spPr>
          <a:xfrm>
            <a:off x="8880911" y="1212783"/>
            <a:ext cx="2627697" cy="38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Elbow Curve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BEE90E0-96A4-44F5-A3C6-77169FCF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215" y="1708555"/>
            <a:ext cx="4337785" cy="226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FE8CC-6568-4DB9-9B9F-1D54FDD753A1}"/>
              </a:ext>
            </a:extLst>
          </p:cNvPr>
          <p:cNvCxnSpPr/>
          <p:nvPr/>
        </p:nvCxnSpPr>
        <p:spPr>
          <a:xfrm>
            <a:off x="9105499" y="2030929"/>
            <a:ext cx="0" cy="18288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A1CBE0-1878-4C44-B5A7-F021652ED1A8}"/>
              </a:ext>
            </a:extLst>
          </p:cNvPr>
          <p:cNvGrpSpPr/>
          <p:nvPr/>
        </p:nvGrpSpPr>
        <p:grpSpPr>
          <a:xfrm>
            <a:off x="459383" y="1212783"/>
            <a:ext cx="3736203" cy="4615267"/>
            <a:chOff x="4676276" y="1212783"/>
            <a:chExt cx="3736203" cy="46152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A065A6-D326-4909-804D-67EC3ADDF536}"/>
                </a:ext>
              </a:extLst>
            </p:cNvPr>
            <p:cNvSpPr/>
            <p:nvPr/>
          </p:nvSpPr>
          <p:spPr>
            <a:xfrm>
              <a:off x="4676276" y="1212783"/>
              <a:ext cx="2627697" cy="3850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Segmentation Variables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3EFF4B-56C2-4B51-9F51-8560166C1E81}"/>
                </a:ext>
              </a:extLst>
            </p:cNvPr>
            <p:cNvSpPr txBox="1"/>
            <p:nvPr/>
          </p:nvSpPr>
          <p:spPr>
            <a:xfrm>
              <a:off x="4697128" y="1673066"/>
              <a:ext cx="3715351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PRCP_MAX</a:t>
              </a:r>
            </a:p>
            <a:p>
              <a:r>
                <a:rPr lang="en-US" sz="1200" dirty="0"/>
                <a:t>Maximum precipitation in a year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SNOW_MAX</a:t>
              </a:r>
            </a:p>
            <a:p>
              <a:r>
                <a:rPr lang="en-US" sz="1200" dirty="0"/>
                <a:t>Maximum snowfall in a year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TAVG_avg_yoy</a:t>
              </a:r>
              <a:endParaRPr lang="en-US" sz="1200" dirty="0"/>
            </a:p>
            <a:p>
              <a:r>
                <a:rPr lang="en-US" sz="1200" dirty="0"/>
                <a:t>Average temperature YoY change </a:t>
              </a:r>
            </a:p>
            <a:p>
              <a:r>
                <a:rPr lang="en-US" sz="1200" dirty="0"/>
                <a:t>(2010-2019 vs 2000-2010)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TMAX_max_yoy</a:t>
              </a:r>
              <a:endParaRPr lang="en-US" sz="1200" dirty="0"/>
            </a:p>
            <a:p>
              <a:r>
                <a:rPr lang="en-US" sz="1200" dirty="0"/>
                <a:t>Maximum temperature YoY change</a:t>
              </a:r>
            </a:p>
            <a:p>
              <a:r>
                <a:rPr lang="en-US" sz="1200" dirty="0"/>
                <a:t>(2010-2019 vs 2000-2010)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TMAX_avg_yoy</a:t>
              </a:r>
              <a:endParaRPr lang="en-US" sz="1200" dirty="0"/>
            </a:p>
            <a:p>
              <a:r>
                <a:rPr lang="en-US" sz="1200" dirty="0"/>
                <a:t>Average of maximum temperature YoY change</a:t>
              </a:r>
            </a:p>
            <a:p>
              <a:r>
                <a:rPr lang="en-US" sz="1200" dirty="0"/>
                <a:t>(2010-2019 vs 2000-2010)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TMIN_min_yoy</a:t>
              </a:r>
              <a:endParaRPr lang="en-US" sz="1200" dirty="0"/>
            </a:p>
            <a:p>
              <a:r>
                <a:rPr lang="en-US" sz="1200" dirty="0" err="1"/>
                <a:t>Miminim</a:t>
              </a:r>
              <a:r>
                <a:rPr lang="en-US" sz="1200" dirty="0"/>
                <a:t> temperature YoY change</a:t>
              </a:r>
            </a:p>
            <a:p>
              <a:r>
                <a:rPr lang="en-US" sz="1200" dirty="0"/>
                <a:t>(2010-2019 vs 2000-2010)</a:t>
              </a:r>
            </a:p>
            <a:p>
              <a:endParaRPr lang="en-US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54F351-47A5-46E5-BAAE-5D4FDAFDC1C7}"/>
              </a:ext>
            </a:extLst>
          </p:cNvPr>
          <p:cNvGrpSpPr/>
          <p:nvPr/>
        </p:nvGrpSpPr>
        <p:grpSpPr>
          <a:xfrm>
            <a:off x="8527983" y="3917482"/>
            <a:ext cx="2972112" cy="1654932"/>
            <a:chOff x="9009246" y="3763478"/>
            <a:chExt cx="2972112" cy="16549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DD0686-DC25-439E-8B5D-B75F8DBFA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5684" r="47422"/>
            <a:stretch/>
          </p:blipFill>
          <p:spPr>
            <a:xfrm>
              <a:off x="9009246" y="3763478"/>
              <a:ext cx="2816994" cy="165493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E70A28-917D-40C2-B251-A214824F2ECE}"/>
                </a:ext>
              </a:extLst>
            </p:cNvPr>
            <p:cNvSpPr txBox="1"/>
            <p:nvPr/>
          </p:nvSpPr>
          <p:spPr>
            <a:xfrm>
              <a:off x="10902216" y="3813084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Elbow method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64DB56-5AD5-407C-8E55-ECA08CBF3D5D}"/>
              </a:ext>
            </a:extLst>
          </p:cNvPr>
          <p:cNvGrpSpPr/>
          <p:nvPr/>
        </p:nvGrpSpPr>
        <p:grpSpPr>
          <a:xfrm>
            <a:off x="3471169" y="1212783"/>
            <a:ext cx="7124454" cy="5568215"/>
            <a:chOff x="0" y="1212783"/>
            <a:chExt cx="7124454" cy="55682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EC1D1F-E5F2-4F19-BF7E-AD1A4E4D0FFE}"/>
                </a:ext>
              </a:extLst>
            </p:cNvPr>
            <p:cNvSpPr/>
            <p:nvPr/>
          </p:nvSpPr>
          <p:spPr>
            <a:xfrm>
              <a:off x="664144" y="1212783"/>
              <a:ext cx="2627697" cy="3850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Profiling Variables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329F48-79C7-4177-9E99-2F9EE79BED32}"/>
                </a:ext>
              </a:extLst>
            </p:cNvPr>
            <p:cNvSpPr txBox="1"/>
            <p:nvPr/>
          </p:nvSpPr>
          <p:spPr>
            <a:xfrm>
              <a:off x="662539" y="1673066"/>
              <a:ext cx="3715351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PRCP_CHG</a:t>
              </a:r>
            </a:p>
            <a:p>
              <a:r>
                <a:rPr lang="en-US" sz="1200" dirty="0"/>
                <a:t>Maximum precipitation in a year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SNOW_CHG</a:t>
              </a:r>
            </a:p>
            <a:p>
              <a:r>
                <a:rPr lang="en-US" sz="1200" dirty="0"/>
                <a:t>Maximum snowfall in a year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TMAX_CHG</a:t>
              </a:r>
            </a:p>
            <a:p>
              <a:r>
                <a:rPr lang="en-US" sz="1200" dirty="0"/>
                <a:t>Average temperature YoY change </a:t>
              </a:r>
            </a:p>
            <a:p>
              <a:r>
                <a:rPr lang="en-US" sz="1200" dirty="0"/>
                <a:t>(2010-2019 vs 2000-2010)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PRCP_CNT</a:t>
              </a:r>
            </a:p>
            <a:p>
              <a:r>
                <a:rPr lang="en-US" sz="1200" dirty="0"/>
                <a:t>Maximum temperature YoY change</a:t>
              </a:r>
            </a:p>
            <a:p>
              <a:r>
                <a:rPr lang="en-US" sz="1200" dirty="0"/>
                <a:t>(2010-2019 vs 2000-2010)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SNOW_CNT</a:t>
              </a:r>
            </a:p>
            <a:p>
              <a:r>
                <a:rPr lang="en-US" sz="1200" dirty="0"/>
                <a:t>Average of maximum temperature YoY change</a:t>
              </a:r>
            </a:p>
            <a:p>
              <a:r>
                <a:rPr lang="en-US" sz="1200" dirty="0"/>
                <a:t>(2010-2019 vs 2000-2010)</a:t>
              </a:r>
            </a:p>
            <a:p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Overall, 50+ variables to profile the clusters</a:t>
              </a:r>
            </a:p>
            <a:p>
              <a:endParaRPr lang="en-US" sz="12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4D6826A-65BF-4D96-AADD-FF037C585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271" y="5463685"/>
              <a:ext cx="3174906" cy="131731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E90E45-5C9D-4FCE-9119-636ADA759D39}"/>
                </a:ext>
              </a:extLst>
            </p:cNvPr>
            <p:cNvSpPr txBox="1"/>
            <p:nvPr/>
          </p:nvSpPr>
          <p:spPr>
            <a:xfrm>
              <a:off x="0" y="5268103"/>
              <a:ext cx="1423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K-Means Clustering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18A64E-B4D2-4476-95A7-E9E92FBE3888}"/>
                </a:ext>
              </a:extLst>
            </p:cNvPr>
            <p:cNvCxnSpPr>
              <a:cxnSpLocks/>
            </p:cNvCxnSpPr>
            <p:nvPr/>
          </p:nvCxnSpPr>
          <p:spPr>
            <a:xfrm>
              <a:off x="3973802" y="6170468"/>
              <a:ext cx="790703" cy="89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E11AAF-0B09-49E0-973B-4939E595B105}"/>
                </a:ext>
              </a:extLst>
            </p:cNvPr>
            <p:cNvSpPr txBox="1"/>
            <p:nvPr/>
          </p:nvSpPr>
          <p:spPr>
            <a:xfrm>
              <a:off x="4774131" y="6035039"/>
              <a:ext cx="2350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To reproduce same result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97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K-Means Insights</a:t>
            </a:r>
            <a:endParaRPr sz="4400" b="1" dirty="0"/>
          </a:p>
        </p:txBody>
      </p:sp>
      <p:grpSp>
        <p:nvGrpSpPr>
          <p:cNvPr id="549" name="Google Shape;549;p56"/>
          <p:cNvGrpSpPr/>
          <p:nvPr/>
        </p:nvGrpSpPr>
        <p:grpSpPr>
          <a:xfrm>
            <a:off x="3761625" y="906036"/>
            <a:ext cx="4867774" cy="4867773"/>
            <a:chOff x="2193222" y="1585107"/>
            <a:chExt cx="4867774" cy="4867773"/>
          </a:xfrm>
        </p:grpSpPr>
        <p:sp>
          <p:nvSpPr>
            <p:cNvPr id="550" name="Google Shape;550;p56"/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6"/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6"/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6"/>
            <p:cNvSpPr/>
            <p:nvPr/>
          </p:nvSpPr>
          <p:spPr>
            <a:xfrm rot="-45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lt1"/>
            </a:solidFill>
            <a:ln w="762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56"/>
          <p:cNvGrpSpPr/>
          <p:nvPr/>
        </p:nvGrpSpPr>
        <p:grpSpPr>
          <a:xfrm>
            <a:off x="8182645" y="1327905"/>
            <a:ext cx="2941077" cy="2036727"/>
            <a:chOff x="3017859" y="4283314"/>
            <a:chExt cx="1762186" cy="1044270"/>
          </a:xfrm>
        </p:grpSpPr>
        <p:sp>
          <p:nvSpPr>
            <p:cNvPr id="557" name="Google Shape;557;p56"/>
            <p:cNvSpPr txBox="1"/>
            <p:nvPr/>
          </p:nvSpPr>
          <p:spPr>
            <a:xfrm>
              <a:off x="3021856" y="4496587"/>
              <a:ext cx="175818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Snow days and quantity is reduced, and more precipitation was observed in the recent decade compared to previous. </a:t>
              </a:r>
              <a:r>
                <a:rPr lang="en-US" sz="1200" dirty="0">
                  <a:solidFill>
                    <a:srgbClr val="3F3F3F"/>
                  </a:solidFill>
                </a:rPr>
                <a:t>Minimum temperature went up </a:t>
              </a:r>
              <a:r>
                <a:rPr lang="en-US" sz="1200" b="1" dirty="0">
                  <a:solidFill>
                    <a:srgbClr val="3F3F3F"/>
                  </a:solidFill>
                </a:rPr>
                <a:t>0.2</a:t>
              </a:r>
              <a:r>
                <a:rPr lang="en-US" sz="1200" dirty="0">
                  <a:solidFill>
                    <a:srgbClr val="3F3F3F"/>
                  </a:solidFill>
                </a:rPr>
                <a:t>-degree centigrade. The states are California, Alaska, Nevada, Michigan,</a:t>
              </a:r>
            </a:p>
            <a:p>
              <a:r>
                <a:rPr lang="en-US" sz="1200" dirty="0">
                  <a:solidFill>
                    <a:srgbClr val="3F3F3F"/>
                  </a:solidFill>
                </a:rPr>
                <a:t>Oregon, Wisconsin, South Dakota and 8 other states</a:t>
              </a: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558" name="Google Shape;558;p56"/>
            <p:cNvSpPr txBox="1"/>
            <p:nvPr/>
          </p:nvSpPr>
          <p:spPr>
            <a:xfrm>
              <a:off x="3017859" y="4283314"/>
              <a:ext cx="17355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GLOBAL WARMING STATES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56"/>
          <p:cNvGrpSpPr/>
          <p:nvPr/>
        </p:nvGrpSpPr>
        <p:grpSpPr>
          <a:xfrm>
            <a:off x="8217930" y="3748758"/>
            <a:ext cx="3509473" cy="1577841"/>
            <a:chOff x="3017756" y="4283314"/>
            <a:chExt cx="1620787" cy="1054473"/>
          </a:xfrm>
        </p:grpSpPr>
        <p:sp>
          <p:nvSpPr>
            <p:cNvPr id="560" name="Google Shape;560;p56"/>
            <p:cNvSpPr txBox="1"/>
            <p:nvPr/>
          </p:nvSpPr>
          <p:spPr>
            <a:xfrm>
              <a:off x="3017756" y="4506790"/>
              <a:ext cx="1620787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Maximum temperature increased by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0.8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-degree centigrade and fluctuated by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2.9-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degree centigrade over the last decade. Heavy snow and precipitation concentrated over a brief period and overall increase in average temperature. </a:t>
              </a:r>
              <a:r>
                <a:rPr lang="en-US" sz="1200" dirty="0">
                  <a:solidFill>
                    <a:srgbClr val="3F3F3F"/>
                  </a:solidFill>
                </a:rPr>
                <a:t>The states are Florida, Texas, Illinois, Kansas, Ohio,</a:t>
              </a:r>
            </a:p>
            <a:p>
              <a:r>
                <a:rPr lang="en-US" sz="1200" dirty="0">
                  <a:solidFill>
                    <a:srgbClr val="3F3F3F"/>
                  </a:solidFill>
                </a:rPr>
                <a:t>Tennessee, Virginia, Los Angeles and 14 other states</a:t>
              </a: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561" name="Google Shape;561;p56"/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UNPREDICTABLE WEATHER STATES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56"/>
          <p:cNvGrpSpPr/>
          <p:nvPr/>
        </p:nvGrpSpPr>
        <p:grpSpPr>
          <a:xfrm>
            <a:off x="1435482" y="1345660"/>
            <a:ext cx="2239873" cy="1628357"/>
            <a:chOff x="3017860" y="4283314"/>
            <a:chExt cx="1624783" cy="1107996"/>
          </a:xfrm>
        </p:grpSpPr>
        <p:sp>
          <p:nvSpPr>
            <p:cNvPr id="563" name="Google Shape;563;p56"/>
            <p:cNvSpPr txBox="1"/>
            <p:nvPr/>
          </p:nvSpPr>
          <p:spPr>
            <a:xfrm>
              <a:off x="3021856" y="4533531"/>
              <a:ext cx="1620787" cy="857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High rainfall</a:t>
              </a:r>
              <a:r>
                <a:rPr lang="en-US" sz="1200" dirty="0">
                  <a:solidFill>
                    <a:srgbClr val="3F3F3F"/>
                  </a:solidFill>
                </a:rPr>
                <a:t> in recent decade than before, change of </a:t>
              </a:r>
              <a:r>
                <a:rPr lang="en-US" sz="1200" b="1" dirty="0">
                  <a:solidFill>
                    <a:srgbClr val="3F3F3F"/>
                  </a:solidFill>
                </a:rPr>
                <a:t>270 mm </a:t>
              </a:r>
              <a:r>
                <a:rPr lang="en-US" sz="1200" dirty="0">
                  <a:solidFill>
                    <a:srgbClr val="3F3F3F"/>
                  </a:solidFill>
                </a:rPr>
                <a:t>on average.  Maximum temperatures increased by </a:t>
              </a:r>
              <a:r>
                <a:rPr lang="en-US" sz="1200" b="1" dirty="0">
                  <a:solidFill>
                    <a:srgbClr val="3F3F3F"/>
                  </a:solidFill>
                </a:rPr>
                <a:t>0.82</a:t>
              </a:r>
              <a:r>
                <a:rPr lang="en-US" sz="1200" dirty="0">
                  <a:solidFill>
                    <a:srgbClr val="3F3F3F"/>
                  </a:solidFill>
                </a:rPr>
                <a:t> degree centigrade. States are New Jersey, New York, Connecticut, </a:t>
              </a:r>
            </a:p>
            <a:p>
              <a:r>
                <a:rPr lang="en-US" sz="1200" dirty="0">
                  <a:solidFill>
                    <a:srgbClr val="3F3F3F"/>
                  </a:solidFill>
                </a:rPr>
                <a:t>Massachusetts, Maryland and other 6 states</a:t>
              </a: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564" name="Google Shape;564;p56"/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WET STATES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56"/>
          <p:cNvGrpSpPr/>
          <p:nvPr/>
        </p:nvGrpSpPr>
        <p:grpSpPr>
          <a:xfrm>
            <a:off x="1426607" y="3846413"/>
            <a:ext cx="2337526" cy="1906317"/>
            <a:chOff x="3017861" y="4283314"/>
            <a:chExt cx="1624782" cy="1107997"/>
          </a:xfrm>
        </p:grpSpPr>
        <p:sp>
          <p:nvSpPr>
            <p:cNvPr id="566" name="Google Shape;566;p56"/>
            <p:cNvSpPr txBox="1"/>
            <p:nvPr/>
          </p:nvSpPr>
          <p:spPr>
            <a:xfrm>
              <a:off x="3021856" y="4478007"/>
              <a:ext cx="1620787" cy="913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defTabSz="914400" eaLnBrk="1" fontAlgn="auto" latinLnBrk="0" hangingPunct="1">
                <a:buSzTx/>
                <a:buFont typeface="Arial"/>
                <a:buNone/>
                <a:tabLst/>
                <a:defRPr/>
              </a:pPr>
              <a:r>
                <a:rPr lang="en-US" sz="1200" dirty="0">
                  <a:solidFill>
                    <a:srgbClr val="3F3F3F"/>
                  </a:solidFill>
                </a:rPr>
                <a:t>Average, minimum and maximum temperatures have gone down by </a:t>
              </a:r>
              <a:r>
                <a:rPr lang="en-US" sz="1200" b="1" dirty="0">
                  <a:solidFill>
                    <a:srgbClr val="3F3F3F"/>
                  </a:solidFill>
                </a:rPr>
                <a:t>0.4</a:t>
              </a:r>
              <a:r>
                <a:rPr lang="en-US" sz="1200" dirty="0">
                  <a:solidFill>
                    <a:srgbClr val="3F3F3F"/>
                  </a:solidFill>
                </a:rPr>
                <a:t> degree centigrade. Number of days with precipitation or snow went down. The states are Arizona, New Mexico and Colorado </a:t>
              </a: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567" name="Google Shape;567;p56"/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COLD BUT DRY STATES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F3F141-35EE-4805-951D-150522CE01FA}"/>
              </a:ext>
            </a:extLst>
          </p:cNvPr>
          <p:cNvGrpSpPr/>
          <p:nvPr/>
        </p:nvGrpSpPr>
        <p:grpSpPr>
          <a:xfrm>
            <a:off x="4435814" y="1969674"/>
            <a:ext cx="3376536" cy="2106365"/>
            <a:chOff x="4435814" y="2484580"/>
            <a:chExt cx="3376536" cy="2106365"/>
          </a:xfrm>
        </p:grpSpPr>
        <p:sp>
          <p:nvSpPr>
            <p:cNvPr id="554" name="Google Shape;554;p56"/>
            <p:cNvSpPr/>
            <p:nvPr/>
          </p:nvSpPr>
          <p:spPr>
            <a:xfrm rot="8100000">
              <a:off x="5510467" y="3256504"/>
              <a:ext cx="1195410" cy="1195410"/>
            </a:xfrm>
            <a:prstGeom prst="teardrop">
              <a:avLst>
                <a:gd name="adj" fmla="val 182889"/>
              </a:avLst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66" name="Picture 2" descr="Cyber cloud pouring rain Information — Stock Vector © kloromanam #124366086">
              <a:extLst>
                <a:ext uri="{FF2B5EF4-FFF2-40B4-BE49-F238E27FC236}">
                  <a16:creationId xmlns:a16="http://schemas.microsoft.com/office/drawing/2014/main" id="{DEEE7AFA-DFB3-480E-B0C4-27E331902E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843" y="2484580"/>
              <a:ext cx="936248" cy="48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Infographic: The Impact of Global Warming on Water - MaritimeCyprus">
              <a:extLst>
                <a:ext uri="{FF2B5EF4-FFF2-40B4-BE49-F238E27FC236}">
                  <a16:creationId xmlns:a16="http://schemas.microsoft.com/office/drawing/2014/main" id="{0423859E-C4AF-457A-87CC-2F72179CC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455" y="4032983"/>
              <a:ext cx="838895" cy="48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5 Effects of Global Warming that will make you think! INFOGRAPHIC -  Richmondvale Blog">
              <a:extLst>
                <a:ext uri="{FF2B5EF4-FFF2-40B4-BE49-F238E27FC236}">
                  <a16:creationId xmlns:a16="http://schemas.microsoft.com/office/drawing/2014/main" id="{866D521E-D772-440F-B4EA-A3E563BB9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2878" y="2493818"/>
              <a:ext cx="868983" cy="471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Fritz Pölking, The Snow Leopard">
              <a:extLst>
                <a:ext uri="{FF2B5EF4-FFF2-40B4-BE49-F238E27FC236}">
                  <a16:creationId xmlns:a16="http://schemas.microsoft.com/office/drawing/2014/main" id="{3FE34690-84B1-47E6-AEF3-BA13DD870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814" y="4045528"/>
              <a:ext cx="828644" cy="54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Google Shape;1034;p67">
            <a:extLst>
              <a:ext uri="{FF2B5EF4-FFF2-40B4-BE49-F238E27FC236}">
                <a16:creationId xmlns:a16="http://schemas.microsoft.com/office/drawing/2014/main" id="{1CF544E7-33C8-469C-AA19-2862A762C0FE}"/>
              </a:ext>
            </a:extLst>
          </p:cNvPr>
          <p:cNvSpPr/>
          <p:nvPr/>
        </p:nvSpPr>
        <p:spPr>
          <a:xfrm>
            <a:off x="5821019" y="3043343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 extrusionOk="0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92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2643261" y="0"/>
            <a:ext cx="9548739" cy="6858000"/>
          </a:xfrm>
          <a:custGeom>
            <a:avLst/>
            <a:gdLst/>
            <a:ahLst/>
            <a:cxnLst/>
            <a:rect l="l" t="t" r="r" b="b"/>
            <a:pathLst>
              <a:path w="9548739" h="6858000" extrusionOk="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32"/>
          <p:cNvGrpSpPr/>
          <p:nvPr/>
        </p:nvGrpSpPr>
        <p:grpSpPr>
          <a:xfrm>
            <a:off x="5080185" y="719925"/>
            <a:ext cx="6274728" cy="780795"/>
            <a:chOff x="4745820" y="1491808"/>
            <a:chExt cx="6274728" cy="780795"/>
          </a:xfrm>
        </p:grpSpPr>
        <p:sp>
          <p:nvSpPr>
            <p:cNvPr id="183" name="Google Shape;183;p32"/>
            <p:cNvSpPr txBox="1"/>
            <p:nvPr/>
          </p:nvSpPr>
          <p:spPr>
            <a:xfrm>
              <a:off x="5895648" y="1668921"/>
              <a:ext cx="512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Problem Statement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3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85" name="Google Shape;185;p3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3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108769" y="2657241"/>
            <a:ext cx="1405705" cy="147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341194" y="204557"/>
            <a:ext cx="349382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</a:rPr>
              <a:t>Agenda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32"/>
          <p:cNvGrpSpPr/>
          <p:nvPr/>
        </p:nvGrpSpPr>
        <p:grpSpPr>
          <a:xfrm>
            <a:off x="5080185" y="1872878"/>
            <a:ext cx="6274703" cy="780795"/>
            <a:chOff x="4745820" y="1491808"/>
            <a:chExt cx="6274703" cy="780795"/>
          </a:xfrm>
        </p:grpSpPr>
        <p:sp>
          <p:nvSpPr>
            <p:cNvPr id="190" name="Google Shape;190;p32"/>
            <p:cNvSpPr txBox="1"/>
            <p:nvPr/>
          </p:nvSpPr>
          <p:spPr>
            <a:xfrm>
              <a:off x="5895623" y="1692683"/>
              <a:ext cx="512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Important Factors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" name="Google Shape;191;p3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92" name="Google Shape;192;p3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3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32"/>
          <p:cNvGrpSpPr/>
          <p:nvPr/>
        </p:nvGrpSpPr>
        <p:grpSpPr>
          <a:xfrm>
            <a:off x="5080185" y="3025831"/>
            <a:ext cx="6274728" cy="780795"/>
            <a:chOff x="4745820" y="1491808"/>
            <a:chExt cx="6274728" cy="780795"/>
          </a:xfrm>
        </p:grpSpPr>
        <p:sp>
          <p:nvSpPr>
            <p:cNvPr id="195" name="Google Shape;195;p32"/>
            <p:cNvSpPr txBox="1"/>
            <p:nvPr/>
          </p:nvSpPr>
          <p:spPr>
            <a:xfrm>
              <a:off x="5895648" y="1710308"/>
              <a:ext cx="512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</a:rPr>
                <a:t>Data Analysis</a:t>
              </a:r>
              <a:endParaRPr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3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97" name="Google Shape;197;p3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3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9" name="Google Shape;199;p32"/>
          <p:cNvGrpSpPr/>
          <p:nvPr/>
        </p:nvGrpSpPr>
        <p:grpSpPr>
          <a:xfrm>
            <a:off x="5080185" y="4178784"/>
            <a:ext cx="6274728" cy="780795"/>
            <a:chOff x="4745820" y="1491808"/>
            <a:chExt cx="6274728" cy="780795"/>
          </a:xfrm>
        </p:grpSpPr>
        <p:sp>
          <p:nvSpPr>
            <p:cNvPr id="200" name="Google Shape;200;p32"/>
            <p:cNvSpPr txBox="1"/>
            <p:nvPr/>
          </p:nvSpPr>
          <p:spPr>
            <a:xfrm>
              <a:off x="5895648" y="1697546"/>
              <a:ext cx="512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</a:rPr>
                <a:t>Graphs &amp; Models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3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02" name="Google Shape;202;p3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3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32"/>
          <p:cNvGrpSpPr/>
          <p:nvPr/>
        </p:nvGrpSpPr>
        <p:grpSpPr>
          <a:xfrm>
            <a:off x="5080185" y="5331737"/>
            <a:ext cx="6274728" cy="780795"/>
            <a:chOff x="4745820" y="1491808"/>
            <a:chExt cx="6274728" cy="780795"/>
          </a:xfrm>
        </p:grpSpPr>
        <p:sp>
          <p:nvSpPr>
            <p:cNvPr id="205" name="Google Shape;205;p32"/>
            <p:cNvSpPr txBox="1"/>
            <p:nvPr/>
          </p:nvSpPr>
          <p:spPr>
            <a:xfrm>
              <a:off x="5895648" y="1692683"/>
              <a:ext cx="512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</a:rPr>
                <a:t>Prediction</a:t>
              </a:r>
              <a:endParaRPr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3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07" name="Google Shape;207;p3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3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Statistical Model </a:t>
            </a:r>
            <a:endParaRPr sz="4400" b="1" dirty="0"/>
          </a:p>
        </p:txBody>
      </p:sp>
      <p:pic>
        <p:nvPicPr>
          <p:cNvPr id="9218" name="Picture 2" descr="5.5 Example of the effect of a log transformation on the distribution... |  Download Scientific Diagram">
            <a:extLst>
              <a:ext uri="{FF2B5EF4-FFF2-40B4-BE49-F238E27FC236}">
                <a16:creationId xmlns:a16="http://schemas.microsoft.com/office/drawing/2014/main" id="{98493BAE-57C0-4BB9-BD9E-0749154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8" y="1241660"/>
            <a:ext cx="4653142" cy="20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360;p43">
            <a:extLst>
              <a:ext uri="{FF2B5EF4-FFF2-40B4-BE49-F238E27FC236}">
                <a16:creationId xmlns:a16="http://schemas.microsoft.com/office/drawing/2014/main" id="{5185A2F1-BA66-4DE7-B251-BB33114472A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38349"/>
            <a:ext cx="5034012" cy="32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86854C-9295-44BF-9D8D-E5744F834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066" y="814339"/>
            <a:ext cx="4088229" cy="245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A0762-1CCD-4F25-9EF0-B847D93AB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64" y="1804037"/>
            <a:ext cx="3929464" cy="2181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683C-D72F-471C-A0C4-45A9882EC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5560" y="3735805"/>
            <a:ext cx="4732722" cy="22359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F4B2561-611E-4E34-9D56-A6AFF1A2D7F2}"/>
              </a:ext>
            </a:extLst>
          </p:cNvPr>
          <p:cNvSpPr/>
          <p:nvPr/>
        </p:nvSpPr>
        <p:spPr>
          <a:xfrm>
            <a:off x="4677877" y="3147462"/>
            <a:ext cx="1617046" cy="673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61145-6B93-479B-83B2-4CAB3934D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6218" y="4863264"/>
            <a:ext cx="3875782" cy="1994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8DCC5F-F159-4083-A5DE-6792FD8D88D4}"/>
              </a:ext>
            </a:extLst>
          </p:cNvPr>
          <p:cNvSpPr txBox="1"/>
          <p:nvPr/>
        </p:nvSpPr>
        <p:spPr>
          <a:xfrm>
            <a:off x="8527984" y="88552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C2DA9-4E5F-48C6-9A3A-3B47ED62B30E}"/>
              </a:ext>
            </a:extLst>
          </p:cNvPr>
          <p:cNvSpPr txBox="1"/>
          <p:nvPr/>
        </p:nvSpPr>
        <p:spPr>
          <a:xfrm>
            <a:off x="7968114" y="310735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0C817-7627-4610-B7F8-EE729C002DFD}"/>
              </a:ext>
            </a:extLst>
          </p:cNvPr>
          <p:cNvSpPr txBox="1"/>
          <p:nvPr/>
        </p:nvSpPr>
        <p:spPr>
          <a:xfrm>
            <a:off x="9583554" y="402977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89901-E204-4EB5-8D4E-86857002BA28}"/>
              </a:ext>
            </a:extLst>
          </p:cNvPr>
          <p:cNvSpPr txBox="1"/>
          <p:nvPr/>
        </p:nvSpPr>
        <p:spPr>
          <a:xfrm>
            <a:off x="7945655" y="603841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C4734-B664-4B4E-A92F-9C3FB8B9AD89}"/>
              </a:ext>
            </a:extLst>
          </p:cNvPr>
          <p:cNvSpPr txBox="1"/>
          <p:nvPr/>
        </p:nvSpPr>
        <p:spPr>
          <a:xfrm>
            <a:off x="219778" y="85504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Log transformation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E1C4E-E530-4F32-8ECF-A153F11DC2E7}"/>
              </a:ext>
            </a:extLst>
          </p:cNvPr>
          <p:cNvSpPr txBox="1"/>
          <p:nvPr/>
        </p:nvSpPr>
        <p:spPr>
          <a:xfrm>
            <a:off x="218174" y="336563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4341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Statistical Model Results </a:t>
            </a:r>
            <a:endParaRPr sz="4400" b="1" dirty="0"/>
          </a:p>
        </p:txBody>
      </p:sp>
      <p:pic>
        <p:nvPicPr>
          <p:cNvPr id="10242" name="Picture 2" descr="Hurricane Harvey: About 80% of victims don't have flood insurance">
            <a:extLst>
              <a:ext uri="{FF2B5EF4-FFF2-40B4-BE49-F238E27FC236}">
                <a16:creationId xmlns:a16="http://schemas.microsoft.com/office/drawing/2014/main" id="{ECC02315-9917-4650-B117-3B41CA6BC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" y="1097279"/>
            <a:ext cx="2758227" cy="15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cientists predict'anonymously warm' temperatures for the next FOUR YEARS |  Daily Mail Online">
            <a:extLst>
              <a:ext uri="{FF2B5EF4-FFF2-40B4-BE49-F238E27FC236}">
                <a16:creationId xmlns:a16="http://schemas.microsoft.com/office/drawing/2014/main" id="{39F64B8B-549A-4F8E-9EFE-99AAC653C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97" y="1097279"/>
            <a:ext cx="2310013" cy="15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sert Features">
            <a:extLst>
              <a:ext uri="{FF2B5EF4-FFF2-40B4-BE49-F238E27FC236}">
                <a16:creationId xmlns:a16="http://schemas.microsoft.com/office/drawing/2014/main" id="{D5706972-E727-4BED-BEB8-CD31276D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457" y="1097279"/>
            <a:ext cx="2489282" cy="15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With Unpredictable Weather You Need a Roof You Can Count On">
            <a:extLst>
              <a:ext uri="{FF2B5EF4-FFF2-40B4-BE49-F238E27FC236}">
                <a16:creationId xmlns:a16="http://schemas.microsoft.com/office/drawing/2014/main" id="{01C6B81A-E634-4C84-B54D-9AEA9FDF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53" y="1097279"/>
            <a:ext cx="2434389" cy="153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C33AE5-F7F5-46E9-9D03-A93DEA8BC45B}"/>
              </a:ext>
            </a:extLst>
          </p:cNvPr>
          <p:cNvSpPr txBox="1"/>
          <p:nvPr/>
        </p:nvSpPr>
        <p:spPr>
          <a:xfrm>
            <a:off x="1010652" y="2772075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WET STATES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77233-AA7D-49E1-92E5-DDE33ABB489D}"/>
              </a:ext>
            </a:extLst>
          </p:cNvPr>
          <p:cNvSpPr txBox="1"/>
          <p:nvPr/>
        </p:nvSpPr>
        <p:spPr>
          <a:xfrm>
            <a:off x="3290234" y="2772075"/>
            <a:ext cx="2646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WARMING STATES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3C86C-D93B-41C2-9741-D208A73B2CBC}"/>
              </a:ext>
            </a:extLst>
          </p:cNvPr>
          <p:cNvSpPr txBox="1"/>
          <p:nvPr/>
        </p:nvSpPr>
        <p:spPr>
          <a:xfrm>
            <a:off x="6368715" y="2772075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COLD &amp; DRY STATES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90FB3-424F-4EB6-BB6F-56778BD545D6}"/>
              </a:ext>
            </a:extLst>
          </p:cNvPr>
          <p:cNvSpPr txBox="1"/>
          <p:nvPr/>
        </p:nvSpPr>
        <p:spPr>
          <a:xfrm>
            <a:off x="9023687" y="2772075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UNPREDICTABLE WEATHER </a:t>
            </a:r>
          </a:p>
          <a:p>
            <a:pPr algn="ctr"/>
            <a:r>
              <a:rPr lang="en-US" b="1" dirty="0"/>
              <a:t>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DDF55-66D4-41ED-9B5F-9A8A5B9E7E1E}"/>
              </a:ext>
            </a:extLst>
          </p:cNvPr>
          <p:cNvSpPr txBox="1"/>
          <p:nvPr/>
        </p:nvSpPr>
        <p:spPr>
          <a:xfrm>
            <a:off x="452388" y="315708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New Jersey, New York, Connecticut, </a:t>
            </a:r>
          </a:p>
          <a:p>
            <a:r>
              <a:rPr lang="en-US" sz="1000" i="1" dirty="0"/>
              <a:t>Massachusetts, Maryland ….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77289A-BBCC-4FC5-9FB8-4C75F947D069}"/>
              </a:ext>
            </a:extLst>
          </p:cNvPr>
          <p:cNvSpPr txBox="1"/>
          <p:nvPr/>
        </p:nvSpPr>
        <p:spPr>
          <a:xfrm>
            <a:off x="3424522" y="3157086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California, Alaska, Nevada, Michigan,</a:t>
            </a:r>
          </a:p>
          <a:p>
            <a:r>
              <a:rPr lang="en-US" sz="1000" i="1" dirty="0"/>
              <a:t>Oregon, Wisconsin, South Dakota….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51A47-D920-41C6-80FC-88D671205FBC}"/>
              </a:ext>
            </a:extLst>
          </p:cNvPr>
          <p:cNvSpPr txBox="1"/>
          <p:nvPr/>
        </p:nvSpPr>
        <p:spPr>
          <a:xfrm>
            <a:off x="6344700" y="317484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Arizona, New Mexico and Colorado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E8F26-1AAB-477C-A53C-3726C5EAFA02}"/>
              </a:ext>
            </a:extLst>
          </p:cNvPr>
          <p:cNvSpPr txBox="1"/>
          <p:nvPr/>
        </p:nvSpPr>
        <p:spPr>
          <a:xfrm>
            <a:off x="9291136" y="319473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Florida, Texas, Illinois, Kansas, Ohio,</a:t>
            </a:r>
          </a:p>
          <a:p>
            <a:r>
              <a:rPr lang="en-US" sz="1000" i="1" dirty="0"/>
              <a:t>Tennessee, Virginia, Los Angeles….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227D9-0EE9-48F6-AD28-AC1ABFE5AFF7}"/>
              </a:ext>
            </a:extLst>
          </p:cNvPr>
          <p:cNvSpPr txBox="1"/>
          <p:nvPr/>
        </p:nvSpPr>
        <p:spPr>
          <a:xfrm>
            <a:off x="471637" y="3954380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CO2 Emission </a:t>
            </a:r>
            <a:r>
              <a:rPr lang="en-US" b="1" dirty="0"/>
              <a:t>61%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57927-DD32-41B4-BC3B-353C86B2295D}"/>
              </a:ext>
            </a:extLst>
          </p:cNvPr>
          <p:cNvSpPr txBox="1"/>
          <p:nvPr/>
        </p:nvSpPr>
        <p:spPr>
          <a:xfrm>
            <a:off x="3328736" y="3954380"/>
            <a:ext cx="26532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	</a:t>
            </a:r>
            <a:r>
              <a:rPr lang="en-US" b="1" dirty="0"/>
              <a:t>59%</a:t>
            </a:r>
            <a:r>
              <a:rPr lang="en-US" dirty="0"/>
              <a:t>	</a:t>
            </a:r>
          </a:p>
          <a:p>
            <a:r>
              <a:rPr lang="en-US" dirty="0"/>
              <a:t>CO2 Emission </a:t>
            </a:r>
            <a:r>
              <a:rPr lang="en-US" b="1" dirty="0"/>
              <a:t>16%</a:t>
            </a:r>
          </a:p>
          <a:p>
            <a:r>
              <a:rPr lang="en-US" dirty="0"/>
              <a:t>Natural Gas Consumption </a:t>
            </a:r>
            <a:r>
              <a:rPr lang="en-US" b="1" dirty="0"/>
              <a:t>10%</a:t>
            </a:r>
          </a:p>
          <a:p>
            <a:r>
              <a:rPr lang="en-US" dirty="0"/>
              <a:t>Meat Consumption </a:t>
            </a:r>
            <a:r>
              <a:rPr lang="en-US" b="1" dirty="0"/>
              <a:t>9%</a:t>
            </a:r>
          </a:p>
          <a:p>
            <a:r>
              <a:rPr lang="en-US" dirty="0"/>
              <a:t>Electricity Emission </a:t>
            </a:r>
            <a:r>
              <a:rPr lang="en-US" b="1" dirty="0"/>
              <a:t>5%</a:t>
            </a:r>
          </a:p>
          <a:p>
            <a:r>
              <a:rPr lang="en-US" dirty="0"/>
              <a:t>Petroleum Consumption </a:t>
            </a:r>
            <a:r>
              <a:rPr lang="en-US" b="1" dirty="0"/>
              <a:t>2%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735CEF-629F-4F21-B1D5-816BE5966455}"/>
              </a:ext>
            </a:extLst>
          </p:cNvPr>
          <p:cNvSpPr txBox="1"/>
          <p:nvPr/>
        </p:nvSpPr>
        <p:spPr>
          <a:xfrm>
            <a:off x="6194392" y="3954380"/>
            <a:ext cx="2653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Electricity Emission </a:t>
            </a:r>
            <a:r>
              <a:rPr lang="en-US" b="1" dirty="0"/>
              <a:t>53%</a:t>
            </a:r>
            <a:r>
              <a:rPr lang="en-US" dirty="0"/>
              <a:t> </a:t>
            </a:r>
          </a:p>
          <a:p>
            <a:r>
              <a:rPr lang="en-US" dirty="0"/>
              <a:t>CO2 emission </a:t>
            </a:r>
            <a:r>
              <a:rPr lang="en-US" b="1" dirty="0"/>
              <a:t>22%</a:t>
            </a:r>
          </a:p>
          <a:p>
            <a:r>
              <a:rPr lang="en-US" dirty="0"/>
              <a:t>Natural Gas Consumption </a:t>
            </a:r>
            <a:r>
              <a:rPr lang="en-US" b="1" dirty="0"/>
              <a:t>25%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7814F2-D7EA-4405-B9B3-6A28DFD39E3C}"/>
              </a:ext>
            </a:extLst>
          </p:cNvPr>
          <p:cNvSpPr txBox="1"/>
          <p:nvPr/>
        </p:nvSpPr>
        <p:spPr>
          <a:xfrm>
            <a:off x="9154647" y="3954380"/>
            <a:ext cx="2677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Coal Consumption </a:t>
            </a:r>
            <a:r>
              <a:rPr lang="en-US" b="1" dirty="0"/>
              <a:t>35%</a:t>
            </a:r>
          </a:p>
          <a:p>
            <a:r>
              <a:rPr lang="en-US" dirty="0"/>
              <a:t>Electricity Emission </a:t>
            </a:r>
            <a:r>
              <a:rPr lang="en-US" b="1" dirty="0"/>
              <a:t>32%</a:t>
            </a:r>
          </a:p>
          <a:p>
            <a:r>
              <a:rPr lang="en-US" dirty="0"/>
              <a:t>Petroleum Emission </a:t>
            </a:r>
            <a:r>
              <a:rPr lang="en-US" b="1" dirty="0"/>
              <a:t>18%</a:t>
            </a:r>
          </a:p>
          <a:p>
            <a:r>
              <a:rPr lang="en-US" dirty="0"/>
              <a:t>Natural Gas Consumption </a:t>
            </a:r>
            <a:r>
              <a:rPr lang="en-US" b="1" dirty="0"/>
              <a:t>14%</a:t>
            </a:r>
          </a:p>
        </p:txBody>
      </p:sp>
    </p:spTree>
    <p:extLst>
      <p:ext uri="{BB962C8B-B14F-4D97-AF65-F5344CB8AC3E}">
        <p14:creationId xmlns:p14="http://schemas.microsoft.com/office/powerpoint/2010/main" val="195897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>
            <a:spLocks noGrp="1"/>
          </p:cNvSpPr>
          <p:nvPr>
            <p:ph type="body" idx="1"/>
          </p:nvPr>
        </p:nvSpPr>
        <p:spPr>
          <a:xfrm>
            <a:off x="5991371" y="3090292"/>
            <a:ext cx="6200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b="1" dirty="0"/>
              <a:t>Prediction</a:t>
            </a:r>
            <a:endParaRPr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>
            <a:spLocks noGrp="1"/>
          </p:cNvSpPr>
          <p:nvPr>
            <p:ph type="body" idx="1"/>
          </p:nvPr>
        </p:nvSpPr>
        <p:spPr>
          <a:xfrm>
            <a:off x="0" y="4851443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5991371" y="3090292"/>
            <a:ext cx="6200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100" b="1"/>
              <a:t>Problem Statement</a:t>
            </a:r>
            <a:endParaRPr sz="5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4"/>
          <p:cNvGrpSpPr/>
          <p:nvPr/>
        </p:nvGrpSpPr>
        <p:grpSpPr>
          <a:xfrm>
            <a:off x="109856" y="2605700"/>
            <a:ext cx="5854713" cy="3907231"/>
            <a:chOff x="635000" y="1382713"/>
            <a:chExt cx="7869238" cy="4572000"/>
          </a:xfrm>
        </p:grpSpPr>
        <p:sp>
          <p:nvSpPr>
            <p:cNvPr id="219" name="Google Shape;219;p34"/>
            <p:cNvSpPr/>
            <p:nvPr/>
          </p:nvSpPr>
          <p:spPr>
            <a:xfrm>
              <a:off x="811213" y="3267075"/>
              <a:ext cx="7478713" cy="2654300"/>
            </a:xfrm>
            <a:custGeom>
              <a:avLst/>
              <a:gdLst/>
              <a:ahLst/>
              <a:cxnLst/>
              <a:rect l="l" t="t" r="r" b="b"/>
              <a:pathLst>
                <a:path w="4711" h="1672" extrusionOk="0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2FB1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635000" y="2108200"/>
              <a:ext cx="7697788" cy="3846513"/>
            </a:xfrm>
            <a:custGeom>
              <a:avLst/>
              <a:gdLst/>
              <a:ahLst/>
              <a:cxnLst/>
              <a:rect l="l" t="t" r="r" b="b"/>
              <a:pathLst>
                <a:path w="4849" h="2423" extrusionOk="0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rgbClr val="2FB1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595438" y="1790700"/>
              <a:ext cx="6908800" cy="3509963"/>
            </a:xfrm>
            <a:custGeom>
              <a:avLst/>
              <a:gdLst/>
              <a:ahLst/>
              <a:cxnLst/>
              <a:rect l="l" t="t" r="r" b="b"/>
              <a:pathLst>
                <a:path w="4352" h="2211" extrusionOk="0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2FB1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097088" y="1382713"/>
              <a:ext cx="4552950" cy="1549400"/>
            </a:xfrm>
            <a:custGeom>
              <a:avLst/>
              <a:gdLst/>
              <a:ahLst/>
              <a:cxnLst/>
              <a:rect l="l" t="t" r="r" b="b"/>
              <a:pathLst>
                <a:path w="2868" h="976" extrusionOk="0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FB1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Problem Statement</a:t>
            </a:r>
            <a:endParaRPr sz="4400" b="1" dirty="0"/>
          </a:p>
        </p:txBody>
      </p:sp>
      <p:sp>
        <p:nvSpPr>
          <p:cNvPr id="224" name="Google Shape;224;p34"/>
          <p:cNvSpPr/>
          <p:nvPr/>
        </p:nvSpPr>
        <p:spPr>
          <a:xfrm rot="-1820682">
            <a:off x="1198350" y="-1087408"/>
            <a:ext cx="2862069" cy="5434617"/>
          </a:xfrm>
          <a:custGeom>
            <a:avLst/>
            <a:gdLst/>
            <a:ahLst/>
            <a:cxnLst/>
            <a:rect l="l" t="t" r="r" b="b"/>
            <a:pathLst>
              <a:path w="1084156" h="2058642" extrusionOk="0">
                <a:moveTo>
                  <a:pt x="541396" y="314037"/>
                </a:moveTo>
                <a:lnTo>
                  <a:pt x="591866" y="943419"/>
                </a:lnTo>
                <a:cubicBezTo>
                  <a:pt x="664418" y="989969"/>
                  <a:pt x="649664" y="1005616"/>
                  <a:pt x="763916" y="1093865"/>
                </a:cubicBezTo>
                <a:cubicBezTo>
                  <a:pt x="850776" y="1181545"/>
                  <a:pt x="1007353" y="1325458"/>
                  <a:pt x="1073376" y="1465403"/>
                </a:cubicBezTo>
                <a:cubicBezTo>
                  <a:pt x="1106665" y="1633583"/>
                  <a:pt x="1054503" y="1995602"/>
                  <a:pt x="1029666" y="2029610"/>
                </a:cubicBezTo>
                <a:cubicBezTo>
                  <a:pt x="1018010" y="2041672"/>
                  <a:pt x="977663" y="1936167"/>
                  <a:pt x="946227" y="1902728"/>
                </a:cubicBezTo>
                <a:cubicBezTo>
                  <a:pt x="948667" y="1979308"/>
                  <a:pt x="926096" y="2044999"/>
                  <a:pt x="912878" y="2057565"/>
                </a:cubicBezTo>
                <a:cubicBezTo>
                  <a:pt x="896481" y="2069335"/>
                  <a:pt x="838659" y="1981933"/>
                  <a:pt x="807991" y="1927711"/>
                </a:cubicBezTo>
                <a:cubicBezTo>
                  <a:pt x="799208" y="1982824"/>
                  <a:pt x="713656" y="2049737"/>
                  <a:pt x="701389" y="2057992"/>
                </a:cubicBezTo>
                <a:cubicBezTo>
                  <a:pt x="625983" y="1930471"/>
                  <a:pt x="717994" y="1832423"/>
                  <a:pt x="754984" y="1648285"/>
                </a:cubicBezTo>
                <a:cubicBezTo>
                  <a:pt x="680988" y="1503428"/>
                  <a:pt x="587478" y="1438585"/>
                  <a:pt x="525050" y="1437878"/>
                </a:cubicBezTo>
                <a:cubicBezTo>
                  <a:pt x="464021" y="1449363"/>
                  <a:pt x="427932" y="1503073"/>
                  <a:pt x="414675" y="1590975"/>
                </a:cubicBezTo>
                <a:cubicBezTo>
                  <a:pt x="403693" y="1708072"/>
                  <a:pt x="405632" y="1687068"/>
                  <a:pt x="384909" y="1756295"/>
                </a:cubicBezTo>
                <a:cubicBezTo>
                  <a:pt x="361702" y="1853599"/>
                  <a:pt x="244018" y="1945998"/>
                  <a:pt x="247515" y="1862098"/>
                </a:cubicBezTo>
                <a:cubicBezTo>
                  <a:pt x="238086" y="1695856"/>
                  <a:pt x="249215" y="1767206"/>
                  <a:pt x="215117" y="1505717"/>
                </a:cubicBezTo>
                <a:cubicBezTo>
                  <a:pt x="147511" y="1357743"/>
                  <a:pt x="242172" y="1130059"/>
                  <a:pt x="216538" y="988178"/>
                </a:cubicBezTo>
                <a:cubicBezTo>
                  <a:pt x="181970" y="852255"/>
                  <a:pt x="32194" y="169904"/>
                  <a:pt x="0" y="0"/>
                </a:cubicBezTo>
                <a:cubicBezTo>
                  <a:pt x="189793" y="112688"/>
                  <a:pt x="353270" y="198502"/>
                  <a:pt x="541396" y="314037"/>
                </a:cubicBezTo>
                <a:close/>
              </a:path>
            </a:pathLst>
          </a:custGeom>
          <a:solidFill>
            <a:srgbClr val="D2F0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 rot="8100000">
            <a:off x="3151284" y="3415478"/>
            <a:ext cx="1212613" cy="1212613"/>
          </a:xfrm>
          <a:custGeom>
            <a:avLst/>
            <a:gdLst/>
            <a:ahLst/>
            <a:cxnLst/>
            <a:rect l="l" t="t" r="r" b="b"/>
            <a:pathLst>
              <a:path w="1212613" h="1212613" extrusionOk="0">
                <a:moveTo>
                  <a:pt x="303412" y="909201"/>
                </a:moveTo>
                <a:cubicBezTo>
                  <a:pt x="422444" y="1028233"/>
                  <a:pt x="615433" y="1028233"/>
                  <a:pt x="734465" y="909201"/>
                </a:cubicBezTo>
                <a:cubicBezTo>
                  <a:pt x="853496" y="790170"/>
                  <a:pt x="853496" y="597181"/>
                  <a:pt x="734465" y="478149"/>
                </a:cubicBezTo>
                <a:cubicBezTo>
                  <a:pt x="615433" y="359118"/>
                  <a:pt x="422444" y="359118"/>
                  <a:pt x="303412" y="478149"/>
                </a:cubicBezTo>
                <a:cubicBezTo>
                  <a:pt x="184381" y="597181"/>
                  <a:pt x="184381" y="790170"/>
                  <a:pt x="303412" y="909201"/>
                </a:cubicBezTo>
                <a:close/>
                <a:moveTo>
                  <a:pt x="151993" y="1060620"/>
                </a:moveTo>
                <a:cubicBezTo>
                  <a:pt x="58084" y="966711"/>
                  <a:pt x="0" y="836976"/>
                  <a:pt x="0" y="693675"/>
                </a:cubicBezTo>
                <a:lnTo>
                  <a:pt x="1" y="693675"/>
                </a:lnTo>
                <a:cubicBezTo>
                  <a:pt x="1" y="407073"/>
                  <a:pt x="238541" y="234048"/>
                  <a:pt x="518939" y="174737"/>
                </a:cubicBezTo>
                <a:cubicBezTo>
                  <a:pt x="780953" y="119315"/>
                  <a:pt x="956756" y="91859"/>
                  <a:pt x="1212613" y="0"/>
                </a:cubicBezTo>
                <a:cubicBezTo>
                  <a:pt x="1133069" y="268172"/>
                  <a:pt x="1105613" y="456293"/>
                  <a:pt x="1037876" y="693675"/>
                </a:cubicBezTo>
                <a:cubicBezTo>
                  <a:pt x="988614" y="1017224"/>
                  <a:pt x="805540" y="1212613"/>
                  <a:pt x="518938" y="1212613"/>
                </a:cubicBezTo>
                <a:cubicBezTo>
                  <a:pt x="375637" y="1212613"/>
                  <a:pt x="245902" y="1154529"/>
                  <a:pt x="151993" y="10606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811900" y="1908900"/>
            <a:ext cx="617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3F3F3F"/>
                </a:solidFill>
              </a:rPr>
              <a:t>What are the key influencing factors of climate change in the United States? Does Carbon emission, increase in population, energy consumption and meat consumption have any correlation to climate change?</a:t>
            </a:r>
            <a:endParaRPr sz="2100" dirty="0"/>
          </a:p>
        </p:txBody>
      </p:sp>
      <p:sp>
        <p:nvSpPr>
          <p:cNvPr id="227" name="Google Shape;227;p34"/>
          <p:cNvSpPr txBox="1"/>
          <p:nvPr/>
        </p:nvSpPr>
        <p:spPr>
          <a:xfrm>
            <a:off x="6284004" y="3955006"/>
            <a:ext cx="25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Meat Consumption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9467045" y="3954993"/>
            <a:ext cx="25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</a:rPr>
              <a:t>Population Increase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283992" y="4759301"/>
            <a:ext cx="25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CO2 Emission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9467057" y="4759288"/>
            <a:ext cx="25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Energy Consumption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 rot="-5400000">
            <a:off x="5718382" y="3847281"/>
            <a:ext cx="565420" cy="565792"/>
          </a:xfrm>
          <a:custGeom>
            <a:avLst/>
            <a:gdLst/>
            <a:ahLst/>
            <a:cxnLst/>
            <a:rect l="l" t="t" r="r" b="b"/>
            <a:pathLst>
              <a:path w="3185463" h="3187558" extrusionOk="0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/>
          <p:nvPr/>
        </p:nvSpPr>
        <p:spPr>
          <a:xfrm rot="-5400000">
            <a:off x="5718382" y="4628518"/>
            <a:ext cx="565420" cy="565792"/>
          </a:xfrm>
          <a:custGeom>
            <a:avLst/>
            <a:gdLst/>
            <a:ahLst/>
            <a:cxnLst/>
            <a:rect l="l" t="t" r="r" b="b"/>
            <a:pathLst>
              <a:path w="3185463" h="3187558" extrusionOk="0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/>
          <p:nvPr/>
        </p:nvSpPr>
        <p:spPr>
          <a:xfrm rot="-5400000">
            <a:off x="8869957" y="3835493"/>
            <a:ext cx="565420" cy="565792"/>
          </a:xfrm>
          <a:custGeom>
            <a:avLst/>
            <a:gdLst/>
            <a:ahLst/>
            <a:cxnLst/>
            <a:rect l="l" t="t" r="r" b="b"/>
            <a:pathLst>
              <a:path w="3185463" h="3187558" extrusionOk="0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/>
          <p:nvPr/>
        </p:nvSpPr>
        <p:spPr>
          <a:xfrm rot="-5400000">
            <a:off x="8869957" y="4628518"/>
            <a:ext cx="565420" cy="565792"/>
          </a:xfrm>
          <a:custGeom>
            <a:avLst/>
            <a:gdLst/>
            <a:ahLst/>
            <a:cxnLst/>
            <a:rect l="l" t="t" r="r" b="b"/>
            <a:pathLst>
              <a:path w="3185463" h="3187558" extrusionOk="0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5964575" y="5590925"/>
            <a:ext cx="23508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...and more</a:t>
            </a:r>
            <a:endParaRPr sz="1600" b="1"/>
          </a:p>
        </p:txBody>
      </p:sp>
      <p:sp>
        <p:nvSpPr>
          <p:cNvPr id="236" name="Google Shape;236;p34"/>
          <p:cNvSpPr/>
          <p:nvPr/>
        </p:nvSpPr>
        <p:spPr>
          <a:xfrm>
            <a:off x="5661425" y="1808825"/>
            <a:ext cx="6177000" cy="1420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5"/>
          <p:cNvGrpSpPr/>
          <p:nvPr/>
        </p:nvGrpSpPr>
        <p:grpSpPr>
          <a:xfrm>
            <a:off x="5698556" y="5073938"/>
            <a:ext cx="794889" cy="906071"/>
            <a:chOff x="5698556" y="5073938"/>
            <a:chExt cx="794889" cy="906071"/>
          </a:xfrm>
        </p:grpSpPr>
        <p:sp>
          <p:nvSpPr>
            <p:cNvPr id="242" name="Google Shape;242;p35"/>
            <p:cNvSpPr/>
            <p:nvPr/>
          </p:nvSpPr>
          <p:spPr>
            <a:xfrm>
              <a:off x="5818382" y="5115913"/>
              <a:ext cx="93406" cy="504056"/>
            </a:xfrm>
            <a:prstGeom prst="rect">
              <a:avLst/>
            </a:prstGeom>
            <a:solidFill>
              <a:srgbClr val="18585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274251" y="5073938"/>
              <a:ext cx="93406" cy="504056"/>
            </a:xfrm>
            <a:prstGeom prst="rect">
              <a:avLst/>
            </a:prstGeom>
            <a:solidFill>
              <a:srgbClr val="18585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5698556" y="5475953"/>
              <a:ext cx="794889" cy="504056"/>
            </a:xfrm>
            <a:prstGeom prst="roundRect">
              <a:avLst>
                <a:gd name="adj" fmla="val 13360"/>
              </a:avLst>
            </a:prstGeom>
            <a:solidFill>
              <a:srgbClr val="18585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4400" b="1" dirty="0"/>
              <a:t>Possible Variables to Consider</a:t>
            </a:r>
            <a:endParaRPr sz="4400" b="1" dirty="0"/>
          </a:p>
        </p:txBody>
      </p:sp>
      <p:sp>
        <p:nvSpPr>
          <p:cNvPr id="246" name="Google Shape;246;p35"/>
          <p:cNvSpPr/>
          <p:nvPr/>
        </p:nvSpPr>
        <p:spPr>
          <a:xfrm flipH="1">
            <a:off x="2577344" y="1462636"/>
            <a:ext cx="3762419" cy="2027127"/>
          </a:xfrm>
          <a:custGeom>
            <a:avLst/>
            <a:gdLst/>
            <a:ahLst/>
            <a:cxnLst/>
            <a:rect l="l" t="t" r="r" b="b"/>
            <a:pathLst>
              <a:path w="1872168" h="1008693" extrusionOk="0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/>
          <p:nvPr/>
        </p:nvSpPr>
        <p:spPr>
          <a:xfrm flipH="1">
            <a:off x="6191428" y="1551638"/>
            <a:ext cx="3763058" cy="2027473"/>
          </a:xfrm>
          <a:custGeom>
            <a:avLst/>
            <a:gdLst/>
            <a:ahLst/>
            <a:cxnLst/>
            <a:rect l="l" t="t" r="r" b="b"/>
            <a:pathLst>
              <a:path w="1872168" h="1008693" extrusionOk="0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/>
          <p:nvPr/>
        </p:nvSpPr>
        <p:spPr>
          <a:xfrm flipH="1">
            <a:off x="3401964" y="2630095"/>
            <a:ext cx="2232248" cy="1202697"/>
          </a:xfrm>
          <a:custGeom>
            <a:avLst/>
            <a:gdLst/>
            <a:ahLst/>
            <a:cxnLst/>
            <a:rect l="l" t="t" r="r" b="b"/>
            <a:pathLst>
              <a:path w="1872168" h="1008693" extrusionOk="0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/>
          <p:nvPr/>
        </p:nvSpPr>
        <p:spPr>
          <a:xfrm flipH="1">
            <a:off x="5999934" y="1716706"/>
            <a:ext cx="2232248" cy="1202697"/>
          </a:xfrm>
          <a:custGeom>
            <a:avLst/>
            <a:gdLst/>
            <a:ahLst/>
            <a:cxnLst/>
            <a:rect l="l" t="t" r="r" b="b"/>
            <a:pathLst>
              <a:path w="1872168" h="1008693" extrusionOk="0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3693447" y="4423172"/>
            <a:ext cx="1400545" cy="853193"/>
          </a:xfrm>
          <a:custGeom>
            <a:avLst/>
            <a:gdLst/>
            <a:ahLst/>
            <a:cxnLst/>
            <a:rect l="l" t="t" r="r" b="b"/>
            <a:pathLst>
              <a:path w="2491326" h="1517683" extrusionOk="0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35"/>
          <p:cNvGrpSpPr/>
          <p:nvPr/>
        </p:nvGrpSpPr>
        <p:grpSpPr>
          <a:xfrm>
            <a:off x="4233317" y="2006077"/>
            <a:ext cx="3719405" cy="3288387"/>
            <a:chOff x="4233317" y="2006077"/>
            <a:chExt cx="3719405" cy="3288387"/>
          </a:xfrm>
        </p:grpSpPr>
        <p:grpSp>
          <p:nvGrpSpPr>
            <p:cNvPr id="252" name="Google Shape;252;p35"/>
            <p:cNvGrpSpPr/>
            <p:nvPr/>
          </p:nvGrpSpPr>
          <p:grpSpPr>
            <a:xfrm>
              <a:off x="4233317" y="2006077"/>
              <a:ext cx="3281385" cy="3281385"/>
              <a:chOff x="2709317" y="1399283"/>
              <a:chExt cx="3281385" cy="3281385"/>
            </a:xfrm>
          </p:grpSpPr>
          <p:sp>
            <p:nvSpPr>
              <p:cNvPr id="253" name="Google Shape;253;p35"/>
              <p:cNvSpPr/>
              <p:nvPr/>
            </p:nvSpPr>
            <p:spPr>
              <a:xfrm rot="8100000">
                <a:off x="3225532" y="1844164"/>
                <a:ext cx="2248956" cy="2391624"/>
              </a:xfrm>
              <a:custGeom>
                <a:avLst/>
                <a:gdLst/>
                <a:ahLst/>
                <a:cxnLst/>
                <a:rect l="l" t="t" r="r" b="b"/>
                <a:pathLst>
                  <a:path w="2248956" h="2391624" extrusionOk="0">
                    <a:moveTo>
                      <a:pt x="0" y="2006349"/>
                    </a:moveTo>
                    <a:lnTo>
                      <a:pt x="2006349" y="0"/>
                    </a:lnTo>
                    <a:lnTo>
                      <a:pt x="2248956" y="242607"/>
                    </a:lnTo>
                    <a:lnTo>
                      <a:pt x="2248956" y="1073751"/>
                    </a:lnTo>
                    <a:cubicBezTo>
                      <a:pt x="2248956" y="1801592"/>
                      <a:pt x="1658924" y="2391624"/>
                      <a:pt x="931083" y="2391624"/>
                    </a:cubicBezTo>
                    <a:cubicBezTo>
                      <a:pt x="567548" y="2391624"/>
                      <a:pt x="238392" y="2244428"/>
                      <a:pt x="0" y="20063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3612173" y="1666875"/>
                <a:ext cx="959826" cy="2842245"/>
              </a:xfrm>
              <a:custGeom>
                <a:avLst/>
                <a:gdLst/>
                <a:ahLst/>
                <a:cxnLst/>
                <a:rect l="l" t="t" r="r" b="b"/>
                <a:pathLst>
                  <a:path w="959826" h="2842245" extrusionOk="0">
                    <a:moveTo>
                      <a:pt x="959826" y="0"/>
                    </a:moveTo>
                    <a:cubicBezTo>
                      <a:pt x="957122" y="911477"/>
                      <a:pt x="954416" y="2065256"/>
                      <a:pt x="951706" y="2842245"/>
                    </a:cubicBezTo>
                    <a:lnTo>
                      <a:pt x="710629" y="2842245"/>
                    </a:lnTo>
                    <a:cubicBezTo>
                      <a:pt x="82031" y="1903306"/>
                      <a:pt x="-616708" y="903292"/>
                      <a:pt x="9598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4016766" y="1666875"/>
                <a:ext cx="555232" cy="2842245"/>
              </a:xfrm>
              <a:custGeom>
                <a:avLst/>
                <a:gdLst/>
                <a:ahLst/>
                <a:cxnLst/>
                <a:rect l="l" t="t" r="r" b="b"/>
                <a:pathLst>
                  <a:path w="555232" h="2842245" extrusionOk="0">
                    <a:moveTo>
                      <a:pt x="555232" y="0"/>
                    </a:moveTo>
                    <a:cubicBezTo>
                      <a:pt x="552528" y="911477"/>
                      <a:pt x="549822" y="2065256"/>
                      <a:pt x="547112" y="2842245"/>
                    </a:cubicBezTo>
                    <a:lnTo>
                      <a:pt x="421352" y="2842245"/>
                    </a:lnTo>
                    <a:cubicBezTo>
                      <a:pt x="58058" y="1831083"/>
                      <a:pt x="-367661" y="1033527"/>
                      <a:pt x="555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35"/>
            <p:cNvGrpSpPr/>
            <p:nvPr/>
          </p:nvGrpSpPr>
          <p:grpSpPr>
            <a:xfrm flipH="1">
              <a:off x="4671336" y="2013079"/>
              <a:ext cx="3281385" cy="3281385"/>
              <a:chOff x="2709317" y="1399283"/>
              <a:chExt cx="3281385" cy="3281385"/>
            </a:xfrm>
          </p:grpSpPr>
          <p:sp>
            <p:nvSpPr>
              <p:cNvPr id="257" name="Google Shape;257;p35"/>
              <p:cNvSpPr/>
              <p:nvPr/>
            </p:nvSpPr>
            <p:spPr>
              <a:xfrm rot="8100000">
                <a:off x="3225532" y="1844164"/>
                <a:ext cx="2248956" cy="2391624"/>
              </a:xfrm>
              <a:custGeom>
                <a:avLst/>
                <a:gdLst/>
                <a:ahLst/>
                <a:cxnLst/>
                <a:rect l="l" t="t" r="r" b="b"/>
                <a:pathLst>
                  <a:path w="2248956" h="2391624" extrusionOk="0">
                    <a:moveTo>
                      <a:pt x="0" y="2006349"/>
                    </a:moveTo>
                    <a:lnTo>
                      <a:pt x="2006349" y="0"/>
                    </a:lnTo>
                    <a:lnTo>
                      <a:pt x="2248956" y="242607"/>
                    </a:lnTo>
                    <a:lnTo>
                      <a:pt x="2248956" y="1073751"/>
                    </a:lnTo>
                    <a:cubicBezTo>
                      <a:pt x="2248956" y="1801592"/>
                      <a:pt x="1658924" y="2391624"/>
                      <a:pt x="931083" y="2391624"/>
                    </a:cubicBezTo>
                    <a:cubicBezTo>
                      <a:pt x="567548" y="2391624"/>
                      <a:pt x="238392" y="2244428"/>
                      <a:pt x="0" y="20063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3612173" y="1666875"/>
                <a:ext cx="959826" cy="2842245"/>
              </a:xfrm>
              <a:custGeom>
                <a:avLst/>
                <a:gdLst/>
                <a:ahLst/>
                <a:cxnLst/>
                <a:rect l="l" t="t" r="r" b="b"/>
                <a:pathLst>
                  <a:path w="959826" h="2842245" extrusionOk="0">
                    <a:moveTo>
                      <a:pt x="959826" y="0"/>
                    </a:moveTo>
                    <a:cubicBezTo>
                      <a:pt x="957122" y="911477"/>
                      <a:pt x="954416" y="2065256"/>
                      <a:pt x="951706" y="2842245"/>
                    </a:cubicBezTo>
                    <a:lnTo>
                      <a:pt x="710629" y="2842245"/>
                    </a:lnTo>
                    <a:cubicBezTo>
                      <a:pt x="82031" y="1903306"/>
                      <a:pt x="-616708" y="903292"/>
                      <a:pt x="959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4016766" y="1666875"/>
                <a:ext cx="555232" cy="2842245"/>
              </a:xfrm>
              <a:custGeom>
                <a:avLst/>
                <a:gdLst/>
                <a:ahLst/>
                <a:cxnLst/>
                <a:rect l="l" t="t" r="r" b="b"/>
                <a:pathLst>
                  <a:path w="555232" h="2842245" extrusionOk="0">
                    <a:moveTo>
                      <a:pt x="555232" y="0"/>
                    </a:moveTo>
                    <a:cubicBezTo>
                      <a:pt x="552528" y="911477"/>
                      <a:pt x="549822" y="2065256"/>
                      <a:pt x="547112" y="2842245"/>
                    </a:cubicBezTo>
                    <a:lnTo>
                      <a:pt x="421352" y="2842245"/>
                    </a:lnTo>
                    <a:cubicBezTo>
                      <a:pt x="58058" y="1831083"/>
                      <a:pt x="-367661" y="1033527"/>
                      <a:pt x="555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0" name="Google Shape;260;p35"/>
          <p:cNvSpPr/>
          <p:nvPr/>
        </p:nvSpPr>
        <p:spPr>
          <a:xfrm flipH="1">
            <a:off x="6543056" y="4190953"/>
            <a:ext cx="1550705" cy="835493"/>
          </a:xfrm>
          <a:custGeom>
            <a:avLst/>
            <a:gdLst/>
            <a:ahLst/>
            <a:cxnLst/>
            <a:rect l="l" t="t" r="r" b="b"/>
            <a:pathLst>
              <a:path w="1872168" h="1008693" extrusionOk="0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404256" y="1943204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Deforestation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-187919" y="2870829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Fertilizer Use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638581" y="3798454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</a:rPr>
              <a:t>Meat Consumption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638581" y="4890479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Greenhouse Emission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9565206" y="1943204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Population Growth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10163956" y="2870829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Arctic Ice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8859881" y="3798454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Fossil Fuels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8577706" y="4797054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Daily Temperatures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68;p35">
            <a:extLst>
              <a:ext uri="{FF2B5EF4-FFF2-40B4-BE49-F238E27FC236}">
                <a16:creationId xmlns:a16="http://schemas.microsoft.com/office/drawing/2014/main" id="{D691C734-21CA-4B30-9AC2-EDEE5E55BF95}"/>
              </a:ext>
            </a:extLst>
          </p:cNvPr>
          <p:cNvSpPr txBox="1"/>
          <p:nvPr/>
        </p:nvSpPr>
        <p:spPr>
          <a:xfrm>
            <a:off x="6938251" y="5679127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</a:rPr>
              <a:t>Precipitation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68;p35">
            <a:extLst>
              <a:ext uri="{FF2B5EF4-FFF2-40B4-BE49-F238E27FC236}">
                <a16:creationId xmlns:a16="http://schemas.microsoft.com/office/drawing/2014/main" id="{6F51375F-2BD6-4712-9C4B-E602D250EA86}"/>
              </a:ext>
            </a:extLst>
          </p:cNvPr>
          <p:cNvSpPr txBox="1"/>
          <p:nvPr/>
        </p:nvSpPr>
        <p:spPr>
          <a:xfrm>
            <a:off x="3756323" y="5692981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</a:rPr>
              <a:t>Snowfall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63;p35">
            <a:extLst>
              <a:ext uri="{FF2B5EF4-FFF2-40B4-BE49-F238E27FC236}">
                <a16:creationId xmlns:a16="http://schemas.microsoft.com/office/drawing/2014/main" id="{D265ED7B-00EC-46F0-A1FC-0E0E259E66E6}"/>
              </a:ext>
            </a:extLst>
          </p:cNvPr>
          <p:cNvSpPr txBox="1"/>
          <p:nvPr/>
        </p:nvSpPr>
        <p:spPr>
          <a:xfrm>
            <a:off x="3201672" y="1179946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</a:rPr>
              <a:t>Petroleum Consumption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63;p35">
            <a:extLst>
              <a:ext uri="{FF2B5EF4-FFF2-40B4-BE49-F238E27FC236}">
                <a16:creationId xmlns:a16="http://schemas.microsoft.com/office/drawing/2014/main" id="{2E980B5F-B2E3-4FAE-8095-09D31264698F}"/>
              </a:ext>
            </a:extLst>
          </p:cNvPr>
          <p:cNvSpPr txBox="1"/>
          <p:nvPr/>
        </p:nvSpPr>
        <p:spPr>
          <a:xfrm>
            <a:off x="6974727" y="1175328"/>
            <a:ext cx="26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F3F3F"/>
                </a:solidFill>
              </a:rPr>
              <a:t>Coal Emission</a:t>
            </a:r>
            <a:endParaRPr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5991371" y="3090292"/>
            <a:ext cx="6200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b="1"/>
              <a:t>Important Factors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body" idx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400" b="1" dirty="0"/>
              <a:t>Three Components</a:t>
            </a:r>
            <a:endParaRPr sz="4400" b="1" dirty="0"/>
          </a:p>
        </p:txBody>
      </p:sp>
      <p:sp>
        <p:nvSpPr>
          <p:cNvPr id="279" name="Google Shape;279;p37"/>
          <p:cNvSpPr/>
          <p:nvPr/>
        </p:nvSpPr>
        <p:spPr>
          <a:xfrm>
            <a:off x="1470792" y="3313043"/>
            <a:ext cx="2192700" cy="530100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4999961" y="3313043"/>
            <a:ext cx="2192700" cy="530100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8446001" y="3313043"/>
            <a:ext cx="2192700" cy="530100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</a:endParaRPr>
          </a:p>
        </p:txBody>
      </p:sp>
      <p:sp>
        <p:nvSpPr>
          <p:cNvPr id="282" name="Google Shape;282;p37"/>
          <p:cNvSpPr/>
          <p:nvPr/>
        </p:nvSpPr>
        <p:spPr>
          <a:xfrm rot="8100000">
            <a:off x="1961811" y="1723648"/>
            <a:ext cx="1239861" cy="1239861"/>
          </a:xfrm>
          <a:custGeom>
            <a:avLst/>
            <a:gdLst/>
            <a:ahLst/>
            <a:cxnLst/>
            <a:rect l="l" t="t" r="r" b="b"/>
            <a:pathLst>
              <a:path w="1239172" h="1239172" extrusionOk="0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7"/>
          <p:cNvSpPr/>
          <p:nvPr/>
        </p:nvSpPr>
        <p:spPr>
          <a:xfrm rot="8100000">
            <a:off x="5490981" y="1723647"/>
            <a:ext cx="1239861" cy="1239861"/>
          </a:xfrm>
          <a:custGeom>
            <a:avLst/>
            <a:gdLst/>
            <a:ahLst/>
            <a:cxnLst/>
            <a:rect l="l" t="t" r="r" b="b"/>
            <a:pathLst>
              <a:path w="1239172" h="1239172" extrusionOk="0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37"/>
          <p:cNvGrpSpPr/>
          <p:nvPr/>
        </p:nvGrpSpPr>
        <p:grpSpPr>
          <a:xfrm>
            <a:off x="8426193" y="3972255"/>
            <a:ext cx="2231688" cy="1846659"/>
            <a:chOff x="5889060" y="3872747"/>
            <a:chExt cx="2527679" cy="1846659"/>
          </a:xfrm>
        </p:grpSpPr>
        <p:sp>
          <p:nvSpPr>
            <p:cNvPr id="286" name="Google Shape;286;p37"/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Arial"/>
                <a:buChar char="●"/>
              </a:pPr>
              <a:r>
                <a:rPr lang="en-US" sz="1200" dirty="0">
                  <a:solidFill>
                    <a:srgbClr val="595959"/>
                  </a:solidFill>
                </a:rPr>
                <a:t>Look for anomalies and act upon them</a:t>
              </a: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Arial"/>
                <a:buChar char="●"/>
              </a:pPr>
              <a:endParaRPr sz="1200" dirty="0">
                <a:solidFill>
                  <a:srgbClr val="595959"/>
                </a:solidFill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Char char="●"/>
              </a:pPr>
              <a:r>
                <a:rPr lang="en-US" sz="1200" dirty="0">
                  <a:solidFill>
                    <a:srgbClr val="595959"/>
                  </a:solidFill>
                </a:rPr>
                <a:t>Understanding the factors in order to prevent them</a:t>
              </a:r>
              <a:endParaRPr sz="1200" dirty="0">
                <a:solidFill>
                  <a:srgbClr val="595959"/>
                </a:solidFill>
              </a:endParaRPr>
            </a:p>
          </p:txBody>
        </p:sp>
        <p:sp>
          <p:nvSpPr>
            <p:cNvPr id="287" name="Google Shape;287;p37"/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7"/>
          <p:cNvGrpSpPr/>
          <p:nvPr/>
        </p:nvGrpSpPr>
        <p:grpSpPr>
          <a:xfrm>
            <a:off x="4980153" y="3972255"/>
            <a:ext cx="2231688" cy="1846659"/>
            <a:chOff x="5889060" y="3872747"/>
            <a:chExt cx="2527679" cy="1846659"/>
          </a:xfrm>
        </p:grpSpPr>
        <p:sp>
          <p:nvSpPr>
            <p:cNvPr id="289" name="Google Shape;289;p37"/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Char char="●"/>
              </a:pPr>
              <a:r>
                <a:rPr lang="en-US" sz="1200" dirty="0">
                  <a:solidFill>
                    <a:srgbClr val="595959"/>
                  </a:solidFill>
                </a:rPr>
                <a:t>Possible correlations to factors like meat consumption, co2 emission, energy consumption, population...and others</a:t>
              </a:r>
              <a:endParaRPr sz="1200" dirty="0">
                <a:solidFill>
                  <a:srgbClr val="595959"/>
                </a:solidFill>
              </a:endParaRPr>
            </a:p>
          </p:txBody>
        </p:sp>
        <p:sp>
          <p:nvSpPr>
            <p:cNvPr id="290" name="Google Shape;290;p37"/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37"/>
          <p:cNvGrpSpPr/>
          <p:nvPr/>
        </p:nvGrpSpPr>
        <p:grpSpPr>
          <a:xfrm>
            <a:off x="1450984" y="3972255"/>
            <a:ext cx="2231688" cy="1846659"/>
            <a:chOff x="5889060" y="3872747"/>
            <a:chExt cx="2527679" cy="1846659"/>
          </a:xfrm>
        </p:grpSpPr>
        <p:sp>
          <p:nvSpPr>
            <p:cNvPr id="292" name="Google Shape;292;p37"/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Arial"/>
                <a:buChar char="●"/>
              </a:pPr>
              <a:r>
                <a:rPr lang="en-US" sz="1200" dirty="0">
                  <a:solidFill>
                    <a:srgbClr val="595959"/>
                  </a:solidFill>
                </a:rPr>
                <a:t>Supporting data &amp; graphs to show climate change is real</a:t>
              </a:r>
              <a:endParaRPr sz="1200" dirty="0">
                <a:solidFill>
                  <a:srgbClr val="595959"/>
                </a:solidFill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Char char="●"/>
              </a:pPr>
              <a:endParaRPr lang="en-US" sz="1200" dirty="0">
                <a:solidFill>
                  <a:srgbClr val="595959"/>
                </a:solidFill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Char char="●"/>
              </a:pPr>
              <a:r>
                <a:rPr lang="en-US" sz="1200" dirty="0">
                  <a:solidFill>
                    <a:srgbClr val="595959"/>
                  </a:solidFill>
                </a:rPr>
                <a:t>Climate change escalation in recent three decades</a:t>
              </a:r>
              <a:endParaRPr sz="1200" dirty="0">
                <a:solidFill>
                  <a:srgbClr val="595959"/>
                </a:solidFill>
              </a:endParaRPr>
            </a:p>
          </p:txBody>
        </p:sp>
        <p:sp>
          <p:nvSpPr>
            <p:cNvPr id="293" name="Google Shape;293;p37"/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37"/>
          <p:cNvSpPr txBox="1"/>
          <p:nvPr/>
        </p:nvSpPr>
        <p:spPr>
          <a:xfrm>
            <a:off x="1737857" y="3452709"/>
            <a:ext cx="159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Evidence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5265346" y="3452709"/>
            <a:ext cx="159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Causes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8709706" y="3452709"/>
            <a:ext cx="159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Impact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/>
          <p:nvPr/>
        </p:nvSpPr>
        <p:spPr>
          <a:xfrm rot="-2700000">
            <a:off x="2468944" y="2092321"/>
            <a:ext cx="225571" cy="502526"/>
          </a:xfrm>
          <a:custGeom>
            <a:avLst/>
            <a:gdLst/>
            <a:ahLst/>
            <a:cxnLst/>
            <a:rect l="l" t="t" r="r" b="b"/>
            <a:pathLst>
              <a:path w="154109" h="343323" extrusionOk="0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5875998" y="2108678"/>
            <a:ext cx="469800" cy="469800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A37403-051B-4F8D-A359-1FD26EFE6577}"/>
              </a:ext>
            </a:extLst>
          </p:cNvPr>
          <p:cNvGrpSpPr/>
          <p:nvPr/>
        </p:nvGrpSpPr>
        <p:grpSpPr>
          <a:xfrm>
            <a:off x="8937022" y="1723646"/>
            <a:ext cx="1239861" cy="1239861"/>
            <a:chOff x="8161170" y="1723646"/>
            <a:chExt cx="1239861" cy="1239861"/>
          </a:xfrm>
        </p:grpSpPr>
        <p:sp>
          <p:nvSpPr>
            <p:cNvPr id="284" name="Google Shape;284;p37"/>
            <p:cNvSpPr/>
            <p:nvPr/>
          </p:nvSpPr>
          <p:spPr>
            <a:xfrm rot="8100000">
              <a:off x="8161170" y="1723646"/>
              <a:ext cx="1239861" cy="1239861"/>
            </a:xfrm>
            <a:custGeom>
              <a:avLst/>
              <a:gdLst/>
              <a:ahLst/>
              <a:cxnLst/>
              <a:rect l="l" t="t" r="r" b="b"/>
              <a:pathLst>
                <a:path w="1239172" h="1239172" extrusionOk="0">
                  <a:moveTo>
                    <a:pt x="226976" y="1012196"/>
                  </a:moveTo>
                  <a:cubicBezTo>
                    <a:pt x="425211" y="1210431"/>
                    <a:pt x="746612" y="1210431"/>
                    <a:pt x="944847" y="1012196"/>
                  </a:cubicBezTo>
                  <a:cubicBezTo>
                    <a:pt x="1143081" y="813962"/>
                    <a:pt x="1143081" y="492561"/>
                    <a:pt x="944847" y="294326"/>
                  </a:cubicBezTo>
                  <a:cubicBezTo>
                    <a:pt x="746612" y="96092"/>
                    <a:pt x="425211" y="96092"/>
                    <a:pt x="226976" y="294326"/>
                  </a:cubicBezTo>
                  <a:cubicBezTo>
                    <a:pt x="28742" y="492561"/>
                    <a:pt x="28742" y="813962"/>
                    <a:pt x="226976" y="1012196"/>
                  </a:cubicBezTo>
                  <a:close/>
                  <a:moveTo>
                    <a:pt x="171609" y="1067563"/>
                  </a:moveTo>
                  <a:cubicBezTo>
                    <a:pt x="65580" y="961534"/>
                    <a:pt x="0" y="815056"/>
                    <a:pt x="0" y="653261"/>
                  </a:cubicBezTo>
                  <a:lnTo>
                    <a:pt x="1" y="653261"/>
                  </a:lnTo>
                  <a:cubicBezTo>
                    <a:pt x="1" y="329671"/>
                    <a:pt x="262322" y="67350"/>
                    <a:pt x="585912" y="67350"/>
                  </a:cubicBezTo>
                  <a:cubicBezTo>
                    <a:pt x="803665" y="67350"/>
                    <a:pt x="1021419" y="44900"/>
                    <a:pt x="1239172" y="0"/>
                  </a:cubicBezTo>
                  <a:cubicBezTo>
                    <a:pt x="1194272" y="217753"/>
                    <a:pt x="1171822" y="435507"/>
                    <a:pt x="1171822" y="653261"/>
                  </a:cubicBezTo>
                  <a:cubicBezTo>
                    <a:pt x="1171822" y="976851"/>
                    <a:pt x="909501" y="1239172"/>
                    <a:pt x="585911" y="1239172"/>
                  </a:cubicBezTo>
                  <a:cubicBezTo>
                    <a:pt x="424116" y="1239172"/>
                    <a:pt x="277638" y="1173592"/>
                    <a:pt x="171609" y="10675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8523709" y="2058077"/>
              <a:ext cx="519610" cy="520406"/>
            </a:xfrm>
            <a:custGeom>
              <a:avLst/>
              <a:gdLst/>
              <a:ahLst/>
              <a:cxnLst/>
              <a:rect l="l" t="t" r="r" b="b"/>
              <a:pathLst>
                <a:path w="3197597" h="3202496" extrusionOk="0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5991371" y="3090292"/>
            <a:ext cx="6200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4800" b="1" dirty="0"/>
              <a:t>Data Analysis</a:t>
            </a:r>
            <a:endParaRPr sz="4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/>
          <p:nvPr/>
        </p:nvSpPr>
        <p:spPr>
          <a:xfrm>
            <a:off x="-1" y="4490678"/>
            <a:ext cx="12192000" cy="2373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350982" y="1820649"/>
            <a:ext cx="57129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What is the evidence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800" dirty="0">
                <a:solidFill>
                  <a:srgbClr val="64CED8"/>
                </a:solidFill>
              </a:rPr>
              <a:t>the climate change?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64CED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52"/>
          <p:cNvGrpSpPr/>
          <p:nvPr/>
        </p:nvGrpSpPr>
        <p:grpSpPr>
          <a:xfrm>
            <a:off x="5310550" y="507887"/>
            <a:ext cx="6446594" cy="3745449"/>
            <a:chOff x="637381" y="1143000"/>
            <a:chExt cx="7869238" cy="4572000"/>
          </a:xfrm>
        </p:grpSpPr>
        <p:sp>
          <p:nvSpPr>
            <p:cNvPr id="488" name="Google Shape;488;p52"/>
            <p:cNvSpPr/>
            <p:nvPr/>
          </p:nvSpPr>
          <p:spPr>
            <a:xfrm>
              <a:off x="637381" y="1982787"/>
              <a:ext cx="3430588" cy="3732213"/>
            </a:xfrm>
            <a:custGeom>
              <a:avLst/>
              <a:gdLst/>
              <a:ahLst/>
              <a:cxnLst/>
              <a:rect l="l" t="t" r="r" b="b"/>
              <a:pathLst>
                <a:path w="2161" h="2351" extrusionOk="0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1597819" y="1173162"/>
              <a:ext cx="2600325" cy="1519238"/>
            </a:xfrm>
            <a:custGeom>
              <a:avLst/>
              <a:gdLst/>
              <a:ahLst/>
              <a:cxnLst/>
              <a:rect l="l" t="t" r="r" b="b"/>
              <a:pathLst>
                <a:path w="1638" h="957" extrusionOk="0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975894" y="1550987"/>
              <a:ext cx="4530725" cy="3509963"/>
            </a:xfrm>
            <a:custGeom>
              <a:avLst/>
              <a:gdLst/>
              <a:ahLst/>
              <a:cxnLst/>
              <a:rect l="l" t="t" r="r" b="b"/>
              <a:pathLst>
                <a:path w="2854" h="2211" extrusionOk="0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4574381" y="1143000"/>
              <a:ext cx="2078038" cy="517525"/>
            </a:xfrm>
            <a:custGeom>
              <a:avLst/>
              <a:gdLst/>
              <a:ahLst/>
              <a:cxnLst/>
              <a:rect l="l" t="t" r="r" b="b"/>
              <a:pathLst>
                <a:path w="1309" h="326" extrusionOk="0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6823869" y="4470400"/>
              <a:ext cx="1468438" cy="933450"/>
            </a:xfrm>
            <a:custGeom>
              <a:avLst/>
              <a:gdLst/>
              <a:ahLst/>
              <a:cxnLst/>
              <a:rect l="l" t="t" r="r" b="b"/>
              <a:pathLst>
                <a:path w="925" h="588" extrusionOk="0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2F2F2"/>
            </a:solidFill>
            <a:ln w="9525" cap="rnd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E220FD-B78B-4B11-B6CE-02D770CCC912}"/>
              </a:ext>
            </a:extLst>
          </p:cNvPr>
          <p:cNvSpPr txBox="1"/>
          <p:nvPr/>
        </p:nvSpPr>
        <p:spPr>
          <a:xfrm>
            <a:off x="618836" y="5218545"/>
            <a:ext cx="44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Evidence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17FD8D-62EA-4606-BD8F-B6AD0FDA36A5}"/>
              </a:ext>
            </a:extLst>
          </p:cNvPr>
          <p:cNvGrpSpPr/>
          <p:nvPr/>
        </p:nvGrpSpPr>
        <p:grpSpPr>
          <a:xfrm>
            <a:off x="3291847" y="5002558"/>
            <a:ext cx="1239861" cy="1239861"/>
            <a:chOff x="2820792" y="1723648"/>
            <a:chExt cx="1239861" cy="1239861"/>
          </a:xfrm>
          <a:solidFill>
            <a:schemeClr val="tx2">
              <a:lumMod val="25000"/>
            </a:schemeClr>
          </a:solidFill>
        </p:grpSpPr>
        <p:sp>
          <p:nvSpPr>
            <p:cNvPr id="36" name="Google Shape;282;p37">
              <a:extLst>
                <a:ext uri="{FF2B5EF4-FFF2-40B4-BE49-F238E27FC236}">
                  <a16:creationId xmlns:a16="http://schemas.microsoft.com/office/drawing/2014/main" id="{A2F0B07B-473B-4A88-B9CE-CF5D08913DB5}"/>
                </a:ext>
              </a:extLst>
            </p:cNvPr>
            <p:cNvSpPr/>
            <p:nvPr/>
          </p:nvSpPr>
          <p:spPr>
            <a:xfrm rot="8100000">
              <a:off x="2820792" y="1723648"/>
              <a:ext cx="1239861" cy="1239861"/>
            </a:xfrm>
            <a:custGeom>
              <a:avLst/>
              <a:gdLst/>
              <a:ahLst/>
              <a:cxnLst/>
              <a:rect l="l" t="t" r="r" b="b"/>
              <a:pathLst>
                <a:path w="1239172" h="1239172" extrusionOk="0">
                  <a:moveTo>
                    <a:pt x="226976" y="1012196"/>
                  </a:moveTo>
                  <a:cubicBezTo>
                    <a:pt x="425211" y="1210431"/>
                    <a:pt x="746612" y="1210431"/>
                    <a:pt x="944847" y="1012196"/>
                  </a:cubicBezTo>
                  <a:cubicBezTo>
                    <a:pt x="1143081" y="813962"/>
                    <a:pt x="1143081" y="492561"/>
                    <a:pt x="944847" y="294326"/>
                  </a:cubicBezTo>
                  <a:cubicBezTo>
                    <a:pt x="746612" y="96092"/>
                    <a:pt x="425211" y="96092"/>
                    <a:pt x="226976" y="294326"/>
                  </a:cubicBezTo>
                  <a:cubicBezTo>
                    <a:pt x="28742" y="492561"/>
                    <a:pt x="28742" y="813962"/>
                    <a:pt x="226976" y="1012196"/>
                  </a:cubicBezTo>
                  <a:close/>
                  <a:moveTo>
                    <a:pt x="171609" y="1067563"/>
                  </a:moveTo>
                  <a:cubicBezTo>
                    <a:pt x="65580" y="961534"/>
                    <a:pt x="0" y="815056"/>
                    <a:pt x="0" y="653261"/>
                  </a:cubicBezTo>
                  <a:lnTo>
                    <a:pt x="1" y="653261"/>
                  </a:lnTo>
                  <a:cubicBezTo>
                    <a:pt x="1" y="329671"/>
                    <a:pt x="262322" y="67350"/>
                    <a:pt x="585912" y="67350"/>
                  </a:cubicBezTo>
                  <a:cubicBezTo>
                    <a:pt x="803665" y="67350"/>
                    <a:pt x="1021419" y="44900"/>
                    <a:pt x="1239172" y="0"/>
                  </a:cubicBezTo>
                  <a:cubicBezTo>
                    <a:pt x="1194272" y="217753"/>
                    <a:pt x="1171822" y="435507"/>
                    <a:pt x="1171822" y="653261"/>
                  </a:cubicBezTo>
                  <a:cubicBezTo>
                    <a:pt x="1171822" y="976851"/>
                    <a:pt x="909501" y="1239172"/>
                    <a:pt x="585911" y="1239172"/>
                  </a:cubicBezTo>
                  <a:cubicBezTo>
                    <a:pt x="424116" y="1239172"/>
                    <a:pt x="277638" y="1173592"/>
                    <a:pt x="171609" y="10675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7;p37">
              <a:extLst>
                <a:ext uri="{FF2B5EF4-FFF2-40B4-BE49-F238E27FC236}">
                  <a16:creationId xmlns:a16="http://schemas.microsoft.com/office/drawing/2014/main" id="{02BD30F5-4BBF-4DF0-9D96-B53C8A23E93E}"/>
                </a:ext>
              </a:extLst>
            </p:cNvPr>
            <p:cNvSpPr/>
            <p:nvPr/>
          </p:nvSpPr>
          <p:spPr>
            <a:xfrm rot="-2700000">
              <a:off x="3327925" y="2092321"/>
              <a:ext cx="225571" cy="502526"/>
            </a:xfrm>
            <a:custGeom>
              <a:avLst/>
              <a:gdLst/>
              <a:ahLst/>
              <a:cxnLst/>
              <a:rect l="l" t="t" r="r" b="b"/>
              <a:pathLst>
                <a:path w="154109" h="343323" extrusionOk="0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 descr="Global Warming vs. Climate Change | Resources – Climate Change: Vital Signs  of the Planet">
            <a:extLst>
              <a:ext uri="{FF2B5EF4-FFF2-40B4-BE49-F238E27FC236}">
                <a16:creationId xmlns:a16="http://schemas.microsoft.com/office/drawing/2014/main" id="{30FF66D0-5E84-4995-B067-741214DE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34" y="4505614"/>
            <a:ext cx="44767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261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964</Words>
  <Application>Microsoft Office PowerPoint</Application>
  <PresentationFormat>Widescreen</PresentationFormat>
  <Paragraphs>187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Malgun Gothic</vt:lpstr>
      <vt:lpstr>Arial</vt:lpstr>
      <vt:lpstr>Helvetica</vt:lpstr>
      <vt:lpstr>Cover and End Slide Master</vt:lpstr>
      <vt:lpstr>Contents Slide Master</vt:lpstr>
      <vt:lpstr>Section Break Slide Master</vt:lpstr>
      <vt:lpstr>Climate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Shilpa Paidighantom</dc:creator>
  <cp:lastModifiedBy>SHILPA.PAIDIGHANTOM@baruchmail.cuny.edu</cp:lastModifiedBy>
  <cp:revision>33</cp:revision>
  <dcterms:modified xsi:type="dcterms:W3CDTF">2020-12-12T05:47:11Z</dcterms:modified>
</cp:coreProperties>
</file>