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Zilla Slab SemiBold"/>
      <p:bold r:id="rId12"/>
    </p:embeddedFont>
    <p:embeddedFont>
      <p:font typeface="Oxygen Light"/>
      <p:regular r:id="rId13"/>
      <p:bold r:id="rId14"/>
    </p:embeddedFont>
    <p:embeddedFont>
      <p:font typeface="Oxygen"/>
      <p:regular r:id="rId15"/>
      <p:bold r:id="rId16"/>
    </p:embeddedFont>
    <p:embeddedFont>
      <p:font typeface="Noto Sans"/>
      <p:regular r:id="rId17"/>
      <p:bold r:id="rId18"/>
      <p:italic r:id="rId19"/>
      <p:boldItalic r:id="rId20"/>
    </p:embeddedFont>
    <p:embeddedFont>
      <p:font typeface="Zilla Slab"/>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otoSans-boldItalic.fntdata"/><Relationship Id="rId11" Type="http://schemas.openxmlformats.org/officeDocument/2006/relationships/slide" Target="slides/slide7.xml"/><Relationship Id="rId22" Type="http://schemas.openxmlformats.org/officeDocument/2006/relationships/font" Target="fonts/ZillaSlab-bold.fntdata"/><Relationship Id="rId10" Type="http://schemas.openxmlformats.org/officeDocument/2006/relationships/slide" Target="slides/slide6.xml"/><Relationship Id="rId21" Type="http://schemas.openxmlformats.org/officeDocument/2006/relationships/font" Target="fonts/ZillaSlab-regular.fntdata"/><Relationship Id="rId13" Type="http://schemas.openxmlformats.org/officeDocument/2006/relationships/font" Target="fonts/OxygenLight-regular.fntdata"/><Relationship Id="rId12" Type="http://schemas.openxmlformats.org/officeDocument/2006/relationships/font" Target="fonts/ZillaSlabSemiBold-bold.fntdata"/><Relationship Id="rId23" Type="http://schemas.openxmlformats.org/officeDocument/2006/relationships/font" Target="fonts/ZillaSlab-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xygen-regular.fntdata"/><Relationship Id="rId14" Type="http://schemas.openxmlformats.org/officeDocument/2006/relationships/font" Target="fonts/OxygenLight-bold.fntdata"/><Relationship Id="rId17" Type="http://schemas.openxmlformats.org/officeDocument/2006/relationships/font" Target="fonts/NotoSans-regular.fntdata"/><Relationship Id="rId16" Type="http://schemas.openxmlformats.org/officeDocument/2006/relationships/font" Target="fonts/Oxygen-bold.fntdata"/><Relationship Id="rId5" Type="http://schemas.openxmlformats.org/officeDocument/2006/relationships/slide" Target="slides/slide1.xml"/><Relationship Id="rId19" Type="http://schemas.openxmlformats.org/officeDocument/2006/relationships/font" Target="fonts/NotoSans-italic.fntdata"/><Relationship Id="rId6" Type="http://schemas.openxmlformats.org/officeDocument/2006/relationships/slide" Target="slides/slide2.xml"/><Relationship Id="rId18" Type="http://schemas.openxmlformats.org/officeDocument/2006/relationships/font" Target="fonts/Noto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main question for our project: Whether there is a correlation between pay-gap and gender ratio and GDP?</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We used MongoDB, postman and mySQL to deliver our project. MongoDB was used on the gender pay-gap data, postman was used to connect to the Eurostat API and receive data on the GDP at market prices, and we used mySQL workbench to load data on gender-ratio and country codes. Also We created an EER diagram so you can check how our data sources are related to each other. </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this picture you can see our whole process in knime, we divided it visually to different segments so you can check what are the most important components of the workflow.</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MongoDB:</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first segment is the MongoDB part, we added MongoDB Connector and then we applied MongoDB Reader node to be able to read the pay gap table. For the next step we transformed the obtained JSON to a Table and filtered the data to our needs, such as: including only 2020,  cleaning the germany row, deleted the missing values, changing the column type to double  etc.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SQL:</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second segment is the mySQL part, we used MySQL workbench to access the gender ratio and the country codes csv files, and we used the MySQL connector node to import it to Knime, and we configured the Query Reader for 2020.</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API:</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third one is the API part, We configured the string manipulation node to access the GDP dataset, pasted the country codes to acquire GDP information for each country. We then used the get request node to access the JSON URL for each country. We used the JSON Path node to extract the GDP at market prices, country names, country codes, year, and unit. We then performed  a basic data cleaning by removing unnecessary columns.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Analytics for MongoDB:</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next one is the mongoDB analytics part, here we created two bar charts based on the average pay gap in each country and in different fields. Further information on them in the upcoming slides.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Analytics for data warehouse: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Data Warehouse consists of four dimensions, and we have 7 columns in them(Country, field, pay-gap, year, gender-ratio, country code, GDP). We included two dynamic views, one box-plot, summary statistics and a linear regression. </a:t>
            </a:r>
            <a:endParaRPr sz="1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First one describes the average pay gap in each country we can see that the lowest is in Romania roughly around 4.7%, and the highest is in Latvia around 21.3%</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second one describes the average pay gap in each field, we can see that the lowest is in Construction, actually women tend to earn more in this field since its -1.4%. Probably it's because there aren't many women in this occupation or most of the time they are in higher average salary positions compared to men who work on construction sites. The highest gap is in Finance and insurance sector around 26.7%.</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04853a734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04853a7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292F"/>
                </a:solidFill>
                <a:highlight>
                  <a:schemeClr val="lt1"/>
                </a:highlight>
                <a:latin typeface="Noto Sans"/>
                <a:ea typeface="Noto Sans"/>
                <a:cs typeface="Noto Sans"/>
                <a:sym typeface="Noto Sans"/>
              </a:rPr>
              <a:t>Since we found a significant relationship between gender ratio and pay gap, we wanted to visualize this correlation using a box plot. The plot confirms the regression result, the mean pay gap has an increasing trend meaning that as the proportion of women in the country rises the difference between average wage of men and women becomes bigger.</a:t>
            </a:r>
            <a:endParaRPr sz="1200">
              <a:solidFill>
                <a:srgbClr val="24292F"/>
              </a:solidFill>
              <a:highlight>
                <a:schemeClr val="lt1"/>
              </a:highlight>
              <a:latin typeface="Noto Sans"/>
              <a:ea typeface="Noto Sans"/>
              <a:cs typeface="Noto Sans"/>
              <a:sym typeface="Noto Sans"/>
            </a:endParaRPr>
          </a:p>
          <a:p>
            <a:pPr indent="0" lvl="0" marL="0" rtl="0" algn="l">
              <a:spcBef>
                <a:spcPts val="0"/>
              </a:spcBef>
              <a:spcAft>
                <a:spcPts val="0"/>
              </a:spcAft>
              <a:buClr>
                <a:schemeClr val="dk1"/>
              </a:buClr>
              <a:buSzPts val="1100"/>
              <a:buFont typeface="Arial"/>
              <a:buNone/>
            </a:pPr>
            <a:r>
              <a:t/>
            </a:r>
            <a:endParaRPr sz="1200">
              <a:solidFill>
                <a:srgbClr val="24292F"/>
              </a:solidFill>
              <a:highlight>
                <a:schemeClr val="lt1"/>
              </a:highlight>
              <a:latin typeface="Noto Sans"/>
              <a:ea typeface="Noto Sans"/>
              <a:cs typeface="Noto Sans"/>
              <a:sym typeface="Noto Sans"/>
            </a:endParaRPr>
          </a:p>
          <a:p>
            <a:pPr indent="0" lvl="0" marL="0" rtl="0" algn="l">
              <a:spcBef>
                <a:spcPts val="0"/>
              </a:spcBef>
              <a:spcAft>
                <a:spcPts val="0"/>
              </a:spcAft>
              <a:buClr>
                <a:schemeClr val="dk1"/>
              </a:buClr>
              <a:buSzPts val="1100"/>
              <a:buFont typeface="Arial"/>
              <a:buNone/>
            </a:pPr>
            <a:r>
              <a:t/>
            </a:r>
            <a:endParaRPr sz="1200">
              <a:solidFill>
                <a:srgbClr val="24292F"/>
              </a:solidFill>
              <a:highlight>
                <a:schemeClr val="lt1"/>
              </a:highlight>
              <a:latin typeface="Noto Sans"/>
              <a:ea typeface="Noto Sans"/>
              <a:cs typeface="Noto Sans"/>
              <a:sym typeface="Noto Sans"/>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02a054d0b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02a054d0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latin typeface="Noto Sans"/>
                <a:ea typeface="Noto Sans"/>
                <a:cs typeface="Noto Sans"/>
                <a:sym typeface="Noto Sans"/>
              </a:rPr>
              <a:t>Additionally, we created two interactive table views that demonstrate the average pay gap and gender ratio by countries and by different fields. The user can specify the country displayed, the order of the observations based on the two indicators (Average pay gap, Average gender ratio).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Q&amp;A session</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855300" y="1807700"/>
            <a:ext cx="7433400" cy="1528200"/>
          </a:xfrm>
          <a:prstGeom prst="rect">
            <a:avLst/>
          </a:prstGeom>
          <a:effectLst>
            <a:outerShdw blurRad="42863" rotWithShape="0" algn="bl" dir="5400000" dist="9525">
              <a:schemeClr val="dk1">
                <a:alpha val="30000"/>
              </a:schemeClr>
            </a:outerShdw>
          </a:effectLst>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mentary">
  <p:cSld name="BLANK_2">
    <p:bg>
      <p:bgPr>
        <a:gradFill>
          <a:gsLst>
            <a:gs pos="0">
              <a:schemeClr val="accent6"/>
            </a:gs>
            <a:gs pos="50000">
              <a:schemeClr val="accent5"/>
            </a:gs>
            <a:gs pos="100000">
              <a:schemeClr val="accent4"/>
            </a:gs>
          </a:gsLst>
          <a:path path="circle">
            <a:fillToRect b="100%" l="100%"/>
          </a:path>
          <a:tileRect r="-100%" t="-100%"/>
        </a:gradFill>
      </p:bgPr>
    </p:bg>
    <p:spTree>
      <p:nvGrpSpPr>
        <p:cNvPr id="59" name="Shape 59"/>
        <p:cNvGrpSpPr/>
        <p:nvPr/>
      </p:nvGrpSpPr>
      <p:grpSpPr>
        <a:xfrm>
          <a:off x="0" y="0"/>
          <a:ext cx="0" cy="0"/>
          <a:chOff x="0" y="0"/>
          <a:chExt cx="0" cy="0"/>
        </a:xfrm>
      </p:grpSpPr>
      <p:sp>
        <p:nvSpPr>
          <p:cNvPr id="60" name="Google Shape;60;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1"/>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
    <p:bg>
      <p:bgPr>
        <a:gradFill>
          <a:gsLst>
            <a:gs pos="0">
              <a:schemeClr val="lt1"/>
            </a:gs>
            <a:gs pos="50000">
              <a:schemeClr val="lt1"/>
            </a:gs>
            <a:gs pos="100000">
              <a:schemeClr val="lt2"/>
            </a:gs>
          </a:gsLst>
          <a:path path="circle">
            <a:fillToRect b="100%" l="100%"/>
          </a:path>
          <a:tileRect r="-100%" t="-100%"/>
        </a:gra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2"/>
            </a:gs>
            <a:gs pos="50000">
              <a:schemeClr val="accent3"/>
            </a:gs>
            <a:gs pos="100000">
              <a:schemeClr val="dk1"/>
            </a:gs>
          </a:gsLst>
          <a:path path="circle">
            <a:fillToRect b="100%" l="100%"/>
          </a:path>
          <a:tileRect r="-100%" t="-100%"/>
        </a:gradFill>
      </p:bgPr>
    </p:bg>
    <p:spTree>
      <p:nvGrpSpPr>
        <p:cNvPr id="12" name="Shape 12"/>
        <p:cNvGrpSpPr/>
        <p:nvPr/>
      </p:nvGrpSpPr>
      <p:grpSpPr>
        <a:xfrm>
          <a:off x="0" y="0"/>
          <a:ext cx="0" cy="0"/>
          <a:chOff x="0" y="0"/>
          <a:chExt cx="0" cy="0"/>
        </a:xfrm>
      </p:grpSpPr>
      <p:sp>
        <p:nvSpPr>
          <p:cNvPr id="13" name="Google Shape;13;p3"/>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855300" y="1732800"/>
            <a:ext cx="7433400" cy="1159800"/>
          </a:xfrm>
          <a:prstGeom prst="rect">
            <a:avLst/>
          </a:prstGeom>
          <a:effectLst>
            <a:outerShdw blurRad="42863" rotWithShape="0" algn="bl" dir="5400000" dist="9525">
              <a:schemeClr val="dk1">
                <a:alpha val="30000"/>
              </a:schemeClr>
            </a:outerShdw>
          </a:effectLst>
        </p:spPr>
        <p:txBody>
          <a:bodyPr anchorCtr="0" anchor="t"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 name="Google Shape;15;p3"/>
          <p:cNvSpPr txBox="1"/>
          <p:nvPr>
            <p:ph idx="1" type="subTitle"/>
          </p:nvPr>
        </p:nvSpPr>
        <p:spPr>
          <a:xfrm>
            <a:off x="855300" y="2989502"/>
            <a:ext cx="7433400" cy="4212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1"/>
            </a:gs>
            <a:gs pos="50000">
              <a:schemeClr val="accent1"/>
            </a:gs>
            <a:gs pos="100000">
              <a:schemeClr val="accent2"/>
            </a:gs>
          </a:gsLst>
          <a:path path="circle">
            <a:fillToRect b="100%" l="100%"/>
          </a:path>
          <a:tileRect r="-100%" t="-100%"/>
        </a:gradFill>
      </p:bgPr>
    </p:bg>
    <p:spTree>
      <p:nvGrpSpPr>
        <p:cNvPr id="16" name="Shape 16"/>
        <p:cNvGrpSpPr/>
        <p:nvPr/>
      </p:nvGrpSpPr>
      <p:grpSpPr>
        <a:xfrm>
          <a:off x="0" y="0"/>
          <a:ext cx="0" cy="0"/>
          <a:chOff x="0" y="0"/>
          <a:chExt cx="0" cy="0"/>
        </a:xfrm>
      </p:grpSpPr>
      <p:sp>
        <p:nvSpPr>
          <p:cNvPr id="17" name="Google Shape;17;p4"/>
          <p:cNvSpPr/>
          <p:nvPr/>
        </p:nvSpPr>
        <p:spPr>
          <a:xfrm>
            <a:off x="417250" y="0"/>
            <a:ext cx="8726757" cy="5143976"/>
          </a:xfrm>
          <a:custGeom>
            <a:rect b="b" l="l" r="r" t="t"/>
            <a:pathLst>
              <a:path extrusionOk="0" h="6858634" w="11635676">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081800" y="1066000"/>
            <a:ext cx="5700000" cy="29847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dk1"/>
              </a:buClr>
              <a:buSzPts val="3200"/>
              <a:buFont typeface="Oxygen"/>
              <a:buChar char="⇨"/>
              <a:defRPr b="1" i="1" sz="3200">
                <a:latin typeface="Oxygen"/>
                <a:ea typeface="Oxygen"/>
                <a:cs typeface="Oxygen"/>
                <a:sym typeface="Oxygen"/>
              </a:defRPr>
            </a:lvl1pPr>
            <a:lvl2pPr indent="-431800" lvl="1" marL="914400" rtl="0">
              <a:spcBef>
                <a:spcPts val="800"/>
              </a:spcBef>
              <a:spcAft>
                <a:spcPts val="0"/>
              </a:spcAft>
              <a:buClr>
                <a:schemeClr val="dk1"/>
              </a:buClr>
              <a:buSzPts val="3200"/>
              <a:buFont typeface="Oxygen"/>
              <a:buChar char="⇾"/>
              <a:defRPr b="1" i="1" sz="3200">
                <a:latin typeface="Oxygen"/>
                <a:ea typeface="Oxygen"/>
                <a:cs typeface="Oxygen"/>
                <a:sym typeface="Oxygen"/>
              </a:defRPr>
            </a:lvl2pPr>
            <a:lvl3pPr indent="-431800" lvl="2" marL="1371600" rtl="0">
              <a:spcBef>
                <a:spcPts val="800"/>
              </a:spcBef>
              <a:spcAft>
                <a:spcPts val="0"/>
              </a:spcAft>
              <a:buClr>
                <a:schemeClr val="dk1"/>
              </a:buClr>
              <a:buSzPts val="3200"/>
              <a:buFont typeface="Oxygen"/>
              <a:buChar char="￫"/>
              <a:defRPr b="1" i="1" sz="3200">
                <a:latin typeface="Oxygen"/>
                <a:ea typeface="Oxygen"/>
                <a:cs typeface="Oxygen"/>
                <a:sym typeface="Oxygen"/>
              </a:defRPr>
            </a:lvl3pPr>
            <a:lvl4pPr indent="-431800" lvl="3" marL="1828800" rtl="0">
              <a:spcBef>
                <a:spcPts val="800"/>
              </a:spcBef>
              <a:spcAft>
                <a:spcPts val="0"/>
              </a:spcAft>
              <a:buSzPts val="3200"/>
              <a:buFont typeface="Oxygen"/>
              <a:buChar char="●"/>
              <a:defRPr b="1" i="1" sz="3200">
                <a:latin typeface="Oxygen"/>
                <a:ea typeface="Oxygen"/>
                <a:cs typeface="Oxygen"/>
                <a:sym typeface="Oxygen"/>
              </a:defRPr>
            </a:lvl4pPr>
            <a:lvl5pPr indent="-431800" lvl="4" marL="2286000" rtl="0">
              <a:spcBef>
                <a:spcPts val="800"/>
              </a:spcBef>
              <a:spcAft>
                <a:spcPts val="0"/>
              </a:spcAft>
              <a:buSzPts val="3200"/>
              <a:buFont typeface="Oxygen"/>
              <a:buChar char="○"/>
              <a:defRPr b="1" i="1" sz="3200">
                <a:latin typeface="Oxygen"/>
                <a:ea typeface="Oxygen"/>
                <a:cs typeface="Oxygen"/>
                <a:sym typeface="Oxygen"/>
              </a:defRPr>
            </a:lvl5pPr>
            <a:lvl6pPr indent="-431800" lvl="5" marL="2743200" rtl="0">
              <a:spcBef>
                <a:spcPts val="800"/>
              </a:spcBef>
              <a:spcAft>
                <a:spcPts val="0"/>
              </a:spcAft>
              <a:buSzPts val="3200"/>
              <a:buFont typeface="Oxygen"/>
              <a:buChar char="■"/>
              <a:defRPr b="1" i="1" sz="3200">
                <a:latin typeface="Oxygen"/>
                <a:ea typeface="Oxygen"/>
                <a:cs typeface="Oxygen"/>
                <a:sym typeface="Oxygen"/>
              </a:defRPr>
            </a:lvl6pPr>
            <a:lvl7pPr indent="-431800" lvl="6" marL="3200400" rtl="0">
              <a:spcBef>
                <a:spcPts val="800"/>
              </a:spcBef>
              <a:spcAft>
                <a:spcPts val="0"/>
              </a:spcAft>
              <a:buSzPts val="3200"/>
              <a:buFont typeface="Oxygen"/>
              <a:buChar char="●"/>
              <a:defRPr b="1" i="1" sz="3200">
                <a:latin typeface="Oxygen"/>
                <a:ea typeface="Oxygen"/>
                <a:cs typeface="Oxygen"/>
                <a:sym typeface="Oxygen"/>
              </a:defRPr>
            </a:lvl7pPr>
            <a:lvl8pPr indent="-431800" lvl="7" marL="3657600" rtl="0">
              <a:spcBef>
                <a:spcPts val="800"/>
              </a:spcBef>
              <a:spcAft>
                <a:spcPts val="0"/>
              </a:spcAft>
              <a:buSzPts val="3200"/>
              <a:buFont typeface="Oxygen"/>
              <a:buChar char="○"/>
              <a:defRPr b="1" i="1" sz="3200">
                <a:latin typeface="Oxygen"/>
                <a:ea typeface="Oxygen"/>
                <a:cs typeface="Oxygen"/>
                <a:sym typeface="Oxygen"/>
              </a:defRPr>
            </a:lvl8pPr>
            <a:lvl9pPr indent="-431800" lvl="8" marL="4114800" rtl="0">
              <a:spcBef>
                <a:spcPts val="800"/>
              </a:spcBef>
              <a:spcAft>
                <a:spcPts val="800"/>
              </a:spcAft>
              <a:buSzPts val="3200"/>
              <a:buFont typeface="Oxygen"/>
              <a:buChar char="■"/>
              <a:defRPr b="1" i="1" sz="3200">
                <a:latin typeface="Oxygen"/>
                <a:ea typeface="Oxygen"/>
                <a:cs typeface="Oxygen"/>
                <a:sym typeface="Oxygen"/>
              </a:defRPr>
            </a:lvl9pPr>
          </a:lstStyle>
          <a:p/>
        </p:txBody>
      </p:sp>
      <p:sp>
        <p:nvSpPr>
          <p:cNvPr id="19" name="Google Shape;19;p4"/>
          <p:cNvSpPr txBox="1"/>
          <p:nvPr/>
        </p:nvSpPr>
        <p:spPr>
          <a:xfrm>
            <a:off x="575400" y="693000"/>
            <a:ext cx="548700" cy="653700"/>
          </a:xfrm>
          <a:prstGeom prst="rect">
            <a:avLst/>
          </a:prstGeom>
          <a:noFill/>
          <a:ln>
            <a:noFill/>
          </a:ln>
          <a:effectLst>
            <a:outerShdw blurRad="42863" rotWithShape="0" algn="bl" dir="5400000" dist="9525">
              <a:schemeClr val="dk1">
                <a:alpha val="29000"/>
              </a:schemeClr>
            </a:outerShdw>
          </a:effectLst>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Oxygen"/>
                <a:ea typeface="Oxygen"/>
                <a:cs typeface="Oxygen"/>
                <a:sym typeface="Oxygen"/>
              </a:rPr>
              <a:t>“</a:t>
            </a:r>
            <a:endParaRPr b="1" sz="9600">
              <a:solidFill>
                <a:schemeClr val="lt1"/>
              </a:solidFill>
              <a:latin typeface="Oxygen"/>
              <a:ea typeface="Oxygen"/>
              <a:cs typeface="Oxygen"/>
              <a:sym typeface="Oxygen"/>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chemeClr val="accent1"/>
            </a:gs>
            <a:gs pos="50000">
              <a:schemeClr val="accent2"/>
            </a:gs>
            <a:gs pos="100000">
              <a:schemeClr val="accent3"/>
            </a:gs>
          </a:gsLst>
          <a:lin ang="5400012" scaled="0"/>
        </a:gradFill>
      </p:bgPr>
    </p:bg>
    <p:spTree>
      <p:nvGrpSpPr>
        <p:cNvPr id="21" name="Shape 21"/>
        <p:cNvGrpSpPr/>
        <p:nvPr/>
      </p:nvGrpSpPr>
      <p:grpSpPr>
        <a:xfrm>
          <a:off x="0" y="0"/>
          <a:ext cx="0" cy="0"/>
          <a:chOff x="0" y="0"/>
          <a:chExt cx="0" cy="0"/>
        </a:xfrm>
      </p:grpSpPr>
      <p:sp>
        <p:nvSpPr>
          <p:cNvPr id="22" name="Google Shape;22;p5"/>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651600" y="1409701"/>
            <a:ext cx="6130200" cy="31050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6" name="Google Shape;26;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chemeClr val="accent1"/>
            </a:gs>
            <a:gs pos="50000">
              <a:schemeClr val="accent2"/>
            </a:gs>
            <a:gs pos="100000">
              <a:schemeClr val="accent3"/>
            </a:gs>
          </a:gsLst>
          <a:lin ang="5400012" scaled="0"/>
        </a:gradFill>
      </p:bgPr>
    </p:bg>
    <p:spTree>
      <p:nvGrpSpPr>
        <p:cNvPr id="28" name="Shape 28"/>
        <p:cNvGrpSpPr/>
        <p:nvPr/>
      </p:nvGrpSpPr>
      <p:grpSpPr>
        <a:xfrm>
          <a:off x="0" y="0"/>
          <a:ext cx="0" cy="0"/>
          <a:chOff x="0" y="0"/>
          <a:chExt cx="0" cy="0"/>
        </a:xfrm>
      </p:grpSpPr>
      <p:sp>
        <p:nvSpPr>
          <p:cNvPr id="29" name="Google Shape;29;p6"/>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6"/>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31" name="Google Shape;31;p6"/>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6"/>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 name="Google Shape;33;p6"/>
          <p:cNvSpPr txBox="1"/>
          <p:nvPr>
            <p:ph idx="1" type="body"/>
          </p:nvPr>
        </p:nvSpPr>
        <p:spPr>
          <a:xfrm>
            <a:off x="651600" y="1409700"/>
            <a:ext cx="2864100" cy="3306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4" name="Google Shape;34;p6"/>
          <p:cNvSpPr txBox="1"/>
          <p:nvPr>
            <p:ph idx="2" type="body"/>
          </p:nvPr>
        </p:nvSpPr>
        <p:spPr>
          <a:xfrm>
            <a:off x="3917627" y="1409700"/>
            <a:ext cx="2864100" cy="3306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5" name="Google Shape;35;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chemeClr val="accent1"/>
            </a:gs>
            <a:gs pos="50000">
              <a:schemeClr val="accent2"/>
            </a:gs>
            <a:gs pos="100000">
              <a:schemeClr val="accent3"/>
            </a:gs>
          </a:gsLst>
          <a:lin ang="5400012" scaled="0"/>
        </a:gradFill>
      </p:bgPr>
    </p:bg>
    <p:spTree>
      <p:nvGrpSpPr>
        <p:cNvPr id="36" name="Shape 36"/>
        <p:cNvGrpSpPr/>
        <p:nvPr/>
      </p:nvGrpSpPr>
      <p:grpSpPr>
        <a:xfrm>
          <a:off x="0" y="0"/>
          <a:ext cx="0" cy="0"/>
          <a:chOff x="0" y="0"/>
          <a:chExt cx="0" cy="0"/>
        </a:xfrm>
      </p:grpSpPr>
      <p:sp>
        <p:nvSpPr>
          <p:cNvPr id="37" name="Google Shape;37;p7"/>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39" name="Google Shape;39;p7"/>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7"/>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txBox="1"/>
          <p:nvPr>
            <p:ph idx="1" type="body"/>
          </p:nvPr>
        </p:nvSpPr>
        <p:spPr>
          <a:xfrm>
            <a:off x="651600"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2" name="Google Shape;42;p7"/>
          <p:cNvSpPr txBox="1"/>
          <p:nvPr>
            <p:ph idx="2" type="body"/>
          </p:nvPr>
        </p:nvSpPr>
        <p:spPr>
          <a:xfrm>
            <a:off x="2761814"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3" name="Google Shape;43;p7"/>
          <p:cNvSpPr txBox="1"/>
          <p:nvPr>
            <p:ph idx="3" type="body"/>
          </p:nvPr>
        </p:nvSpPr>
        <p:spPr>
          <a:xfrm>
            <a:off x="4872029"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4" name="Google Shape;44;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50000">
              <a:schemeClr val="accent2"/>
            </a:gs>
            <a:gs pos="100000">
              <a:schemeClr val="accent3"/>
            </a:gs>
          </a:gsLst>
          <a:lin ang="5400012" scaled="0"/>
        </a:gradFill>
      </p:bgPr>
    </p:bg>
    <p:spTree>
      <p:nvGrpSpPr>
        <p:cNvPr id="45" name="Shape 45"/>
        <p:cNvGrpSpPr/>
        <p:nvPr/>
      </p:nvGrpSpPr>
      <p:grpSpPr>
        <a:xfrm>
          <a:off x="0" y="0"/>
          <a:ext cx="0" cy="0"/>
          <a:chOff x="0" y="0"/>
          <a:chExt cx="0" cy="0"/>
        </a:xfrm>
      </p:grpSpPr>
      <p:sp>
        <p:nvSpPr>
          <p:cNvPr id="46" name="Google Shape;46;p8"/>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8"/>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48" name="Google Shape;48;p8"/>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8"/>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80000">
              <a:srgbClr val="002964">
                <a:alpha val="0"/>
              </a:srgbClr>
            </a:gs>
            <a:gs pos="100000">
              <a:srgbClr val="002964">
                <a:alpha val="0"/>
              </a:srgbClr>
            </a:gs>
          </a:gsLst>
          <a:lin ang="8099331" scaled="0"/>
        </a:gradFill>
      </p:bgPr>
    </p:bg>
    <p:spTree>
      <p:nvGrpSpPr>
        <p:cNvPr id="51" name="Shape 51"/>
        <p:cNvGrpSpPr/>
        <p:nvPr/>
      </p:nvGrpSpPr>
      <p:grpSpPr>
        <a:xfrm>
          <a:off x="0" y="0"/>
          <a:ext cx="0" cy="0"/>
          <a:chOff x="0" y="0"/>
          <a:chExt cx="0" cy="0"/>
        </a:xfrm>
      </p:grpSpPr>
      <p:sp>
        <p:nvSpPr>
          <p:cNvPr id="52" name="Google Shape;52;p9"/>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9"/>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chemeClr val="lt1"/>
              </a:gs>
              <a:gs pos="80000">
                <a:srgbClr val="FFFFFF">
                  <a:alpha val="0"/>
                </a:srgbClr>
              </a:gs>
              <a:gs pos="100000">
                <a:srgbClr val="FFFFFF">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9"/>
          <p:cNvSpPr txBox="1"/>
          <p:nvPr>
            <p:ph idx="1" type="body"/>
          </p:nvPr>
        </p:nvSpPr>
        <p:spPr>
          <a:xfrm>
            <a:off x="651600" y="4406300"/>
            <a:ext cx="7840800" cy="519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5" name="Google Shape;55;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type="blank">
  <p:cSld name="BLANK">
    <p:spTree>
      <p:nvGrpSpPr>
        <p:cNvPr id="56" name="Shape 56"/>
        <p:cNvGrpSpPr/>
        <p:nvPr/>
      </p:nvGrpSpPr>
      <p:grpSpPr>
        <a:xfrm>
          <a:off x="0" y="0"/>
          <a:ext cx="0" cy="0"/>
          <a:chOff x="0" y="0"/>
          <a:chExt cx="0" cy="0"/>
        </a:xfrm>
      </p:grpSpPr>
      <p:sp>
        <p:nvSpPr>
          <p:cNvPr id="57" name="Google Shape;57;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0"/>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2"/>
            </a:gs>
            <a:gs pos="100000">
              <a:schemeClr val="accent3"/>
            </a:gs>
          </a:gsLst>
          <a:path path="circle">
            <a:fillToRect b="100%" l="100%"/>
          </a:path>
          <a:tileRect r="-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1600" y="628650"/>
            <a:ext cx="6130200" cy="4335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p:txBody>
      </p:sp>
      <p:sp>
        <p:nvSpPr>
          <p:cNvPr id="7" name="Google Shape;7;p1"/>
          <p:cNvSpPr txBox="1"/>
          <p:nvPr>
            <p:ph idx="1" type="body"/>
          </p:nvPr>
        </p:nvSpPr>
        <p:spPr>
          <a:xfrm>
            <a:off x="651600" y="1409701"/>
            <a:ext cx="6130200" cy="3105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indent="-381000" lvl="1" marL="9144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indent="-381000" lvl="2" marL="13716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indent="-381000" lvl="3" marL="18288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indent="-381000" lvl="4" marL="2286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indent="-381000" lvl="5" marL="27432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indent="-381000" lvl="6" marL="32004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indent="-381000" lvl="7" marL="36576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indent="-381000" lvl="8" marL="41148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500">
                <a:solidFill>
                  <a:schemeClr val="lt1"/>
                </a:solidFill>
                <a:latin typeface="Zilla Slab SemiBold"/>
                <a:ea typeface="Zilla Slab SemiBold"/>
                <a:cs typeface="Zilla Slab SemiBold"/>
                <a:sym typeface="Zilla Slab SemiBold"/>
              </a:defRPr>
            </a:lvl1pPr>
            <a:lvl2pPr lvl="1" rtl="0" algn="r">
              <a:buNone/>
              <a:defRPr sz="1500">
                <a:solidFill>
                  <a:schemeClr val="lt1"/>
                </a:solidFill>
                <a:latin typeface="Zilla Slab SemiBold"/>
                <a:ea typeface="Zilla Slab SemiBold"/>
                <a:cs typeface="Zilla Slab SemiBold"/>
                <a:sym typeface="Zilla Slab SemiBold"/>
              </a:defRPr>
            </a:lvl2pPr>
            <a:lvl3pPr lvl="2" rtl="0" algn="r">
              <a:buNone/>
              <a:defRPr sz="1500">
                <a:solidFill>
                  <a:schemeClr val="lt1"/>
                </a:solidFill>
                <a:latin typeface="Zilla Slab SemiBold"/>
                <a:ea typeface="Zilla Slab SemiBold"/>
                <a:cs typeface="Zilla Slab SemiBold"/>
                <a:sym typeface="Zilla Slab SemiBold"/>
              </a:defRPr>
            </a:lvl3pPr>
            <a:lvl4pPr lvl="3" rtl="0" algn="r">
              <a:buNone/>
              <a:defRPr sz="1500">
                <a:solidFill>
                  <a:schemeClr val="lt1"/>
                </a:solidFill>
                <a:latin typeface="Zilla Slab SemiBold"/>
                <a:ea typeface="Zilla Slab SemiBold"/>
                <a:cs typeface="Zilla Slab SemiBold"/>
                <a:sym typeface="Zilla Slab SemiBold"/>
              </a:defRPr>
            </a:lvl4pPr>
            <a:lvl5pPr lvl="4" rtl="0" algn="r">
              <a:buNone/>
              <a:defRPr sz="1500">
                <a:solidFill>
                  <a:schemeClr val="lt1"/>
                </a:solidFill>
                <a:latin typeface="Zilla Slab SemiBold"/>
                <a:ea typeface="Zilla Slab SemiBold"/>
                <a:cs typeface="Zilla Slab SemiBold"/>
                <a:sym typeface="Zilla Slab SemiBold"/>
              </a:defRPr>
            </a:lvl5pPr>
            <a:lvl6pPr lvl="5" rtl="0" algn="r">
              <a:buNone/>
              <a:defRPr sz="1500">
                <a:solidFill>
                  <a:schemeClr val="lt1"/>
                </a:solidFill>
                <a:latin typeface="Zilla Slab SemiBold"/>
                <a:ea typeface="Zilla Slab SemiBold"/>
                <a:cs typeface="Zilla Slab SemiBold"/>
                <a:sym typeface="Zilla Slab SemiBold"/>
              </a:defRPr>
            </a:lvl6pPr>
            <a:lvl7pPr lvl="6" rtl="0" algn="r">
              <a:buNone/>
              <a:defRPr sz="1500">
                <a:solidFill>
                  <a:schemeClr val="lt1"/>
                </a:solidFill>
                <a:latin typeface="Zilla Slab SemiBold"/>
                <a:ea typeface="Zilla Slab SemiBold"/>
                <a:cs typeface="Zilla Slab SemiBold"/>
                <a:sym typeface="Zilla Slab SemiBold"/>
              </a:defRPr>
            </a:lvl7pPr>
            <a:lvl8pPr lvl="7" rtl="0" algn="r">
              <a:buNone/>
              <a:defRPr sz="1500">
                <a:solidFill>
                  <a:schemeClr val="lt1"/>
                </a:solidFill>
                <a:latin typeface="Zilla Slab SemiBold"/>
                <a:ea typeface="Zilla Slab SemiBold"/>
                <a:cs typeface="Zilla Slab SemiBold"/>
                <a:sym typeface="Zilla Slab SemiBold"/>
              </a:defRPr>
            </a:lvl8pPr>
            <a:lvl9pPr lvl="8" rtl="0" algn="r">
              <a:buNone/>
              <a:defRPr sz="1500">
                <a:solidFill>
                  <a:schemeClr val="lt1"/>
                </a:solidFill>
                <a:latin typeface="Zilla Slab SemiBold"/>
                <a:ea typeface="Zilla Slab SemiBold"/>
                <a:cs typeface="Zilla Slab SemiBold"/>
                <a:sym typeface="Zilla Slab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14.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ctrTitle"/>
          </p:nvPr>
        </p:nvSpPr>
        <p:spPr>
          <a:xfrm>
            <a:off x="855300" y="695750"/>
            <a:ext cx="7433400" cy="3627600"/>
          </a:xfrm>
          <a:prstGeom prst="rect">
            <a:avLst/>
          </a:prstGeom>
        </p:spPr>
        <p:txBody>
          <a:bodyPr anchorCtr="0" anchor="ctr" bIns="0" lIns="0" spcFirstLastPara="1" rIns="0" wrap="square" tIns="0">
            <a:noAutofit/>
          </a:bodyPr>
          <a:lstStyle/>
          <a:p>
            <a:pPr indent="0" lvl="0" marL="0" rtl="0" algn="l">
              <a:lnSpc>
                <a:spcPct val="125000"/>
              </a:lnSpc>
              <a:spcBef>
                <a:spcPts val="2400"/>
              </a:spcBef>
              <a:spcAft>
                <a:spcPts val="0"/>
              </a:spcAft>
              <a:buNone/>
            </a:pPr>
            <a:r>
              <a:t/>
            </a:r>
            <a:endParaRPr b="1" sz="2300">
              <a:solidFill>
                <a:srgbClr val="C9D1D9"/>
              </a:solidFill>
              <a:highlight>
                <a:srgbClr val="0D1117"/>
              </a:highlight>
              <a:latin typeface="Noto Sans"/>
              <a:ea typeface="Noto Sans"/>
              <a:cs typeface="Noto Sans"/>
              <a:sym typeface="Noto Sans"/>
            </a:endParaRPr>
          </a:p>
          <a:p>
            <a:pPr indent="0" lvl="0" marL="0" rtl="0" algn="l">
              <a:spcBef>
                <a:spcPts val="1200"/>
              </a:spcBef>
              <a:spcAft>
                <a:spcPts val="0"/>
              </a:spcAft>
              <a:buNone/>
            </a:pPr>
            <a:r>
              <a:rPr lang="en" sz="5700"/>
              <a:t>Term Project 2</a:t>
            </a:r>
            <a:endParaRPr sz="5700"/>
          </a:p>
          <a:p>
            <a:pPr indent="0" lvl="0" marL="0" rtl="0" algn="l">
              <a:spcBef>
                <a:spcPts val="0"/>
              </a:spcBef>
              <a:spcAft>
                <a:spcPts val="0"/>
              </a:spcAft>
              <a:buNone/>
            </a:pPr>
            <a:r>
              <a:rPr lang="en" sz="4200"/>
              <a:t>Data Engineering 1</a:t>
            </a:r>
            <a:endParaRPr sz="4200"/>
          </a:p>
          <a:p>
            <a:pPr indent="0" lvl="0" marL="0" rtl="0" algn="l">
              <a:spcBef>
                <a:spcPts val="0"/>
              </a:spcBef>
              <a:spcAft>
                <a:spcPts val="0"/>
              </a:spcAft>
              <a:buNone/>
            </a:pPr>
            <a:r>
              <a:t/>
            </a:r>
            <a:endParaRPr/>
          </a:p>
          <a:p>
            <a:pPr indent="0" lvl="0" marL="0" rtl="0" algn="l">
              <a:spcBef>
                <a:spcPts val="0"/>
              </a:spcBef>
              <a:spcAft>
                <a:spcPts val="0"/>
              </a:spcAft>
              <a:buNone/>
            </a:pPr>
            <a:r>
              <a:rPr lang="en" sz="2700"/>
              <a:t>Prepared by: Shahana Ayobi, Ákos Almási,</a:t>
            </a:r>
            <a:endParaRPr sz="2700"/>
          </a:p>
          <a:p>
            <a:pPr indent="0" lvl="0" marL="0" rtl="0" algn="l">
              <a:spcBef>
                <a:spcPts val="0"/>
              </a:spcBef>
              <a:spcAft>
                <a:spcPts val="0"/>
              </a:spcAft>
              <a:buNone/>
            </a:pPr>
            <a:r>
              <a:rPr lang="en" sz="2700"/>
              <a:t>Alima Dzhanybaeva</a:t>
            </a:r>
            <a:endParaRPr sz="2700"/>
          </a:p>
          <a:p>
            <a:pPr indent="0" lvl="0" marL="0" rtl="0" algn="l">
              <a:spcBef>
                <a:spcPts val="0"/>
              </a:spcBef>
              <a:spcAft>
                <a:spcPts val="0"/>
              </a:spcAft>
              <a:buNone/>
            </a:pPr>
            <a:r>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nvSpPr>
        <p:spPr>
          <a:xfrm>
            <a:off x="243650" y="483325"/>
            <a:ext cx="268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2"/>
                </a:solidFill>
                <a:latin typeface="Zilla Slab"/>
                <a:ea typeface="Zilla Slab"/>
                <a:cs typeface="Zilla Slab"/>
                <a:sym typeface="Zilla Slab"/>
              </a:rPr>
              <a:t>Data sources </a:t>
            </a:r>
            <a:endParaRPr b="1" sz="3000">
              <a:solidFill>
                <a:schemeClr val="accent2"/>
              </a:solidFill>
              <a:latin typeface="Zilla Slab"/>
              <a:ea typeface="Zilla Slab"/>
              <a:cs typeface="Zilla Slab"/>
              <a:sym typeface="Zilla Slab"/>
            </a:endParaRPr>
          </a:p>
        </p:txBody>
      </p:sp>
      <p:sp>
        <p:nvSpPr>
          <p:cNvPr id="75" name="Google Shape;75;p14"/>
          <p:cNvSpPr txBox="1"/>
          <p:nvPr/>
        </p:nvSpPr>
        <p:spPr>
          <a:xfrm>
            <a:off x="293350" y="1526675"/>
            <a:ext cx="6812400" cy="2567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24292F"/>
              </a:buClr>
              <a:buSzPts val="1600"/>
              <a:buFont typeface="Oxygen"/>
              <a:buChar char="●"/>
            </a:pPr>
            <a:r>
              <a:rPr lang="en" sz="1600">
                <a:solidFill>
                  <a:srgbClr val="24292F"/>
                </a:solidFill>
                <a:latin typeface="Oxygen"/>
                <a:ea typeface="Oxygen"/>
                <a:cs typeface="Oxygen"/>
                <a:sym typeface="Oxygen"/>
              </a:rPr>
              <a:t>MongoDB:</a:t>
            </a:r>
            <a:endParaRPr sz="1600">
              <a:solidFill>
                <a:srgbClr val="24292F"/>
              </a:solidFill>
              <a:latin typeface="Oxygen"/>
              <a:ea typeface="Oxygen"/>
              <a:cs typeface="Oxygen"/>
              <a:sym typeface="Oxygen"/>
            </a:endParaRPr>
          </a:p>
          <a:p>
            <a:pPr indent="-330200" lvl="1" marL="914400" rtl="0" algn="l">
              <a:lnSpc>
                <a:spcPct val="115000"/>
              </a:lnSpc>
              <a:spcBef>
                <a:spcPts val="0"/>
              </a:spcBef>
              <a:spcAft>
                <a:spcPts val="0"/>
              </a:spcAft>
              <a:buClr>
                <a:srgbClr val="24292F"/>
              </a:buClr>
              <a:buSzPts val="1600"/>
              <a:buFont typeface="Oxygen"/>
              <a:buChar char="○"/>
            </a:pPr>
            <a:r>
              <a:rPr lang="en" sz="1600">
                <a:solidFill>
                  <a:srgbClr val="24292F"/>
                </a:solidFill>
                <a:latin typeface="Oxygen"/>
                <a:ea typeface="Oxygen"/>
                <a:cs typeface="Oxygen"/>
                <a:sym typeface="Oxygen"/>
              </a:rPr>
              <a:t>Gender Pay Gap from Eurostat</a:t>
            </a:r>
            <a:endParaRPr sz="1600">
              <a:solidFill>
                <a:schemeClr val="hlink"/>
              </a:solidFill>
              <a:latin typeface="Oxygen"/>
              <a:ea typeface="Oxygen"/>
              <a:cs typeface="Oxygen"/>
              <a:sym typeface="Oxygen"/>
            </a:endParaRPr>
          </a:p>
          <a:p>
            <a:pPr indent="-330200" lvl="0" marL="457200" rtl="0" algn="l">
              <a:lnSpc>
                <a:spcPct val="115000"/>
              </a:lnSpc>
              <a:spcBef>
                <a:spcPts val="0"/>
              </a:spcBef>
              <a:spcAft>
                <a:spcPts val="0"/>
              </a:spcAft>
              <a:buClr>
                <a:srgbClr val="24292F"/>
              </a:buClr>
              <a:buSzPts val="1600"/>
              <a:buFont typeface="Oxygen"/>
              <a:buChar char="●"/>
            </a:pPr>
            <a:r>
              <a:rPr lang="en" sz="1600">
                <a:solidFill>
                  <a:srgbClr val="24292F"/>
                </a:solidFill>
                <a:latin typeface="Oxygen"/>
                <a:ea typeface="Oxygen"/>
                <a:cs typeface="Oxygen"/>
                <a:sym typeface="Oxygen"/>
              </a:rPr>
              <a:t>Postman:</a:t>
            </a:r>
            <a:endParaRPr sz="1600">
              <a:solidFill>
                <a:srgbClr val="24292F"/>
              </a:solidFill>
              <a:latin typeface="Oxygen"/>
              <a:ea typeface="Oxygen"/>
              <a:cs typeface="Oxygen"/>
              <a:sym typeface="Oxygen"/>
            </a:endParaRPr>
          </a:p>
          <a:p>
            <a:pPr indent="-330200" lvl="1" marL="914400" rtl="0" algn="l">
              <a:lnSpc>
                <a:spcPct val="115000"/>
              </a:lnSpc>
              <a:spcBef>
                <a:spcPts val="0"/>
              </a:spcBef>
              <a:spcAft>
                <a:spcPts val="0"/>
              </a:spcAft>
              <a:buClr>
                <a:srgbClr val="24292F"/>
              </a:buClr>
              <a:buSzPts val="1600"/>
              <a:buFont typeface="Oxygen"/>
              <a:buChar char="○"/>
            </a:pPr>
            <a:r>
              <a:rPr lang="en" sz="1600">
                <a:solidFill>
                  <a:srgbClr val="24292F"/>
                </a:solidFill>
                <a:latin typeface="Oxygen"/>
                <a:ea typeface="Oxygen"/>
                <a:cs typeface="Oxygen"/>
                <a:sym typeface="Oxygen"/>
              </a:rPr>
              <a:t>GDP at Market Prices from Eurostat API</a:t>
            </a:r>
            <a:endParaRPr sz="1600">
              <a:solidFill>
                <a:schemeClr val="hlink"/>
              </a:solidFill>
              <a:latin typeface="Oxygen"/>
              <a:ea typeface="Oxygen"/>
              <a:cs typeface="Oxygen"/>
              <a:sym typeface="Oxygen"/>
            </a:endParaRPr>
          </a:p>
          <a:p>
            <a:pPr indent="-330200" lvl="0" marL="457200" rtl="0" algn="l">
              <a:lnSpc>
                <a:spcPct val="115000"/>
              </a:lnSpc>
              <a:spcBef>
                <a:spcPts val="0"/>
              </a:spcBef>
              <a:spcAft>
                <a:spcPts val="0"/>
              </a:spcAft>
              <a:buClr>
                <a:schemeClr val="dk1"/>
              </a:buClr>
              <a:buSzPts val="1600"/>
              <a:buFont typeface="Oxygen"/>
              <a:buChar char="●"/>
            </a:pPr>
            <a:r>
              <a:rPr lang="en" sz="1600">
                <a:solidFill>
                  <a:schemeClr val="dk1"/>
                </a:solidFill>
                <a:latin typeface="Oxygen"/>
                <a:ea typeface="Oxygen"/>
                <a:cs typeface="Oxygen"/>
                <a:sym typeface="Oxygen"/>
              </a:rPr>
              <a:t>MySQL</a:t>
            </a:r>
            <a:endParaRPr sz="1600">
              <a:solidFill>
                <a:schemeClr val="dk1"/>
              </a:solidFill>
              <a:latin typeface="Oxygen"/>
              <a:ea typeface="Oxygen"/>
              <a:cs typeface="Oxygen"/>
              <a:sym typeface="Oxygen"/>
            </a:endParaRPr>
          </a:p>
          <a:p>
            <a:pPr indent="-330200" lvl="1" marL="914400" rtl="0" algn="l">
              <a:lnSpc>
                <a:spcPct val="115000"/>
              </a:lnSpc>
              <a:spcBef>
                <a:spcPts val="0"/>
              </a:spcBef>
              <a:spcAft>
                <a:spcPts val="0"/>
              </a:spcAft>
              <a:buClr>
                <a:schemeClr val="dk1"/>
              </a:buClr>
              <a:buSzPts val="1600"/>
              <a:buFont typeface="Oxygen"/>
              <a:buChar char="○"/>
            </a:pPr>
            <a:r>
              <a:rPr lang="en" sz="1600">
                <a:solidFill>
                  <a:srgbClr val="24292F"/>
                </a:solidFill>
                <a:latin typeface="Oxygen"/>
                <a:ea typeface="Oxygen"/>
                <a:cs typeface="Oxygen"/>
                <a:sym typeface="Oxygen"/>
              </a:rPr>
              <a:t>Gender Ratio from Kaggle</a:t>
            </a:r>
            <a:endParaRPr sz="1600">
              <a:solidFill>
                <a:schemeClr val="hlink"/>
              </a:solidFill>
              <a:latin typeface="Oxygen"/>
              <a:ea typeface="Oxygen"/>
              <a:cs typeface="Oxygen"/>
              <a:sym typeface="Oxygen"/>
            </a:endParaRPr>
          </a:p>
          <a:p>
            <a:pPr indent="-330200" lvl="1" marL="914400" rtl="0" algn="l">
              <a:lnSpc>
                <a:spcPct val="115000"/>
              </a:lnSpc>
              <a:spcBef>
                <a:spcPts val="0"/>
              </a:spcBef>
              <a:spcAft>
                <a:spcPts val="0"/>
              </a:spcAft>
              <a:buClr>
                <a:schemeClr val="dk1"/>
              </a:buClr>
              <a:buSzPts val="1600"/>
              <a:buFont typeface="Oxygen"/>
              <a:buChar char="○"/>
            </a:pPr>
            <a:r>
              <a:rPr lang="en" sz="1600">
                <a:solidFill>
                  <a:srgbClr val="24292F"/>
                </a:solidFill>
                <a:latin typeface="Oxygen"/>
                <a:ea typeface="Oxygen"/>
                <a:cs typeface="Oxygen"/>
                <a:sym typeface="Oxygen"/>
              </a:rPr>
              <a:t>Country Codes from Kaggle</a:t>
            </a:r>
            <a:endParaRPr sz="1600">
              <a:solidFill>
                <a:schemeClr val="hlink"/>
              </a:solidFill>
              <a:latin typeface="Oxygen"/>
              <a:ea typeface="Oxygen"/>
              <a:cs typeface="Oxygen"/>
              <a:sym typeface="Oxygen"/>
            </a:endParaRPr>
          </a:p>
          <a:p>
            <a:pPr indent="0" lvl="0" marL="0" rtl="0" algn="l">
              <a:spcBef>
                <a:spcPts val="1200"/>
              </a:spcBef>
              <a:spcAft>
                <a:spcPts val="0"/>
              </a:spcAft>
              <a:buNone/>
            </a:pPr>
            <a:r>
              <a:t/>
            </a:r>
            <a:endParaRPr sz="1600">
              <a:latin typeface="Oxygen Light"/>
              <a:ea typeface="Oxygen Light"/>
              <a:cs typeface="Oxygen Light"/>
              <a:sym typeface="Oxygen Light"/>
            </a:endParaRPr>
          </a:p>
        </p:txBody>
      </p:sp>
      <p:pic>
        <p:nvPicPr>
          <p:cNvPr id="76" name="Google Shape;76;p14"/>
          <p:cNvPicPr preferRelativeResize="0"/>
          <p:nvPr/>
        </p:nvPicPr>
        <p:blipFill>
          <a:blip r:embed="rId3">
            <a:alphaModFix/>
          </a:blip>
          <a:stretch>
            <a:fillRect/>
          </a:stretch>
        </p:blipFill>
        <p:spPr>
          <a:xfrm>
            <a:off x="5258864" y="822610"/>
            <a:ext cx="3647009" cy="3271475"/>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696700" y="192500"/>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Knime Workflow</a:t>
            </a:r>
            <a:endParaRPr/>
          </a:p>
        </p:txBody>
      </p:sp>
      <p:pic>
        <p:nvPicPr>
          <p:cNvPr id="82" name="Google Shape;82;p15"/>
          <p:cNvPicPr preferRelativeResize="0"/>
          <p:nvPr/>
        </p:nvPicPr>
        <p:blipFill>
          <a:blip r:embed="rId3">
            <a:alphaModFix/>
          </a:blip>
          <a:stretch>
            <a:fillRect/>
          </a:stretch>
        </p:blipFill>
        <p:spPr>
          <a:xfrm>
            <a:off x="152400" y="1379950"/>
            <a:ext cx="8839202" cy="2878898"/>
          </a:xfrm>
          <a:prstGeom prst="rect">
            <a:avLst/>
          </a:prstGeom>
          <a:noFill/>
          <a:ln>
            <a:noFill/>
          </a:ln>
        </p:spPr>
      </p:pic>
      <p:pic>
        <p:nvPicPr>
          <p:cNvPr id="83" name="Google Shape;83;p15"/>
          <p:cNvPicPr preferRelativeResize="0"/>
          <p:nvPr/>
        </p:nvPicPr>
        <p:blipFill>
          <a:blip r:embed="rId4">
            <a:alphaModFix/>
          </a:blip>
          <a:stretch>
            <a:fillRect/>
          </a:stretch>
        </p:blipFill>
        <p:spPr>
          <a:xfrm>
            <a:off x="152400" y="1791475"/>
            <a:ext cx="8839199" cy="1560538"/>
          </a:xfrm>
          <a:prstGeom prst="rect">
            <a:avLst/>
          </a:prstGeom>
          <a:noFill/>
          <a:ln>
            <a:noFill/>
          </a:ln>
        </p:spPr>
      </p:pic>
      <p:pic>
        <p:nvPicPr>
          <p:cNvPr id="84" name="Google Shape;84;p15"/>
          <p:cNvPicPr preferRelativeResize="0"/>
          <p:nvPr/>
        </p:nvPicPr>
        <p:blipFill>
          <a:blip r:embed="rId5">
            <a:alphaModFix/>
          </a:blip>
          <a:stretch>
            <a:fillRect/>
          </a:stretch>
        </p:blipFill>
        <p:spPr>
          <a:xfrm>
            <a:off x="1471613" y="1500188"/>
            <a:ext cx="6200775" cy="2143125"/>
          </a:xfrm>
          <a:prstGeom prst="rect">
            <a:avLst/>
          </a:prstGeom>
          <a:noFill/>
          <a:ln>
            <a:noFill/>
          </a:ln>
        </p:spPr>
      </p:pic>
      <p:pic>
        <p:nvPicPr>
          <p:cNvPr id="85" name="Google Shape;85;p15"/>
          <p:cNvPicPr preferRelativeResize="0"/>
          <p:nvPr/>
        </p:nvPicPr>
        <p:blipFill>
          <a:blip r:embed="rId6">
            <a:alphaModFix/>
          </a:blip>
          <a:stretch>
            <a:fillRect/>
          </a:stretch>
        </p:blipFill>
        <p:spPr>
          <a:xfrm>
            <a:off x="2667013" y="1167475"/>
            <a:ext cx="3810000" cy="3324225"/>
          </a:xfrm>
          <a:prstGeom prst="rect">
            <a:avLst/>
          </a:prstGeom>
          <a:noFill/>
          <a:ln>
            <a:noFill/>
          </a:ln>
        </p:spPr>
      </p:pic>
      <p:pic>
        <p:nvPicPr>
          <p:cNvPr id="86" name="Google Shape;86;p15"/>
          <p:cNvPicPr preferRelativeResize="0"/>
          <p:nvPr/>
        </p:nvPicPr>
        <p:blipFill>
          <a:blip r:embed="rId7">
            <a:alphaModFix/>
          </a:blip>
          <a:stretch>
            <a:fillRect/>
          </a:stretch>
        </p:blipFill>
        <p:spPr>
          <a:xfrm>
            <a:off x="696700" y="781375"/>
            <a:ext cx="7449226" cy="3869926"/>
          </a:xfrm>
          <a:prstGeom prst="rect">
            <a:avLst/>
          </a:prstGeom>
          <a:noFill/>
          <a:ln>
            <a:noFill/>
          </a:ln>
        </p:spPr>
      </p:pic>
      <p:pic>
        <p:nvPicPr>
          <p:cNvPr id="87" name="Google Shape;87;p15"/>
          <p:cNvPicPr preferRelativeResize="0"/>
          <p:nvPr/>
        </p:nvPicPr>
        <p:blipFill>
          <a:blip r:embed="rId8">
            <a:alphaModFix/>
          </a:blip>
          <a:stretch>
            <a:fillRect/>
          </a:stretch>
        </p:blipFill>
        <p:spPr>
          <a:xfrm>
            <a:off x="2952495" y="626000"/>
            <a:ext cx="3617205" cy="451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2"/>
                                        </p:tgtEl>
                                      </p:cBhvr>
                                    </p:animEffect>
                                    <p:set>
                                      <p:cBhvr>
                                        <p:cTn dur="1" fill="hold">
                                          <p:stCondLst>
                                            <p:cond delay="5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
                                        </p:tgtEl>
                                      </p:cBhvr>
                                    </p:animEffect>
                                    <p:set>
                                      <p:cBhvr>
                                        <p:cTn dur="1" fill="hold">
                                          <p:stCondLst>
                                            <p:cond delay="500"/>
                                          </p:stCondLst>
                                        </p:cTn>
                                        <p:tgtEl>
                                          <p:spTgt spid="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4"/>
                                        </p:tgtEl>
                                      </p:cBhvr>
                                    </p:animEffect>
                                    <p:set>
                                      <p:cBhvr>
                                        <p:cTn dur="1" fill="hold">
                                          <p:stCondLst>
                                            <p:cond delay="500"/>
                                          </p:stCondLst>
                                        </p:cTn>
                                        <p:tgtEl>
                                          <p:spTgt spid="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5"/>
                                        </p:tgtEl>
                                      </p:cBhvr>
                                    </p:animEffect>
                                    <p:set>
                                      <p:cBhvr>
                                        <p:cTn dur="1" fill="hold">
                                          <p:stCondLst>
                                            <p:cond delay="500"/>
                                          </p:stCondLst>
                                        </p:cTn>
                                        <p:tgtEl>
                                          <p:spTgt spid="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6"/>
                                        </p:tgtEl>
                                      </p:cBhvr>
                                    </p:animEffect>
                                    <p:set>
                                      <p:cBhvr>
                                        <p:cTn dur="1" fill="hold">
                                          <p:stCondLst>
                                            <p:cond delay="50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7"/>
                                        </p:tgtEl>
                                      </p:cBhvr>
                                    </p:animEffect>
                                    <p:set>
                                      <p:cBhvr>
                                        <p:cTn dur="1" fill="hold">
                                          <p:stCondLst>
                                            <p:cond delay="500"/>
                                          </p:stCondLst>
                                        </p:cTn>
                                        <p:tgtEl>
                                          <p:spTgt spid="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 type="body"/>
          </p:nvPr>
        </p:nvSpPr>
        <p:spPr>
          <a:xfrm>
            <a:off x="225800" y="815800"/>
            <a:ext cx="3276600" cy="943500"/>
          </a:xfrm>
          <a:prstGeom prst="rect">
            <a:avLst/>
          </a:prstGeom>
        </p:spPr>
        <p:txBody>
          <a:bodyPr anchorCtr="0" anchor="t" bIns="0" lIns="0" spcFirstLastPara="1" rIns="0" wrap="square" tIns="0">
            <a:noAutofit/>
          </a:bodyPr>
          <a:lstStyle/>
          <a:p>
            <a:pPr indent="-311150" lvl="0" marL="457200" rtl="0" algn="l">
              <a:spcBef>
                <a:spcPts val="0"/>
              </a:spcBef>
              <a:spcAft>
                <a:spcPts val="0"/>
              </a:spcAft>
              <a:buClr>
                <a:srgbClr val="24292F"/>
              </a:buClr>
              <a:buSzPts val="1300"/>
              <a:buFont typeface="Noto Sans"/>
              <a:buChar char="⇨"/>
            </a:pPr>
            <a:r>
              <a:rPr lang="en" sz="1300">
                <a:solidFill>
                  <a:srgbClr val="24292F"/>
                </a:solidFill>
                <a:highlight>
                  <a:srgbClr val="FFFFFF"/>
                </a:highlight>
                <a:latin typeface="Noto Sans"/>
                <a:ea typeface="Noto Sans"/>
                <a:cs typeface="Noto Sans"/>
                <a:sym typeface="Noto Sans"/>
              </a:rPr>
              <a:t>Average pay gap by country</a:t>
            </a:r>
            <a:endParaRPr sz="1300">
              <a:solidFill>
                <a:srgbClr val="24292F"/>
              </a:solidFill>
              <a:highlight>
                <a:srgbClr val="FFFFFF"/>
              </a:highlight>
              <a:latin typeface="Noto Sans"/>
              <a:ea typeface="Noto Sans"/>
              <a:cs typeface="Noto Sans"/>
              <a:sym typeface="Noto Sans"/>
            </a:endParaRPr>
          </a:p>
          <a:p>
            <a:pPr indent="-311150" lvl="0" marL="457200" rtl="0" algn="l">
              <a:spcBef>
                <a:spcPts val="0"/>
              </a:spcBef>
              <a:spcAft>
                <a:spcPts val="0"/>
              </a:spcAft>
              <a:buClr>
                <a:srgbClr val="24292F"/>
              </a:buClr>
              <a:buSzPts val="1300"/>
              <a:buFont typeface="Noto Sans"/>
              <a:buChar char="⇨"/>
            </a:pPr>
            <a:r>
              <a:rPr lang="en" sz="1300">
                <a:solidFill>
                  <a:srgbClr val="24292F"/>
                </a:solidFill>
                <a:highlight>
                  <a:srgbClr val="FFFFFF"/>
                </a:highlight>
                <a:latin typeface="Noto Sans"/>
                <a:ea typeface="Noto Sans"/>
                <a:cs typeface="Noto Sans"/>
                <a:sym typeface="Noto Sans"/>
              </a:rPr>
              <a:t>The highest gap is in Latvia (21.3%)</a:t>
            </a:r>
            <a:endParaRPr sz="1300">
              <a:solidFill>
                <a:srgbClr val="24292F"/>
              </a:solidFill>
              <a:highlight>
                <a:srgbClr val="FFFFFF"/>
              </a:highlight>
              <a:latin typeface="Noto Sans"/>
              <a:ea typeface="Noto Sans"/>
              <a:cs typeface="Noto Sans"/>
              <a:sym typeface="Noto Sans"/>
            </a:endParaRPr>
          </a:p>
          <a:p>
            <a:pPr indent="-311150" lvl="0" marL="457200" rtl="0" algn="l">
              <a:spcBef>
                <a:spcPts val="0"/>
              </a:spcBef>
              <a:spcAft>
                <a:spcPts val="0"/>
              </a:spcAft>
              <a:buClr>
                <a:srgbClr val="24292F"/>
              </a:buClr>
              <a:buSzPts val="1300"/>
              <a:buFont typeface="Noto Sans"/>
              <a:buChar char="⇨"/>
            </a:pPr>
            <a:r>
              <a:rPr lang="en" sz="1300">
                <a:solidFill>
                  <a:srgbClr val="24292F"/>
                </a:solidFill>
                <a:highlight>
                  <a:srgbClr val="FFFFFF"/>
                </a:highlight>
                <a:latin typeface="Noto Sans"/>
                <a:ea typeface="Noto Sans"/>
                <a:cs typeface="Noto Sans"/>
                <a:sym typeface="Noto Sans"/>
              </a:rPr>
              <a:t>The lowest is in Romania(4.7%)</a:t>
            </a:r>
            <a:endParaRPr sz="1300">
              <a:solidFill>
                <a:srgbClr val="24292F"/>
              </a:solidFill>
              <a:highlight>
                <a:srgbClr val="FFFFFF"/>
              </a:highlight>
              <a:latin typeface="Noto Sans"/>
              <a:ea typeface="Noto Sans"/>
              <a:cs typeface="Noto Sans"/>
              <a:sym typeface="Noto Sans"/>
            </a:endParaRPr>
          </a:p>
        </p:txBody>
      </p:sp>
      <p:sp>
        <p:nvSpPr>
          <p:cNvPr id="93" name="Google Shape;93;p16"/>
          <p:cNvSpPr txBox="1"/>
          <p:nvPr>
            <p:ph type="title"/>
          </p:nvPr>
        </p:nvSpPr>
        <p:spPr>
          <a:xfrm>
            <a:off x="225800" y="207725"/>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Analytics on MongoDB</a:t>
            </a:r>
            <a:endParaRPr/>
          </a:p>
        </p:txBody>
      </p:sp>
      <p:sp>
        <p:nvSpPr>
          <p:cNvPr id="94" name="Google Shape;94;p16"/>
          <p:cNvSpPr txBox="1"/>
          <p:nvPr>
            <p:ph idx="2" type="body"/>
          </p:nvPr>
        </p:nvSpPr>
        <p:spPr>
          <a:xfrm>
            <a:off x="4163400" y="762925"/>
            <a:ext cx="3276600" cy="943500"/>
          </a:xfrm>
          <a:prstGeom prst="rect">
            <a:avLst/>
          </a:prstGeom>
        </p:spPr>
        <p:txBody>
          <a:bodyPr anchorCtr="0" anchor="t" bIns="0" lIns="0" spcFirstLastPara="1" rIns="0" wrap="square" tIns="0">
            <a:noAutofit/>
          </a:bodyPr>
          <a:lstStyle/>
          <a:p>
            <a:pPr indent="-311150" lvl="0" marL="457200" rtl="0" algn="l">
              <a:spcBef>
                <a:spcPts val="0"/>
              </a:spcBef>
              <a:spcAft>
                <a:spcPts val="0"/>
              </a:spcAft>
              <a:buClr>
                <a:srgbClr val="24292F"/>
              </a:buClr>
              <a:buSzPts val="1300"/>
              <a:buFont typeface="Noto Sans"/>
              <a:buChar char="⇨"/>
            </a:pPr>
            <a:r>
              <a:rPr lang="en" sz="1300">
                <a:solidFill>
                  <a:srgbClr val="24292F"/>
                </a:solidFill>
                <a:highlight>
                  <a:srgbClr val="FFFFFF"/>
                </a:highlight>
                <a:latin typeface="Noto Sans"/>
                <a:ea typeface="Noto Sans"/>
                <a:cs typeface="Noto Sans"/>
                <a:sym typeface="Noto Sans"/>
              </a:rPr>
              <a:t>Average pay</a:t>
            </a:r>
            <a:r>
              <a:rPr lang="en" sz="1300">
                <a:solidFill>
                  <a:srgbClr val="24292F"/>
                </a:solidFill>
                <a:highlight>
                  <a:srgbClr val="FFFFFF"/>
                </a:highlight>
                <a:latin typeface="Noto Sans"/>
                <a:ea typeface="Noto Sans"/>
                <a:cs typeface="Noto Sans"/>
                <a:sym typeface="Noto Sans"/>
              </a:rPr>
              <a:t> g</a:t>
            </a:r>
            <a:r>
              <a:rPr lang="en" sz="1300">
                <a:solidFill>
                  <a:srgbClr val="24292F"/>
                </a:solidFill>
                <a:highlight>
                  <a:srgbClr val="FFFFFF"/>
                </a:highlight>
                <a:latin typeface="Noto Sans"/>
                <a:ea typeface="Noto Sans"/>
                <a:cs typeface="Noto Sans"/>
                <a:sym typeface="Noto Sans"/>
              </a:rPr>
              <a:t>ap by field</a:t>
            </a:r>
            <a:endParaRPr sz="1300">
              <a:solidFill>
                <a:srgbClr val="24292F"/>
              </a:solidFill>
              <a:highlight>
                <a:srgbClr val="FFFFFF"/>
              </a:highlight>
              <a:latin typeface="Noto Sans"/>
              <a:ea typeface="Noto Sans"/>
              <a:cs typeface="Noto Sans"/>
              <a:sym typeface="Noto Sans"/>
            </a:endParaRPr>
          </a:p>
          <a:p>
            <a:pPr indent="-311150" lvl="0" marL="457200" rtl="0" algn="l">
              <a:spcBef>
                <a:spcPts val="0"/>
              </a:spcBef>
              <a:spcAft>
                <a:spcPts val="0"/>
              </a:spcAft>
              <a:buClr>
                <a:srgbClr val="24292F"/>
              </a:buClr>
              <a:buSzPts val="1300"/>
              <a:buFont typeface="Noto Sans"/>
              <a:buChar char="⇨"/>
            </a:pPr>
            <a:r>
              <a:rPr lang="en" sz="1300">
                <a:solidFill>
                  <a:srgbClr val="24292F"/>
                </a:solidFill>
                <a:highlight>
                  <a:srgbClr val="FFFFFF"/>
                </a:highlight>
                <a:latin typeface="Noto Sans"/>
                <a:ea typeface="Noto Sans"/>
                <a:cs typeface="Noto Sans"/>
                <a:sym typeface="Noto Sans"/>
              </a:rPr>
              <a:t>The highest gap is in Finance and Insurance sector (</a:t>
            </a:r>
            <a:r>
              <a:rPr lang="en" sz="1300">
                <a:solidFill>
                  <a:srgbClr val="24292F"/>
                </a:solidFill>
                <a:highlight>
                  <a:srgbClr val="FFFFFF"/>
                </a:highlight>
                <a:latin typeface="Noto Sans"/>
                <a:ea typeface="Noto Sans"/>
                <a:cs typeface="Noto Sans"/>
                <a:sym typeface="Noto Sans"/>
              </a:rPr>
              <a:t>26.7%)</a:t>
            </a:r>
            <a:endParaRPr sz="1300">
              <a:solidFill>
                <a:srgbClr val="24292F"/>
              </a:solidFill>
              <a:highlight>
                <a:srgbClr val="FFFFFF"/>
              </a:highlight>
              <a:latin typeface="Noto Sans"/>
              <a:ea typeface="Noto Sans"/>
              <a:cs typeface="Noto Sans"/>
              <a:sym typeface="Noto Sans"/>
            </a:endParaRPr>
          </a:p>
          <a:p>
            <a:pPr indent="-311150" lvl="0" marL="457200" rtl="0" algn="l">
              <a:spcBef>
                <a:spcPts val="0"/>
              </a:spcBef>
              <a:spcAft>
                <a:spcPts val="0"/>
              </a:spcAft>
              <a:buClr>
                <a:srgbClr val="24292F"/>
              </a:buClr>
              <a:buSzPts val="1300"/>
              <a:buFont typeface="Noto Sans"/>
              <a:buChar char="⇨"/>
            </a:pPr>
            <a:r>
              <a:rPr lang="en" sz="1300">
                <a:solidFill>
                  <a:srgbClr val="24292F"/>
                </a:solidFill>
                <a:highlight>
                  <a:srgbClr val="FFFFFF"/>
                </a:highlight>
                <a:latin typeface="Noto Sans"/>
                <a:ea typeface="Noto Sans"/>
                <a:cs typeface="Noto Sans"/>
                <a:sym typeface="Noto Sans"/>
              </a:rPr>
              <a:t>The lowest is in Construction (</a:t>
            </a:r>
            <a:r>
              <a:rPr lang="en" sz="1300">
                <a:solidFill>
                  <a:srgbClr val="24292F"/>
                </a:solidFill>
                <a:highlight>
                  <a:srgbClr val="FFFFFF"/>
                </a:highlight>
                <a:latin typeface="Noto Sans"/>
                <a:ea typeface="Noto Sans"/>
                <a:cs typeface="Noto Sans"/>
                <a:sym typeface="Noto Sans"/>
              </a:rPr>
              <a:t>-1.4%)</a:t>
            </a:r>
            <a:endParaRPr sz="1300">
              <a:solidFill>
                <a:srgbClr val="24292F"/>
              </a:solidFill>
              <a:highlight>
                <a:srgbClr val="FFFFFF"/>
              </a:highlight>
              <a:latin typeface="Noto Sans"/>
              <a:ea typeface="Noto Sans"/>
              <a:cs typeface="Noto Sans"/>
              <a:sym typeface="Noto Sans"/>
            </a:endParaRPr>
          </a:p>
          <a:p>
            <a:pPr indent="0" lvl="0" marL="0" rtl="0" algn="l">
              <a:spcBef>
                <a:spcPts val="800"/>
              </a:spcBef>
              <a:spcAft>
                <a:spcPts val="800"/>
              </a:spcAft>
              <a:buNone/>
            </a:pPr>
            <a:r>
              <a:t/>
            </a:r>
            <a:endParaRPr sz="1300">
              <a:solidFill>
                <a:srgbClr val="24292F"/>
              </a:solidFill>
              <a:highlight>
                <a:srgbClr val="FFFFFF"/>
              </a:highlight>
              <a:latin typeface="Noto Sans"/>
              <a:ea typeface="Noto Sans"/>
              <a:cs typeface="Noto Sans"/>
              <a:sym typeface="Noto Sans"/>
            </a:endParaRPr>
          </a:p>
        </p:txBody>
      </p:sp>
      <p:pic>
        <p:nvPicPr>
          <p:cNvPr id="95" name="Google Shape;95;p16"/>
          <p:cNvPicPr preferRelativeResize="0"/>
          <p:nvPr/>
        </p:nvPicPr>
        <p:blipFill>
          <a:blip r:embed="rId3">
            <a:alphaModFix/>
          </a:blip>
          <a:stretch>
            <a:fillRect/>
          </a:stretch>
        </p:blipFill>
        <p:spPr>
          <a:xfrm>
            <a:off x="169750" y="1933875"/>
            <a:ext cx="4267775" cy="3112950"/>
          </a:xfrm>
          <a:prstGeom prst="rect">
            <a:avLst/>
          </a:prstGeom>
          <a:noFill/>
          <a:ln cap="flat" cmpd="sng" w="9525">
            <a:solidFill>
              <a:schemeClr val="accent2"/>
            </a:solidFill>
            <a:prstDash val="solid"/>
            <a:round/>
            <a:headEnd len="sm" w="sm" type="none"/>
            <a:tailEnd len="sm" w="sm" type="none"/>
          </a:ln>
        </p:spPr>
      </p:pic>
      <p:pic>
        <p:nvPicPr>
          <p:cNvPr id="96" name="Google Shape;96;p16"/>
          <p:cNvPicPr preferRelativeResize="0"/>
          <p:nvPr/>
        </p:nvPicPr>
        <p:blipFill>
          <a:blip r:embed="rId4">
            <a:alphaModFix/>
          </a:blip>
          <a:stretch>
            <a:fillRect/>
          </a:stretch>
        </p:blipFill>
        <p:spPr>
          <a:xfrm>
            <a:off x="4573175" y="1933875"/>
            <a:ext cx="4453619" cy="3112950"/>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7"/>
          <p:cNvSpPr txBox="1"/>
          <p:nvPr>
            <p:ph idx="4294967295" type="body"/>
          </p:nvPr>
        </p:nvSpPr>
        <p:spPr>
          <a:xfrm>
            <a:off x="225800" y="1266625"/>
            <a:ext cx="3276600" cy="943500"/>
          </a:xfrm>
          <a:prstGeom prst="rect">
            <a:avLst/>
          </a:prstGeom>
          <a:noFill/>
        </p:spPr>
        <p:txBody>
          <a:bodyPr anchorCtr="0" anchor="t" bIns="0" lIns="0" spcFirstLastPara="1" rIns="0" wrap="square" tIns="0">
            <a:noAutofit/>
          </a:bodyPr>
          <a:lstStyle/>
          <a:p>
            <a:pPr indent="-317500" lvl="0" marL="457200" rtl="0" algn="l">
              <a:spcBef>
                <a:spcPts val="0"/>
              </a:spcBef>
              <a:spcAft>
                <a:spcPts val="0"/>
              </a:spcAft>
              <a:buClr>
                <a:srgbClr val="24292F"/>
              </a:buClr>
              <a:buSzPts val="1400"/>
              <a:buFont typeface="Noto Sans"/>
              <a:buChar char="⇨"/>
            </a:pPr>
            <a:r>
              <a:rPr lang="en" sz="1400">
                <a:solidFill>
                  <a:srgbClr val="24292F"/>
                </a:solidFill>
                <a:latin typeface="Noto Sans"/>
                <a:ea typeface="Noto Sans"/>
                <a:cs typeface="Noto Sans"/>
                <a:sym typeface="Noto Sans"/>
              </a:rPr>
              <a:t>Linear regression on pay gap conditioned on gender ratio and log(GDP);</a:t>
            </a:r>
            <a:endParaRPr sz="1400">
              <a:solidFill>
                <a:srgbClr val="24292F"/>
              </a:solidFill>
              <a:latin typeface="Noto Sans"/>
              <a:ea typeface="Noto Sans"/>
              <a:cs typeface="Noto Sans"/>
              <a:sym typeface="Noto Sans"/>
            </a:endParaRPr>
          </a:p>
          <a:p>
            <a:pPr indent="-317500" lvl="0" marL="457200" rtl="0" algn="l">
              <a:spcBef>
                <a:spcPts val="0"/>
              </a:spcBef>
              <a:spcAft>
                <a:spcPts val="0"/>
              </a:spcAft>
              <a:buClr>
                <a:srgbClr val="24292F"/>
              </a:buClr>
              <a:buSzPts val="1400"/>
              <a:buFont typeface="Noto Sans"/>
              <a:buChar char="⇨"/>
            </a:pPr>
            <a:r>
              <a:rPr lang="en" sz="1400">
                <a:solidFill>
                  <a:srgbClr val="24292F"/>
                </a:solidFill>
                <a:latin typeface="Noto Sans"/>
                <a:ea typeface="Noto Sans"/>
                <a:cs typeface="Noto Sans"/>
                <a:sym typeface="Noto Sans"/>
              </a:rPr>
              <a:t>Positive correlation between gender gap and gender ratio.</a:t>
            </a:r>
            <a:endParaRPr sz="1400">
              <a:solidFill>
                <a:srgbClr val="24292F"/>
              </a:solidFill>
              <a:latin typeface="Noto Sans"/>
              <a:ea typeface="Noto Sans"/>
              <a:cs typeface="Noto Sans"/>
              <a:sym typeface="Noto Sans"/>
            </a:endParaRPr>
          </a:p>
        </p:txBody>
      </p:sp>
      <p:sp>
        <p:nvSpPr>
          <p:cNvPr id="103" name="Google Shape;103;p17"/>
          <p:cNvSpPr txBox="1"/>
          <p:nvPr>
            <p:ph idx="4294967295" type="title"/>
          </p:nvPr>
        </p:nvSpPr>
        <p:spPr>
          <a:xfrm>
            <a:off x="129200" y="438150"/>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Analytics on the Data Warehouse</a:t>
            </a:r>
            <a:endParaRPr b="1" sz="1650">
              <a:solidFill>
                <a:srgbClr val="24292F"/>
              </a:solidFill>
              <a:latin typeface="Noto Sans"/>
              <a:ea typeface="Noto Sans"/>
              <a:cs typeface="Noto Sans"/>
              <a:sym typeface="Noto Sans"/>
            </a:endParaRPr>
          </a:p>
          <a:p>
            <a:pPr indent="0" lvl="0" marL="0" rtl="0" algn="l">
              <a:spcBef>
                <a:spcPts val="0"/>
              </a:spcBef>
              <a:spcAft>
                <a:spcPts val="0"/>
              </a:spcAft>
              <a:buNone/>
            </a:pPr>
            <a:r>
              <a:t/>
            </a:r>
            <a:endParaRPr/>
          </a:p>
        </p:txBody>
      </p:sp>
      <p:pic>
        <p:nvPicPr>
          <p:cNvPr id="104" name="Google Shape;104;p17"/>
          <p:cNvPicPr preferRelativeResize="0"/>
          <p:nvPr/>
        </p:nvPicPr>
        <p:blipFill>
          <a:blip r:embed="rId3">
            <a:alphaModFix/>
          </a:blip>
          <a:stretch>
            <a:fillRect/>
          </a:stretch>
        </p:blipFill>
        <p:spPr>
          <a:xfrm>
            <a:off x="129200" y="2944475"/>
            <a:ext cx="3615125" cy="1930900"/>
          </a:xfrm>
          <a:prstGeom prst="rect">
            <a:avLst/>
          </a:prstGeom>
          <a:noFill/>
          <a:ln cap="flat" cmpd="sng" w="9525">
            <a:solidFill>
              <a:schemeClr val="accent2"/>
            </a:solidFill>
            <a:prstDash val="solid"/>
            <a:round/>
            <a:headEnd len="sm" w="sm" type="none"/>
            <a:tailEnd len="sm" w="sm" type="none"/>
          </a:ln>
        </p:spPr>
      </p:pic>
      <p:pic>
        <p:nvPicPr>
          <p:cNvPr id="105" name="Google Shape;105;p17"/>
          <p:cNvPicPr preferRelativeResize="0"/>
          <p:nvPr/>
        </p:nvPicPr>
        <p:blipFill>
          <a:blip r:embed="rId4">
            <a:alphaModFix/>
          </a:blip>
          <a:stretch>
            <a:fillRect/>
          </a:stretch>
        </p:blipFill>
        <p:spPr>
          <a:xfrm>
            <a:off x="3975900" y="1266637"/>
            <a:ext cx="5058559" cy="3608750"/>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539550" y="348500"/>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Views</a:t>
            </a:r>
            <a:endParaRPr/>
          </a:p>
        </p:txBody>
      </p:sp>
      <p:sp>
        <p:nvSpPr>
          <p:cNvPr id="111" name="Google Shape;111;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8"/>
          <p:cNvPicPr preferRelativeResize="0"/>
          <p:nvPr/>
        </p:nvPicPr>
        <p:blipFill>
          <a:blip r:embed="rId3">
            <a:alphaModFix/>
          </a:blip>
          <a:stretch>
            <a:fillRect/>
          </a:stretch>
        </p:blipFill>
        <p:spPr>
          <a:xfrm>
            <a:off x="112050" y="1288675"/>
            <a:ext cx="4247049" cy="3697950"/>
          </a:xfrm>
          <a:prstGeom prst="rect">
            <a:avLst/>
          </a:prstGeom>
          <a:noFill/>
          <a:ln cap="flat" cmpd="sng" w="9525">
            <a:solidFill>
              <a:schemeClr val="accent2"/>
            </a:solidFill>
            <a:prstDash val="solid"/>
            <a:round/>
            <a:headEnd len="sm" w="sm" type="none"/>
            <a:tailEnd len="sm" w="sm" type="none"/>
          </a:ln>
        </p:spPr>
      </p:pic>
      <p:pic>
        <p:nvPicPr>
          <p:cNvPr id="113" name="Google Shape;113;p18"/>
          <p:cNvPicPr preferRelativeResize="0"/>
          <p:nvPr/>
        </p:nvPicPr>
        <p:blipFill>
          <a:blip r:embed="rId4">
            <a:alphaModFix/>
          </a:blip>
          <a:stretch>
            <a:fillRect/>
          </a:stretch>
        </p:blipFill>
        <p:spPr>
          <a:xfrm>
            <a:off x="4527150" y="1288675"/>
            <a:ext cx="4537774" cy="3697950"/>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ctrTitle"/>
          </p:nvPr>
        </p:nvSpPr>
        <p:spPr>
          <a:xfrm>
            <a:off x="789575" y="1307100"/>
            <a:ext cx="4285500" cy="252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solidFill>
                <a:schemeClr val="accent1"/>
              </a:solidFill>
            </a:endParaRPr>
          </a:p>
          <a:p>
            <a:pPr indent="0" lvl="0" marL="0" rtl="0" algn="ctr">
              <a:spcBef>
                <a:spcPts val="0"/>
              </a:spcBef>
              <a:spcAft>
                <a:spcPts val="0"/>
              </a:spcAft>
              <a:buNone/>
            </a:pPr>
            <a:r>
              <a:rPr lang="en" sz="4400"/>
              <a:t>THANK YOU!</a:t>
            </a:r>
            <a:endParaRPr sz="4400"/>
          </a:p>
          <a:p>
            <a:pPr indent="0" lvl="0" marL="0" rtl="0" algn="ctr">
              <a:spcBef>
                <a:spcPts val="0"/>
              </a:spcBef>
              <a:spcAft>
                <a:spcPts val="0"/>
              </a:spcAft>
              <a:buNone/>
            </a:pPr>
            <a:r>
              <a:rPr lang="en" sz="3500"/>
              <a:t>Questions?</a:t>
            </a:r>
            <a:endParaRPr sz="3500"/>
          </a:p>
        </p:txBody>
      </p:sp>
      <p:pic>
        <p:nvPicPr>
          <p:cNvPr id="119" name="Google Shape;119;p19"/>
          <p:cNvPicPr preferRelativeResize="0"/>
          <p:nvPr/>
        </p:nvPicPr>
        <p:blipFill>
          <a:blip r:embed="rId3">
            <a:alphaModFix/>
          </a:blip>
          <a:stretch>
            <a:fillRect/>
          </a:stretch>
        </p:blipFill>
        <p:spPr>
          <a:xfrm>
            <a:off x="5194698" y="505488"/>
            <a:ext cx="3188199" cy="4132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