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48" autoAdjust="0"/>
  </p:normalViewPr>
  <p:slideViewPr>
    <p:cSldViewPr snapToGrid="0">
      <p:cViewPr varScale="1">
        <p:scale>
          <a:sx n="83" d="100"/>
          <a:sy n="83" d="100"/>
        </p:scale>
        <p:origin x="16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902B61B-00A9-4B95-A3E3-7995147F70F1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70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BC1B167-B9AD-4411-93BD-9DD560A85AD0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19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Uwaga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rosnące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niebotycznych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rozmiarów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alibri"/>
                <a:ea typeface="Calibri"/>
              </a:rPr>
              <a:t>deployment</a:t>
            </a:r>
            <a:endParaRPr lang="pl-PL" sz="1200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r>
              <a:rPr lang="pl-PL" sz="1200" dirty="0" smtClean="0">
                <a:solidFill>
                  <a:srgbClr val="000000"/>
                </a:solidFill>
                <a:latin typeface="Calibri"/>
              </a:rPr>
              <a:t>Idea jest taka,</a:t>
            </a:r>
            <a:r>
              <a:rPr lang="pl-PL" sz="1200" baseline="0" dirty="0" smtClean="0">
                <a:solidFill>
                  <a:srgbClr val="000000"/>
                </a:solidFill>
                <a:latin typeface="Calibri"/>
              </a:rPr>
              <a:t> żeby to było małe i w miarę szybko działało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Trzeba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wrzucić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faktycznie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wszystko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(beany,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interfejsy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parametry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typy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zwracane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, to jest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normalny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deployment).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Zdażyło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mi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się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już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że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serwer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napisał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mi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tylko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w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logach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jeden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komunikat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typu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worning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że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olewa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mojego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beana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bo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ma class not found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jednym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z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typów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zwracanych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, test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się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wysypywał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chwila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minęła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zanim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ten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enigmatyczny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komunikat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znalazłem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w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logach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Z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mniej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oczywistych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spraw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dodać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assertion library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Są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różne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typy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paczek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(jar, war, ear)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Pokazać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jak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wygląda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faktyczna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paczka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Prosty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test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Trzeba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dodać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assertion library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Uwaga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scopy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(@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InSequence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dirty="0"/>
          </a:p>
        </p:txBody>
      </p:sp>
      <p:sp>
        <p:nvSpPr>
          <p:cNvPr id="17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5DE3FBD-E2D2-4C3F-ADB0-3D1054CBAB15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11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Warto sobie zerknąć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Przy ReunAsClient uwaga na urla (bind na 0.0.0.0 powoduje że całość nie działa)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F2D6014-CD36-4075-AFD0-9FD12B0A378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931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56A552B-F555-43A6-ADCF-C68C8E7EC978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83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Najistotniejsze: mają być</a:t>
            </a:r>
            <a:r>
              <a:rPr lang="pl-PL" baseline="0" dirty="0" smtClean="0"/>
              <a:t> szybkie!</a:t>
            </a:r>
          </a:p>
          <a:p>
            <a:r>
              <a:rPr lang="pl-PL" baseline="0" dirty="0" smtClean="0"/>
              <a:t>Tysiąc testów to sporo poniżej sekundy</a:t>
            </a:r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02B61B-00A9-4B95-A3E3-7995147F70F1}" type="slidenum">
              <a:rPr lang="en-US" sz="1400" smtClean="0">
                <a:latin typeface="Times New Roman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8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aseline="0" dirty="0" smtClean="0"/>
              <a:t>z poziomu kodu zapewne jak wywalimy wszystkie adnotacja do DI to unity nadal przejdą, aplikacja się nawet nie </a:t>
            </a:r>
            <a:r>
              <a:rPr lang="pl-PL" baseline="0" dirty="0" err="1" smtClean="0"/>
              <a:t>zdeployuje</a:t>
            </a:r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smtClean="0"/>
              <a:t>Daleko temu do symulacji końcowego </a:t>
            </a:r>
            <a:r>
              <a:rPr lang="pl-PL" baseline="0" dirty="0" err="1" smtClean="0"/>
              <a:t>usera</a:t>
            </a:r>
            <a:endParaRPr lang="pl-PL" baseline="0" dirty="0" smtClean="0"/>
          </a:p>
          <a:p>
            <a:endParaRPr lang="pl-PL" baseline="0" dirty="0" smtClean="0"/>
          </a:p>
          <a:p>
            <a:r>
              <a:rPr lang="pl-PL" baseline="0" dirty="0" smtClean="0"/>
              <a:t>Testy interfejsu? Publicznego </a:t>
            </a:r>
            <a:r>
              <a:rPr lang="pl-PL" baseline="0" dirty="0" err="1" smtClean="0"/>
              <a:t>api</a:t>
            </a:r>
            <a:r>
              <a:rPr lang="pl-PL" baseline="0" dirty="0" smtClean="0"/>
              <a:t>??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5902B61B-00A9-4B95-A3E3-7995147F70F1}" type="slidenum">
              <a:rPr lang="en-US" sz="1400" smtClean="0">
                <a:latin typeface="Times New Roman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5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Co pewnie najważniejsze: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Dla usera failujący test nie ma wartości, wartość jest w fixie buga.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W przypadku unitów od faila do fixa droga jest prawie zerowa (wiemy dokładnie jaka linijka się sype)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W przypadku E2E wiemy (bardzo części mniej więcej albo i wcale) jaka funkcjonalność nie działa (np. logowanie) i weź tu teraz szukaj gdzie jest błąd.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E2E 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Drogie do napisania,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Drogie w utrzymaniu</a:t>
            </a:r>
            <a:endParaRPr/>
          </a:p>
          <a:p>
            <a:pPr>
              <a:lnSpc>
                <a:spcPct val="100000"/>
              </a:lnSpc>
              <a:buFont typeface="StarSymbol"/>
              <a:buChar char="-"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Trzeba dużo pracy żeby wyciągnąć z nich zysk (daleka droga od faila do fixa)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190248D-ED2D-47CF-9795-0ADA64BA61CE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45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Mamy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potestowane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wszystkie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moduły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(unity)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każda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para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modułów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dogaduje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się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poprawnie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integracyjne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),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tak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więc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wszystkie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moduły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gadają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sobą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poprawnie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każdy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z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osobna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działa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, co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jeszcze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może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pójść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źle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?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Otóż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wszystko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;)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Znowu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jesteśmy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„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blisko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kodu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”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Czy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szybsze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od E2E… to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bym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dwa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razy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mówił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dużo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zależy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pojedyncze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na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pewno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odpalają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się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szybciej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Znacznie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łatwiejsze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w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utrzymaniu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od E2E –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chodź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do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unitów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to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im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/>
                <a:ea typeface="Calibri"/>
              </a:rPr>
              <a:t>dużo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  <a:ea typeface="Calibri"/>
              </a:rPr>
              <a:t>brakuje</a:t>
            </a:r>
            <a:endParaRPr lang="pl-PL" sz="1200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</a:pPr>
            <a:endParaRPr lang="pl-PL" sz="1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z="1200" dirty="0" smtClean="0">
                <a:solidFill>
                  <a:srgbClr val="000000"/>
                </a:solidFill>
                <a:latin typeface="Calibri"/>
              </a:rPr>
              <a:t>Co do zasady</a:t>
            </a:r>
            <a:r>
              <a:rPr lang="pl-PL" sz="1200" baseline="0" dirty="0" smtClean="0">
                <a:solidFill>
                  <a:srgbClr val="000000"/>
                </a:solidFill>
                <a:latin typeface="Calibri"/>
              </a:rPr>
              <a:t> to można (w większości przypadków powinno się) trzymać je osobno od unitów, zależy od projektu. Na pewno MUSZĄ być osobno odpalane</a:t>
            </a:r>
            <a:endParaRPr dirty="0"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41C12D4-8482-4672-B7DF-4BC2C4E3921B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58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Przede wszystkim unity, każdy moduł systemu musi działać żeby dalsze testy miały sens.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Jeśli jeden trybik jest rozwalony, to choćby nie wiem co, cały system nie będzie działał poprawnie.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Integracyjnych mniej (znacznie), E2E jeszcze mniej (w końcu ile jest pełnych ścieżek przez system).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Tak jest tanio.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B45C88CB-8DBE-46AB-8FBA-FB2081DA52F4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34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Możemy w post-integration-test poczyścić po testach, wywalić bazy danych, inne serwisy….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Testy i tak budują się wszystkie na raz (kompilacja jest jedna)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I tak rozróżniają się na koniec po nazwie klasy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560D3C31-1F70-4EEF-88A6-58B7254331FC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1469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Kontener to tak naprawdę serwer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Kontenery manager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Chwalą się testami niezależnymi od kontenera, ale nie widziałem jeszcze aplikacji która w pełni poprawnie działała na różnych serwerach, to się kończy pisaniem pod jeden serwer, testy też są więc pod jeden serwer i tyle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Adaptery do kontenerów, powinien być jeden na classpathie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3C30636-2628-4470-995F-3882C8F713F4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66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Obraz 3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38" name="Obraz 3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Obraz 7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79" name="Obraz 7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Obraz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  <p:pic>
        <p:nvPicPr>
          <p:cNvPr id="119" name="Obraz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934280"/>
            <a:ext cx="5181120" cy="413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152280"/>
            <a:ext cx="4711320" cy="235620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4248000" y="3322800"/>
            <a:ext cx="6603480" cy="677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Arquillian – testy integracyjne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7CB7BF6-8872-4E07-BBEC-4109D66B9FA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pic>
        <p:nvPicPr>
          <p:cNvPr id="45" name="Shape 26"/>
          <p:cNvPicPr/>
          <p:nvPr/>
        </p:nvPicPr>
        <p:blipFill>
          <a:blip r:embed="rId14"/>
          <a:stretch>
            <a:fillRect/>
          </a:stretch>
        </p:blipFill>
        <p:spPr>
          <a:xfrm>
            <a:off x="9245160" y="0"/>
            <a:ext cx="2120760" cy="1060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Seventh Outline Level</a:t>
            </a:r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BB97342-FA07-4F55-970E-DC2AFAD2056F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pic>
        <p:nvPicPr>
          <p:cNvPr id="85" name="Shape 41"/>
          <p:cNvPicPr/>
          <p:nvPr/>
        </p:nvPicPr>
        <p:blipFill>
          <a:blip r:embed="rId14"/>
          <a:stretch>
            <a:fillRect/>
          </a:stretch>
        </p:blipFill>
        <p:spPr>
          <a:xfrm>
            <a:off x="9245160" y="0"/>
            <a:ext cx="2120760" cy="10602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248000" y="4173480"/>
            <a:ext cx="5397120" cy="56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Trener: Mateusz Lewandowski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www.infoshareacademy.com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4248000" y="5155920"/>
            <a:ext cx="3371400" cy="369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Gdańsk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pl-PL" dirty="0" smtClean="0">
                <a:solidFill>
                  <a:srgbClr val="000000"/>
                </a:solidFill>
                <a:latin typeface="Calibri"/>
                <a:ea typeface="Calibri"/>
              </a:rPr>
              <a:t>20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l-PL" dirty="0" smtClean="0">
                <a:solidFill>
                  <a:srgbClr val="000000"/>
                </a:solidFill>
                <a:latin typeface="Calibri"/>
                <a:ea typeface="Calibri"/>
              </a:rPr>
              <a:t>stycznia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</a:rPr>
              <a:t>201</a:t>
            </a:r>
            <a:r>
              <a:rPr lang="pl-PL" dirty="0" smtClean="0">
                <a:solidFill>
                  <a:srgbClr val="000000"/>
                </a:solidFill>
                <a:latin typeface="Calibri"/>
                <a:ea typeface="Calibri"/>
              </a:rPr>
              <a:t>8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roku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Arquillian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ShrinkWrap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Narzędzie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do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tworzenia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</a:rPr>
              <a:t>paczki</a:t>
            </a:r>
            <a:r>
              <a:rPr lang="pl-PL" sz="2400" dirty="0" smtClean="0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która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jest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deployowana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serwer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Wrzucamy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do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kontenera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tylko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</a:rPr>
              <a:t>to</a:t>
            </a:r>
            <a:r>
              <a:rPr lang="pl-PL" sz="2400" dirty="0" smtClean="0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co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potrzebujemy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Trzeba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wrzucić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Calibri"/>
              </a:rPr>
              <a:t>wszystko</a:t>
            </a:r>
            <a:r>
              <a:rPr lang="pl-PL" sz="2400" dirty="0" smtClean="0">
                <a:solidFill>
                  <a:srgbClr val="000000"/>
                </a:solidFill>
                <a:latin typeface="Calibri"/>
                <a:ea typeface="Calibri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co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faktycznie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będzie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wykorzystane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Możliwość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dodania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klas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  <a:ea typeface="Calibri"/>
              </a:rPr>
              <a:t>resourc</a:t>
            </a:r>
            <a:r>
              <a:rPr lang="pl-PL" sz="2400" dirty="0" err="1" smtClean="0">
                <a:solidFill>
                  <a:srgbClr val="000000"/>
                </a:solidFill>
                <a:latin typeface="Calibri"/>
                <a:ea typeface="Calibri"/>
              </a:rPr>
              <a:t>e’ów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zależności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Można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wrzucić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„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zamockowane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”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implementacje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beanów</a:t>
            </a:r>
            <a:endParaRPr dirty="0"/>
          </a:p>
        </p:txBody>
      </p:sp>
      <p:sp>
        <p:nvSpPr>
          <p:cNvPr id="1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77296F-66B7-47A6-BF88-56D2C0BFACB4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Dodatkowe funkcjonalności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Możliwość testowania api webowego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Arquillian cube – integracja z dockerem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Arquillian drone – integracja z selenium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030F11C-9C50-4B78-8A4B-7B68076C79A6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24026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000000"/>
                </a:solidFill>
                <a:latin typeface="Calibri"/>
                <a:ea typeface="Calibri"/>
              </a:rPr>
              <a:t>Dziękuję</a:t>
            </a:r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alibri"/>
                <a:ea typeface="Calibri"/>
              </a:rPr>
              <a:t>za</a:t>
            </a:r>
            <a:r>
              <a:rPr lang="en-US" sz="40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  <a:latin typeface="Calibri"/>
                <a:ea typeface="Calibri"/>
              </a:rPr>
              <a:t>uwagę</a:t>
            </a:r>
            <a:r>
              <a:rPr lang="pl-PL" sz="4000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dirty="0"/>
          </a:p>
        </p:txBody>
      </p:sp>
      <p:sp>
        <p:nvSpPr>
          <p:cNvPr id="16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www.infoshareacademy.com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D72CB9-DD15-440F-9EF1-0FF7135D4315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Agenda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Rodzaje testów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Testy integracyjne w mavenie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Arquillian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Przykłady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Ćwiczenia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www.infoshareacademy.com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4A569F-8AEB-4C1C-BAFF-83958DB90B85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Testy jednostkowe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Dobrze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"/>
              </a:rPr>
              <a:t>testuj</a:t>
            </a:r>
            <a:r>
              <a:rPr lang="pl-PL" sz="2800" dirty="0" smtClean="0">
                <a:solidFill>
                  <a:srgbClr val="000000"/>
                </a:solidFill>
                <a:latin typeface="Calibri"/>
                <a:ea typeface="Calibri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pojedyncze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elementy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klasy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Testowanie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wyizolowanych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fragmentów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kodu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Bardzo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krótki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czas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wykonania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skutkuje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częstym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korzystaniem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z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testów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Stosunkowo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łatwe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tanie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) w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utrzymaniu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Stosunkowo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łatwe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(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tanie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) do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stworzenia</a:t>
            </a:r>
            <a:endParaRPr dirty="0"/>
          </a:p>
        </p:txBody>
      </p:sp>
      <p:sp>
        <p:nvSpPr>
          <p:cNvPr id="13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7CE7EA-B97B-473A-8444-72E02F84F3C4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Testy jednostkowe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838080" y="2650320"/>
            <a:ext cx="10527480" cy="1476000"/>
          </a:xfrm>
          <a:prstGeom prst="rect">
            <a:avLst/>
          </a:prstGeom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100% pokrycie testami jednostkowymi nie zapewnia poprawności działania systemu.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698A12-9A5F-4A09-B96E-C8653AC4C5B8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Testowanie systemu jako całości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Testy end-to-end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Symulacja realnego użytkownika pracującego na realnym systemie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Potrzeba działającego systemu (infrastruktura)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Testowanie „klikania po aplikacji” jest drogie w utrzymaniu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Potrzeba dużo czasu i zasobów do wykonania testów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6B05A5C-6EE3-4C14-AE20-DFD48B19A5F2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Testy integracyjne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Coś pomiędzy E2E a Unitami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Testowanie kilku (dwóch) modułów systemu na raz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Potrzeba tylko części architektury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Znacznie łatwiejsze w utrzymaniu od E2E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DD56BB-7A4C-44A8-BC22-2F85FA01AE2B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Proporcje pomiędzy testami</a:t>
            </a:r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7B085B-CC2F-4D7F-A2D8-F397FEE96F3C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/>
          </a:p>
        </p:txBody>
      </p:sp>
      <p:pic>
        <p:nvPicPr>
          <p:cNvPr id="14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820320" y="1690560"/>
            <a:ext cx="4551120" cy="393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Maven a testy integracyjne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Surefire plugin do unitów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Failsafe plugin do integracyjnych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pre-integration-test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integration-test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post-integration-test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verify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Inna faza przerwania builda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</a:rPr>
              <a:t>Różne pomysły na odseparowanie unitów od testów integracyjnych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</a:rPr>
              <a:t>Osobny moduł, razem z unitami, w osobnym folderze</a:t>
            </a: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63C4B55-FAE7-4117-89EC-7E7AA75C1420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</a:rPr>
              <a:t>Arquillian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27480" cy="43509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Narzędzie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pl-PL" sz="2800" dirty="0" smtClean="0">
                <a:solidFill>
                  <a:srgbClr val="000000"/>
                </a:solidFill>
                <a:latin typeface="Calibri"/>
                <a:ea typeface="Calibri"/>
              </a:rPr>
              <a:t>do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testowania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integracyjnego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Wrzuca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kod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wykonuje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testy w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kontenerze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Mamy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dostęp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do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funkcjonalności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kontenera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(dependency injection)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Możliwość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wykonania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kodu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w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różnych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kontenerach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Możliwość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zarządzania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cyklem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życia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kontenera</a:t>
            </a:r>
            <a:endParaRPr dirty="0"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Runner </a:t>
            </a:r>
            <a:r>
              <a:rPr lang="pl-PL" sz="2800" dirty="0" smtClean="0">
                <a:solidFill>
                  <a:srgbClr val="000000"/>
                </a:solidFill>
                <a:latin typeface="Calibri"/>
                <a:ea typeface="Calibri"/>
              </a:rPr>
              <a:t>d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</a:rPr>
              <a:t>o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Junita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</a:rPr>
              <a:t>TestNG</a:t>
            </a:r>
            <a:endParaRPr dirty="0"/>
          </a:p>
        </p:txBody>
      </p:sp>
      <p:sp>
        <p:nvSpPr>
          <p:cNvPr id="15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56D616-2963-4F1D-95AA-CC8BF0472373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829</Words>
  <Application>Microsoft Office PowerPoint</Application>
  <PresentationFormat>Panoramiczny</PresentationFormat>
  <Paragraphs>144</Paragraphs>
  <Slides>12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12</vt:i4>
      </vt:variant>
    </vt:vector>
  </HeadingPairs>
  <TitlesOfParts>
    <vt:vector size="20" baseType="lpstr">
      <vt:lpstr>Arial</vt:lpstr>
      <vt:lpstr>Calibri</vt:lpstr>
      <vt:lpstr>DejaVu Sans</vt:lpstr>
      <vt:lpstr>StarSymbol</vt:lpstr>
      <vt:lpstr>Times New Roman</vt:lpstr>
      <vt:lpstr>Office Theme</vt:lpstr>
      <vt:lpstr>Office Theme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Mateusz Lewandowski</dc:creator>
  <cp:lastModifiedBy>Mateusz Lewandowski</cp:lastModifiedBy>
  <cp:revision>7</cp:revision>
  <dcterms:modified xsi:type="dcterms:W3CDTF">2018-01-14T18:20:24Z</dcterms:modified>
</cp:coreProperties>
</file>