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16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08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36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3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04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3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6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4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5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36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264B-C8E1-40E6-92B8-D39E335525F3}" type="datetimeFigureOut">
              <a:rPr lang="hu-HU" smtClean="0"/>
              <a:t>2014.11.09.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0803-41D8-4176-B5D3-9DBC3182B0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TDK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Pályatervezési és pályakövető szabályozási algoritmusok fejlesztése mobil robotoknak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48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Pályatervezések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Ide lehetne egy összefoglalás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89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Kombinotarikus</a:t>
            </a:r>
            <a:r>
              <a:rPr lang="hu-HU" dirty="0" smtClean="0"/>
              <a:t> tervező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Globális tervezés</a:t>
            </a:r>
          </a:p>
          <a:p>
            <a:pPr lvl="1"/>
            <a:r>
              <a:rPr lang="hu-HU" dirty="0" smtClean="0"/>
              <a:t>Akadályok figyelembevétele</a:t>
            </a:r>
          </a:p>
          <a:p>
            <a:pPr lvl="1"/>
            <a:r>
              <a:rPr lang="hu-HU" dirty="0" smtClean="0"/>
              <a:t>Robot kinematikai korlátjai csak részben</a:t>
            </a:r>
          </a:p>
          <a:p>
            <a:pPr lvl="1"/>
            <a:r>
              <a:rPr lang="hu-HU" dirty="0" smtClean="0"/>
              <a:t>Előzetes pálya</a:t>
            </a:r>
          </a:p>
          <a:p>
            <a:r>
              <a:rPr lang="hu-HU" dirty="0" smtClean="0"/>
              <a:t>Lokális tervező</a:t>
            </a:r>
          </a:p>
          <a:p>
            <a:pPr lvl="1"/>
            <a:r>
              <a:rPr lang="hu-HU" dirty="0" smtClean="0"/>
              <a:t>Akadályok nélküli tervezés</a:t>
            </a:r>
          </a:p>
          <a:p>
            <a:pPr lvl="1"/>
            <a:r>
              <a:rPr lang="hu-HU" dirty="0" smtClean="0"/>
              <a:t>Kinematikai korlátok figyelembe vétele</a:t>
            </a:r>
          </a:p>
          <a:p>
            <a:pPr lvl="1"/>
            <a:r>
              <a:rPr lang="hu-HU" dirty="0" smtClean="0"/>
              <a:t>Előzetes pálya részletei</a:t>
            </a:r>
          </a:p>
        </p:txBody>
      </p:sp>
    </p:spTree>
    <p:extLst>
      <p:ext uri="{BB962C8B-B14F-4D97-AF65-F5344CB8AC3E}">
        <p14:creationId xmlns:p14="http://schemas.microsoft.com/office/powerpoint/2010/main" val="117974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RTR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7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C*CS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Lokális tervező algoritmus</a:t>
                </a:r>
              </a:p>
              <a:p>
                <a:r>
                  <a:rPr lang="hu-HU" dirty="0" smtClean="0"/>
                  <a:t>Körívek és egyenes szakaszok alkalmazása</a:t>
                </a:r>
              </a:p>
              <a:p>
                <a:r>
                  <a:rPr lang="hu-HU" dirty="0" smtClean="0"/>
                  <a:t>Végtelen </a:t>
                </a:r>
                <a:r>
                  <a:rPr lang="hu-HU" dirty="0" smtClean="0"/>
                  <a:t>megoldás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̅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hu-H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b="0" dirty="0" smtClean="0"/>
                  <a:t> csak egy megoldás</a:t>
                </a:r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Csoportba foglalás 83"/>
          <p:cNvGrpSpPr/>
          <p:nvPr/>
        </p:nvGrpSpPr>
        <p:grpSpPr>
          <a:xfrm>
            <a:off x="3713187" y="1812467"/>
            <a:ext cx="10371960" cy="8203403"/>
            <a:chOff x="1236687" y="1629345"/>
            <a:chExt cx="10371960" cy="8203403"/>
          </a:xfrm>
        </p:grpSpPr>
        <p:sp>
          <p:nvSpPr>
            <p:cNvPr id="62" name="Ív 61"/>
            <p:cNvSpPr/>
            <p:nvPr/>
          </p:nvSpPr>
          <p:spPr>
            <a:xfrm>
              <a:off x="1676285" y="4126642"/>
              <a:ext cx="5637589" cy="5636256"/>
            </a:xfrm>
            <a:prstGeom prst="arc">
              <a:avLst>
                <a:gd name="adj1" fmla="val 17274477"/>
                <a:gd name="adj2" fmla="val 19129069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83" name="Csoportba foglalás 82"/>
            <p:cNvGrpSpPr/>
            <p:nvPr/>
          </p:nvGrpSpPr>
          <p:grpSpPr>
            <a:xfrm>
              <a:off x="1236687" y="1629345"/>
              <a:ext cx="10371960" cy="8203403"/>
              <a:chOff x="1236687" y="1629345"/>
              <a:chExt cx="10371960" cy="8203403"/>
            </a:xfrm>
          </p:grpSpPr>
          <p:sp>
            <p:nvSpPr>
              <p:cNvPr id="56" name="Ív 55"/>
              <p:cNvSpPr/>
              <p:nvPr/>
            </p:nvSpPr>
            <p:spPr>
              <a:xfrm>
                <a:off x="1236687" y="1629345"/>
                <a:ext cx="4995999" cy="4995999"/>
              </a:xfrm>
              <a:prstGeom prst="arc">
                <a:avLst>
                  <a:gd name="adj1" fmla="val 21592594"/>
                  <a:gd name="adj2" fmla="val 3603457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Ív 56"/>
              <p:cNvSpPr/>
              <p:nvPr/>
            </p:nvSpPr>
            <p:spPr>
              <a:xfrm>
                <a:off x="6234803" y="2541499"/>
                <a:ext cx="3064037" cy="3064037"/>
              </a:xfrm>
              <a:prstGeom prst="arc">
                <a:avLst>
                  <a:gd name="adj1" fmla="val 8286477"/>
                  <a:gd name="adj2" fmla="val 106842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58" name="Egyenes összekötő 57"/>
              <p:cNvCxnSpPr/>
              <p:nvPr/>
            </p:nvCxnSpPr>
            <p:spPr>
              <a:xfrm flipV="1">
                <a:off x="4884997" y="3666200"/>
                <a:ext cx="4643071" cy="26765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gyenes összekötő 58"/>
              <p:cNvCxnSpPr>
                <a:stCxn id="56" idx="2"/>
                <a:endCxn id="65" idx="2"/>
              </p:cNvCxnSpPr>
              <p:nvPr/>
            </p:nvCxnSpPr>
            <p:spPr>
              <a:xfrm flipV="1">
                <a:off x="4981510" y="5965915"/>
                <a:ext cx="549223" cy="3260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gyenes összekötő 59"/>
              <p:cNvCxnSpPr/>
              <p:nvPr/>
            </p:nvCxnSpPr>
            <p:spPr>
              <a:xfrm flipV="1">
                <a:off x="5539946" y="4634642"/>
                <a:ext cx="2310849" cy="1332706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gyenes összekötő 60"/>
              <p:cNvCxnSpPr>
                <a:stCxn id="64" idx="2"/>
              </p:cNvCxnSpPr>
              <p:nvPr/>
            </p:nvCxnSpPr>
            <p:spPr>
              <a:xfrm flipH="1">
                <a:off x="7850795" y="4289362"/>
                <a:ext cx="598352" cy="345280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Ív 62"/>
              <p:cNvSpPr/>
              <p:nvPr/>
            </p:nvSpPr>
            <p:spPr>
              <a:xfrm>
                <a:off x="1746135" y="4196492"/>
                <a:ext cx="5637589" cy="5636256"/>
              </a:xfrm>
              <a:prstGeom prst="arc">
                <a:avLst>
                  <a:gd name="adj1" fmla="val 18994282"/>
                  <a:gd name="adj2" fmla="val 20999871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" name="Ív 63"/>
              <p:cNvSpPr/>
              <p:nvPr/>
            </p:nvSpPr>
            <p:spPr>
              <a:xfrm>
                <a:off x="7318010" y="4034500"/>
                <a:ext cx="4290637" cy="4290637"/>
              </a:xfrm>
              <a:prstGeom prst="arc">
                <a:avLst>
                  <a:gd name="adj1" fmla="val 10235110"/>
                  <a:gd name="adj2" fmla="val 14507255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" name="Ív 64"/>
              <p:cNvSpPr/>
              <p:nvPr/>
            </p:nvSpPr>
            <p:spPr>
              <a:xfrm>
                <a:off x="4135287" y="4218161"/>
                <a:ext cx="1869559" cy="1869117"/>
              </a:xfrm>
              <a:prstGeom prst="arc">
                <a:avLst>
                  <a:gd name="adj1" fmla="val 17274477"/>
                  <a:gd name="adj2" fmla="val 3628136"/>
                </a:avLst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66" name="Egyenes összekötő nyíllal 65"/>
              <p:cNvCxnSpPr/>
              <p:nvPr/>
            </p:nvCxnSpPr>
            <p:spPr>
              <a:xfrm rot="240000" flipH="1" flipV="1">
                <a:off x="6358250" y="4807326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gyenes összekötő nyíllal 66"/>
              <p:cNvCxnSpPr/>
              <p:nvPr/>
            </p:nvCxnSpPr>
            <p:spPr>
              <a:xfrm rot="-1440000" flipH="1" flipV="1">
                <a:off x="5052877" y="4066882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accent1">
                    <a:lumMod val="60000"/>
                    <a:lumOff val="40000"/>
                  </a:schemeClr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gyenes összekötő nyíllal 67"/>
              <p:cNvCxnSpPr/>
              <p:nvPr/>
            </p:nvCxnSpPr>
            <p:spPr>
              <a:xfrm rot="6300000" flipH="1" flipV="1">
                <a:off x="5562942" y="5742743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accent1">
                    <a:lumMod val="60000"/>
                    <a:lumOff val="40000"/>
                  </a:schemeClr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gyenes összekötő nyíllal 68"/>
              <p:cNvCxnSpPr/>
              <p:nvPr/>
            </p:nvCxnSpPr>
            <p:spPr>
              <a:xfrm rot="6300000" flipH="1" flipV="1">
                <a:off x="7838545" y="4428780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gyenes összekötő nyíllal 69"/>
              <p:cNvCxnSpPr/>
              <p:nvPr/>
            </p:nvCxnSpPr>
            <p:spPr>
              <a:xfrm rot="2160000" flipH="1" flipV="1">
                <a:off x="7182159" y="6211078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gyenes összekötő nyíllal 70"/>
              <p:cNvCxnSpPr/>
              <p:nvPr/>
            </p:nvCxnSpPr>
            <p:spPr>
              <a:xfrm rot="6300000" flipH="1" flipV="1">
                <a:off x="8480418" y="4061602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zövegdoboz 71"/>
              <p:cNvSpPr txBox="1"/>
              <p:nvPr/>
            </p:nvSpPr>
            <p:spPr>
              <a:xfrm>
                <a:off x="5721250" y="4175096"/>
                <a:ext cx="501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C*</a:t>
                </a:r>
                <a:endParaRPr lang="hu-HU" dirty="0"/>
              </a:p>
            </p:txBody>
          </p:sp>
          <p:sp>
            <p:nvSpPr>
              <p:cNvPr id="73" name="Szövegdoboz 72"/>
              <p:cNvSpPr txBox="1"/>
              <p:nvPr/>
            </p:nvSpPr>
            <p:spPr>
              <a:xfrm>
                <a:off x="5649173" y="4779239"/>
                <a:ext cx="501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C</a:t>
                </a:r>
                <a:endParaRPr lang="hu-HU" dirty="0"/>
              </a:p>
            </p:txBody>
          </p:sp>
          <p:sp>
            <p:nvSpPr>
              <p:cNvPr id="74" name="Szövegdoboz 73"/>
              <p:cNvSpPr txBox="1"/>
              <p:nvPr/>
            </p:nvSpPr>
            <p:spPr>
              <a:xfrm>
                <a:off x="7079839" y="4631351"/>
                <a:ext cx="501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 smtClean="0"/>
                  <a:t>S</a:t>
                </a:r>
                <a:endParaRPr lang="hu-HU" dirty="0"/>
              </a:p>
            </p:txBody>
          </p:sp>
          <p:sp>
            <p:nvSpPr>
              <p:cNvPr id="75" name="Szövegdoboz 74"/>
              <p:cNvSpPr txBox="1"/>
              <p:nvPr/>
            </p:nvSpPr>
            <p:spPr>
              <a:xfrm>
                <a:off x="6519490" y="4693875"/>
                <a:ext cx="501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i="1" dirty="0" err="1" smtClean="0">
                    <a:latin typeface="Lucida Sans" panose="020B0602030504020204" pitchFamily="34" charset="0"/>
                  </a:rPr>
                  <a:t>q</a:t>
                </a:r>
                <a:r>
                  <a:rPr lang="hu-HU" sz="1600" i="1" baseline="-25000" dirty="0" err="1" smtClean="0">
                    <a:latin typeface="Lucida Sans" panose="020B0602030504020204" pitchFamily="34" charset="0"/>
                  </a:rPr>
                  <a:t>I</a:t>
                </a:r>
                <a:endParaRPr lang="hu-HU" i="1" baseline="-25000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76" name="Szövegdoboz 75"/>
              <p:cNvSpPr txBox="1"/>
              <p:nvPr/>
            </p:nvSpPr>
            <p:spPr>
              <a:xfrm>
                <a:off x="7670119" y="4159238"/>
                <a:ext cx="411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i="1" dirty="0" err="1" smtClean="0">
                    <a:latin typeface="Lucida Sans" panose="020B0602030504020204" pitchFamily="34" charset="0"/>
                  </a:rPr>
                  <a:t>q</a:t>
                </a:r>
                <a:r>
                  <a:rPr lang="hu-HU" sz="1600" i="1" baseline="-25000" dirty="0" err="1" smtClean="0">
                    <a:latin typeface="Lucida Sans" panose="020B0602030504020204" pitchFamily="34" charset="0"/>
                  </a:rPr>
                  <a:t>G</a:t>
                </a:r>
                <a:endParaRPr lang="hu-HU" sz="1600" i="1" baseline="-25000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77" name="Szövegdoboz 76"/>
              <p:cNvSpPr txBox="1"/>
              <p:nvPr/>
            </p:nvSpPr>
            <p:spPr>
              <a:xfrm>
                <a:off x="5143936" y="3868318"/>
                <a:ext cx="501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i="1" dirty="0" err="1" smtClean="0">
                    <a:latin typeface="Lucida Sans" panose="020B0602030504020204" pitchFamily="34" charset="0"/>
                  </a:rPr>
                  <a:t>q</a:t>
                </a:r>
                <a:r>
                  <a:rPr lang="hu-HU" sz="1600" i="1" baseline="-25000" dirty="0" err="1" smtClean="0">
                    <a:latin typeface="Lucida Sans" panose="020B0602030504020204" pitchFamily="34" charset="0"/>
                  </a:rPr>
                  <a:t>I</a:t>
                </a:r>
                <a:r>
                  <a:rPr lang="hu-HU" sz="1600" i="1" dirty="0" smtClean="0">
                    <a:latin typeface="Lucida Sans" panose="020B0602030504020204" pitchFamily="34" charset="0"/>
                  </a:rPr>
                  <a:t>’</a:t>
                </a:r>
                <a:endParaRPr lang="hu-HU" sz="1600" i="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78" name="Szövegdoboz 77"/>
              <p:cNvSpPr txBox="1"/>
              <p:nvPr/>
            </p:nvSpPr>
            <p:spPr>
              <a:xfrm>
                <a:off x="7296610" y="6150294"/>
                <a:ext cx="501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i="1" dirty="0" err="1" smtClean="0">
                    <a:latin typeface="Lucida Sans" panose="020B0602030504020204" pitchFamily="34" charset="0"/>
                  </a:rPr>
                  <a:t>q</a:t>
                </a:r>
                <a:r>
                  <a:rPr lang="hu-HU" sz="1600" i="1" baseline="-25000" dirty="0" err="1" smtClean="0">
                    <a:latin typeface="Lucida Sans" panose="020B0602030504020204" pitchFamily="34" charset="0"/>
                  </a:rPr>
                  <a:t>I</a:t>
                </a:r>
                <a:r>
                  <a:rPr lang="hu-HU" sz="1600" i="1" dirty="0" smtClean="0">
                    <a:latin typeface="Lucida Sans" panose="020B0602030504020204" pitchFamily="34" charset="0"/>
                  </a:rPr>
                  <a:t>’</a:t>
                </a:r>
                <a:endParaRPr lang="hu-HU" sz="1600" i="1" dirty="0"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79" name="Egyenes összekötő nyíllal 78"/>
              <p:cNvCxnSpPr/>
              <p:nvPr/>
            </p:nvCxnSpPr>
            <p:spPr>
              <a:xfrm rot="6300000" flipH="1" flipV="1">
                <a:off x="5033439" y="6047553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accent1">
                    <a:lumMod val="60000"/>
                    <a:lumOff val="40000"/>
                  </a:schemeClr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gyenes összekötő nyíllal 79"/>
              <p:cNvCxnSpPr/>
              <p:nvPr/>
            </p:nvCxnSpPr>
            <p:spPr>
              <a:xfrm rot="2700000" flipH="1" flipV="1">
                <a:off x="6100972" y="3808656"/>
                <a:ext cx="263429" cy="263429"/>
              </a:xfrm>
              <a:prstGeom prst="straightConnector1">
                <a:avLst/>
              </a:prstGeom>
              <a:ln w="44450">
                <a:solidFill>
                  <a:schemeClr val="accent1">
                    <a:lumMod val="60000"/>
                    <a:lumOff val="40000"/>
                  </a:schemeClr>
                </a:solidFill>
                <a:headEnd type="oval"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Szövegdoboz 80"/>
              <p:cNvSpPr txBox="1"/>
              <p:nvPr/>
            </p:nvSpPr>
            <p:spPr>
              <a:xfrm>
                <a:off x="6282889" y="3782928"/>
                <a:ext cx="501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i="1" dirty="0" err="1" smtClean="0">
                    <a:latin typeface="Lucida Sans" panose="020B0602030504020204" pitchFamily="34" charset="0"/>
                  </a:rPr>
                  <a:t>q</a:t>
                </a:r>
                <a:r>
                  <a:rPr lang="hu-HU" sz="1600" i="1" baseline="-25000" dirty="0" err="1" smtClean="0">
                    <a:latin typeface="Lucida Sans" panose="020B0602030504020204" pitchFamily="34" charset="0"/>
                  </a:rPr>
                  <a:t>I</a:t>
                </a:r>
                <a:r>
                  <a:rPr lang="hu-HU" sz="1600" i="1" dirty="0" smtClean="0">
                    <a:latin typeface="Lucida Sans" panose="020B0602030504020204" pitchFamily="34" charset="0"/>
                  </a:rPr>
                  <a:t>’</a:t>
                </a:r>
                <a:endParaRPr lang="hu-HU" sz="1600" i="1" dirty="0">
                  <a:latin typeface="Lucida Sans" panose="020B0602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Mintavételezés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599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Virtuális vonalkövetés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δ: orientációs hiba</a:t>
            </a:r>
          </a:p>
          <a:p>
            <a:r>
              <a:rPr lang="hu-HU" dirty="0" smtClean="0"/>
              <a:t>p: távolság hiba</a:t>
            </a:r>
          </a:p>
          <a:p>
            <a:r>
              <a:rPr lang="el-GR" dirty="0" smtClean="0"/>
              <a:t>φ</a:t>
            </a:r>
            <a:r>
              <a:rPr lang="hu-HU" dirty="0" smtClean="0"/>
              <a:t>: kormányszög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00" y="1825625"/>
            <a:ext cx="3760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</Words>
  <Application>Microsoft Office PowerPoint</Application>
  <PresentationFormat>Szélesvásznú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Lucida Sans</vt:lpstr>
      <vt:lpstr>Office-téma</vt:lpstr>
      <vt:lpstr>TDK</vt:lpstr>
      <vt:lpstr>Pályatervezések</vt:lpstr>
      <vt:lpstr>Kombinotarikus tervező</vt:lpstr>
      <vt:lpstr>RTR</vt:lpstr>
      <vt:lpstr>C*CS</vt:lpstr>
      <vt:lpstr>Mintavételezés</vt:lpstr>
      <vt:lpstr>Virtuális vonalkövetés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TDK</dc:title>
  <dc:creator>Csorvási Gábor</dc:creator>
  <cp:lastModifiedBy>Csorvási Gábor</cp:lastModifiedBy>
  <cp:revision>7</cp:revision>
  <dcterms:created xsi:type="dcterms:W3CDTF">2014-11-09T19:38:19Z</dcterms:created>
  <dcterms:modified xsi:type="dcterms:W3CDTF">2014-11-09T21:57:36Z</dcterms:modified>
</cp:coreProperties>
</file>