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4"/>
  </p:notesMasterIdLst>
  <p:handoutMasterIdLst>
    <p:handoutMasterId r:id="rId35"/>
  </p:handoutMasterIdLst>
  <p:sldIdLst>
    <p:sldId id="256" r:id="rId5"/>
    <p:sldId id="277" r:id="rId6"/>
    <p:sldId id="300" r:id="rId7"/>
    <p:sldId id="294" r:id="rId8"/>
    <p:sldId id="297" r:id="rId9"/>
    <p:sldId id="295" r:id="rId10"/>
    <p:sldId id="296" r:id="rId11"/>
    <p:sldId id="262" r:id="rId12"/>
    <p:sldId id="302" r:id="rId13"/>
    <p:sldId id="266" r:id="rId14"/>
    <p:sldId id="301" r:id="rId15"/>
    <p:sldId id="303" r:id="rId16"/>
    <p:sldId id="304" r:id="rId17"/>
    <p:sldId id="305" r:id="rId18"/>
    <p:sldId id="270" r:id="rId19"/>
    <p:sldId id="299" r:id="rId20"/>
    <p:sldId id="278" r:id="rId21"/>
    <p:sldId id="307" r:id="rId22"/>
    <p:sldId id="306" r:id="rId23"/>
    <p:sldId id="308" r:id="rId24"/>
    <p:sldId id="282" r:id="rId25"/>
    <p:sldId id="310" r:id="rId26"/>
    <p:sldId id="275" r:id="rId27"/>
    <p:sldId id="298" r:id="rId28"/>
    <p:sldId id="311" r:id="rId29"/>
    <p:sldId id="276" r:id="rId30"/>
    <p:sldId id="258" r:id="rId31"/>
    <p:sldId id="312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7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Modeling Crypto 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 fontScale="92500"/>
          </a:bodyPr>
          <a:lstStyle/>
          <a:p>
            <a:r>
              <a:rPr lang="en-US" dirty="0"/>
              <a:t>A Machine Learning Approach to a Regression Problem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100F62E-7E24-4563-8D27-5DE04E53F33F}"/>
              </a:ext>
            </a:extLst>
          </p:cNvPr>
          <p:cNvSpPr txBox="1">
            <a:spLocks/>
          </p:cNvSpPr>
          <p:nvPr/>
        </p:nvSpPr>
        <p:spPr>
          <a:xfrm>
            <a:off x="6416041" y="598355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D. Giordano </a:t>
            </a:r>
            <a:r>
              <a:rPr lang="en-GB" sz="1000" dirty="0"/>
              <a:t>| D. Rasner | A. Redey</a:t>
            </a:r>
            <a:endParaRPr lang="en-US" sz="1000" dirty="0"/>
          </a:p>
        </p:txBody>
      </p:sp>
      <p:pic>
        <p:nvPicPr>
          <p:cNvPr id="1028" name="Picture 4" descr="Bitcoin price – live: Flash crash wipes $100 billion from crypto market |  The Independent">
            <a:extLst>
              <a:ext uri="{FF2B5EF4-FFF2-40B4-BE49-F238E27FC236}">
                <a16:creationId xmlns:a16="http://schemas.microsoft.com/office/drawing/2014/main" id="{F8C8A807-F64C-446F-BA62-CCFA99BD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51" y="874450"/>
            <a:ext cx="4097826" cy="3029712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3862" lon="2117964" rev="21215993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AF62803-110E-4910-9342-A7A4FEDCC515}"/>
              </a:ext>
            </a:extLst>
          </p:cNvPr>
          <p:cNvSpPr txBox="1">
            <a:spLocks/>
          </p:cNvSpPr>
          <p:nvPr/>
        </p:nvSpPr>
        <p:spPr>
          <a:xfrm>
            <a:off x="5247132" y="1738741"/>
            <a:ext cx="1697736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Distribution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0613C7-3FA4-43D3-8485-B5398FA3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5" y="3408632"/>
            <a:ext cx="5496325" cy="21313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8D2AA1-37D9-4FDC-A1C9-0BEBCFA8D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87519"/>
            <a:ext cx="5529564" cy="2173571"/>
          </a:xfrm>
          <a:prstGeom prst="rect">
            <a:avLst/>
          </a:prstGeom>
        </p:spPr>
      </p:pic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99AB2F1E-B320-448F-8E71-E7F762D9DFA1}"/>
              </a:ext>
            </a:extLst>
          </p:cNvPr>
          <p:cNvSpPr txBox="1">
            <a:spLocks/>
          </p:cNvSpPr>
          <p:nvPr/>
        </p:nvSpPr>
        <p:spPr>
          <a:xfrm>
            <a:off x="977374" y="2743272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latin typeface="+mn-lt"/>
              </a:rPr>
              <a:t>Original</a:t>
            </a:r>
            <a:endParaRPr lang="en-CH" sz="1200" dirty="0">
              <a:latin typeface="+mn-lt"/>
            </a:endParaRP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9F2C0A16-3369-47F8-BFFF-AA9A5F79C759}"/>
              </a:ext>
            </a:extLst>
          </p:cNvPr>
          <p:cNvSpPr txBox="1">
            <a:spLocks/>
          </p:cNvSpPr>
          <p:nvPr/>
        </p:nvSpPr>
        <p:spPr>
          <a:xfrm>
            <a:off x="6468836" y="2722159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latin typeface="+mn-lt"/>
              </a:rPr>
              <a:t>Transformed</a:t>
            </a:r>
            <a:endParaRPr lang="en-CH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AF62803-110E-4910-9342-A7A4FEDCC515}"/>
              </a:ext>
            </a:extLst>
          </p:cNvPr>
          <p:cNvSpPr txBox="1">
            <a:spLocks/>
          </p:cNvSpPr>
          <p:nvPr/>
        </p:nvSpPr>
        <p:spPr>
          <a:xfrm>
            <a:off x="5080254" y="1738741"/>
            <a:ext cx="203149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Stationarity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99AB2F1E-B320-448F-8E71-E7F762D9DFA1}"/>
              </a:ext>
            </a:extLst>
          </p:cNvPr>
          <p:cNvSpPr txBox="1">
            <a:spLocks/>
          </p:cNvSpPr>
          <p:nvPr/>
        </p:nvSpPr>
        <p:spPr>
          <a:xfrm>
            <a:off x="977374" y="2377512"/>
            <a:ext cx="3061226" cy="514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latin typeface="+mn-lt"/>
              </a:rPr>
              <a:t>Decomposition Original</a:t>
            </a:r>
            <a:endParaRPr lang="en-CH" sz="1200" dirty="0">
              <a:latin typeface="+mn-lt"/>
            </a:endParaRP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9F2C0A16-3369-47F8-BFFF-AA9A5F79C759}"/>
              </a:ext>
            </a:extLst>
          </p:cNvPr>
          <p:cNvSpPr txBox="1">
            <a:spLocks/>
          </p:cNvSpPr>
          <p:nvPr/>
        </p:nvSpPr>
        <p:spPr>
          <a:xfrm>
            <a:off x="6468836" y="2356399"/>
            <a:ext cx="3309148" cy="514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latin typeface="+mn-lt"/>
              </a:rPr>
              <a:t>Decomposition Transformed</a:t>
            </a:r>
            <a:endParaRPr lang="en-CH" sz="1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B0E26-001D-445E-B02A-FC9293A5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36" y="2912100"/>
            <a:ext cx="5287828" cy="2737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C3E51-BDAB-4008-898F-DA2911BA2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92" y="2906498"/>
            <a:ext cx="5379794" cy="2848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335EE5-207D-4197-B421-C374E012D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83" y="5663774"/>
            <a:ext cx="2972323" cy="585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79694-2DB1-466D-A451-6F434A39F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24" y="5710150"/>
            <a:ext cx="2600076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5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AF62803-110E-4910-9342-A7A4FEDCC515}"/>
              </a:ext>
            </a:extLst>
          </p:cNvPr>
          <p:cNvSpPr txBox="1">
            <a:spLocks/>
          </p:cNvSpPr>
          <p:nvPr/>
        </p:nvSpPr>
        <p:spPr>
          <a:xfrm>
            <a:off x="4845395" y="1718913"/>
            <a:ext cx="2466594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Autocorrelation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99AB2F1E-B320-448F-8E71-E7F762D9DFA1}"/>
              </a:ext>
            </a:extLst>
          </p:cNvPr>
          <p:cNvSpPr txBox="1">
            <a:spLocks/>
          </p:cNvSpPr>
          <p:nvPr/>
        </p:nvSpPr>
        <p:spPr>
          <a:xfrm>
            <a:off x="977374" y="2743272"/>
            <a:ext cx="3061226" cy="514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latin typeface="+mn-lt"/>
              </a:rPr>
              <a:t>ACF Original</a:t>
            </a:r>
            <a:endParaRPr lang="en-CH" sz="1200" dirty="0">
              <a:latin typeface="+mn-lt"/>
            </a:endParaRP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9F2C0A16-3369-47F8-BFFF-AA9A5F79C759}"/>
              </a:ext>
            </a:extLst>
          </p:cNvPr>
          <p:cNvSpPr txBox="1">
            <a:spLocks/>
          </p:cNvSpPr>
          <p:nvPr/>
        </p:nvSpPr>
        <p:spPr>
          <a:xfrm>
            <a:off x="6468836" y="2722159"/>
            <a:ext cx="3309148" cy="514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latin typeface="+mn-lt"/>
              </a:rPr>
              <a:t>ACF Transformed</a:t>
            </a:r>
            <a:endParaRPr lang="en-CH" sz="1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C5E8C-98BE-471F-B0ED-4C2F84C0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25" y="3321024"/>
            <a:ext cx="4114800" cy="2644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D94E4F-D393-43A4-905D-B5C208A8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00" y="3334942"/>
            <a:ext cx="4202184" cy="26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0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AF62803-110E-4910-9342-A7A4FEDCC515}"/>
              </a:ext>
            </a:extLst>
          </p:cNvPr>
          <p:cNvSpPr txBox="1">
            <a:spLocks/>
          </p:cNvSpPr>
          <p:nvPr/>
        </p:nvSpPr>
        <p:spPr>
          <a:xfrm>
            <a:off x="4678217" y="1695108"/>
            <a:ext cx="2835565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Heteroskedasticity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9561A-D7BC-4A5F-8DCE-4A9A29DC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7" y="2256568"/>
            <a:ext cx="5366913" cy="2394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83C4F-BA1B-4283-B156-728955F83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65" y="2243121"/>
            <a:ext cx="5334729" cy="2407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CA6E7-BD77-4FA9-ABFA-48E1DBB81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37" y="4669155"/>
            <a:ext cx="2868611" cy="16688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41A70A-D981-4345-BEC1-7B4258142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269" y="4676212"/>
            <a:ext cx="3132519" cy="16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8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582058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678EA75-5084-48D5-8C4F-86B92FF2F1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5"/>
            <a:ext cx="4918446" cy="1325563"/>
          </a:xfrm>
        </p:spPr>
        <p:txBody>
          <a:bodyPr anchor="ctr"/>
          <a:lstStyle/>
          <a:p>
            <a:r>
              <a:rPr lang="en-ZA" dirty="0">
                <a:solidFill>
                  <a:schemeClr val="tx2"/>
                </a:solidFill>
              </a:rPr>
              <a:t>OK, but …</a:t>
            </a:r>
          </a:p>
        </p:txBody>
      </p:sp>
      <p:pic>
        <p:nvPicPr>
          <p:cNvPr id="6146" name="Picture 2" descr=" what does this mean? -  what does this mean?  Confused Jackie Chan">
            <a:extLst>
              <a:ext uri="{FF2B5EF4-FFF2-40B4-BE49-F238E27FC236}">
                <a16:creationId xmlns:a16="http://schemas.microsoft.com/office/drawing/2014/main" id="{9962C7EE-979E-4650-8F8A-31B331D8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89" y="2070099"/>
            <a:ext cx="5514975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7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of Statistical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733BE36D-5B79-4D35-BE72-5CF3ABAEE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76763"/>
              </p:ext>
            </p:extLst>
          </p:nvPr>
        </p:nvGraphicFramePr>
        <p:xfrm>
          <a:off x="5920169" y="2377024"/>
          <a:ext cx="5589078" cy="233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671">
                  <a:extLst>
                    <a:ext uri="{9D8B030D-6E8A-4147-A177-3AD203B41FA5}">
                      <a16:colId xmlns:a16="http://schemas.microsoft.com/office/drawing/2014/main" val="3824855676"/>
                    </a:ext>
                  </a:extLst>
                </a:gridCol>
                <a:gridCol w="1816608">
                  <a:extLst>
                    <a:ext uri="{9D8B030D-6E8A-4147-A177-3AD203B41FA5}">
                      <a16:colId xmlns:a16="http://schemas.microsoft.com/office/drawing/2014/main" val="3837383170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890504469"/>
                    </a:ext>
                  </a:extLst>
                </a:gridCol>
              </a:tblGrid>
              <a:tr h="48520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Test</a:t>
                      </a:r>
                      <a:endParaRPr lang="en-CH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Outcome</a:t>
                      </a:r>
                      <a:endParaRPr lang="en-CH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Meaning</a:t>
                      </a:r>
                      <a:endParaRPr lang="en-CH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9682"/>
                  </a:ext>
                </a:extLst>
              </a:tr>
              <a:tr h="600303">
                <a:tc>
                  <a:txBody>
                    <a:bodyPr/>
                    <a:lstStyle/>
                    <a:p>
                      <a:r>
                        <a:rPr lang="en-GB" sz="1400" dirty="0"/>
                        <a:t>ADF Stationarity test</a:t>
                      </a: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Daily returns stationary</a:t>
                      </a: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Linear Models can be used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41457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ACF Plot (Autocorrelation)</a:t>
                      </a:r>
                      <a:endParaRPr lang="en-CH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Autocorrelation</a:t>
                      </a:r>
                      <a:endParaRPr lang="en-CH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Possible use case for ARIMA*</a:t>
                      </a:r>
                      <a:endParaRPr lang="en-CH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623884"/>
                  </a:ext>
                </a:extLst>
              </a:tr>
              <a:tr h="48520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Breusch-Pagan test (Homoskedasticity)</a:t>
                      </a:r>
                      <a:endParaRPr lang="en-CH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Heteroskedasticity present: Errors vary</a:t>
                      </a:r>
                      <a:endParaRPr lang="en-CH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Possible use case for volatility clustering (GARCH)*</a:t>
                      </a:r>
                      <a:endParaRPr lang="en-CH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67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65543A8-0E7D-4FD4-94B7-5E9D4AF9CEF9}"/>
              </a:ext>
            </a:extLst>
          </p:cNvPr>
          <p:cNvSpPr txBox="1"/>
          <p:nvPr/>
        </p:nvSpPr>
        <p:spPr>
          <a:xfrm>
            <a:off x="6035040" y="4712208"/>
            <a:ext cx="558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* ARIMA and GARCH models were not in scope of the project, although we experimented them in R a possible forecast with ARIMA in Appendix</a:t>
            </a:r>
            <a:endParaRPr lang="en-CH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582058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3DE1D-CD22-4A9D-BE0B-A9F9C7BE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1" y="803263"/>
            <a:ext cx="985157" cy="11419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CEE3575-EEBC-4FF8-9247-F0AB52D8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72948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ZA" dirty="0"/>
              <a:t>Focus: Correlation Matrix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072716-C4F3-405B-BA1A-FEE2A2F9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487" y="3429000"/>
            <a:ext cx="3135732" cy="24479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52EE3E-3BCF-4E30-8159-8493140D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46" y="3429000"/>
            <a:ext cx="2873314" cy="2371898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1B7610-615A-4F66-85FF-10867E038FD7}"/>
              </a:ext>
            </a:extLst>
          </p:cNvPr>
          <p:cNvSpPr/>
          <p:nvPr/>
        </p:nvSpPr>
        <p:spPr>
          <a:xfrm>
            <a:off x="7207863" y="4255007"/>
            <a:ext cx="890016" cy="603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582058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3DE1D-CD22-4A9D-BE0B-A9F9C7BE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1" y="803263"/>
            <a:ext cx="985157" cy="11419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CEE3575-EEBC-4FF8-9247-F0AB52D8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 Building &amp; Tuning</a:t>
            </a:r>
          </a:p>
        </p:txBody>
      </p:sp>
    </p:spTree>
    <p:extLst>
      <p:ext uri="{BB962C8B-B14F-4D97-AF65-F5344CB8AC3E}">
        <p14:creationId xmlns:p14="http://schemas.microsoft.com/office/powerpoint/2010/main" val="99152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ZA" dirty="0"/>
              <a:t>Focus: Cross-Validation &amp; Grid Search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557B5-0928-4203-BFED-7979B7B6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971" y="2998903"/>
            <a:ext cx="3078174" cy="22681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41C82A-2A54-41C9-A634-A2ABEBC31199}"/>
              </a:ext>
            </a:extLst>
          </p:cNvPr>
          <p:cNvSpPr txBox="1">
            <a:spLocks/>
          </p:cNvSpPr>
          <p:nvPr/>
        </p:nvSpPr>
        <p:spPr>
          <a:xfrm>
            <a:off x="6968857" y="3193332"/>
            <a:ext cx="5028071" cy="31630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600" dirty="0"/>
              <a:t>Train/Test Split not shuffled</a:t>
            </a:r>
          </a:p>
          <a:p>
            <a:r>
              <a:rPr lang="en-ZA" sz="1600" dirty="0"/>
              <a:t>Test Data saved for prediction</a:t>
            </a:r>
          </a:p>
          <a:p>
            <a:r>
              <a:rPr lang="en-ZA" sz="1600" noProof="1"/>
              <a:t>Training – &gt; Cross Validation with base models </a:t>
            </a:r>
          </a:p>
          <a:p>
            <a:r>
              <a:rPr lang="en-ZA" sz="1600" noProof="1"/>
              <a:t>Extract parameters, define grid around it –&gt; perform grid search with cross validation</a:t>
            </a:r>
          </a:p>
          <a:p>
            <a:r>
              <a:rPr lang="en-ZA" sz="1600" noProof="1"/>
              <a:t>Select best estimators</a:t>
            </a:r>
          </a:p>
          <a:p>
            <a:r>
              <a:rPr lang="en-ZA" sz="1600" noProof="1"/>
              <a:t>Save model artifacts</a:t>
            </a:r>
          </a:p>
          <a:p>
            <a:r>
              <a:rPr lang="en-ZA" sz="1600" noProof="1"/>
              <a:t>Load models and perform prediction on the separated test dataset</a:t>
            </a:r>
          </a:p>
        </p:txBody>
      </p:sp>
    </p:spTree>
    <p:extLst>
      <p:ext uri="{BB962C8B-B14F-4D97-AF65-F5344CB8AC3E}">
        <p14:creationId xmlns:p14="http://schemas.microsoft.com/office/powerpoint/2010/main" val="429128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5"/>
            <a:ext cx="3171825" cy="1325563"/>
          </a:xfrm>
        </p:spPr>
        <p:txBody>
          <a:bodyPr anchor="ctr"/>
          <a:lstStyle/>
          <a:p>
            <a:r>
              <a:rPr lang="en-ZA" dirty="0">
                <a:solidFill>
                  <a:schemeClr val="tx2"/>
                </a:solidFill>
              </a:rPr>
              <a:t>Our Goal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5" y="6356349"/>
            <a:ext cx="3426115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5E7269-AC59-4C3D-89CC-44BBE8C0BC38}"/>
              </a:ext>
            </a:extLst>
          </p:cNvPr>
          <p:cNvSpPr txBox="1">
            <a:spLocks/>
          </p:cNvSpPr>
          <p:nvPr/>
        </p:nvSpPr>
        <p:spPr>
          <a:xfrm>
            <a:off x="1333498" y="1792286"/>
            <a:ext cx="5111750" cy="853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Develop </a:t>
            </a:r>
            <a:r>
              <a:rPr lang="en-ZA" b="1" dirty="0">
                <a:solidFill>
                  <a:schemeClr val="tx1"/>
                </a:solidFill>
              </a:rPr>
              <a:t>prediction algorithms </a:t>
            </a:r>
            <a:r>
              <a:rPr lang="en-ZA" dirty="0">
                <a:solidFill>
                  <a:schemeClr val="tx1"/>
                </a:solidFill>
              </a:rPr>
              <a:t>for bitcoin prices, based on a time series dataset, consisting of financial, blockchain-related, technical analysis and sentiment daily signals.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582058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3DE1D-CD22-4A9D-BE0B-A9F9C7BE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1" y="803263"/>
            <a:ext cx="985157" cy="11419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CEE3575-EEBC-4FF8-9247-F0AB52D8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78580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Metrics: Model Fit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A59069-DC56-4CAD-A5C0-2EA57136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40" y="2212849"/>
            <a:ext cx="8817519" cy="39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Metrics: Errors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A9EAF-60D2-4FB6-88E0-152223D3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" y="2098875"/>
            <a:ext cx="6136819" cy="2814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EFBDBF-8E44-4B9E-8AF1-9CF722741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201" y="2189937"/>
            <a:ext cx="5779799" cy="25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8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037655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AE7444-AE73-4848-85F4-9AF05A22F605}"/>
              </a:ext>
            </a:extLst>
          </p:cNvPr>
          <p:cNvSpPr txBox="1">
            <a:spLocks/>
          </p:cNvSpPr>
          <p:nvPr/>
        </p:nvSpPr>
        <p:spPr>
          <a:xfrm>
            <a:off x="5476875" y="2357904"/>
            <a:ext cx="5028071" cy="35552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Our main focus was that we select the models, which show the best fit and tried to optimize their R-Squared.</a:t>
            </a:r>
          </a:p>
          <a:p>
            <a:pPr marL="0" indent="0">
              <a:buNone/>
            </a:pPr>
            <a:r>
              <a:rPr lang="en-US" sz="1400" dirty="0"/>
              <a:t>We also checked that the errors either decrease or do not get worse.</a:t>
            </a:r>
          </a:p>
          <a:p>
            <a:pPr marL="0" indent="0">
              <a:buNone/>
            </a:pPr>
            <a:r>
              <a:rPr lang="en-US" sz="1400" dirty="0"/>
              <a:t>Our 4 models, which stayed in scope of our optimization were the following:</a:t>
            </a:r>
          </a:p>
          <a:p>
            <a:r>
              <a:rPr lang="en-US" sz="1400" b="1" dirty="0"/>
              <a:t>Tweedie Regressor</a:t>
            </a:r>
          </a:p>
          <a:p>
            <a:r>
              <a:rPr lang="en-US" sz="1400" b="1" dirty="0"/>
              <a:t>Random Forest Regressor</a:t>
            </a:r>
          </a:p>
          <a:p>
            <a:r>
              <a:rPr lang="en-US" sz="1400" b="1" dirty="0"/>
              <a:t>Stochastic Gradient Descent</a:t>
            </a:r>
          </a:p>
          <a:p>
            <a:r>
              <a:rPr lang="en-US" sz="1400" b="1" dirty="0" err="1"/>
              <a:t>XGBoost</a:t>
            </a:r>
            <a:r>
              <a:rPr lang="en-US" sz="1400" b="1" dirty="0"/>
              <a:t> Regressor</a:t>
            </a:r>
          </a:p>
          <a:p>
            <a:pPr marL="0" indent="0">
              <a:buNone/>
            </a:pPr>
            <a:r>
              <a:rPr lang="en-ZA" sz="1400" noProof="1"/>
              <a:t>The most robust model in our analysis was the Tweedie Regressor, which is a Generalized Linear Model and is used to model data that follow Tweedie or Poisson distribution, which is the case in our project.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582058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24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5B830-99AC-4A8A-B482-5FA9A649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06" y="1685842"/>
            <a:ext cx="4629618" cy="4417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DA3BA0-87E0-4116-8B2E-72F67F0536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5"/>
            <a:ext cx="10053830" cy="1325563"/>
          </a:xfrm>
        </p:spPr>
        <p:txBody>
          <a:bodyPr anchor="ctr"/>
          <a:lstStyle/>
          <a:p>
            <a:r>
              <a:rPr lang="en-ZA" dirty="0">
                <a:solidFill>
                  <a:schemeClr val="tx2"/>
                </a:solidFill>
              </a:rPr>
              <a:t>Then we’re going to the right direction, right?</a:t>
            </a:r>
          </a:p>
        </p:txBody>
      </p:sp>
    </p:spTree>
    <p:extLst>
      <p:ext uri="{BB962C8B-B14F-4D97-AF65-F5344CB8AC3E}">
        <p14:creationId xmlns:p14="http://schemas.microsoft.com/office/powerpoint/2010/main" val="1291748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5"/>
            <a:ext cx="3171825" cy="1325563"/>
          </a:xfrm>
        </p:spPr>
        <p:txBody>
          <a:bodyPr anchor="ctr"/>
          <a:lstStyle/>
          <a:p>
            <a:r>
              <a:rPr lang="en-ZA" dirty="0">
                <a:solidFill>
                  <a:schemeClr val="tx2"/>
                </a:solidFill>
              </a:rPr>
              <a:t>Possible Extensions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5" y="6356349"/>
            <a:ext cx="3426115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25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EA3F94-1360-4D53-8AB2-CF93E118EA21}"/>
              </a:ext>
            </a:extLst>
          </p:cNvPr>
          <p:cNvSpPr txBox="1">
            <a:spLocks/>
          </p:cNvSpPr>
          <p:nvPr/>
        </p:nvSpPr>
        <p:spPr>
          <a:xfrm>
            <a:off x="1333498" y="2144820"/>
            <a:ext cx="5028071" cy="31630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ZA" sz="1600" dirty="0">
                <a:solidFill>
                  <a:srgbClr val="0070C0"/>
                </a:solidFill>
              </a:rPr>
              <a:t>Look for more / different features data (however data quality is a challenge)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1600" dirty="0">
                <a:solidFill>
                  <a:srgbClr val="0070C0"/>
                </a:solidFill>
              </a:rPr>
              <a:t>Get data with more granularity and frequency </a:t>
            </a:r>
            <a:br>
              <a:rPr lang="en-ZA" sz="1600" dirty="0">
                <a:solidFill>
                  <a:srgbClr val="0070C0"/>
                </a:solidFill>
              </a:rPr>
            </a:br>
            <a:r>
              <a:rPr lang="en-ZA" sz="1600" dirty="0">
                <a:solidFill>
                  <a:srgbClr val="0070C0"/>
                </a:solidFill>
              </a:rPr>
              <a:t>(</a:t>
            </a:r>
            <a:r>
              <a:rPr lang="en-ZA" sz="1600" dirty="0" err="1">
                <a:solidFill>
                  <a:srgbClr val="0070C0"/>
                </a:solidFill>
              </a:rPr>
              <a:t>eg.</a:t>
            </a:r>
            <a:r>
              <a:rPr lang="en-ZA" sz="1600" dirty="0">
                <a:solidFill>
                  <a:srgbClr val="0070C0"/>
                </a:solidFill>
              </a:rPr>
              <a:t> minutely, secondly)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1600" noProof="1">
                <a:solidFill>
                  <a:srgbClr val="0070C0"/>
                </a:solidFill>
              </a:rPr>
              <a:t>Try to approach the problem from a different angle (eg. Classification problem, Volatility clustering…)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1600" noProof="1">
                <a:solidFill>
                  <a:srgbClr val="0070C0"/>
                </a:solidFill>
              </a:rPr>
              <a:t>Transform the problem to a Deep learning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1600" noProof="1">
                <a:solidFill>
                  <a:srgbClr val="0070C0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3753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Akos Redey​</a:t>
            </a:r>
          </a:p>
          <a:p>
            <a:r>
              <a:rPr lang="en-US" dirty="0"/>
              <a:t>akosredey@hotmail.com</a:t>
            </a:r>
          </a:p>
          <a:p>
            <a:r>
              <a:rPr lang="en-US" dirty="0"/>
              <a:t>https://github.com/akosredey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Appendix: Prediction with Arima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69559-AA09-4C51-A987-9144781D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59" y="801593"/>
            <a:ext cx="7350936" cy="49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38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33F630E-0EF0-427C-B944-B8BB4606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24" y="679704"/>
            <a:ext cx="8016240" cy="57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582058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678EA75-5084-48D5-8C4F-86B92FF2F1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5"/>
            <a:ext cx="9139430" cy="1325563"/>
          </a:xfrm>
        </p:spPr>
        <p:txBody>
          <a:bodyPr anchor="ctr"/>
          <a:lstStyle/>
          <a:p>
            <a:r>
              <a:rPr lang="en-ZA" dirty="0">
                <a:solidFill>
                  <a:schemeClr val="tx2"/>
                </a:solidFill>
              </a:rPr>
              <a:t>the way we want to go: Machine Learning</a:t>
            </a:r>
          </a:p>
        </p:txBody>
      </p:sp>
      <p:pic>
        <p:nvPicPr>
          <p:cNvPr id="8" name="Picture 4" descr="Machine learning Noah what the hell is this? Child of computer science  statistics and mathematics | StareCat.com">
            <a:extLst>
              <a:ext uri="{FF2B5EF4-FFF2-40B4-BE49-F238E27FC236}">
                <a16:creationId xmlns:a16="http://schemas.microsoft.com/office/drawing/2014/main" id="{C0FCEE65-08DF-4A6F-A15B-B5E91AF7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69" y="1804988"/>
            <a:ext cx="5437698" cy="3425380"/>
          </a:xfrm>
          <a:prstGeom prst="rect">
            <a:avLst/>
          </a:prstGeom>
          <a:ln>
            <a:noFill/>
          </a:ln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582058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F5ADDC2-ADDB-4FE3-B86E-67D8C0A64BF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5"/>
            <a:ext cx="4202807" cy="1325563"/>
          </a:xfrm>
        </p:spPr>
        <p:txBody>
          <a:bodyPr anchor="ctr"/>
          <a:lstStyle/>
          <a:p>
            <a:r>
              <a:rPr lang="en-ZA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D0E011-103C-4C2C-8142-2081369E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1336581"/>
            <a:ext cx="5826564" cy="4869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938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582058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6F7C8-7657-4E8B-B9CF-D7E92B61F5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5"/>
            <a:ext cx="3171825" cy="1325563"/>
          </a:xfrm>
        </p:spPr>
        <p:txBody>
          <a:bodyPr anchor="ctr"/>
          <a:lstStyle/>
          <a:p>
            <a:r>
              <a:rPr lang="en-ZA" dirty="0">
                <a:solidFill>
                  <a:schemeClr val="tx2"/>
                </a:solidFill>
              </a:rPr>
              <a:t>Approach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BA4E9E-095D-4156-BCAA-13E187DA26FD}"/>
              </a:ext>
            </a:extLst>
          </p:cNvPr>
          <p:cNvGrpSpPr/>
          <p:nvPr/>
        </p:nvGrpSpPr>
        <p:grpSpPr>
          <a:xfrm>
            <a:off x="1693823" y="1211516"/>
            <a:ext cx="8672516" cy="3826224"/>
            <a:chOff x="1225092" y="647320"/>
            <a:chExt cx="8672516" cy="38262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652B9A-97C8-4598-B614-E0B0C2B32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092" y="2689796"/>
              <a:ext cx="1093565" cy="1478408"/>
            </a:xfrm>
            <a:prstGeom prst="rect">
              <a:avLst/>
            </a:prstGeom>
          </p:spPr>
        </p:pic>
        <p:sp>
          <p:nvSpPr>
            <p:cNvPr id="13" name="Thought Bubble: Cloud 12">
              <a:extLst>
                <a:ext uri="{FF2B5EF4-FFF2-40B4-BE49-F238E27FC236}">
                  <a16:creationId xmlns:a16="http://schemas.microsoft.com/office/drawing/2014/main" id="{ABA7836D-42FB-4D61-BBC3-B9FDD6DA9DBF}"/>
                </a:ext>
              </a:extLst>
            </p:cNvPr>
            <p:cNvSpPr/>
            <p:nvPr/>
          </p:nvSpPr>
          <p:spPr>
            <a:xfrm>
              <a:off x="3442883" y="973614"/>
              <a:ext cx="2036064" cy="1157668"/>
            </a:xfrm>
            <a:prstGeom prst="cloudCallout">
              <a:avLst>
                <a:gd name="adj1" fmla="val -116043"/>
                <a:gd name="adj2" fmla="val 1256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2"/>
                  </a:solidFill>
                </a:rPr>
                <a:t>Ah, OK. I get it… So it is a statistical problem…</a:t>
              </a:r>
              <a:endParaRPr lang="en-CH" sz="1400" dirty="0">
                <a:solidFill>
                  <a:schemeClr val="tx2"/>
                </a:solidFill>
              </a:endParaRPr>
            </a:p>
          </p:txBody>
        </p:sp>
        <p:sp>
          <p:nvSpPr>
            <p:cNvPr id="16" name="Thought Bubble: Cloud 15">
              <a:extLst>
                <a:ext uri="{FF2B5EF4-FFF2-40B4-BE49-F238E27FC236}">
                  <a16:creationId xmlns:a16="http://schemas.microsoft.com/office/drawing/2014/main" id="{E55942EC-03B4-4ACC-9EAC-26A97CDE7B28}"/>
                </a:ext>
              </a:extLst>
            </p:cNvPr>
            <p:cNvSpPr/>
            <p:nvPr/>
          </p:nvSpPr>
          <p:spPr>
            <a:xfrm>
              <a:off x="6843512" y="2057528"/>
              <a:ext cx="2036064" cy="1157668"/>
            </a:xfrm>
            <a:prstGeom prst="cloudCallout">
              <a:avLst>
                <a:gd name="adj1" fmla="val -282510"/>
                <a:gd name="adj2" fmla="val 34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2"/>
                  </a:solidFill>
                </a:rPr>
                <a:t>… and a time series problem</a:t>
              </a:r>
              <a:endParaRPr lang="en-CH" sz="1400" dirty="0">
                <a:solidFill>
                  <a:schemeClr val="tx2"/>
                </a:solidFill>
              </a:endParaRPr>
            </a:p>
          </p:txBody>
        </p:sp>
        <p:sp>
          <p:nvSpPr>
            <p:cNvPr id="17" name="Thought Bubble: Cloud 16">
              <a:extLst>
                <a:ext uri="{FF2B5EF4-FFF2-40B4-BE49-F238E27FC236}">
                  <a16:creationId xmlns:a16="http://schemas.microsoft.com/office/drawing/2014/main" id="{E3E114C0-3423-4015-8869-AD9108003D87}"/>
                </a:ext>
              </a:extLst>
            </p:cNvPr>
            <p:cNvSpPr/>
            <p:nvPr/>
          </p:nvSpPr>
          <p:spPr>
            <a:xfrm>
              <a:off x="7861544" y="647320"/>
              <a:ext cx="2036064" cy="1157668"/>
            </a:xfrm>
            <a:prstGeom prst="cloudCallout">
              <a:avLst>
                <a:gd name="adj1" fmla="val -333408"/>
                <a:gd name="adj2" fmla="val 1572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2"/>
                  </a:solidFill>
                </a:rPr>
                <a:t>… and a machine learning problem</a:t>
              </a:r>
              <a:endParaRPr lang="en-CH" sz="1400" dirty="0">
                <a:solidFill>
                  <a:schemeClr val="tx2"/>
                </a:solidFill>
              </a:endParaRPr>
            </a:p>
          </p:txBody>
        </p:sp>
        <p:sp>
          <p:nvSpPr>
            <p:cNvPr id="15" name="Thought Bubble: Cloud 14">
              <a:extLst>
                <a:ext uri="{FF2B5EF4-FFF2-40B4-BE49-F238E27FC236}">
                  <a16:creationId xmlns:a16="http://schemas.microsoft.com/office/drawing/2014/main" id="{DAFB41D4-0BE6-408D-9499-8518B6DE87A1}"/>
                </a:ext>
              </a:extLst>
            </p:cNvPr>
            <p:cNvSpPr/>
            <p:nvPr/>
          </p:nvSpPr>
          <p:spPr>
            <a:xfrm>
              <a:off x="5478947" y="1226154"/>
              <a:ext cx="2036064" cy="1157668"/>
            </a:xfrm>
            <a:prstGeom prst="cloudCallout">
              <a:avLst>
                <a:gd name="adj1" fmla="val -215444"/>
                <a:gd name="adj2" fmla="val 1046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2"/>
                  </a:solidFill>
                </a:rPr>
                <a:t>… and a multiple regression problem</a:t>
              </a:r>
              <a:endParaRPr lang="en-CH" sz="1400" dirty="0">
                <a:solidFill>
                  <a:schemeClr val="tx2"/>
                </a:solidFill>
              </a:endParaRPr>
            </a:p>
          </p:txBody>
        </p:sp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0F56D685-D174-487D-AD26-D2E35FBED76B}"/>
                </a:ext>
              </a:extLst>
            </p:cNvPr>
            <p:cNvSpPr/>
            <p:nvPr/>
          </p:nvSpPr>
          <p:spPr>
            <a:xfrm>
              <a:off x="6496979" y="3315876"/>
              <a:ext cx="2036064" cy="1157668"/>
            </a:xfrm>
            <a:prstGeom prst="cloudCallout">
              <a:avLst>
                <a:gd name="adj1" fmla="val -267540"/>
                <a:gd name="adj2" fmla="val -744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2"/>
                  </a:solidFill>
                </a:rPr>
                <a:t>… and a Deep Learning problem</a:t>
              </a:r>
              <a:endParaRPr lang="en-CH" sz="1400" dirty="0">
                <a:solidFill>
                  <a:schemeClr val="tx2"/>
                </a:solidFill>
              </a:endParaRPr>
            </a:p>
          </p:txBody>
        </p:sp>
        <p:sp>
          <p:nvSpPr>
            <p:cNvPr id="18" name="Thought Bubble: Cloud 17">
              <a:extLst>
                <a:ext uri="{FF2B5EF4-FFF2-40B4-BE49-F238E27FC236}">
                  <a16:creationId xmlns:a16="http://schemas.microsoft.com/office/drawing/2014/main" id="{29CA5FA0-484D-4DE7-80E1-C49AE7B09041}"/>
                </a:ext>
              </a:extLst>
            </p:cNvPr>
            <p:cNvSpPr/>
            <p:nvPr/>
          </p:nvSpPr>
          <p:spPr>
            <a:xfrm>
              <a:off x="4215880" y="2625471"/>
              <a:ext cx="2036064" cy="1157668"/>
            </a:xfrm>
            <a:prstGeom prst="cloudCallout">
              <a:avLst>
                <a:gd name="adj1" fmla="val -154366"/>
                <a:gd name="adj2" fmla="val -133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2"/>
                  </a:solidFill>
                </a:rPr>
                <a:t>… and a neural network problem</a:t>
              </a:r>
              <a:endParaRPr lang="en-CH" sz="14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19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D6D038C-BBB7-4FE8-BFE3-2B422CDC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86" y="4227643"/>
            <a:ext cx="3453849" cy="1700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3C1C9A-E369-4085-A4B9-E146CCB2F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005" y="1193395"/>
            <a:ext cx="3835280" cy="86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582058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6F7C8-7657-4E8B-B9CF-D7E92B61F5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5"/>
            <a:ext cx="3171825" cy="1325563"/>
          </a:xfrm>
        </p:spPr>
        <p:txBody>
          <a:bodyPr anchor="ctr"/>
          <a:lstStyle/>
          <a:p>
            <a:r>
              <a:rPr lang="en-ZA" dirty="0">
                <a:solidFill>
                  <a:schemeClr val="tx2"/>
                </a:solidFill>
              </a:rPr>
              <a:t>Challenge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6A162D-526D-4F34-9730-B5600CC54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558" y="2711453"/>
            <a:ext cx="2942764" cy="236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507A75-D694-4EBE-BC60-5F1FBB22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796" y="969633"/>
            <a:ext cx="2606296" cy="3111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0" name="Picture 2" descr="Artificial neural network architecture (ANN i-h 1-h 2-h n-o). | Download  Scientific Diagram">
            <a:extLst>
              <a:ext uri="{FF2B5EF4-FFF2-40B4-BE49-F238E27FC236}">
                <a16:creationId xmlns:a16="http://schemas.microsoft.com/office/drawing/2014/main" id="{B7216173-2FBB-4BF3-8366-74545EFF6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08" y="2711453"/>
            <a:ext cx="3381004" cy="1984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78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582058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4E22A7-9802-450E-9D79-C658D109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05" y="2051876"/>
            <a:ext cx="7003152" cy="3490341"/>
          </a:xfrm>
          <a:prstGeom prst="rect">
            <a:avLst/>
          </a:prstGeom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678EA75-5084-48D5-8C4F-86B92FF2F1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5"/>
            <a:ext cx="4918446" cy="1325563"/>
          </a:xfrm>
        </p:spPr>
        <p:txBody>
          <a:bodyPr anchor="ctr"/>
          <a:lstStyle/>
          <a:p>
            <a:r>
              <a:rPr lang="en-ZA" dirty="0">
                <a:solidFill>
                  <a:schemeClr val="tx2"/>
                </a:solidFill>
              </a:rPr>
              <a:t>Our initial thoughts…</a:t>
            </a:r>
          </a:p>
        </p:txBody>
      </p:sp>
    </p:spTree>
    <p:extLst>
      <p:ext uri="{BB962C8B-B14F-4D97-AF65-F5344CB8AC3E}">
        <p14:creationId xmlns:p14="http://schemas.microsoft.com/office/powerpoint/2010/main" val="18877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STATISTICAL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53857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the assumptions of multiple linear regression and the requirements for 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53857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Based on the selected and tuned models, make a prediction on the test set, measure the performance.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FEATURE SELECTION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56840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the correlation between predictors and their justification to be included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BUILDING &amp; TUNING MODELS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5790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 the dataset into training and validation sets, train your models, perform cross-validation, tune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hyperparamers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select the best performing estimators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ZHAW DAENG Gruppe 4 (Cryptocurrency) Leistungsnachweis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E08D10-44B0-4421-8F37-1281FB9ADC4C}"/>
              </a:ext>
            </a:extLst>
          </p:cNvPr>
          <p:cNvSpPr/>
          <p:nvPr/>
        </p:nvSpPr>
        <p:spPr>
          <a:xfrm>
            <a:off x="3291840" y="3718560"/>
            <a:ext cx="289560" cy="226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9144329-1173-4859-B2DC-7FFCD4684826}"/>
              </a:ext>
            </a:extLst>
          </p:cNvPr>
          <p:cNvSpPr/>
          <p:nvPr/>
        </p:nvSpPr>
        <p:spPr>
          <a:xfrm rot="16200000">
            <a:off x="5694425" y="4416083"/>
            <a:ext cx="289560" cy="226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6F20E98-514A-4794-9F71-98F43435E77A}"/>
              </a:ext>
            </a:extLst>
          </p:cNvPr>
          <p:cNvSpPr/>
          <p:nvPr/>
        </p:nvSpPr>
        <p:spPr>
          <a:xfrm rot="10800000">
            <a:off x="8465820" y="3678604"/>
            <a:ext cx="289560" cy="226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CH"/>
              <a:t>09/07/2021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3582058" cy="365125"/>
          </a:xfrm>
        </p:spPr>
        <p:txBody>
          <a:bodyPr/>
          <a:lstStyle/>
          <a:p>
            <a:r>
              <a:rPr lang="en-ZA" dirty="0"/>
              <a:t>ZHAW DAENG Gruppe 4 (Cryptocurrency) </a:t>
            </a:r>
            <a:r>
              <a:rPr lang="en-ZA" dirty="0" err="1"/>
              <a:t>Leistungsnachweis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3DE1D-CD22-4A9D-BE0B-A9F9C7BE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1" y="803263"/>
            <a:ext cx="985157" cy="11419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CEE3575-EEBC-4FF8-9247-F0AB52D8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Statistics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C1977F-3338-4FF5-B146-92BB384D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40" y="803263"/>
            <a:ext cx="1269492" cy="12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2402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825</Words>
  <Application>Microsoft Office PowerPoint</Application>
  <PresentationFormat>Widescreen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Tenorite</vt:lpstr>
      <vt:lpstr>Wingdings</vt:lpstr>
      <vt:lpstr>Monoline</vt:lpstr>
      <vt:lpstr>Modeling Crypto Time Series</vt:lpstr>
      <vt:lpstr>Our Goal</vt:lpstr>
      <vt:lpstr>the way we want to go: Machine Learning</vt:lpstr>
      <vt:lpstr>Problem Statement</vt:lpstr>
      <vt:lpstr>Approach</vt:lpstr>
      <vt:lpstr>Challenge</vt:lpstr>
      <vt:lpstr>Our initial thoughts…</vt:lpstr>
      <vt:lpstr>Process</vt:lpstr>
      <vt:lpstr>Statistics</vt:lpstr>
      <vt:lpstr>Statistics</vt:lpstr>
      <vt:lpstr>Statistics</vt:lpstr>
      <vt:lpstr>Statistics</vt:lpstr>
      <vt:lpstr>Statistics</vt:lpstr>
      <vt:lpstr>OK, but …</vt:lpstr>
      <vt:lpstr>Outcome of Statistical Tests</vt:lpstr>
      <vt:lpstr>Feature Selection</vt:lpstr>
      <vt:lpstr>Focus: Correlation Matrix</vt:lpstr>
      <vt:lpstr>Model Building &amp; Tuning</vt:lpstr>
      <vt:lpstr>Focus: Cross-Validation &amp; Grid Search</vt:lpstr>
      <vt:lpstr>Evaluation</vt:lpstr>
      <vt:lpstr>Metrics: Model Fit</vt:lpstr>
      <vt:lpstr>Metrics: Errors</vt:lpstr>
      <vt:lpstr>SUMMARY</vt:lpstr>
      <vt:lpstr>Then we’re going to the right direction, right?</vt:lpstr>
      <vt:lpstr>Possible Extensions</vt:lpstr>
      <vt:lpstr>THANK YOU</vt:lpstr>
      <vt:lpstr>Appendix: Prediction with Arima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Crypto Time Series</dc:title>
  <dc:creator>Akos Redey</dc:creator>
  <cp:lastModifiedBy>Akos Redey</cp:lastModifiedBy>
  <cp:revision>32</cp:revision>
  <dcterms:created xsi:type="dcterms:W3CDTF">2021-07-08T11:34:03Z</dcterms:created>
  <dcterms:modified xsi:type="dcterms:W3CDTF">2021-07-08T16:49:57Z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