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lvl1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1pPr>
    <a:lvl2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2pPr>
    <a:lvl3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3pPr>
    <a:lvl4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4pPr>
    <a:lvl5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5pPr>
    <a:lvl6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6pPr>
    <a:lvl7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7pPr>
    <a:lvl8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8pPr>
    <a:lvl9pPr algn="ctr" defTabSz="584200">
      <a:defRPr sz="3800">
        <a:solidFill>
          <a:srgbClr val="FF0000"/>
        </a:solidFill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bevel/>
            </a:ln>
          </a:top>
          <a:bottom>
            <a:ln w="254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bevel/>
            </a:ln>
          </a:top>
          <a:bottom>
            <a:ln w="25400" cap="flat">
              <a:solidFill>
                <a:srgbClr val="FF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0000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0000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762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74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44612"/>
            <a:ext cx="11099800" cy="28444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47418"/>
            <a:ext cx="5334000" cy="6373264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386281"/>
            <a:ext cx="11099800" cy="2161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47418"/>
            <a:ext cx="11099800" cy="637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7200">
                <a:solidFill>
                  <a:srgbClr val="FAFC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AFCFC"/>
                </a:solidFill>
              </a:rPr>
              <a:t>www.car-maniacs.co.uk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An awesome car r</a:t>
            </a:r>
            <a:r>
              <a:rPr sz="32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ating</a:t>
            </a:r>
            <a:r>
              <a:rPr sz="32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</a:t>
            </a:r>
            <a:r>
              <a:rPr sz="32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web</a:t>
            </a:r>
            <a:r>
              <a:rPr sz="32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site</a:t>
            </a:r>
            <a:endParaRPr sz="3200">
              <a:solidFill>
                <a:srgbClr val="FFFFFF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by mustached-ninja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Won’t Have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835660" indent="-835660" defTabSz="549148">
              <a:spcBef>
                <a:spcPts val="3900"/>
              </a:spcBef>
              <a:buClr>
                <a:srgbClr val="FFFFFF"/>
              </a:buClr>
              <a:defRPr sz="3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A fancy UI for administrators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3-tier Architecture</a:t>
            </a:r>
          </a:p>
        </p:txBody>
      </p:sp>
      <p:grpSp>
        <p:nvGrpSpPr>
          <p:cNvPr id="77" name="Group 77"/>
          <p:cNvGrpSpPr/>
          <p:nvPr/>
        </p:nvGrpSpPr>
        <p:grpSpPr>
          <a:xfrm>
            <a:off x="564040" y="3668602"/>
            <a:ext cx="1270003" cy="2804576"/>
            <a:chOff x="0" y="0"/>
            <a:chExt cx="1270001" cy="2804575"/>
          </a:xfrm>
        </p:grpSpPr>
        <p:sp>
          <p:nvSpPr>
            <p:cNvPr id="75" name="Shape 75"/>
            <p:cNvSpPr/>
            <p:nvPr/>
          </p:nvSpPr>
          <p:spPr>
            <a:xfrm>
              <a:off x="-1" y="-1"/>
              <a:ext cx="1270003" cy="2804577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" name="Shape 76"/>
            <p:cNvSpPr/>
            <p:nvPr/>
          </p:nvSpPr>
          <p:spPr>
            <a:xfrm>
              <a:off x="-1" y="2347375"/>
              <a:ext cx="1270003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30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rPr>
                <a:t>User</a:t>
              </a:r>
            </a:p>
          </p:txBody>
        </p:sp>
      </p:grpSp>
      <p:sp>
        <p:nvSpPr>
          <p:cNvPr id="78" name="Shape 78"/>
          <p:cNvSpPr/>
          <p:nvPr/>
        </p:nvSpPr>
        <p:spPr>
          <a:xfrm>
            <a:off x="722490" y="4639626"/>
            <a:ext cx="953101" cy="90645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E8A433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pPr>
          </a:p>
        </p:txBody>
      </p:sp>
      <p:grpSp>
        <p:nvGrpSpPr>
          <p:cNvPr id="81" name="Group 81"/>
          <p:cNvGrpSpPr/>
          <p:nvPr/>
        </p:nvGrpSpPr>
        <p:grpSpPr>
          <a:xfrm>
            <a:off x="2797336" y="3664341"/>
            <a:ext cx="2676401" cy="2813098"/>
            <a:chOff x="0" y="0"/>
            <a:chExt cx="2676400" cy="2813097"/>
          </a:xfrm>
        </p:grpSpPr>
        <p:sp>
          <p:nvSpPr>
            <p:cNvPr id="79" name="Shape 79"/>
            <p:cNvSpPr/>
            <p:nvPr/>
          </p:nvSpPr>
          <p:spPr>
            <a:xfrm>
              <a:off x="-1" y="-1"/>
              <a:ext cx="2676402" cy="2813099"/>
            </a:xfrm>
            <a:prstGeom prst="rect">
              <a:avLst/>
            </a:prstGeom>
            <a:gradFill flip="none" rotWithShape="1"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-1" y="539797"/>
              <a:ext cx="2676402" cy="2273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rPr>
                <a:t>HTML/CSS/JS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rPr>
                <a:t>Web browser on a desktop or mobile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  <a:latin typeface="Helvetica Neue Thin"/>
                  <a:ea typeface="Helvetica Neue Thin"/>
                  <a:cs typeface="Helvetica Neue Thin"/>
                  <a:sym typeface="Helvetica Neue Thin"/>
                </a:rPr>
                <a:t>e.g. Chrome, Safari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rPr>
                <a:t>Client</a:t>
              </a:r>
            </a:p>
          </p:txBody>
        </p:sp>
      </p:grpSp>
      <p:grpSp>
        <p:nvGrpSpPr>
          <p:cNvPr id="84" name="Group 84"/>
          <p:cNvGrpSpPr/>
          <p:nvPr/>
        </p:nvGrpSpPr>
        <p:grpSpPr>
          <a:xfrm>
            <a:off x="6437030" y="3664341"/>
            <a:ext cx="2520217" cy="2813098"/>
            <a:chOff x="0" y="0"/>
            <a:chExt cx="2520216" cy="2813097"/>
          </a:xfrm>
        </p:grpSpPr>
        <p:sp>
          <p:nvSpPr>
            <p:cNvPr id="82" name="Shape 82"/>
            <p:cNvSpPr/>
            <p:nvPr/>
          </p:nvSpPr>
          <p:spPr>
            <a:xfrm>
              <a:off x="0" y="-1"/>
              <a:ext cx="2520217" cy="2813099"/>
            </a:xfrm>
            <a:prstGeom prst="rect">
              <a:avLst/>
            </a:prstGeom>
            <a:gradFill flip="none" rotWithShape="1">
              <a:gsLst>
                <a:gs pos="0">
                  <a:srgbClr val="971817"/>
                </a:gs>
                <a:gs pos="100000">
                  <a:srgbClr val="720C04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" name="Shape 83"/>
            <p:cNvSpPr/>
            <p:nvPr/>
          </p:nvSpPr>
          <p:spPr>
            <a:xfrm>
              <a:off x="0" y="873855"/>
              <a:ext cx="2520217" cy="1939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  <a:latin typeface="Helvetica Neue Thin"/>
                  <a:ea typeface="Helvetica Neue Thin"/>
                  <a:cs typeface="Helvetica Neue Thin"/>
                  <a:sym typeface="Helvetica Neue Thin"/>
                </a:rPr>
                <a:t>Application Server built using</a:t>
              </a:r>
              <a:r>
                <a: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rPr>
                <a:t> 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rPr>
                <a:t>Django 1.7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rPr>
                <a:t>Middleware</a:t>
              </a:r>
            </a:p>
          </p:txBody>
        </p:sp>
      </p:grpSp>
      <p:grpSp>
        <p:nvGrpSpPr>
          <p:cNvPr id="87" name="Group 87"/>
          <p:cNvGrpSpPr/>
          <p:nvPr/>
        </p:nvGrpSpPr>
        <p:grpSpPr>
          <a:xfrm>
            <a:off x="9920541" y="3664341"/>
            <a:ext cx="2520218" cy="2813098"/>
            <a:chOff x="0" y="0"/>
            <a:chExt cx="2520216" cy="2813097"/>
          </a:xfrm>
        </p:grpSpPr>
        <p:sp>
          <p:nvSpPr>
            <p:cNvPr id="85" name="Shape 85"/>
            <p:cNvSpPr/>
            <p:nvPr/>
          </p:nvSpPr>
          <p:spPr>
            <a:xfrm>
              <a:off x="0" y="-1"/>
              <a:ext cx="2520217" cy="2813099"/>
            </a:xfrm>
            <a:prstGeom prst="rect">
              <a:avLst/>
            </a:prstGeom>
            <a:gradFill flip="none" rotWithShape="1">
              <a:gsLst>
                <a:gs pos="0">
                  <a:srgbClr val="971817"/>
                </a:gs>
                <a:gs pos="100000">
                  <a:srgbClr val="720C04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882697"/>
              <a:ext cx="2520217" cy="193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  <a:latin typeface="Helvetica Neue Thin"/>
                  <a:ea typeface="Helvetica Neue Thin"/>
                  <a:cs typeface="Helvetica Neue Thin"/>
                  <a:sym typeface="Helvetica Neue Thin"/>
                </a:rPr>
                <a:t>Database Server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  <a:latin typeface="Helvetica Neue Thin"/>
                  <a:ea typeface="Helvetica Neue Thin"/>
                  <a:cs typeface="Helvetica Neue Thin"/>
                  <a:sym typeface="Helvetica Neue Thin"/>
                </a:rPr>
                <a:t>running</a:t>
              </a:r>
              <a:endPara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rPr>
                <a:t>MySQL 1.7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rPr>
                <a:t>Database</a:t>
              </a:r>
            </a:p>
          </p:txBody>
        </p:sp>
      </p:grpSp>
      <p:sp>
        <p:nvSpPr>
          <p:cNvPr id="88" name="Shape 88"/>
          <p:cNvSpPr/>
          <p:nvPr/>
        </p:nvSpPr>
        <p:spPr>
          <a:xfrm>
            <a:off x="1848777" y="4223272"/>
            <a:ext cx="980009" cy="41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</a:rPr>
              <a:t>Clicking</a:t>
            </a:r>
          </a:p>
        </p:txBody>
      </p:sp>
      <p:sp>
        <p:nvSpPr>
          <p:cNvPr id="89" name="Shape 89"/>
          <p:cNvSpPr/>
          <p:nvPr/>
        </p:nvSpPr>
        <p:spPr>
          <a:xfrm>
            <a:off x="1965057" y="5620725"/>
            <a:ext cx="747447" cy="411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</a:rPr>
              <a:t>Visual</a:t>
            </a:r>
          </a:p>
        </p:txBody>
      </p:sp>
      <p:sp>
        <p:nvSpPr>
          <p:cNvPr id="90" name="Shape 90"/>
          <p:cNvSpPr/>
          <p:nvPr/>
        </p:nvSpPr>
        <p:spPr>
          <a:xfrm>
            <a:off x="5471457" y="3919230"/>
            <a:ext cx="938670" cy="72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URL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params</a:t>
            </a:r>
          </a:p>
        </p:txBody>
      </p:sp>
      <p:sp>
        <p:nvSpPr>
          <p:cNvPr id="91" name="Shape 91"/>
          <p:cNvSpPr/>
          <p:nvPr/>
        </p:nvSpPr>
        <p:spPr>
          <a:xfrm>
            <a:off x="5518758" y="5640645"/>
            <a:ext cx="844068" cy="728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HTML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CSS</a:t>
            </a:r>
          </a:p>
        </p:txBody>
      </p:sp>
      <p:sp>
        <p:nvSpPr>
          <p:cNvPr id="92" name="Shape 92"/>
          <p:cNvSpPr/>
          <p:nvPr/>
        </p:nvSpPr>
        <p:spPr>
          <a:xfrm>
            <a:off x="8976597" y="3924822"/>
            <a:ext cx="925069" cy="728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SQL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queries</a:t>
            </a:r>
          </a:p>
        </p:txBody>
      </p:sp>
      <p:sp>
        <p:nvSpPr>
          <p:cNvPr id="93" name="Shape 93"/>
          <p:cNvSpPr/>
          <p:nvPr/>
        </p:nvSpPr>
        <p:spPr>
          <a:xfrm>
            <a:off x="9023889" y="5634294"/>
            <a:ext cx="929602" cy="41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94" name="Shape 94"/>
          <p:cNvSpPr/>
          <p:nvPr/>
        </p:nvSpPr>
        <p:spPr>
          <a:xfrm>
            <a:off x="1951988" y="4685355"/>
            <a:ext cx="77215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5" name="Shape 95"/>
          <p:cNvSpPr/>
          <p:nvPr/>
        </p:nvSpPr>
        <p:spPr>
          <a:xfrm flipH="1">
            <a:off x="1941964" y="5556263"/>
            <a:ext cx="747449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5574319" y="4657397"/>
            <a:ext cx="77215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" name="Shape 97"/>
          <p:cNvSpPr/>
          <p:nvPr/>
        </p:nvSpPr>
        <p:spPr>
          <a:xfrm flipH="1">
            <a:off x="5564297" y="5528304"/>
            <a:ext cx="747447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" name="Shape 98"/>
          <p:cNvSpPr/>
          <p:nvPr/>
        </p:nvSpPr>
        <p:spPr>
          <a:xfrm>
            <a:off x="9092558" y="4676786"/>
            <a:ext cx="772151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" name="Shape 99"/>
          <p:cNvSpPr/>
          <p:nvPr/>
        </p:nvSpPr>
        <p:spPr>
          <a:xfrm flipH="1">
            <a:off x="9082533" y="5547694"/>
            <a:ext cx="747448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" name="Shape 100"/>
          <p:cNvSpPr/>
          <p:nvPr/>
        </p:nvSpPr>
        <p:spPr>
          <a:xfrm flipV="1">
            <a:off x="7358310" y="6608149"/>
            <a:ext cx="738468" cy="7384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" name="Shape 101"/>
          <p:cNvSpPr/>
          <p:nvPr/>
        </p:nvSpPr>
        <p:spPr>
          <a:xfrm flipH="1">
            <a:off x="6853341" y="6617130"/>
            <a:ext cx="738467" cy="7384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104" name="Group 104"/>
          <p:cNvGrpSpPr/>
          <p:nvPr/>
        </p:nvGrpSpPr>
        <p:grpSpPr>
          <a:xfrm>
            <a:off x="6458398" y="7476902"/>
            <a:ext cx="1461132" cy="1630934"/>
            <a:chOff x="0" y="0"/>
            <a:chExt cx="1461131" cy="1630933"/>
          </a:xfrm>
        </p:grpSpPr>
        <p:sp>
          <p:nvSpPr>
            <p:cNvPr id="102" name="Shape 102"/>
            <p:cNvSpPr/>
            <p:nvPr/>
          </p:nvSpPr>
          <p:spPr>
            <a:xfrm>
              <a:off x="0" y="-1"/>
              <a:ext cx="1461132" cy="1630935"/>
            </a:xfrm>
            <a:prstGeom prst="rect">
              <a:avLst/>
            </a:prstGeom>
            <a:gradFill flip="none" rotWithShape="1">
              <a:gsLst>
                <a:gs pos="0">
                  <a:srgbClr val="971817"/>
                </a:gs>
                <a:gs pos="100000">
                  <a:srgbClr val="720C04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b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" name="Shape 103"/>
            <p:cNvSpPr/>
            <p:nvPr/>
          </p:nvSpPr>
          <p:spPr>
            <a:xfrm>
              <a:off x="0" y="506630"/>
              <a:ext cx="1461132" cy="1124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rPr>
                <a:t>E-mail server</a:t>
              </a:r>
              <a:endPara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 flipH="1" flipV="1">
            <a:off x="1667393" y="6665506"/>
            <a:ext cx="4458173" cy="1388268"/>
          </a:xfrm>
          <a:prstGeom prst="line">
            <a:avLst/>
          </a:prstGeom>
          <a:ln w="254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" name="Shape 106"/>
          <p:cNvSpPr/>
          <p:nvPr/>
        </p:nvSpPr>
        <p:spPr>
          <a:xfrm rot="1021102">
            <a:off x="3116799" y="6963289"/>
            <a:ext cx="2037474" cy="411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</a:rPr>
              <a:t>SMTP to provider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5028594" y="957072"/>
            <a:ext cx="3479526" cy="888554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Home</a:t>
            </a:r>
          </a:p>
        </p:txBody>
      </p:sp>
      <p:sp>
        <p:nvSpPr>
          <p:cNvPr id="109" name="Shape 109"/>
          <p:cNvSpPr/>
          <p:nvPr/>
        </p:nvSpPr>
        <p:spPr>
          <a:xfrm>
            <a:off x="5245068" y="3069626"/>
            <a:ext cx="2510750" cy="888554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Top Rated</a:t>
            </a:r>
          </a:p>
        </p:txBody>
      </p:sp>
      <p:sp>
        <p:nvSpPr>
          <p:cNvPr id="110" name="Shape 110"/>
          <p:cNvSpPr/>
          <p:nvPr/>
        </p:nvSpPr>
        <p:spPr>
          <a:xfrm>
            <a:off x="8497554" y="3069626"/>
            <a:ext cx="2510750" cy="888554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Rate</a:t>
            </a:r>
          </a:p>
        </p:txBody>
      </p:sp>
      <p:sp>
        <p:nvSpPr>
          <p:cNvPr id="111" name="Shape 111"/>
          <p:cNvSpPr/>
          <p:nvPr/>
        </p:nvSpPr>
        <p:spPr>
          <a:xfrm>
            <a:off x="1992583" y="3069626"/>
            <a:ext cx="2510750" cy="888554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Browse</a:t>
            </a:r>
          </a:p>
        </p:txBody>
      </p:sp>
      <p:sp>
        <p:nvSpPr>
          <p:cNvPr id="112" name="Shape 112"/>
          <p:cNvSpPr/>
          <p:nvPr/>
        </p:nvSpPr>
        <p:spPr>
          <a:xfrm flipH="1">
            <a:off x="3901645" y="1936979"/>
            <a:ext cx="2807308" cy="1038324"/>
          </a:xfrm>
          <a:prstGeom prst="line">
            <a:avLst/>
          </a:prstGeom>
          <a:ln w="25400">
            <a:solidFill>
              <a:srgbClr val="0065C1"/>
            </a:solidFill>
            <a:tailEnd type="triangle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3" name="Shape 113"/>
          <p:cNvSpPr/>
          <p:nvPr/>
        </p:nvSpPr>
        <p:spPr>
          <a:xfrm flipH="1">
            <a:off x="6709880" y="2080414"/>
            <a:ext cx="111924" cy="759548"/>
          </a:xfrm>
          <a:prstGeom prst="line">
            <a:avLst/>
          </a:prstGeom>
          <a:ln w="25400">
            <a:solidFill>
              <a:srgbClr val="0065C1"/>
            </a:solidFill>
            <a:tailEnd type="triangle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6979189" y="1925068"/>
            <a:ext cx="1997300" cy="1071837"/>
          </a:xfrm>
          <a:prstGeom prst="line">
            <a:avLst/>
          </a:prstGeom>
          <a:ln w="25400">
            <a:solidFill>
              <a:srgbClr val="0065C1"/>
            </a:solidFill>
            <a:tailEnd type="triangle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1988301" y="6132457"/>
            <a:ext cx="1026046" cy="724407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Year</a:t>
            </a:r>
          </a:p>
        </p:txBody>
      </p:sp>
      <p:sp>
        <p:nvSpPr>
          <p:cNvPr id="116" name="Shape 116"/>
          <p:cNvSpPr/>
          <p:nvPr/>
        </p:nvSpPr>
        <p:spPr>
          <a:xfrm>
            <a:off x="1989980" y="4030900"/>
            <a:ext cx="1026045" cy="724407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Brand</a:t>
            </a:r>
          </a:p>
        </p:txBody>
      </p:sp>
      <p:sp>
        <p:nvSpPr>
          <p:cNvPr id="117" name="Shape 117"/>
          <p:cNvSpPr/>
          <p:nvPr/>
        </p:nvSpPr>
        <p:spPr>
          <a:xfrm>
            <a:off x="1987703" y="5081679"/>
            <a:ext cx="1027243" cy="724406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118" name="Shape 118"/>
          <p:cNvSpPr/>
          <p:nvPr/>
        </p:nvSpPr>
        <p:spPr>
          <a:xfrm>
            <a:off x="3434976" y="7403718"/>
            <a:ext cx="2510480" cy="749806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Car Profile</a:t>
            </a:r>
          </a:p>
        </p:txBody>
      </p:sp>
      <p:sp>
        <p:nvSpPr>
          <p:cNvPr id="119" name="Shape 119"/>
          <p:cNvSpPr/>
          <p:nvPr/>
        </p:nvSpPr>
        <p:spPr>
          <a:xfrm>
            <a:off x="5230469" y="4679375"/>
            <a:ext cx="2539949" cy="749806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List of Cars</a:t>
            </a:r>
          </a:p>
        </p:txBody>
      </p:sp>
      <p:sp>
        <p:nvSpPr>
          <p:cNvPr id="120" name="Shape 120"/>
          <p:cNvSpPr/>
          <p:nvPr/>
        </p:nvSpPr>
        <p:spPr>
          <a:xfrm>
            <a:off x="5232480" y="5508623"/>
            <a:ext cx="1026046" cy="724406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Type</a:t>
            </a:r>
          </a:p>
        </p:txBody>
      </p:sp>
      <p:sp>
        <p:nvSpPr>
          <p:cNvPr id="121" name="Shape 121"/>
          <p:cNvSpPr/>
          <p:nvPr/>
        </p:nvSpPr>
        <p:spPr>
          <a:xfrm>
            <a:off x="3434976" y="8561082"/>
            <a:ext cx="2510480" cy="749806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Compare</a:t>
            </a:r>
          </a:p>
        </p:txBody>
      </p:sp>
      <p:sp>
        <p:nvSpPr>
          <p:cNvPr id="122" name="Shape 122"/>
          <p:cNvSpPr/>
          <p:nvPr/>
        </p:nvSpPr>
        <p:spPr>
          <a:xfrm>
            <a:off x="3910719" y="6945858"/>
            <a:ext cx="587889" cy="388470"/>
          </a:xfrm>
          <a:prstGeom prst="line">
            <a:avLst/>
          </a:prstGeom>
          <a:ln w="25400">
            <a:solidFill>
              <a:srgbClr val="0065C1"/>
            </a:solidFill>
            <a:tailEnd type="triangle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4690216" y="8211932"/>
            <a:ext cx="1" cy="290742"/>
          </a:xfrm>
          <a:prstGeom prst="line">
            <a:avLst/>
          </a:prstGeom>
          <a:ln w="25400">
            <a:solidFill>
              <a:srgbClr val="0065C1"/>
            </a:solidFill>
            <a:tailEnd type="triangle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6500443" y="4037622"/>
            <a:ext cx="1" cy="562311"/>
          </a:xfrm>
          <a:prstGeom prst="line">
            <a:avLst/>
          </a:prstGeom>
          <a:ln w="25400">
            <a:solidFill>
              <a:srgbClr val="0065C1"/>
            </a:solidFill>
            <a:tailEnd type="triangle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6738621" y="5508623"/>
            <a:ext cx="1026045" cy="724406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Brand</a:t>
            </a:r>
          </a:p>
        </p:txBody>
      </p:sp>
      <p:sp>
        <p:nvSpPr>
          <p:cNvPr id="126" name="Shape 126"/>
          <p:cNvSpPr/>
          <p:nvPr/>
        </p:nvSpPr>
        <p:spPr>
          <a:xfrm flipH="1">
            <a:off x="4984605" y="6411181"/>
            <a:ext cx="1515839" cy="877338"/>
          </a:xfrm>
          <a:prstGeom prst="line">
            <a:avLst/>
          </a:prstGeom>
          <a:ln w="25400">
            <a:solidFill>
              <a:srgbClr val="0065C1"/>
            </a:solidFill>
            <a:tailEnd type="triangle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" name="Shape 127"/>
          <p:cNvSpPr/>
          <p:nvPr/>
        </p:nvSpPr>
        <p:spPr>
          <a:xfrm flipH="1">
            <a:off x="2503002" y="4822261"/>
            <a:ext cx="1492900" cy="241602"/>
          </a:xfrm>
          <a:prstGeom prst="line">
            <a:avLst/>
          </a:prstGeom>
          <a:ln w="25400">
            <a:solidFill>
              <a:srgbClr val="0065C1"/>
            </a:solidFill>
            <a:tailEnd type="triangle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" name="Shape 128"/>
          <p:cNvSpPr/>
          <p:nvPr/>
        </p:nvSpPr>
        <p:spPr>
          <a:xfrm flipH="1">
            <a:off x="2501324" y="5876581"/>
            <a:ext cx="1496589" cy="238061"/>
          </a:xfrm>
          <a:prstGeom prst="line">
            <a:avLst/>
          </a:prstGeom>
          <a:ln w="25400">
            <a:solidFill>
              <a:srgbClr val="0065C1"/>
            </a:solidFill>
            <a:tailEnd type="triangle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3250659" y="4018200"/>
            <a:ext cx="1249938" cy="749807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130" name="Shape 130"/>
          <p:cNvSpPr/>
          <p:nvPr/>
        </p:nvSpPr>
        <p:spPr>
          <a:xfrm>
            <a:off x="3250659" y="5066977"/>
            <a:ext cx="1249938" cy="749807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131" name="Shape 131"/>
          <p:cNvSpPr/>
          <p:nvPr/>
        </p:nvSpPr>
        <p:spPr>
          <a:xfrm>
            <a:off x="3254572" y="6115754"/>
            <a:ext cx="1249938" cy="749807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132" name="Shape 132"/>
          <p:cNvSpPr/>
          <p:nvPr/>
        </p:nvSpPr>
        <p:spPr>
          <a:xfrm>
            <a:off x="3073499" y="4393103"/>
            <a:ext cx="121921" cy="1"/>
          </a:xfrm>
          <a:prstGeom prst="line">
            <a:avLst/>
          </a:prstGeom>
          <a:ln w="25400">
            <a:solidFill>
              <a:srgbClr val="0065C1"/>
            </a:solidFill>
            <a:tailEnd type="triangle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3086199" y="5472603"/>
            <a:ext cx="121921" cy="1"/>
          </a:xfrm>
          <a:prstGeom prst="line">
            <a:avLst/>
          </a:prstGeom>
          <a:ln w="25400">
            <a:solidFill>
              <a:srgbClr val="0065C1"/>
            </a:solidFill>
            <a:tailEnd type="triangle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3086199" y="6488603"/>
            <a:ext cx="121921" cy="1"/>
          </a:xfrm>
          <a:prstGeom prst="line">
            <a:avLst/>
          </a:prstGeom>
          <a:ln w="25400">
            <a:solidFill>
              <a:srgbClr val="0065C1"/>
            </a:solidFill>
            <a:tailEnd type="triangle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8500888" y="6159479"/>
            <a:ext cx="1026046" cy="724406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Year</a:t>
            </a:r>
          </a:p>
        </p:txBody>
      </p:sp>
      <p:sp>
        <p:nvSpPr>
          <p:cNvPr id="136" name="Shape 136"/>
          <p:cNvSpPr/>
          <p:nvPr/>
        </p:nvSpPr>
        <p:spPr>
          <a:xfrm>
            <a:off x="8502567" y="4057922"/>
            <a:ext cx="1026045" cy="724406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Brand</a:t>
            </a:r>
          </a:p>
        </p:txBody>
      </p:sp>
      <p:sp>
        <p:nvSpPr>
          <p:cNvPr id="137" name="Shape 137"/>
          <p:cNvSpPr/>
          <p:nvPr/>
        </p:nvSpPr>
        <p:spPr>
          <a:xfrm>
            <a:off x="8500290" y="5108700"/>
            <a:ext cx="1027243" cy="724406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138" name="Shape 138"/>
          <p:cNvSpPr/>
          <p:nvPr/>
        </p:nvSpPr>
        <p:spPr>
          <a:xfrm flipH="1">
            <a:off x="9015589" y="4849282"/>
            <a:ext cx="1492901" cy="241602"/>
          </a:xfrm>
          <a:prstGeom prst="line">
            <a:avLst/>
          </a:prstGeom>
          <a:ln w="25400">
            <a:solidFill>
              <a:srgbClr val="0065C1"/>
            </a:solidFill>
            <a:tailEnd type="triangle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9" name="Shape 139"/>
          <p:cNvSpPr/>
          <p:nvPr/>
        </p:nvSpPr>
        <p:spPr>
          <a:xfrm flipH="1">
            <a:off x="9013911" y="5903603"/>
            <a:ext cx="1496589" cy="238060"/>
          </a:xfrm>
          <a:prstGeom prst="line">
            <a:avLst/>
          </a:prstGeom>
          <a:ln w="25400">
            <a:solidFill>
              <a:srgbClr val="0065C1"/>
            </a:solidFill>
            <a:tailEnd type="triangle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9763246" y="4045222"/>
            <a:ext cx="1249938" cy="749806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141" name="Shape 141"/>
          <p:cNvSpPr/>
          <p:nvPr/>
        </p:nvSpPr>
        <p:spPr>
          <a:xfrm>
            <a:off x="9763246" y="5093999"/>
            <a:ext cx="1249938" cy="749806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142" name="Shape 142"/>
          <p:cNvSpPr/>
          <p:nvPr/>
        </p:nvSpPr>
        <p:spPr>
          <a:xfrm>
            <a:off x="9767159" y="6142776"/>
            <a:ext cx="1249938" cy="749806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143" name="Shape 143"/>
          <p:cNvSpPr/>
          <p:nvPr/>
        </p:nvSpPr>
        <p:spPr>
          <a:xfrm>
            <a:off x="9586086" y="4420124"/>
            <a:ext cx="121921" cy="1"/>
          </a:xfrm>
          <a:prstGeom prst="line">
            <a:avLst/>
          </a:prstGeom>
          <a:ln w="25400">
            <a:solidFill>
              <a:srgbClr val="0065C1"/>
            </a:solidFill>
            <a:tailEnd type="triangle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9598786" y="5499624"/>
            <a:ext cx="121921" cy="1"/>
          </a:xfrm>
          <a:prstGeom prst="line">
            <a:avLst/>
          </a:prstGeom>
          <a:ln w="25400">
            <a:solidFill>
              <a:srgbClr val="0065C1"/>
            </a:solidFill>
            <a:tailEnd type="triangle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9598786" y="6515624"/>
            <a:ext cx="121921" cy="1"/>
          </a:xfrm>
          <a:prstGeom prst="line">
            <a:avLst/>
          </a:prstGeom>
          <a:ln w="25400">
            <a:solidFill>
              <a:srgbClr val="0065C1"/>
            </a:solidFill>
            <a:tailEnd type="triangle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8487967" y="7410740"/>
            <a:ext cx="2510480" cy="749806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rPr>
              <a:t>Rate</a:t>
            </a:r>
          </a:p>
        </p:txBody>
      </p:sp>
      <p:sp>
        <p:nvSpPr>
          <p:cNvPr id="147" name="Shape 147"/>
          <p:cNvSpPr/>
          <p:nvPr/>
        </p:nvSpPr>
        <p:spPr>
          <a:xfrm>
            <a:off x="9621825" y="6942284"/>
            <a:ext cx="1" cy="399066"/>
          </a:xfrm>
          <a:prstGeom prst="line">
            <a:avLst/>
          </a:prstGeom>
          <a:ln w="25400">
            <a:solidFill>
              <a:srgbClr val="0065C1"/>
            </a:solidFill>
            <a:tailEnd type="triangle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8" name="Shape 148"/>
          <p:cNvSpPr/>
          <p:nvPr/>
        </p:nvSpPr>
        <p:spPr>
          <a:xfrm flipH="1">
            <a:off x="6020418" y="7708055"/>
            <a:ext cx="2360851" cy="1"/>
          </a:xfrm>
          <a:prstGeom prst="line">
            <a:avLst/>
          </a:prstGeom>
          <a:ln w="25400">
            <a:solidFill>
              <a:srgbClr val="0065C1"/>
            </a:solidFill>
            <a:tailEnd type="triangle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6045818" y="7957952"/>
            <a:ext cx="2360851" cy="1"/>
          </a:xfrm>
          <a:prstGeom prst="line">
            <a:avLst/>
          </a:prstGeom>
          <a:ln w="25400">
            <a:solidFill>
              <a:srgbClr val="0065C1"/>
            </a:solidFill>
            <a:tailEnd type="triangle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Domain Design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606268" y="2597150"/>
            <a:ext cx="6044782" cy="6286502"/>
          </a:xfrm>
          <a:prstGeom prst="rect">
            <a:avLst/>
          </a:prstGeom>
        </p:spPr>
        <p:txBody>
          <a:bodyPr/>
          <a:lstStyle/>
          <a:p>
            <a:pPr lvl="0" marL="690880" indent="-690880" defTabSz="496569">
              <a:spcBef>
                <a:spcPts val="35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/</a:t>
            </a:r>
          </a:p>
          <a:p>
            <a:pPr lvl="0" marL="690880" indent="-690880" defTabSz="496569">
              <a:spcBef>
                <a:spcPts val="35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/cars/toyota/corolla/2003-2005</a:t>
            </a:r>
            <a:endParaRPr sz="3200">
              <a:solidFill>
                <a:srgbClr val="FFFFFF"/>
              </a:solidFill>
            </a:endParaRPr>
          </a:p>
          <a:p>
            <a:pPr lvl="1" marL="1079500" indent="-690880" defTabSz="496569">
              <a:spcBef>
                <a:spcPts val="35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/rate - POST-ing reviews</a:t>
            </a:r>
          </a:p>
          <a:p>
            <a:pPr lvl="0" marL="690880" indent="-690880" defTabSz="496569">
              <a:spcBef>
                <a:spcPts val="35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/top?type=suv&amp;brand=toyota</a:t>
            </a:r>
            <a:br>
              <a:rPr sz="3200">
                <a:solidFill>
                  <a:srgbClr val="FFFFFF"/>
                </a:solidFill>
              </a:rPr>
            </a:br>
            <a:r>
              <a:rPr sz="3200">
                <a:solidFill>
                  <a:srgbClr val="FFFFFF"/>
                </a:solidFill>
              </a:rPr>
              <a:t>&amp;order=reliability</a:t>
            </a:r>
          </a:p>
        </p:txBody>
      </p:sp>
      <p:sp>
        <p:nvSpPr>
          <p:cNvPr id="153" name="Shape 153"/>
          <p:cNvSpPr/>
          <p:nvPr/>
        </p:nvSpPr>
        <p:spPr>
          <a:xfrm>
            <a:off x="6769230" y="2597150"/>
            <a:ext cx="6044782" cy="6286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457200" indent="-457200" algn="l">
              <a:spcBef>
                <a:spcPts val="4200"/>
              </a:spcBef>
              <a:buClr>
                <a:srgbClr val="FFFFFF"/>
              </a:buClr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/compare?car1=id1&amp;car2=id2</a:t>
            </a:r>
            <a:endParaRPr sz="3200"/>
          </a:p>
          <a:p>
            <a:pPr lvl="0" marL="457200" indent="-457200" algn="l">
              <a:spcBef>
                <a:spcPts val="4200"/>
              </a:spcBef>
              <a:buClr>
                <a:srgbClr val="FFFFFF"/>
              </a:buClr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/search?term=huge+boot</a:t>
            </a:r>
            <a:endParaRPr sz="3200">
              <a:solidFill>
                <a:srgbClr val="FFFFFF"/>
              </a:solidFill>
            </a:endParaRPr>
          </a:p>
          <a:p>
            <a:pPr lvl="0" marL="388620" indent="-388620" algn="l" defTabSz="496569">
              <a:spcBef>
                <a:spcPts val="3500"/>
              </a:spcBef>
              <a:buClr>
                <a:srgbClr val="FFFFFF"/>
              </a:buClr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/login </a:t>
            </a:r>
          </a:p>
          <a:p>
            <a:pPr lvl="0" marL="690880" indent="-690880" algn="l" defTabSz="496569">
              <a:spcBef>
                <a:spcPts val="3500"/>
              </a:spcBef>
              <a:buClr>
                <a:srgbClr val="FFFFFF"/>
              </a:buClr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/logout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ER</a:t>
            </a:r>
          </a:p>
        </p:txBody>
      </p:sp>
      <p:grpSp>
        <p:nvGrpSpPr>
          <p:cNvPr id="158" name="Group 158"/>
          <p:cNvGrpSpPr/>
          <p:nvPr/>
        </p:nvGrpSpPr>
        <p:grpSpPr>
          <a:xfrm>
            <a:off x="1978128" y="2942278"/>
            <a:ext cx="1632853" cy="882433"/>
            <a:chOff x="0" y="0"/>
            <a:chExt cx="1632852" cy="882431"/>
          </a:xfrm>
        </p:grpSpPr>
        <p:sp>
          <p:nvSpPr>
            <p:cNvPr id="156" name="Shape 156"/>
            <p:cNvSpPr/>
            <p:nvPr/>
          </p:nvSpPr>
          <p:spPr>
            <a:xfrm>
              <a:off x="-1" y="0"/>
              <a:ext cx="1632854" cy="882432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" y="206265"/>
              <a:ext cx="1632854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rPr>
                <a:t>Users</a:t>
              </a:r>
            </a:p>
          </p:txBody>
        </p:sp>
      </p:grpSp>
      <p:grpSp>
        <p:nvGrpSpPr>
          <p:cNvPr id="161" name="Group 161"/>
          <p:cNvGrpSpPr/>
          <p:nvPr/>
        </p:nvGrpSpPr>
        <p:grpSpPr>
          <a:xfrm>
            <a:off x="1978128" y="7561788"/>
            <a:ext cx="1632853" cy="882433"/>
            <a:chOff x="0" y="0"/>
            <a:chExt cx="1632852" cy="882431"/>
          </a:xfrm>
        </p:grpSpPr>
        <p:sp>
          <p:nvSpPr>
            <p:cNvPr id="159" name="Shape 159"/>
            <p:cNvSpPr/>
            <p:nvPr/>
          </p:nvSpPr>
          <p:spPr>
            <a:xfrm>
              <a:off x="-1" y="0"/>
              <a:ext cx="1632854" cy="882432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" name="Shape 160"/>
            <p:cNvSpPr/>
            <p:nvPr/>
          </p:nvSpPr>
          <p:spPr>
            <a:xfrm>
              <a:off x="-1" y="206265"/>
              <a:ext cx="1632854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rPr>
                <a:t>Cars</a:t>
              </a:r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9883309" y="4739019"/>
            <a:ext cx="1632853" cy="882433"/>
            <a:chOff x="0" y="0"/>
            <a:chExt cx="1632852" cy="882431"/>
          </a:xfrm>
        </p:grpSpPr>
        <p:sp>
          <p:nvSpPr>
            <p:cNvPr id="162" name="Shape 162"/>
            <p:cNvSpPr/>
            <p:nvPr/>
          </p:nvSpPr>
          <p:spPr>
            <a:xfrm>
              <a:off x="-1" y="0"/>
              <a:ext cx="1632854" cy="882432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-1" y="206265"/>
              <a:ext cx="1632854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rPr>
                <a:t>Reviews</a:t>
              </a:r>
            </a:p>
          </p:txBody>
        </p:sp>
      </p:grpSp>
      <p:sp>
        <p:nvSpPr>
          <p:cNvPr id="165" name="Shape 165"/>
          <p:cNvSpPr/>
          <p:nvPr/>
        </p:nvSpPr>
        <p:spPr>
          <a:xfrm>
            <a:off x="3637036" y="3350340"/>
            <a:ext cx="6229797" cy="179163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6" name="Shape 166"/>
          <p:cNvSpPr/>
          <p:nvPr/>
        </p:nvSpPr>
        <p:spPr>
          <a:xfrm flipV="1">
            <a:off x="3632224" y="5197271"/>
            <a:ext cx="6239420" cy="28297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3622253" y="3562041"/>
            <a:ext cx="45301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Id</a:t>
            </a:r>
          </a:p>
        </p:txBody>
      </p:sp>
      <p:sp>
        <p:nvSpPr>
          <p:cNvPr id="168" name="Shape 168"/>
          <p:cNvSpPr/>
          <p:nvPr/>
        </p:nvSpPr>
        <p:spPr>
          <a:xfrm>
            <a:off x="8848798" y="3833608"/>
            <a:ext cx="16383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Users_Id</a:t>
            </a:r>
          </a:p>
        </p:txBody>
      </p:sp>
      <p:sp>
        <p:nvSpPr>
          <p:cNvPr id="169" name="Shape 169"/>
          <p:cNvSpPr/>
          <p:nvPr/>
        </p:nvSpPr>
        <p:spPr>
          <a:xfrm>
            <a:off x="3622253" y="7217534"/>
            <a:ext cx="45301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Id</a:t>
            </a:r>
          </a:p>
        </p:txBody>
      </p:sp>
      <p:sp>
        <p:nvSpPr>
          <p:cNvPr id="170" name="Shape 170"/>
          <p:cNvSpPr/>
          <p:nvPr/>
        </p:nvSpPr>
        <p:spPr>
          <a:xfrm>
            <a:off x="8465687" y="5834910"/>
            <a:ext cx="187185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Vehicle_Id</a:t>
            </a:r>
          </a:p>
        </p:txBody>
      </p:sp>
      <p:sp>
        <p:nvSpPr>
          <p:cNvPr id="171" name="Shape 171"/>
          <p:cNvSpPr/>
          <p:nvPr/>
        </p:nvSpPr>
        <p:spPr>
          <a:xfrm rot="1020000">
            <a:off x="3657443" y="2682993"/>
            <a:ext cx="3826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2" name="Shape 172"/>
          <p:cNvSpPr/>
          <p:nvPr/>
        </p:nvSpPr>
        <p:spPr>
          <a:xfrm rot="20141360">
            <a:off x="3746454" y="8007509"/>
            <a:ext cx="3826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3" name="Shape 173"/>
          <p:cNvSpPr/>
          <p:nvPr/>
        </p:nvSpPr>
        <p:spPr>
          <a:xfrm rot="1020000">
            <a:off x="9436580" y="4407801"/>
            <a:ext cx="46273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174" name="Shape 174"/>
          <p:cNvSpPr/>
          <p:nvPr/>
        </p:nvSpPr>
        <p:spPr>
          <a:xfrm rot="20141360">
            <a:off x="9436579" y="5271769"/>
            <a:ext cx="46273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</a:t>
            </a:r>
          </a:p>
        </p:txBody>
      </p:sp>
      <p:grpSp>
        <p:nvGrpSpPr>
          <p:cNvPr id="177" name="Group 177"/>
          <p:cNvGrpSpPr/>
          <p:nvPr/>
        </p:nvGrpSpPr>
        <p:grpSpPr>
          <a:xfrm>
            <a:off x="5772510" y="3299991"/>
            <a:ext cx="1981994" cy="1960308"/>
            <a:chOff x="0" y="0"/>
            <a:chExt cx="1981993" cy="1960306"/>
          </a:xfrm>
        </p:grpSpPr>
        <p:sp>
          <p:nvSpPr>
            <p:cNvPr id="175" name="Shape 175"/>
            <p:cNvSpPr/>
            <p:nvPr/>
          </p:nvSpPr>
          <p:spPr>
            <a:xfrm rot="1020000">
              <a:off x="193534" y="199023"/>
              <a:ext cx="1594925" cy="156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" name="Shape 176"/>
            <p:cNvSpPr/>
            <p:nvPr/>
          </p:nvSpPr>
          <p:spPr>
            <a:xfrm rot="1020000">
              <a:off x="193534" y="745203"/>
              <a:ext cx="1594925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rPr>
                <a:t>written by</a:t>
              </a:r>
            </a:p>
          </p:txBody>
        </p:sp>
      </p:grpSp>
      <p:grpSp>
        <p:nvGrpSpPr>
          <p:cNvPr id="180" name="Group 180"/>
          <p:cNvGrpSpPr/>
          <p:nvPr/>
        </p:nvGrpSpPr>
        <p:grpSpPr>
          <a:xfrm>
            <a:off x="5333370" y="5659012"/>
            <a:ext cx="2204809" cy="2153863"/>
            <a:chOff x="0" y="0"/>
            <a:chExt cx="2204808" cy="2153861"/>
          </a:xfrm>
        </p:grpSpPr>
        <p:sp>
          <p:nvSpPr>
            <p:cNvPr id="178" name="Shape 178"/>
            <p:cNvSpPr/>
            <p:nvPr/>
          </p:nvSpPr>
          <p:spPr>
            <a:xfrm rot="20142001">
              <a:off x="253239" y="278724"/>
              <a:ext cx="1698329" cy="159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" name="Shape 179"/>
            <p:cNvSpPr/>
            <p:nvPr/>
          </p:nvSpPr>
          <p:spPr>
            <a:xfrm rot="20142001">
              <a:off x="253240" y="841980"/>
              <a:ext cx="169832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rPr>
                <a:t>is about</a:t>
              </a:r>
            </a:p>
          </p:txBody>
        </p:sp>
      </p:grp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Users</a:t>
            </a:r>
          </a:p>
        </p:txBody>
      </p:sp>
      <p:graphicFrame>
        <p:nvGraphicFramePr>
          <p:cNvPr id="183" name="Table 183"/>
          <p:cNvGraphicFramePr/>
          <p:nvPr/>
        </p:nvGraphicFramePr>
        <p:xfrm>
          <a:off x="3482018" y="2908936"/>
          <a:ext cx="6040764" cy="46388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0382"/>
                <a:gridCol w="3020382"/>
              </a:tblGrid>
              <a:tr h="662697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Field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L>
                    <a:lnR w="1270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662697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T w="635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>
                    <a:lnT w="635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662697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UserName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Char(16)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62697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Char(128)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62697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PasswordHash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Char(128)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62697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PasswordSalt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Char(128)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62697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IsAdmin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Boolean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Cars</a:t>
            </a:r>
          </a:p>
        </p:txBody>
      </p:sp>
      <p:graphicFrame>
        <p:nvGraphicFramePr>
          <p:cNvPr id="186" name="Table 186"/>
          <p:cNvGraphicFramePr/>
          <p:nvPr/>
        </p:nvGraphicFramePr>
        <p:xfrm>
          <a:off x="3482016" y="3567635"/>
          <a:ext cx="6040765" cy="406461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0382"/>
                <a:gridCol w="3020382"/>
              </a:tblGrid>
              <a:tr h="508076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Field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L>
                    <a:lnR w="1270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508076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T w="635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>
                    <a:lnT w="635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508076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Manufacturer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Char(64)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8076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Char(64)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8076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Year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Char(64)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8076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Char(64)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8076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Picture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Char(64)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8076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etc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2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Reviews</a:t>
            </a:r>
          </a:p>
        </p:txBody>
      </p:sp>
      <p:graphicFrame>
        <p:nvGraphicFramePr>
          <p:cNvPr id="189" name="Table 189"/>
          <p:cNvGraphicFramePr/>
          <p:nvPr/>
        </p:nvGraphicFramePr>
        <p:xfrm>
          <a:off x="3305487" y="2068026"/>
          <a:ext cx="6406525" cy="7019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490696"/>
                <a:gridCol w="1903128"/>
              </a:tblGrid>
              <a:tr h="500734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Field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L>
                    <a:lnR w="1270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500734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Vehicles_Id</a:t>
                      </a:r>
                    </a:p>
                  </a:txBody>
                  <a:tcPr marL="50800" marR="50800" marT="50800" marB="50800" anchor="ctr" anchorCtr="0" horzOverflow="overflow">
                    <a:lnT w="635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>
                    <a:lnT w="635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500734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Users_Id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OverallRating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MaintenanceCostRating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ComfortRating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PerformanceRating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ReliabilityRating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MechanicRating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PersonalPreferenceRating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AverageRating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Float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Comment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Char(256)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Hidden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Boolean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0734"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Timestamp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github.com/akoss/mustached-ninja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952500" y="649632"/>
            <a:ext cx="11099800" cy="216113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What is it?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 simple website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People can rate cars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Star-based system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Browse cars by rating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Stand Out Features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Simple</a:t>
            </a:r>
          </a:p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Easy to use</a:t>
            </a:r>
            <a:endParaRPr sz="3800">
              <a:solidFill>
                <a:srgbClr val="FFFFFF"/>
              </a:solidFill>
            </a:endParaRPr>
          </a:p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No need to register</a:t>
            </a:r>
          </a:p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Unbiased</a:t>
            </a:r>
            <a:endParaRPr sz="3800">
              <a:solidFill>
                <a:srgbClr val="FFFFFF"/>
              </a:solidFill>
            </a:endParaRPr>
          </a:p>
          <a:p>
            <a:pPr lvl="1" marL="14224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Ethics Statement</a:t>
            </a:r>
            <a:endParaRPr sz="3800">
              <a:solidFill>
                <a:srgbClr val="FFFFFF"/>
              </a:solidFill>
            </a:endParaRPr>
          </a:p>
          <a:p>
            <a:pPr lvl="1" marL="14224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Transparency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7421831" y="2875053"/>
            <a:ext cx="424847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Visitor</a:t>
            </a:r>
          </a:p>
        </p:txBody>
      </p:sp>
      <p:sp>
        <p:nvSpPr>
          <p:cNvPr id="42" name="Shape 42"/>
          <p:cNvSpPr/>
          <p:nvPr/>
        </p:nvSpPr>
        <p:spPr>
          <a:xfrm>
            <a:off x="7087481" y="3799114"/>
            <a:ext cx="4917174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Browse cars (5/5)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See ratings (5/5)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Compare those ratings (5/5)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See ranking (5/5)</a:t>
            </a:r>
          </a:p>
        </p:txBody>
      </p:sp>
      <p:sp>
        <p:nvSpPr>
          <p:cNvPr id="43" name="Shape 43"/>
          <p:cNvSpPr/>
          <p:nvPr/>
        </p:nvSpPr>
        <p:spPr>
          <a:xfrm>
            <a:off x="4939332" y="6196049"/>
            <a:ext cx="316835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Administrator</a:t>
            </a:r>
          </a:p>
        </p:txBody>
      </p:sp>
      <p:sp>
        <p:nvSpPr>
          <p:cNvPr id="44" name="Shape 44"/>
          <p:cNvSpPr/>
          <p:nvPr/>
        </p:nvSpPr>
        <p:spPr>
          <a:xfrm>
            <a:off x="4723437" y="6951863"/>
            <a:ext cx="3600143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Reviews ratings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Deletes malicious ratings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Manages ads and price engine</a:t>
            </a:r>
          </a:p>
        </p:txBody>
      </p:sp>
      <p:sp>
        <p:nvSpPr>
          <p:cNvPr id="45" name="Shape 45"/>
          <p:cNvSpPr/>
          <p:nvPr/>
        </p:nvSpPr>
        <p:spPr>
          <a:xfrm>
            <a:off x="1000145" y="3870506"/>
            <a:ext cx="5349078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Browse cars (4/5)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Rate that car (5/5)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Compare their car to others (2/5)</a:t>
            </a:r>
          </a:p>
        </p:txBody>
      </p:sp>
      <p:sp>
        <p:nvSpPr>
          <p:cNvPr id="46" name="Shape 46"/>
          <p:cNvSpPr/>
          <p:nvPr/>
        </p:nvSpPr>
        <p:spPr>
          <a:xfrm>
            <a:off x="1385030" y="2875053"/>
            <a:ext cx="457930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Owner</a:t>
            </a:r>
          </a:p>
        </p:txBody>
      </p:sp>
      <p:sp>
        <p:nvSpPr>
          <p:cNvPr id="47" name="Shape 47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User Personas</a:t>
            </a:r>
          </a:p>
        </p:txBody>
      </p:sp>
      <p:sp>
        <p:nvSpPr>
          <p:cNvPr id="51" name="Shape 51"/>
          <p:cNvSpPr/>
          <p:nvPr/>
        </p:nvSpPr>
        <p:spPr>
          <a:xfrm>
            <a:off x="4157723" y="6049289"/>
            <a:ext cx="586731" cy="3572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8" h="21600" fill="norm" stroke="1" extrusionOk="0">
                <a:moveTo>
                  <a:pt x="16228" y="21600"/>
                </a:moveTo>
                <a:cubicBezTo>
                  <a:pt x="-4504" y="14514"/>
                  <a:pt x="-5372" y="7314"/>
                  <a:pt x="13624" y="0"/>
                </a:cubicBezTo>
              </a:path>
            </a:pathLst>
          </a:custGeom>
          <a:ln w="25400">
            <a:solidFill>
              <a:srgbClr val="DDDDDD"/>
            </a:solidFill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/>
          <a:p>
            <a:pPr lvl="0"/>
          </a:p>
        </p:txBody>
      </p:sp>
      <p:sp>
        <p:nvSpPr>
          <p:cNvPr id="52" name="Shape 52"/>
          <p:cNvSpPr/>
          <p:nvPr/>
        </p:nvSpPr>
        <p:spPr>
          <a:xfrm>
            <a:off x="8302559" y="6049869"/>
            <a:ext cx="544519" cy="3572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33" h="21600" fill="norm" stroke="1" extrusionOk="0">
                <a:moveTo>
                  <a:pt x="2807" y="21600"/>
                </a:moveTo>
                <a:cubicBezTo>
                  <a:pt x="21600" y="13743"/>
                  <a:pt x="20664" y="6543"/>
                  <a:pt x="0" y="0"/>
                </a:cubicBezTo>
              </a:path>
            </a:pathLst>
          </a:custGeom>
          <a:ln w="25400">
            <a:solidFill>
              <a:srgbClr val="DDDDDD"/>
            </a:solidFill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/>
        </p:nvSpPr>
        <p:spPr>
          <a:xfrm flipH="1" flipV="1">
            <a:off x="6718351" y="3091674"/>
            <a:ext cx="1" cy="2540001"/>
          </a:xfrm>
          <a:prstGeom prst="line">
            <a:avLst/>
          </a:prstGeom>
          <a:ln w="25400">
            <a:solidFill>
              <a:srgbClr val="C1BEB7"/>
            </a:solidFill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952500" y="406400"/>
            <a:ext cx="11099800" cy="1950119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00">
                <a:solidFill>
                  <a:srgbClr val="FFFFFF"/>
                </a:solidFill>
              </a:rPr>
              <a:t>Personas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671591" y="1889358"/>
            <a:ext cx="9006286" cy="6952829"/>
          </a:xfrm>
          <a:prstGeom prst="rect">
            <a:avLst/>
          </a:prstGeom>
        </p:spPr>
        <p:txBody>
          <a:bodyPr/>
          <a:lstStyle/>
          <a:p>
            <a:pPr lvl="0" marL="0" indent="0" defTabSz="531622">
              <a:lnSpc>
                <a:spcPct val="80000"/>
              </a:lnSpc>
              <a:spcBef>
                <a:spcPts val="3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366">
              <a:solidFill>
                <a:srgbClr val="FFFFFF"/>
              </a:solidFill>
            </a:endParaRPr>
          </a:p>
          <a:p>
            <a:pPr lvl="0" marL="0" indent="0" defTabSz="531622">
              <a:lnSpc>
                <a:spcPct val="80000"/>
              </a:lnSpc>
              <a:spcBef>
                <a:spcPts val="3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21">
                <a:solidFill>
                  <a:srgbClr val="FFFFFF"/>
                </a:solidFill>
              </a:rPr>
              <a:t>Alex, has a big crush on cars</a:t>
            </a:r>
            <a:endParaRPr sz="2821">
              <a:solidFill>
                <a:srgbClr val="FFFFFF"/>
              </a:solidFill>
            </a:endParaRPr>
          </a:p>
          <a:p>
            <a:pPr lvl="0" marL="0" indent="0" defTabSz="531622">
              <a:lnSpc>
                <a:spcPct val="80000"/>
              </a:lnSpc>
              <a:spcBef>
                <a:spcPts val="3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366">
                <a:solidFill>
                  <a:srgbClr val="FFFFFF"/>
                </a:solidFill>
              </a:rPr>
              <a:t>I have always been passionate about cars. I chose to become a mechanical engineer just because I wanted to know intimate details about how the car works. </a:t>
            </a:r>
            <a:br>
              <a:rPr sz="2366">
                <a:solidFill>
                  <a:srgbClr val="FFFFFF"/>
                </a:solidFill>
              </a:rPr>
            </a:br>
            <a:r>
              <a:rPr sz="2366">
                <a:solidFill>
                  <a:srgbClr val="FFFFFF"/>
                </a:solidFill>
              </a:rPr>
              <a:t>I need an website were I could find exciting news about the cars/car manufacturers.</a:t>
            </a:r>
            <a:br>
              <a:rPr sz="2366">
                <a:solidFill>
                  <a:srgbClr val="FFFFFF"/>
                </a:solidFill>
              </a:rPr>
            </a:br>
            <a:endParaRPr sz="2366">
              <a:solidFill>
                <a:srgbClr val="FFFFFF"/>
              </a:solidFill>
            </a:endParaRPr>
          </a:p>
          <a:p>
            <a:pPr lvl="0" marL="0" indent="0" defTabSz="531622">
              <a:lnSpc>
                <a:spcPct val="80000"/>
              </a:lnSpc>
              <a:spcBef>
                <a:spcPts val="3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21">
                <a:solidFill>
                  <a:srgbClr val="FFFFFF"/>
                </a:solidFill>
              </a:rPr>
              <a:t>Dean, father of two</a:t>
            </a:r>
            <a:endParaRPr sz="2821">
              <a:solidFill>
                <a:srgbClr val="FFFFFF"/>
              </a:solidFill>
            </a:endParaRPr>
          </a:p>
          <a:p>
            <a:pPr lvl="0" marL="0" indent="0" defTabSz="531622">
              <a:lnSpc>
                <a:spcPct val="80000"/>
              </a:lnSpc>
              <a:spcBef>
                <a:spcPts val="3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366">
                <a:solidFill>
                  <a:srgbClr val="FFFFFF"/>
                </a:solidFill>
              </a:rPr>
              <a:t>I need a platform that could help me find a suitable car. </a:t>
            </a:r>
            <a:br>
              <a:rPr sz="2366">
                <a:solidFill>
                  <a:srgbClr val="FFFFFF"/>
                </a:solidFill>
              </a:rPr>
            </a:br>
            <a:r>
              <a:rPr sz="2366">
                <a:solidFill>
                  <a:srgbClr val="FFFFFF"/>
                </a:solidFill>
              </a:rPr>
              <a:t>I am currently commuting from Glasgow to Stirling. </a:t>
            </a:r>
            <a:br>
              <a:rPr sz="2366">
                <a:solidFill>
                  <a:srgbClr val="FFFFFF"/>
                </a:solidFill>
              </a:rPr>
            </a:br>
            <a:r>
              <a:rPr sz="2366">
                <a:solidFill>
                  <a:srgbClr val="FFFFFF"/>
                </a:solidFill>
              </a:rPr>
              <a:t>I need a reasonably-priced car which does not </a:t>
            </a:r>
            <a:r>
              <a:rPr b="1" sz="2366">
                <a:solidFill>
                  <a:srgbClr val="FFFFFF"/>
                </a:solidFill>
              </a:rPr>
              <a:t>consume</a:t>
            </a:r>
            <a:r>
              <a:rPr sz="2366">
                <a:solidFill>
                  <a:srgbClr val="FFFFFF"/>
                </a:solidFill>
              </a:rPr>
              <a:t> a lot of fuel. I would really appreciate a comparing facility to help me make up my mind faster, I already have a shortlist. </a:t>
            </a:r>
            <a:endParaRPr sz="2366">
              <a:solidFill>
                <a:srgbClr val="FFFFFF"/>
              </a:solidFill>
            </a:endParaRPr>
          </a:p>
        </p:txBody>
      </p:sp>
      <p:pic>
        <p:nvPicPr>
          <p:cNvPr id="56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3936" y="6404743"/>
            <a:ext cx="2615151" cy="1743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93936" y="3009934"/>
            <a:ext cx="2615152" cy="18095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Main Screen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Search Bar</a:t>
            </a:r>
          </a:p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Dropdown box for manufacturers</a:t>
            </a:r>
          </a:p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Rankings </a:t>
            </a:r>
          </a:p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Pictures, news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Must Have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952500" y="2590800"/>
            <a:ext cx="11099800" cy="6961421"/>
          </a:xfrm>
          <a:prstGeom prst="rect">
            <a:avLst/>
          </a:prstGeom>
        </p:spPr>
        <p:txBody>
          <a:bodyPr/>
          <a:lstStyle/>
          <a:p>
            <a:pPr lvl="0" marL="835660" indent="-835660" defTabSz="549148">
              <a:spcBef>
                <a:spcPts val="39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Database about cars</a:t>
            </a:r>
          </a:p>
          <a:p>
            <a:pPr lvl="0" marL="835660" indent="-835660" defTabSz="549148">
              <a:spcBef>
                <a:spcPts val="39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Ratings</a:t>
            </a:r>
          </a:p>
          <a:p>
            <a:pPr lvl="0" marL="835660" indent="-835660" defTabSz="549148">
              <a:spcBef>
                <a:spcPts val="39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Ranking bar (best and worst) </a:t>
            </a:r>
            <a:endParaRPr sz="3500">
              <a:solidFill>
                <a:srgbClr val="FFFFFF"/>
              </a:solidFill>
            </a:endParaRPr>
          </a:p>
          <a:p>
            <a:pPr lvl="0" marL="835660" indent="-835660" defTabSz="549148">
              <a:spcBef>
                <a:spcPts val="39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Browsing</a:t>
            </a:r>
          </a:p>
          <a:p>
            <a:pPr lvl="0" marL="835660" indent="-835660" defTabSz="549148">
              <a:spcBef>
                <a:spcPts val="39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Comparing cars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Should Have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Comments (text)</a:t>
            </a:r>
          </a:p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Searchable comments</a:t>
            </a:r>
          </a:p>
          <a:p>
            <a:pPr lvl="0" marL="835660" indent="-835660" defTabSz="549148">
              <a:spcBef>
                <a:spcPts val="39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Search bar</a:t>
            </a:r>
          </a:p>
          <a:p>
            <a:pPr lvl="0" marL="835660" indent="-835660" defTabSz="549148">
              <a:spcBef>
                <a:spcPts val="390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Users 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Could Have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Price engine provided by a 3rd party</a:t>
            </a:r>
          </a:p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Car of the Month </a:t>
            </a:r>
          </a:p>
          <a:p>
            <a:pPr lvl="1" marL="14224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E.g. most visited</a:t>
            </a:r>
          </a:p>
          <a:p>
            <a:pPr lvl="0" marL="9652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Ads? </a:t>
            </a:r>
          </a:p>
          <a:p>
            <a:pPr lvl="1" marL="14224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From companies that aren’t car manufacturers</a:t>
            </a:r>
          </a:p>
          <a:p>
            <a:pPr lvl="1" marL="1422400" indent="-965200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No way to purchase biased reviews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