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lvl1pPr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1pPr>
    <a:lvl2pPr indent="228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2pPr>
    <a:lvl3pPr indent="457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3pPr>
    <a:lvl4pPr indent="685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4pPr>
    <a:lvl5pPr indent="9144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5pPr>
    <a:lvl6pPr indent="11430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6pPr>
    <a:lvl7pPr indent="1371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7pPr>
    <a:lvl8pPr indent="1600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8pPr>
    <a:lvl9pPr indent="1828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0564E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C7C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A8C3DF"/>
              </a:solidFill>
              <a:prstDash val="solid"/>
              <a:miter lim="400000"/>
            </a:ln>
          </a:left>
          <a:right>
            <a:ln w="12700" cap="flat">
              <a:solidFill>
                <a:srgbClr val="A8C3DF"/>
              </a:solidFill>
              <a:prstDash val="solid"/>
              <a:miter lim="400000"/>
            </a:ln>
          </a:right>
          <a:top>
            <a:ln w="12700" cap="flat">
              <a:solidFill>
                <a:srgbClr val="A8C3DF"/>
              </a:solidFill>
              <a:prstDash val="solid"/>
              <a:miter lim="400000"/>
            </a:ln>
          </a:top>
          <a:bottom>
            <a:ln w="12700" cap="flat">
              <a:solidFill>
                <a:srgbClr val="A8C3DF"/>
              </a:solidFill>
              <a:prstDash val="solid"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solidFill>
                <a:srgbClr val="A8C3D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C3DF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14975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9639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508000" y="659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" name="Shape 8"/>
          <p:cNvSpPr/>
          <p:nvPr/>
        </p:nvSpPr>
        <p:spPr>
          <a:xfrm>
            <a:off x="508000" y="408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" name="Shape 9"/>
          <p:cNvSpPr/>
          <p:nvPr/>
        </p:nvSpPr>
        <p:spPr>
          <a:xfrm rot="16200000">
            <a:off x="7172923" y="53476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" name="Shape 10"/>
          <p:cNvSpPr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913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>
            <a:off x="508000" y="662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508000" y="4876800"/>
            <a:ext cx="567637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Shape 23"/>
          <p:cNvSpPr/>
          <p:nvPr/>
        </p:nvSpPr>
        <p:spPr>
          <a:xfrm>
            <a:off x="508000" y="2768600"/>
            <a:ext cx="5676316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One</a:t>
            </a:r>
            <a:endParaRPr sz="30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Two</a:t>
            </a:r>
            <a:endParaRPr sz="30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Three</a:t>
            </a:r>
            <a:endParaRPr sz="30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Four</a:t>
            </a:r>
            <a:endParaRPr sz="30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1pPr>
      <a:lvl2pPr indent="228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2pPr>
      <a:lvl3pPr indent="457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3pPr>
      <a:lvl4pPr indent="685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4pPr>
      <a:lvl5pPr indent="9144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5pPr>
      <a:lvl6pPr indent="11430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6pPr>
      <a:lvl7pPr indent="1371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7pPr>
      <a:lvl8pPr indent="1600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8pPr>
      <a:lvl9pPr indent="1828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9pPr>
    </p:titleStyle>
    <p:bodyStyle>
      <a:lvl1pPr marL="4699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1pPr>
      <a:lvl2pPr marL="9398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2pPr>
      <a:lvl3pPr marL="14097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3pPr>
      <a:lvl4pPr marL="18796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4pPr>
      <a:lvl5pPr marL="23495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5pPr>
      <a:lvl6pPr marL="28194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6pPr>
      <a:lvl7pPr marL="32893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7pPr>
      <a:lvl8pPr marL="37592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8pPr>
      <a:lvl9pPr marL="42291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200">
                <a:solidFill>
                  <a:srgbClr val="5D092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D0924"/>
                </a:solidFill>
              </a:rPr>
              <a:t>www.car-maniacs.co.uk</a:t>
            </a:r>
          </a:p>
        </p:txBody>
      </p:sp>
      <p:sp>
        <p:nvSpPr>
          <p:cNvPr id="44" name="Shape 44"/>
          <p:cNvSpPr/>
          <p:nvPr>
            <p:ph type="body" idx="4294967295"/>
          </p:nvPr>
        </p:nvSpPr>
        <p:spPr>
          <a:xfrm>
            <a:off x="1299569" y="5039727"/>
            <a:ext cx="10405663" cy="2413001"/>
          </a:xfrm>
          <a:prstGeom prst="rect">
            <a:avLst/>
          </a:prstGeom>
        </p:spPr>
        <p:txBody>
          <a:bodyPr/>
          <a:lstStyle/>
          <a:p>
            <a:pPr lvl="0" marL="0" indent="0" algn="ctr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3500">
                <a:latin typeface="Helvetica Neue Thin"/>
                <a:ea typeface="Helvetica Neue Thin"/>
                <a:cs typeface="Helvetica Neue Thin"/>
                <a:sym typeface="Helvetica Neue Thin"/>
              </a:rPr>
              <a:t>An awesome car rating website</a:t>
            </a:r>
            <a:endParaRPr sz="3500"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marL="0" indent="0" algn="ctr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3500">
                <a:latin typeface="Helvetica Neue Thin"/>
                <a:ea typeface="Helvetica Neue Thin"/>
                <a:cs typeface="Helvetica Neue Thin"/>
                <a:sym typeface="Helvetica Neue Thin"/>
              </a:rPr>
              <a:t>by mustached-ninja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731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87312B"/>
                </a:solidFill>
              </a:rPr>
              <a:t>Won’t Have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29768" indent="-429768" defTabSz="549148">
              <a:spcBef>
                <a:spcPts val="3900"/>
              </a:spcBef>
              <a:buClr>
                <a:srgbClr val="FFFFFF"/>
              </a:buClr>
              <a:defRPr sz="39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900"/>
              <a:t>A fancy UI for administrators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731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87312B"/>
                </a:solidFill>
              </a:rPr>
              <a:t>3-tier Architecture</a:t>
            </a:r>
          </a:p>
        </p:txBody>
      </p:sp>
      <p:grpSp>
        <p:nvGrpSpPr>
          <p:cNvPr id="88" name="Group 88"/>
          <p:cNvGrpSpPr/>
          <p:nvPr/>
        </p:nvGrpSpPr>
        <p:grpSpPr>
          <a:xfrm>
            <a:off x="564040" y="3668602"/>
            <a:ext cx="1270003" cy="2804576"/>
            <a:chOff x="0" y="0"/>
            <a:chExt cx="1270001" cy="2804575"/>
          </a:xfrm>
        </p:grpSpPr>
        <p:sp>
          <p:nvSpPr>
            <p:cNvPr id="86" name="Shape 86"/>
            <p:cNvSpPr/>
            <p:nvPr/>
          </p:nvSpPr>
          <p:spPr>
            <a:xfrm>
              <a:off x="-1" y="-1"/>
              <a:ext cx="1270003" cy="2804577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>
                    <a:outerShdw sx="100000" sy="100000" kx="0" ky="0" algn="b" rotWithShape="0" blurRad="25400" dist="33948" dir="2700000">
                      <a:srgbClr val="3B3936"/>
                    </a:outerShdw>
                  </a:effectLst>
                </a:defRPr>
              </a:pPr>
            </a:p>
          </p:txBody>
        </p:sp>
        <p:sp>
          <p:nvSpPr>
            <p:cNvPr id="87" name="Shape 87"/>
            <p:cNvSpPr/>
            <p:nvPr/>
          </p:nvSpPr>
          <p:spPr>
            <a:xfrm>
              <a:off x="-1" y="2302910"/>
              <a:ext cx="1270003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User</a:t>
              </a:r>
            </a:p>
          </p:txBody>
        </p:sp>
      </p:grpSp>
      <p:sp>
        <p:nvSpPr>
          <p:cNvPr id="89" name="Shape 89"/>
          <p:cNvSpPr/>
          <p:nvPr/>
        </p:nvSpPr>
        <p:spPr>
          <a:xfrm>
            <a:off x="722490" y="4639626"/>
            <a:ext cx="953101" cy="906451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E8A43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defRPr>
            </a:pPr>
          </a:p>
        </p:txBody>
      </p:sp>
      <p:grpSp>
        <p:nvGrpSpPr>
          <p:cNvPr id="92" name="Group 92"/>
          <p:cNvGrpSpPr/>
          <p:nvPr/>
        </p:nvGrpSpPr>
        <p:grpSpPr>
          <a:xfrm>
            <a:off x="2797336" y="3664341"/>
            <a:ext cx="2676401" cy="2813098"/>
            <a:chOff x="0" y="0"/>
            <a:chExt cx="2676400" cy="2813097"/>
          </a:xfrm>
        </p:grpSpPr>
        <p:sp>
          <p:nvSpPr>
            <p:cNvPr id="90" name="Shape 90"/>
            <p:cNvSpPr/>
            <p:nvPr/>
          </p:nvSpPr>
          <p:spPr>
            <a:xfrm>
              <a:off x="-1" y="-1"/>
              <a:ext cx="2676402" cy="2813099"/>
            </a:xfrm>
            <a:prstGeom prst="rect">
              <a:avLst/>
            </a:prstGeom>
            <a:gradFill flip="none" rotWithShape="1">
              <a:gsLst>
                <a:gs pos="0">
                  <a:srgbClr val="189B1A"/>
                </a:gs>
                <a:gs pos="100000">
                  <a:srgbClr val="235D0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>
                    <a:outerShdw sx="100000" sy="100000" kx="0" ky="0" algn="b" rotWithShape="0" blurRad="25400" dist="33948" dir="2700000">
                      <a:srgbClr val="3B3936"/>
                    </a:outerShdw>
                  </a:effectLst>
                </a:defRPr>
              </a:pPr>
            </a:p>
          </p:txBody>
        </p:sp>
        <p:sp>
          <p:nvSpPr>
            <p:cNvPr id="91" name="Shape 91"/>
            <p:cNvSpPr/>
            <p:nvPr/>
          </p:nvSpPr>
          <p:spPr>
            <a:xfrm>
              <a:off x="-1" y="847161"/>
              <a:ext cx="2676402" cy="193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HTML/CSS/JS</a:t>
              </a:r>
              <a:endParaRPr>
                <a:solidFill>
                  <a:srgbClr val="FFFFFF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Web browser on a desktop or mobile</a:t>
              </a:r>
              <a:endParaRPr>
                <a:solidFill>
                  <a:srgbClr val="FFFFFF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e.g. Chrome, Safari</a:t>
              </a:r>
              <a:endParaRPr>
                <a:solidFill>
                  <a:srgbClr val="FFFFFF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Client</a:t>
              </a:r>
            </a:p>
          </p:txBody>
        </p:sp>
      </p:grpSp>
      <p:grpSp>
        <p:nvGrpSpPr>
          <p:cNvPr id="95" name="Group 95"/>
          <p:cNvGrpSpPr/>
          <p:nvPr/>
        </p:nvGrpSpPr>
        <p:grpSpPr>
          <a:xfrm>
            <a:off x="6437030" y="3664341"/>
            <a:ext cx="2520217" cy="2825360"/>
            <a:chOff x="0" y="0"/>
            <a:chExt cx="2520216" cy="2825358"/>
          </a:xfrm>
        </p:grpSpPr>
        <p:sp>
          <p:nvSpPr>
            <p:cNvPr id="93" name="Shape 93"/>
            <p:cNvSpPr/>
            <p:nvPr/>
          </p:nvSpPr>
          <p:spPr>
            <a:xfrm>
              <a:off x="0" y="-1"/>
              <a:ext cx="2520217" cy="2813099"/>
            </a:xfrm>
            <a:prstGeom prst="rect">
              <a:avLst/>
            </a:prstGeom>
            <a:gradFill flip="none" rotWithShape="1">
              <a:gsLst>
                <a:gs pos="0">
                  <a:srgbClr val="971817"/>
                </a:gs>
                <a:gs pos="100000">
                  <a:srgbClr val="720C0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>
                    <a:outerShdw sx="100000" sy="100000" kx="0" ky="0" algn="b" rotWithShape="0" blurRad="25400" dist="33948" dir="2700000">
                      <a:srgbClr val="3B3936"/>
                    </a:outerShdw>
                  </a:effectLst>
                </a:defRPr>
              </a:pPr>
            </a:p>
          </p:txBody>
        </p:sp>
        <p:sp>
          <p:nvSpPr>
            <p:cNvPr id="94" name="Shape 94"/>
            <p:cNvSpPr/>
            <p:nvPr/>
          </p:nvSpPr>
          <p:spPr>
            <a:xfrm>
              <a:off x="0" y="1199758"/>
              <a:ext cx="2520217" cy="162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Application Server built using </a:t>
              </a:r>
              <a:endParaRPr>
                <a:solidFill>
                  <a:srgbClr val="FFFFFF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Django 1.7</a:t>
              </a:r>
              <a:endParaRPr>
                <a:solidFill>
                  <a:srgbClr val="FFFFFF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Middleware</a:t>
              </a:r>
            </a:p>
          </p:txBody>
        </p:sp>
      </p:grpSp>
      <p:grpSp>
        <p:nvGrpSpPr>
          <p:cNvPr id="98" name="Group 98"/>
          <p:cNvGrpSpPr/>
          <p:nvPr/>
        </p:nvGrpSpPr>
        <p:grpSpPr>
          <a:xfrm>
            <a:off x="9920541" y="3664341"/>
            <a:ext cx="2520218" cy="2825360"/>
            <a:chOff x="0" y="0"/>
            <a:chExt cx="2520216" cy="2825358"/>
          </a:xfrm>
        </p:grpSpPr>
        <p:sp>
          <p:nvSpPr>
            <p:cNvPr id="96" name="Shape 96"/>
            <p:cNvSpPr/>
            <p:nvPr/>
          </p:nvSpPr>
          <p:spPr>
            <a:xfrm>
              <a:off x="0" y="-1"/>
              <a:ext cx="2520217" cy="2813099"/>
            </a:xfrm>
            <a:prstGeom prst="rect">
              <a:avLst/>
            </a:prstGeom>
            <a:gradFill flip="none" rotWithShape="1">
              <a:gsLst>
                <a:gs pos="0">
                  <a:srgbClr val="971817"/>
                </a:gs>
                <a:gs pos="100000">
                  <a:srgbClr val="720C0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>
                    <a:outerShdw sx="100000" sy="100000" kx="0" ky="0" algn="b" rotWithShape="0" blurRad="25400" dist="33948" dir="2700000">
                      <a:srgbClr val="3B3936"/>
                    </a:outerShdw>
                  </a:effectLst>
                </a:defRPr>
              </a:pPr>
            </a:p>
          </p:txBody>
        </p:sp>
        <p:sp>
          <p:nvSpPr>
            <p:cNvPr id="97" name="Shape 97"/>
            <p:cNvSpPr/>
            <p:nvPr/>
          </p:nvSpPr>
          <p:spPr>
            <a:xfrm>
              <a:off x="0" y="1199758"/>
              <a:ext cx="2520217" cy="162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Database Server</a:t>
              </a:r>
              <a:endParaRPr>
                <a:solidFill>
                  <a:srgbClr val="FFFFFF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running</a:t>
              </a:r>
              <a:endParaRPr>
                <a:solidFill>
                  <a:srgbClr val="FFFFFF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MySQL 1.7</a:t>
              </a:r>
              <a:endParaRPr>
                <a:solidFill>
                  <a:srgbClr val="FFFFFF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Database</a:t>
              </a:r>
            </a:p>
          </p:txBody>
        </p:sp>
      </p:grpSp>
      <p:sp>
        <p:nvSpPr>
          <p:cNvPr id="99" name="Shape 99"/>
          <p:cNvSpPr/>
          <p:nvPr/>
        </p:nvSpPr>
        <p:spPr>
          <a:xfrm>
            <a:off x="1910613" y="4241770"/>
            <a:ext cx="856337" cy="37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/>
            <a:r>
              <a:t>Clicking</a:t>
            </a:r>
          </a:p>
        </p:txBody>
      </p:sp>
      <p:sp>
        <p:nvSpPr>
          <p:cNvPr id="100" name="Shape 100"/>
          <p:cNvSpPr/>
          <p:nvPr/>
        </p:nvSpPr>
        <p:spPr>
          <a:xfrm>
            <a:off x="2010283" y="5639223"/>
            <a:ext cx="656997" cy="37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/>
            <a:r>
              <a:t>Visual</a:t>
            </a:r>
          </a:p>
        </p:txBody>
      </p:sp>
      <p:sp>
        <p:nvSpPr>
          <p:cNvPr id="101" name="Shape 101"/>
          <p:cNvSpPr/>
          <p:nvPr/>
        </p:nvSpPr>
        <p:spPr>
          <a:xfrm>
            <a:off x="5506139" y="3928062"/>
            <a:ext cx="86930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t>URL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t>params</a:t>
            </a:r>
          </a:p>
        </p:txBody>
      </p:sp>
      <p:sp>
        <p:nvSpPr>
          <p:cNvPr id="102" name="Shape 102"/>
          <p:cNvSpPr/>
          <p:nvPr/>
        </p:nvSpPr>
        <p:spPr>
          <a:xfrm>
            <a:off x="5511999" y="5649477"/>
            <a:ext cx="85758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t>HTML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t>CSS</a:t>
            </a:r>
          </a:p>
        </p:txBody>
      </p:sp>
      <p:sp>
        <p:nvSpPr>
          <p:cNvPr id="103" name="Shape 103"/>
          <p:cNvSpPr/>
          <p:nvPr/>
        </p:nvSpPr>
        <p:spPr>
          <a:xfrm>
            <a:off x="9012683" y="3933655"/>
            <a:ext cx="85289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t>SQL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t>queries</a:t>
            </a:r>
          </a:p>
        </p:txBody>
      </p:sp>
      <p:sp>
        <p:nvSpPr>
          <p:cNvPr id="104" name="Shape 104"/>
          <p:cNvSpPr/>
          <p:nvPr/>
        </p:nvSpPr>
        <p:spPr>
          <a:xfrm>
            <a:off x="9082125" y="5652792"/>
            <a:ext cx="813131" cy="37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/>
            <a:r>
              <a:t>Results</a:t>
            </a:r>
          </a:p>
        </p:txBody>
      </p:sp>
      <p:sp>
        <p:nvSpPr>
          <p:cNvPr id="105" name="Shape 105"/>
          <p:cNvSpPr/>
          <p:nvPr/>
        </p:nvSpPr>
        <p:spPr>
          <a:xfrm>
            <a:off x="1951988" y="4685355"/>
            <a:ext cx="772150" cy="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6" name="Shape 106"/>
          <p:cNvSpPr/>
          <p:nvPr/>
        </p:nvSpPr>
        <p:spPr>
          <a:xfrm flipH="1">
            <a:off x="1941964" y="5556263"/>
            <a:ext cx="747449" cy="2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7" name="Shape 107"/>
          <p:cNvSpPr/>
          <p:nvPr/>
        </p:nvSpPr>
        <p:spPr>
          <a:xfrm>
            <a:off x="5574319" y="4657397"/>
            <a:ext cx="772150" cy="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8" name="Shape 108"/>
          <p:cNvSpPr/>
          <p:nvPr/>
        </p:nvSpPr>
        <p:spPr>
          <a:xfrm flipH="1">
            <a:off x="5564297" y="5528304"/>
            <a:ext cx="747447" cy="2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9" name="Shape 109"/>
          <p:cNvSpPr/>
          <p:nvPr/>
        </p:nvSpPr>
        <p:spPr>
          <a:xfrm>
            <a:off x="9092558" y="4676786"/>
            <a:ext cx="772151" cy="2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0" name="Shape 110"/>
          <p:cNvSpPr/>
          <p:nvPr/>
        </p:nvSpPr>
        <p:spPr>
          <a:xfrm flipH="1">
            <a:off x="9082533" y="5547694"/>
            <a:ext cx="747448" cy="2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1" name="Shape 111"/>
          <p:cNvSpPr/>
          <p:nvPr/>
        </p:nvSpPr>
        <p:spPr>
          <a:xfrm flipV="1">
            <a:off x="7358310" y="6608149"/>
            <a:ext cx="738468" cy="738467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2" name="Shape 112"/>
          <p:cNvSpPr/>
          <p:nvPr/>
        </p:nvSpPr>
        <p:spPr>
          <a:xfrm flipH="1">
            <a:off x="6853341" y="6617130"/>
            <a:ext cx="738467" cy="738467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115" name="Group 115"/>
          <p:cNvGrpSpPr/>
          <p:nvPr/>
        </p:nvGrpSpPr>
        <p:grpSpPr>
          <a:xfrm>
            <a:off x="6642831" y="7476902"/>
            <a:ext cx="1092266" cy="1219201"/>
            <a:chOff x="0" y="0"/>
            <a:chExt cx="1092265" cy="1219200"/>
          </a:xfrm>
        </p:grpSpPr>
        <p:sp>
          <p:nvSpPr>
            <p:cNvPr id="113" name="Shape 113"/>
            <p:cNvSpPr/>
            <p:nvPr/>
          </p:nvSpPr>
          <p:spPr>
            <a:xfrm>
              <a:off x="0" y="-1"/>
              <a:ext cx="1092266" cy="1219201"/>
            </a:xfrm>
            <a:prstGeom prst="rect">
              <a:avLst/>
            </a:prstGeom>
            <a:gradFill flip="none" rotWithShape="1">
              <a:gsLst>
                <a:gs pos="0">
                  <a:srgbClr val="971817"/>
                </a:gs>
                <a:gs pos="100000">
                  <a:srgbClr val="720C0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>
                    <a:outerShdw sx="100000" sy="100000" kx="0" ky="0" algn="b" rotWithShape="0" blurRad="25400" dist="33948" dir="2700000">
                      <a:srgbClr val="3B3936"/>
                    </a:outerShdw>
                  </a:effectLst>
                </a:defRPr>
              </a:pPr>
            </a:p>
          </p:txBody>
        </p:sp>
        <p:sp>
          <p:nvSpPr>
            <p:cNvPr id="114" name="Shape 114"/>
            <p:cNvSpPr/>
            <p:nvPr/>
          </p:nvSpPr>
          <p:spPr>
            <a:xfrm>
              <a:off x="0" y="378730"/>
              <a:ext cx="1092266" cy="840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E-mail server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16" name="Shape 116"/>
          <p:cNvSpPr/>
          <p:nvPr/>
        </p:nvSpPr>
        <p:spPr>
          <a:xfrm flipH="1" flipV="1">
            <a:off x="1667393" y="6665506"/>
            <a:ext cx="4458173" cy="1388268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7" name="Shape 117"/>
          <p:cNvSpPr/>
          <p:nvPr/>
        </p:nvSpPr>
        <p:spPr>
          <a:xfrm rot="1021102">
            <a:off x="3254168" y="6981786"/>
            <a:ext cx="1762736" cy="37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/>
            <a:r>
              <a:t>SMTP to provider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5028594" y="957072"/>
            <a:ext cx="3479526" cy="888554"/>
          </a:xfrm>
          <a:prstGeom prst="rect">
            <a:avLst/>
          </a:prstGeom>
          <a:gradFill>
            <a:gsLst>
              <a:gs pos="0">
                <a:srgbClr val="6C7C4E"/>
              </a:gs>
              <a:gs pos="100000">
                <a:srgbClr val="C5D07C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rPr>
              <a:t>Home</a:t>
            </a:r>
          </a:p>
        </p:txBody>
      </p:sp>
      <p:sp>
        <p:nvSpPr>
          <p:cNvPr id="120" name="Shape 120"/>
          <p:cNvSpPr/>
          <p:nvPr/>
        </p:nvSpPr>
        <p:spPr>
          <a:xfrm>
            <a:off x="5245068" y="3069626"/>
            <a:ext cx="2510750" cy="888554"/>
          </a:xfrm>
          <a:prstGeom prst="rect">
            <a:avLst/>
          </a:prstGeom>
          <a:gradFill>
            <a:gsLst>
              <a:gs pos="0">
                <a:srgbClr val="6C7C4E"/>
              </a:gs>
              <a:gs pos="100000">
                <a:srgbClr val="C5D07C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rPr>
              <a:t>Top Rated</a:t>
            </a:r>
          </a:p>
        </p:txBody>
      </p:sp>
      <p:sp>
        <p:nvSpPr>
          <p:cNvPr id="121" name="Shape 121"/>
          <p:cNvSpPr/>
          <p:nvPr/>
        </p:nvSpPr>
        <p:spPr>
          <a:xfrm>
            <a:off x="8497554" y="3069626"/>
            <a:ext cx="2510750" cy="888554"/>
          </a:xfrm>
          <a:prstGeom prst="rect">
            <a:avLst/>
          </a:prstGeom>
          <a:gradFill>
            <a:gsLst>
              <a:gs pos="0">
                <a:srgbClr val="6C7C4E"/>
              </a:gs>
              <a:gs pos="100000">
                <a:srgbClr val="C5D07C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rPr>
              <a:t>Rate</a:t>
            </a:r>
          </a:p>
        </p:txBody>
      </p:sp>
      <p:sp>
        <p:nvSpPr>
          <p:cNvPr id="122" name="Shape 122"/>
          <p:cNvSpPr/>
          <p:nvPr/>
        </p:nvSpPr>
        <p:spPr>
          <a:xfrm>
            <a:off x="1992583" y="3069626"/>
            <a:ext cx="2510750" cy="888554"/>
          </a:xfrm>
          <a:prstGeom prst="rect">
            <a:avLst/>
          </a:prstGeom>
          <a:gradFill>
            <a:gsLst>
              <a:gs pos="0">
                <a:srgbClr val="6C7C4E"/>
              </a:gs>
              <a:gs pos="100000">
                <a:srgbClr val="C5D07C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rPr>
              <a:t>Browse</a:t>
            </a:r>
          </a:p>
        </p:txBody>
      </p:sp>
      <p:sp>
        <p:nvSpPr>
          <p:cNvPr id="123" name="Shape 123"/>
          <p:cNvSpPr/>
          <p:nvPr/>
        </p:nvSpPr>
        <p:spPr>
          <a:xfrm flipH="1">
            <a:off x="3901645" y="1936979"/>
            <a:ext cx="2807308" cy="1038324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4" name="Shape 124"/>
          <p:cNvSpPr/>
          <p:nvPr/>
        </p:nvSpPr>
        <p:spPr>
          <a:xfrm flipH="1">
            <a:off x="6709880" y="2080414"/>
            <a:ext cx="111924" cy="759548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6979189" y="1925068"/>
            <a:ext cx="1997300" cy="1071837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1988301" y="6132457"/>
            <a:ext cx="1026046" cy="72440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rPr>
              <a:t>Year</a:t>
            </a:r>
          </a:p>
        </p:txBody>
      </p:sp>
      <p:sp>
        <p:nvSpPr>
          <p:cNvPr id="127" name="Shape 127"/>
          <p:cNvSpPr/>
          <p:nvPr/>
        </p:nvSpPr>
        <p:spPr>
          <a:xfrm>
            <a:off x="1989980" y="4030900"/>
            <a:ext cx="1026045" cy="72440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rPr>
              <a:t>Brand</a:t>
            </a:r>
          </a:p>
        </p:txBody>
      </p:sp>
      <p:sp>
        <p:nvSpPr>
          <p:cNvPr id="128" name="Shape 128"/>
          <p:cNvSpPr/>
          <p:nvPr/>
        </p:nvSpPr>
        <p:spPr>
          <a:xfrm>
            <a:off x="1987703" y="5081679"/>
            <a:ext cx="1027243" cy="72440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rPr>
              <a:t>Model</a:t>
            </a:r>
          </a:p>
        </p:txBody>
      </p:sp>
      <p:sp>
        <p:nvSpPr>
          <p:cNvPr id="129" name="Shape 129"/>
          <p:cNvSpPr/>
          <p:nvPr/>
        </p:nvSpPr>
        <p:spPr>
          <a:xfrm>
            <a:off x="3434976" y="7403718"/>
            <a:ext cx="2510480" cy="74980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rPr>
              <a:t>Car Profile</a:t>
            </a:r>
          </a:p>
        </p:txBody>
      </p:sp>
      <p:sp>
        <p:nvSpPr>
          <p:cNvPr id="130" name="Shape 130"/>
          <p:cNvSpPr/>
          <p:nvPr/>
        </p:nvSpPr>
        <p:spPr>
          <a:xfrm>
            <a:off x="5230469" y="4679375"/>
            <a:ext cx="2539949" cy="74980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rPr>
              <a:t>List of Cars</a:t>
            </a:r>
          </a:p>
        </p:txBody>
      </p:sp>
      <p:sp>
        <p:nvSpPr>
          <p:cNvPr id="131" name="Shape 131"/>
          <p:cNvSpPr/>
          <p:nvPr/>
        </p:nvSpPr>
        <p:spPr>
          <a:xfrm>
            <a:off x="5232480" y="5508623"/>
            <a:ext cx="1026046" cy="72440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rPr>
              <a:t>Type</a:t>
            </a:r>
          </a:p>
        </p:txBody>
      </p:sp>
      <p:sp>
        <p:nvSpPr>
          <p:cNvPr id="132" name="Shape 132"/>
          <p:cNvSpPr/>
          <p:nvPr/>
        </p:nvSpPr>
        <p:spPr>
          <a:xfrm>
            <a:off x="3434976" y="8561082"/>
            <a:ext cx="2510480" cy="74980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rPr>
              <a:t>Compare</a:t>
            </a:r>
          </a:p>
        </p:txBody>
      </p:sp>
      <p:sp>
        <p:nvSpPr>
          <p:cNvPr id="133" name="Shape 133"/>
          <p:cNvSpPr/>
          <p:nvPr/>
        </p:nvSpPr>
        <p:spPr>
          <a:xfrm>
            <a:off x="3910719" y="6945858"/>
            <a:ext cx="587889" cy="388470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4" name="Shape 134"/>
          <p:cNvSpPr/>
          <p:nvPr/>
        </p:nvSpPr>
        <p:spPr>
          <a:xfrm>
            <a:off x="4690216" y="8211932"/>
            <a:ext cx="1" cy="290742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6500443" y="4037622"/>
            <a:ext cx="1" cy="56231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6738621" y="5508623"/>
            <a:ext cx="1026045" cy="72440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rPr>
              <a:t>Brand</a:t>
            </a:r>
          </a:p>
        </p:txBody>
      </p:sp>
      <p:sp>
        <p:nvSpPr>
          <p:cNvPr id="137" name="Shape 137"/>
          <p:cNvSpPr/>
          <p:nvPr/>
        </p:nvSpPr>
        <p:spPr>
          <a:xfrm flipH="1">
            <a:off x="4984605" y="6411181"/>
            <a:ext cx="1515839" cy="877338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8" name="Shape 138"/>
          <p:cNvSpPr/>
          <p:nvPr/>
        </p:nvSpPr>
        <p:spPr>
          <a:xfrm flipH="1">
            <a:off x="2503002" y="4822261"/>
            <a:ext cx="1492900" cy="241602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9" name="Shape 139"/>
          <p:cNvSpPr/>
          <p:nvPr/>
        </p:nvSpPr>
        <p:spPr>
          <a:xfrm flipH="1">
            <a:off x="2501324" y="5876581"/>
            <a:ext cx="1496589" cy="23806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0" name="Shape 140"/>
          <p:cNvSpPr/>
          <p:nvPr/>
        </p:nvSpPr>
        <p:spPr>
          <a:xfrm>
            <a:off x="3250659" y="4018200"/>
            <a:ext cx="1249938" cy="74980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rPr>
              <a:t>Results</a:t>
            </a:r>
          </a:p>
        </p:txBody>
      </p:sp>
      <p:sp>
        <p:nvSpPr>
          <p:cNvPr id="141" name="Shape 141"/>
          <p:cNvSpPr/>
          <p:nvPr/>
        </p:nvSpPr>
        <p:spPr>
          <a:xfrm>
            <a:off x="3250659" y="5066977"/>
            <a:ext cx="1249938" cy="74980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rPr>
              <a:t>Results</a:t>
            </a:r>
          </a:p>
        </p:txBody>
      </p:sp>
      <p:sp>
        <p:nvSpPr>
          <p:cNvPr id="142" name="Shape 142"/>
          <p:cNvSpPr/>
          <p:nvPr/>
        </p:nvSpPr>
        <p:spPr>
          <a:xfrm>
            <a:off x="3254572" y="6115754"/>
            <a:ext cx="1249938" cy="74980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rPr>
              <a:t>Results</a:t>
            </a:r>
          </a:p>
        </p:txBody>
      </p:sp>
      <p:sp>
        <p:nvSpPr>
          <p:cNvPr id="143" name="Shape 143"/>
          <p:cNvSpPr/>
          <p:nvPr/>
        </p:nvSpPr>
        <p:spPr>
          <a:xfrm>
            <a:off x="3073499" y="4393103"/>
            <a:ext cx="121921" cy="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3086199" y="5472603"/>
            <a:ext cx="121921" cy="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5" name="Shape 145"/>
          <p:cNvSpPr/>
          <p:nvPr/>
        </p:nvSpPr>
        <p:spPr>
          <a:xfrm>
            <a:off x="3086199" y="6488603"/>
            <a:ext cx="121921" cy="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8500888" y="6159479"/>
            <a:ext cx="1026046" cy="72440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rPr>
              <a:t>Year</a:t>
            </a:r>
          </a:p>
        </p:txBody>
      </p:sp>
      <p:sp>
        <p:nvSpPr>
          <p:cNvPr id="147" name="Shape 147"/>
          <p:cNvSpPr/>
          <p:nvPr/>
        </p:nvSpPr>
        <p:spPr>
          <a:xfrm>
            <a:off x="8502567" y="4057922"/>
            <a:ext cx="1026045" cy="72440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rPr>
              <a:t>Brand</a:t>
            </a:r>
          </a:p>
        </p:txBody>
      </p:sp>
      <p:sp>
        <p:nvSpPr>
          <p:cNvPr id="148" name="Shape 148"/>
          <p:cNvSpPr/>
          <p:nvPr/>
        </p:nvSpPr>
        <p:spPr>
          <a:xfrm>
            <a:off x="8500290" y="5108700"/>
            <a:ext cx="1027243" cy="72440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rPr>
              <a:t>Model</a:t>
            </a:r>
          </a:p>
        </p:txBody>
      </p:sp>
      <p:sp>
        <p:nvSpPr>
          <p:cNvPr id="149" name="Shape 149"/>
          <p:cNvSpPr/>
          <p:nvPr/>
        </p:nvSpPr>
        <p:spPr>
          <a:xfrm flipH="1">
            <a:off x="9015589" y="4849282"/>
            <a:ext cx="1492901" cy="241602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0" name="Shape 150"/>
          <p:cNvSpPr/>
          <p:nvPr/>
        </p:nvSpPr>
        <p:spPr>
          <a:xfrm flipH="1">
            <a:off x="9013911" y="5903603"/>
            <a:ext cx="1496589" cy="238060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1" name="Shape 151"/>
          <p:cNvSpPr/>
          <p:nvPr/>
        </p:nvSpPr>
        <p:spPr>
          <a:xfrm>
            <a:off x="9763246" y="4045222"/>
            <a:ext cx="1249938" cy="74980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rPr>
              <a:t>Results</a:t>
            </a:r>
          </a:p>
        </p:txBody>
      </p:sp>
      <p:sp>
        <p:nvSpPr>
          <p:cNvPr id="152" name="Shape 152"/>
          <p:cNvSpPr/>
          <p:nvPr/>
        </p:nvSpPr>
        <p:spPr>
          <a:xfrm>
            <a:off x="9763246" y="5093999"/>
            <a:ext cx="1249938" cy="74980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rPr>
              <a:t>Results</a:t>
            </a:r>
          </a:p>
        </p:txBody>
      </p:sp>
      <p:sp>
        <p:nvSpPr>
          <p:cNvPr id="153" name="Shape 153"/>
          <p:cNvSpPr/>
          <p:nvPr/>
        </p:nvSpPr>
        <p:spPr>
          <a:xfrm>
            <a:off x="9767159" y="6142776"/>
            <a:ext cx="1249938" cy="74980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rPr>
              <a:t>Results</a:t>
            </a:r>
          </a:p>
        </p:txBody>
      </p:sp>
      <p:sp>
        <p:nvSpPr>
          <p:cNvPr id="154" name="Shape 154"/>
          <p:cNvSpPr/>
          <p:nvPr/>
        </p:nvSpPr>
        <p:spPr>
          <a:xfrm>
            <a:off x="9586086" y="4420124"/>
            <a:ext cx="121921" cy="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5" name="Shape 155"/>
          <p:cNvSpPr/>
          <p:nvPr/>
        </p:nvSpPr>
        <p:spPr>
          <a:xfrm>
            <a:off x="9598786" y="5499624"/>
            <a:ext cx="121921" cy="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6" name="Shape 156"/>
          <p:cNvSpPr/>
          <p:nvPr/>
        </p:nvSpPr>
        <p:spPr>
          <a:xfrm>
            <a:off x="9598786" y="6515624"/>
            <a:ext cx="121921" cy="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7" name="Shape 157"/>
          <p:cNvSpPr/>
          <p:nvPr/>
        </p:nvSpPr>
        <p:spPr>
          <a:xfrm>
            <a:off x="8487967" y="7410740"/>
            <a:ext cx="2510480" cy="74980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rPr>
              <a:t>Rate</a:t>
            </a:r>
          </a:p>
        </p:txBody>
      </p:sp>
      <p:sp>
        <p:nvSpPr>
          <p:cNvPr id="158" name="Shape 158"/>
          <p:cNvSpPr/>
          <p:nvPr/>
        </p:nvSpPr>
        <p:spPr>
          <a:xfrm>
            <a:off x="9621825" y="6942284"/>
            <a:ext cx="1" cy="399066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9" name="Shape 159"/>
          <p:cNvSpPr/>
          <p:nvPr/>
        </p:nvSpPr>
        <p:spPr>
          <a:xfrm flipH="1">
            <a:off x="6020418" y="7708055"/>
            <a:ext cx="2360851" cy="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0" name="Shape 160"/>
          <p:cNvSpPr/>
          <p:nvPr/>
        </p:nvSpPr>
        <p:spPr>
          <a:xfrm>
            <a:off x="6045818" y="7957952"/>
            <a:ext cx="2360851" cy="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731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87312B"/>
                </a:solidFill>
              </a:rPr>
              <a:t>Domain Design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xfrm>
            <a:off x="297318" y="2628900"/>
            <a:ext cx="6406782" cy="6096000"/>
          </a:xfrm>
          <a:prstGeom prst="rect">
            <a:avLst/>
          </a:prstGeom>
        </p:spPr>
        <p:txBody>
          <a:bodyPr/>
          <a:lstStyle/>
          <a:p>
            <a:pPr lvl="0" marL="417688" indent="-417688" defTabSz="496569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00"/>
              <a:t>/</a:t>
            </a:r>
            <a:endParaRPr sz="3200"/>
          </a:p>
          <a:p>
            <a:pPr lvl="0" marL="417688" indent="-417688" defTabSz="496569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00"/>
              <a:t>/cars/toyota/corolla/2003-2005</a:t>
            </a:r>
            <a:endParaRPr sz="3200"/>
          </a:p>
          <a:p>
            <a:pPr lvl="1" marL="887588" indent="-417688" defTabSz="496569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00"/>
              <a:t>/rate - POST-ing reviews</a:t>
            </a:r>
            <a:endParaRPr sz="3200"/>
          </a:p>
          <a:p>
            <a:pPr lvl="0" marL="417688" indent="-417688" defTabSz="496569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00"/>
              <a:t>/top?type=suv&amp;brand=toyota</a:t>
            </a:r>
            <a:br>
              <a:rPr sz="3200"/>
            </a:br>
            <a:r>
              <a:rPr sz="3200"/>
              <a:t>&amp;order=reliability</a:t>
            </a:r>
          </a:p>
        </p:txBody>
      </p:sp>
      <p:sp>
        <p:nvSpPr>
          <p:cNvPr id="164" name="Shape 164"/>
          <p:cNvSpPr/>
          <p:nvPr/>
        </p:nvSpPr>
        <p:spPr>
          <a:xfrm>
            <a:off x="6769230" y="2324099"/>
            <a:ext cx="6044782" cy="6286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 marL="417688" indent="-417688" algn="l">
              <a:spcBef>
                <a:spcPts val="4200"/>
              </a:spcBef>
              <a:buClr>
                <a:srgbClr val="929292"/>
              </a:buClr>
              <a:buSzPct val="60000"/>
              <a:buFont typeface="Zapf Dingbats"/>
              <a:buChar char="❖"/>
              <a:defRPr sz="1800">
                <a:solidFill>
                  <a:srgbClr val="000000"/>
                </a:solidFill>
              </a:defRPr>
            </a:pPr>
            <a:r>
              <a:rPr sz="3200"/>
              <a:t>/compare?car1=id1&amp;car2=id2</a:t>
            </a:r>
            <a:endParaRPr sz="3200"/>
          </a:p>
          <a:p>
            <a:pPr lvl="0" marL="417688" indent="-417688" algn="l">
              <a:spcBef>
                <a:spcPts val="4200"/>
              </a:spcBef>
              <a:buClr>
                <a:srgbClr val="929292"/>
              </a:buClr>
              <a:buSzPct val="60000"/>
              <a:buFont typeface="Zapf Dingbats"/>
              <a:buChar char="❖"/>
              <a:defRPr sz="1800">
                <a:solidFill>
                  <a:srgbClr val="000000"/>
                </a:solidFill>
              </a:defRPr>
            </a:pPr>
            <a:r>
              <a:rPr sz="3200"/>
              <a:t>/search?term=huge+boot</a:t>
            </a:r>
            <a:br>
              <a:rPr sz="3200"/>
            </a:br>
            <a:endParaRPr sz="3200"/>
          </a:p>
          <a:p>
            <a:pPr lvl="0" marL="417688" indent="-417688" algn="l">
              <a:buClr>
                <a:srgbClr val="929292"/>
              </a:buClr>
              <a:buSzPct val="60000"/>
              <a:buFont typeface="Zapf Dingbats"/>
              <a:buChar char="❖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/login </a:t>
            </a:r>
            <a:br>
              <a:rPr sz="3200">
                <a:solidFill>
                  <a:srgbClr val="414141"/>
                </a:solidFill>
              </a:rPr>
            </a:br>
            <a:endParaRPr sz="3200">
              <a:solidFill>
                <a:srgbClr val="414141"/>
              </a:solidFill>
            </a:endParaRPr>
          </a:p>
          <a:p>
            <a:pPr lvl="0" marL="417688" indent="-417688" algn="l">
              <a:buClr>
                <a:srgbClr val="929292"/>
              </a:buClr>
              <a:buSzPct val="60000"/>
              <a:buFont typeface="Zapf Dingbats"/>
              <a:buChar char="❖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/logout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731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87312B"/>
                </a:solidFill>
              </a:rPr>
              <a:t>ER Diagram</a:t>
            </a:r>
          </a:p>
        </p:txBody>
      </p:sp>
      <p:sp>
        <p:nvSpPr>
          <p:cNvPr id="167" name="Shape 1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grpSp>
        <p:nvGrpSpPr>
          <p:cNvPr id="170" name="Group 170"/>
          <p:cNvGrpSpPr/>
          <p:nvPr/>
        </p:nvGrpSpPr>
        <p:grpSpPr>
          <a:xfrm>
            <a:off x="1978128" y="2942278"/>
            <a:ext cx="1632853" cy="882433"/>
            <a:chOff x="0" y="0"/>
            <a:chExt cx="1632852" cy="882431"/>
          </a:xfrm>
        </p:grpSpPr>
        <p:sp>
          <p:nvSpPr>
            <p:cNvPr id="168" name="Shape 168"/>
            <p:cNvSpPr/>
            <p:nvPr/>
          </p:nvSpPr>
          <p:spPr>
            <a:xfrm>
              <a:off x="-1" y="0"/>
              <a:ext cx="1632854" cy="882432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>
                    <a:outerShdw sx="100000" sy="100000" kx="0" ky="0" algn="b" rotWithShape="0" blurRad="25400" dist="33948" dir="2700000">
                      <a:srgbClr val="3B3936"/>
                    </a:outerShdw>
                  </a:effectLst>
                </a:defRPr>
              </a:pPr>
            </a:p>
          </p:txBody>
        </p:sp>
        <p:sp>
          <p:nvSpPr>
            <p:cNvPr id="169" name="Shape 169"/>
            <p:cNvSpPr/>
            <p:nvPr/>
          </p:nvSpPr>
          <p:spPr>
            <a:xfrm>
              <a:off x="-1" y="238015"/>
              <a:ext cx="1632854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Users</a:t>
              </a:r>
            </a:p>
          </p:txBody>
        </p:sp>
      </p:grpSp>
      <p:grpSp>
        <p:nvGrpSpPr>
          <p:cNvPr id="173" name="Group 173"/>
          <p:cNvGrpSpPr/>
          <p:nvPr/>
        </p:nvGrpSpPr>
        <p:grpSpPr>
          <a:xfrm>
            <a:off x="1978128" y="7561788"/>
            <a:ext cx="1632853" cy="882433"/>
            <a:chOff x="0" y="0"/>
            <a:chExt cx="1632852" cy="882431"/>
          </a:xfrm>
        </p:grpSpPr>
        <p:sp>
          <p:nvSpPr>
            <p:cNvPr id="171" name="Shape 171"/>
            <p:cNvSpPr/>
            <p:nvPr/>
          </p:nvSpPr>
          <p:spPr>
            <a:xfrm>
              <a:off x="-1" y="0"/>
              <a:ext cx="1632854" cy="882432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>
                    <a:outerShdw sx="100000" sy="100000" kx="0" ky="0" algn="b" rotWithShape="0" blurRad="25400" dist="33948" dir="2700000">
                      <a:srgbClr val="3B3936"/>
                    </a:outerShdw>
                  </a:effectLst>
                </a:defRPr>
              </a:pPr>
            </a:p>
          </p:txBody>
        </p:sp>
        <p:sp>
          <p:nvSpPr>
            <p:cNvPr id="172" name="Shape 172"/>
            <p:cNvSpPr/>
            <p:nvPr/>
          </p:nvSpPr>
          <p:spPr>
            <a:xfrm>
              <a:off x="-1" y="238015"/>
              <a:ext cx="1632854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Cars</a:t>
              </a:r>
            </a:p>
          </p:txBody>
        </p:sp>
      </p:grpSp>
      <p:grpSp>
        <p:nvGrpSpPr>
          <p:cNvPr id="176" name="Group 176"/>
          <p:cNvGrpSpPr/>
          <p:nvPr/>
        </p:nvGrpSpPr>
        <p:grpSpPr>
          <a:xfrm>
            <a:off x="9883309" y="4739019"/>
            <a:ext cx="1632853" cy="882433"/>
            <a:chOff x="0" y="0"/>
            <a:chExt cx="1632852" cy="882431"/>
          </a:xfrm>
        </p:grpSpPr>
        <p:sp>
          <p:nvSpPr>
            <p:cNvPr id="174" name="Shape 174"/>
            <p:cNvSpPr/>
            <p:nvPr/>
          </p:nvSpPr>
          <p:spPr>
            <a:xfrm>
              <a:off x="-1" y="0"/>
              <a:ext cx="1632854" cy="882432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>
                    <a:outerShdw sx="100000" sy="100000" kx="0" ky="0" algn="b" rotWithShape="0" blurRad="25400" dist="33948" dir="2700000">
                      <a:srgbClr val="3B3936"/>
                    </a:outerShdw>
                  </a:effectLst>
                </a:defRPr>
              </a:pPr>
            </a:p>
          </p:txBody>
        </p:sp>
        <p:sp>
          <p:nvSpPr>
            <p:cNvPr id="175" name="Shape 175"/>
            <p:cNvSpPr/>
            <p:nvPr/>
          </p:nvSpPr>
          <p:spPr>
            <a:xfrm>
              <a:off x="-1" y="238015"/>
              <a:ext cx="1632854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Reviews</a:t>
              </a:r>
            </a:p>
          </p:txBody>
        </p:sp>
      </p:grpSp>
      <p:sp>
        <p:nvSpPr>
          <p:cNvPr id="177" name="Shape 177"/>
          <p:cNvSpPr/>
          <p:nvPr/>
        </p:nvSpPr>
        <p:spPr>
          <a:xfrm>
            <a:off x="3637036" y="3350340"/>
            <a:ext cx="6229797" cy="1791639"/>
          </a:xfrm>
          <a:prstGeom prst="line">
            <a:avLst/>
          </a:prstGeom>
          <a:ln w="254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8" name="Shape 178"/>
          <p:cNvSpPr/>
          <p:nvPr/>
        </p:nvSpPr>
        <p:spPr>
          <a:xfrm flipV="1">
            <a:off x="3632224" y="5197272"/>
            <a:ext cx="6239420" cy="2829741"/>
          </a:xfrm>
          <a:prstGeom prst="line">
            <a:avLst/>
          </a:prstGeom>
          <a:ln w="254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9" name="Shape 179"/>
          <p:cNvSpPr/>
          <p:nvPr/>
        </p:nvSpPr>
        <p:spPr>
          <a:xfrm>
            <a:off x="3683279" y="3638241"/>
            <a:ext cx="33095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t>Id</a:t>
            </a:r>
          </a:p>
        </p:txBody>
      </p:sp>
      <p:sp>
        <p:nvSpPr>
          <p:cNvPr id="180" name="Shape 180"/>
          <p:cNvSpPr/>
          <p:nvPr/>
        </p:nvSpPr>
        <p:spPr>
          <a:xfrm>
            <a:off x="9159626" y="3909809"/>
            <a:ext cx="101664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t>Users_Id</a:t>
            </a:r>
          </a:p>
        </p:txBody>
      </p:sp>
      <p:sp>
        <p:nvSpPr>
          <p:cNvPr id="181" name="Shape 181"/>
          <p:cNvSpPr/>
          <p:nvPr/>
        </p:nvSpPr>
        <p:spPr>
          <a:xfrm>
            <a:off x="3683279" y="7293735"/>
            <a:ext cx="33095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t>Id</a:t>
            </a:r>
          </a:p>
        </p:txBody>
      </p:sp>
      <p:sp>
        <p:nvSpPr>
          <p:cNvPr id="182" name="Shape 182"/>
          <p:cNvSpPr/>
          <p:nvPr/>
        </p:nvSpPr>
        <p:spPr>
          <a:xfrm>
            <a:off x="8815826" y="5911110"/>
            <a:ext cx="117157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t>Vehicle_Id</a:t>
            </a:r>
          </a:p>
        </p:txBody>
      </p:sp>
      <p:sp>
        <p:nvSpPr>
          <p:cNvPr id="183" name="Shape 183"/>
          <p:cNvSpPr/>
          <p:nvPr/>
        </p:nvSpPr>
        <p:spPr>
          <a:xfrm rot="1020000">
            <a:off x="3734457" y="2822693"/>
            <a:ext cx="2286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t>1</a:t>
            </a:r>
          </a:p>
        </p:txBody>
      </p:sp>
      <p:sp>
        <p:nvSpPr>
          <p:cNvPr id="184" name="Shape 184"/>
          <p:cNvSpPr/>
          <p:nvPr/>
        </p:nvSpPr>
        <p:spPr>
          <a:xfrm rot="20141360">
            <a:off x="3823468" y="8147210"/>
            <a:ext cx="2286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t>1</a:t>
            </a:r>
          </a:p>
        </p:txBody>
      </p:sp>
      <p:sp>
        <p:nvSpPr>
          <p:cNvPr id="185" name="Shape 185"/>
          <p:cNvSpPr/>
          <p:nvPr/>
        </p:nvSpPr>
        <p:spPr>
          <a:xfrm rot="1020000">
            <a:off x="9515809" y="4547501"/>
            <a:ext cx="30428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t>N</a:t>
            </a:r>
          </a:p>
        </p:txBody>
      </p:sp>
      <p:sp>
        <p:nvSpPr>
          <p:cNvPr id="186" name="Shape 186"/>
          <p:cNvSpPr/>
          <p:nvPr/>
        </p:nvSpPr>
        <p:spPr>
          <a:xfrm rot="20141360">
            <a:off x="9515809" y="5411469"/>
            <a:ext cx="30428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t>N</a:t>
            </a:r>
          </a:p>
        </p:txBody>
      </p:sp>
      <p:grpSp>
        <p:nvGrpSpPr>
          <p:cNvPr id="189" name="Group 189"/>
          <p:cNvGrpSpPr/>
          <p:nvPr/>
        </p:nvGrpSpPr>
        <p:grpSpPr>
          <a:xfrm>
            <a:off x="5772510" y="3299992"/>
            <a:ext cx="1981994" cy="1960307"/>
            <a:chOff x="0" y="0"/>
            <a:chExt cx="1981993" cy="1960306"/>
          </a:xfrm>
        </p:grpSpPr>
        <p:sp>
          <p:nvSpPr>
            <p:cNvPr id="187" name="Shape 187"/>
            <p:cNvSpPr/>
            <p:nvPr/>
          </p:nvSpPr>
          <p:spPr>
            <a:xfrm rot="1020000">
              <a:off x="193534" y="199023"/>
              <a:ext cx="1594925" cy="1562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>
                    <a:outerShdw sx="100000" sy="100000" kx="0" ky="0" algn="b" rotWithShape="0" blurRad="25400" dist="33948" dir="2700000">
                      <a:srgbClr val="3B3936"/>
                    </a:outerShdw>
                  </a:effectLst>
                </a:defRPr>
              </a:pPr>
            </a:p>
          </p:txBody>
        </p:sp>
        <p:sp>
          <p:nvSpPr>
            <p:cNvPr id="188" name="Shape 188"/>
            <p:cNvSpPr/>
            <p:nvPr/>
          </p:nvSpPr>
          <p:spPr>
            <a:xfrm rot="1020000">
              <a:off x="193534" y="776953"/>
              <a:ext cx="1594925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written by</a:t>
              </a:r>
            </a:p>
          </p:txBody>
        </p:sp>
      </p:grpSp>
      <p:grpSp>
        <p:nvGrpSpPr>
          <p:cNvPr id="192" name="Group 192"/>
          <p:cNvGrpSpPr/>
          <p:nvPr/>
        </p:nvGrpSpPr>
        <p:grpSpPr>
          <a:xfrm>
            <a:off x="5333370" y="5659013"/>
            <a:ext cx="2204809" cy="2153862"/>
            <a:chOff x="0" y="0"/>
            <a:chExt cx="2204808" cy="2153861"/>
          </a:xfrm>
        </p:grpSpPr>
        <p:sp>
          <p:nvSpPr>
            <p:cNvPr id="190" name="Shape 190"/>
            <p:cNvSpPr/>
            <p:nvPr/>
          </p:nvSpPr>
          <p:spPr>
            <a:xfrm rot="20142001">
              <a:off x="253239" y="278724"/>
              <a:ext cx="1698329" cy="159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  <a:effectLst>
                    <a:outerShdw sx="100000" sy="100000" kx="0" ky="0" algn="b" rotWithShape="0" blurRad="25400" dist="33948" dir="2700000">
                      <a:srgbClr val="3B3936"/>
                    </a:outerShdw>
                  </a:effectLst>
                </a:defRPr>
              </a:pPr>
            </a:p>
          </p:txBody>
        </p:sp>
        <p:sp>
          <p:nvSpPr>
            <p:cNvPr id="191" name="Shape 191"/>
            <p:cNvSpPr/>
            <p:nvPr/>
          </p:nvSpPr>
          <p:spPr>
            <a:xfrm rot="20142001">
              <a:off x="253240" y="873730"/>
              <a:ext cx="1698328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is about</a:t>
              </a:r>
            </a:p>
          </p:txBody>
        </p:sp>
      </p:grp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731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87312B"/>
                </a:solidFill>
              </a:rPr>
              <a:t>Users</a:t>
            </a:r>
          </a:p>
        </p:txBody>
      </p:sp>
      <p:sp>
        <p:nvSpPr>
          <p:cNvPr id="195" name="Shape 1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graphicFrame>
        <p:nvGraphicFramePr>
          <p:cNvPr id="196" name="Table 196"/>
          <p:cNvGraphicFramePr/>
          <p:nvPr/>
        </p:nvGraphicFramePr>
        <p:xfrm>
          <a:off x="3482018" y="2908936"/>
          <a:ext cx="6040764" cy="46388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020382"/>
                <a:gridCol w="3020382"/>
              </a:tblGrid>
              <a:tr h="66269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Field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L>
                    <a:lnR w="1270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66269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T w="635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Integer</a:t>
                      </a:r>
                    </a:p>
                  </a:txBody>
                  <a:tcPr marL="50800" marR="50800" marT="50800" marB="50800" anchor="ctr" anchorCtr="0" horzOverflow="overflow">
                    <a:lnT w="635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66269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UserName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Char(16)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6269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Email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Char(128)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6269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PasswordHash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Char(128)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6269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PasswordSalt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Char(128)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6269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IsAdmin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Boolean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731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87312B"/>
                </a:solidFill>
              </a:rPr>
              <a:t>Cars</a:t>
            </a:r>
          </a:p>
        </p:txBody>
      </p:sp>
      <p:sp>
        <p:nvSpPr>
          <p:cNvPr id="199" name="Shape 1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graphicFrame>
        <p:nvGraphicFramePr>
          <p:cNvPr id="200" name="Table 200"/>
          <p:cNvGraphicFramePr/>
          <p:nvPr/>
        </p:nvGraphicFramePr>
        <p:xfrm>
          <a:off x="3482016" y="3567635"/>
          <a:ext cx="6040765" cy="406461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020382"/>
                <a:gridCol w="3020382"/>
              </a:tblGrid>
              <a:tr h="50807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Field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L>
                    <a:lnR w="1270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50807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T w="635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Integer</a:t>
                      </a:r>
                    </a:p>
                  </a:txBody>
                  <a:tcPr marL="50800" marR="50800" marT="50800" marB="50800" anchor="ctr" anchorCtr="0" horzOverflow="overflow">
                    <a:lnT w="635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50807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Manufacturer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Char(64)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0807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Type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Char(64)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0807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Year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Char(64)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0807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Model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Char(64)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0807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Picture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Char(64)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0807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etc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731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87312B"/>
                </a:solidFill>
              </a:rPr>
              <a:t>Reviews</a:t>
            </a:r>
          </a:p>
        </p:txBody>
      </p:sp>
      <p:sp>
        <p:nvSpPr>
          <p:cNvPr id="203" name="Shape 2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graphicFrame>
        <p:nvGraphicFramePr>
          <p:cNvPr id="204" name="Table 204"/>
          <p:cNvGraphicFramePr/>
          <p:nvPr/>
        </p:nvGraphicFramePr>
        <p:xfrm>
          <a:off x="3305487" y="2324099"/>
          <a:ext cx="6406525" cy="701981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4490696"/>
                <a:gridCol w="1903128"/>
              </a:tblGrid>
              <a:tr h="50073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Field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L>
                    <a:lnR w="1270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50073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Vehicles_Id</a:t>
                      </a:r>
                    </a:p>
                  </a:txBody>
                  <a:tcPr marL="50800" marR="50800" marT="50800" marB="50800" anchor="ctr" anchorCtr="0" horzOverflow="overflow">
                    <a:lnT w="635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Integer</a:t>
                      </a:r>
                    </a:p>
                  </a:txBody>
                  <a:tcPr marL="50800" marR="50800" marT="50800" marB="50800" anchor="ctr" anchorCtr="0" horzOverflow="overflow">
                    <a:lnT w="635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50073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Users_Id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Integer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0073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OverallRating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Integer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0073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MaintenanceCostRating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Integer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0073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ComfortRating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Integer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0073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PerformanceRating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Integer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0073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ReliabilityRating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Integer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0073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MechanicRating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Integer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0073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PersonalPreferenceRating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Integer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0073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AverageRating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Float
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0073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Comment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Char(256)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0073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Hidden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Boolean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0073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Timestamp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Date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D93E2B"/>
                </a:solidFill>
              </a:rPr>
              <a:t>github.com/akoss/mustached-ninja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What is it?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414141"/>
                </a:solidFill>
              </a:rPr>
              <a:t>A simple website</a:t>
            </a:r>
            <a:endParaRPr sz="51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414141"/>
                </a:solidFill>
              </a:rPr>
              <a:t>People can rate cars</a:t>
            </a:r>
            <a:endParaRPr sz="51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414141"/>
                </a:solidFill>
              </a:rPr>
              <a:t>Star-based system</a:t>
            </a:r>
            <a:endParaRPr sz="51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414141"/>
                </a:solidFill>
              </a:rPr>
              <a:t>Browse cars by rating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0564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B0564E"/>
                </a:solidFill>
              </a:rPr>
              <a:t>Stand Out Features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535163" indent="-535163">
              <a:defRPr sz="1800">
                <a:solidFill>
                  <a:srgbClr val="000000"/>
                </a:solidFill>
              </a:defRPr>
            </a:pPr>
            <a:r>
              <a:rPr sz="4100"/>
              <a:t>Simple</a:t>
            </a:r>
            <a:endParaRPr sz="4100"/>
          </a:p>
          <a:p>
            <a:pPr lvl="0" marL="535163" indent="-535163">
              <a:defRPr sz="1800">
                <a:solidFill>
                  <a:srgbClr val="000000"/>
                </a:solidFill>
              </a:defRPr>
            </a:pPr>
            <a:r>
              <a:rPr sz="4100"/>
              <a:t>Easy to use</a:t>
            </a:r>
            <a:endParaRPr sz="4100"/>
          </a:p>
          <a:p>
            <a:pPr lvl="0" marL="535163" indent="-535163">
              <a:defRPr sz="1800">
                <a:solidFill>
                  <a:srgbClr val="000000"/>
                </a:solidFill>
              </a:defRPr>
            </a:pPr>
            <a:r>
              <a:rPr sz="4100"/>
              <a:t>No need to register</a:t>
            </a:r>
            <a:endParaRPr sz="4100"/>
          </a:p>
          <a:p>
            <a:pPr lvl="0" marL="535163" indent="-535163">
              <a:defRPr sz="1800">
                <a:solidFill>
                  <a:srgbClr val="000000"/>
                </a:solidFill>
              </a:defRPr>
            </a:pPr>
            <a:r>
              <a:rPr sz="4100"/>
              <a:t>Unbiased</a:t>
            </a:r>
            <a:endParaRPr sz="4100"/>
          </a:p>
          <a:p>
            <a:pPr lvl="1" marL="1005063" indent="-535163">
              <a:defRPr sz="1800">
                <a:solidFill>
                  <a:srgbClr val="000000"/>
                </a:solidFill>
              </a:defRPr>
            </a:pPr>
            <a:r>
              <a:rPr sz="4100"/>
              <a:t>Ethics Statement</a:t>
            </a:r>
            <a:endParaRPr sz="4100"/>
          </a:p>
          <a:p>
            <a:pPr lvl="1" marL="1005063" indent="-535163">
              <a:defRPr sz="1800">
                <a:solidFill>
                  <a:srgbClr val="000000"/>
                </a:solidFill>
              </a:defRPr>
            </a:pPr>
            <a:r>
              <a:rPr sz="4100"/>
              <a:t>Transparency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7421831" y="2824253"/>
            <a:ext cx="4579308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1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4100"/>
              <a:t>Visitor</a:t>
            </a:r>
          </a:p>
        </p:txBody>
      </p:sp>
      <p:sp>
        <p:nvSpPr>
          <p:cNvPr id="53" name="Shape 53"/>
          <p:cNvSpPr/>
          <p:nvPr/>
        </p:nvSpPr>
        <p:spPr>
          <a:xfrm>
            <a:off x="7087481" y="3646714"/>
            <a:ext cx="5322214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Browse cars (5/5)</a:t>
            </a:r>
            <a:endParaRPr sz="300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See ratings (5/5)</a:t>
            </a:r>
            <a:endParaRPr sz="300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Compare those ratings (5/5)</a:t>
            </a:r>
            <a:endParaRPr sz="300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See ranking (5/5)</a:t>
            </a:r>
          </a:p>
        </p:txBody>
      </p:sp>
      <p:sp>
        <p:nvSpPr>
          <p:cNvPr id="54" name="Shape 54"/>
          <p:cNvSpPr/>
          <p:nvPr/>
        </p:nvSpPr>
        <p:spPr>
          <a:xfrm>
            <a:off x="4943261" y="6519899"/>
            <a:ext cx="3168352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4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400"/>
              <a:t>Administrator</a:t>
            </a:r>
          </a:p>
        </p:txBody>
      </p:sp>
      <p:sp>
        <p:nvSpPr>
          <p:cNvPr id="55" name="Shape 55"/>
          <p:cNvSpPr/>
          <p:nvPr/>
        </p:nvSpPr>
        <p:spPr>
          <a:xfrm>
            <a:off x="4727365" y="7407728"/>
            <a:ext cx="3600144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/>
              <a:t>Reviews ratings</a:t>
            </a:r>
            <a:endParaRPr sz="240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/>
              <a:t>Deletes malicious ratings</a:t>
            </a:r>
            <a:endParaRPr sz="240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/>
              <a:t>Manages ads and price engine</a:t>
            </a:r>
            <a:endParaRPr sz="2400"/>
          </a:p>
        </p:txBody>
      </p:sp>
      <p:sp>
        <p:nvSpPr>
          <p:cNvPr id="56" name="Shape 56"/>
          <p:cNvSpPr/>
          <p:nvPr/>
        </p:nvSpPr>
        <p:spPr>
          <a:xfrm>
            <a:off x="417755" y="3756206"/>
            <a:ext cx="5931468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Browse cars (4/5)</a:t>
            </a:r>
            <a:endParaRPr sz="300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Rate that car (5/5)</a:t>
            </a:r>
            <a:endParaRPr sz="300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Compare their car to others (2/5)</a:t>
            </a:r>
          </a:p>
        </p:txBody>
      </p:sp>
      <p:sp>
        <p:nvSpPr>
          <p:cNvPr id="57" name="Shape 57"/>
          <p:cNvSpPr/>
          <p:nvPr/>
        </p:nvSpPr>
        <p:spPr>
          <a:xfrm>
            <a:off x="802639" y="2824253"/>
            <a:ext cx="516169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1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4100"/>
              <a:t>Owner</a:t>
            </a:r>
          </a:p>
        </p:txBody>
      </p:sp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731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87312B"/>
                </a:solidFill>
              </a:rPr>
              <a:t>User Personas</a:t>
            </a:r>
          </a:p>
        </p:txBody>
      </p:sp>
      <p:sp>
        <p:nvSpPr>
          <p:cNvPr id="62" name="Shape 62"/>
          <p:cNvSpPr/>
          <p:nvPr/>
        </p:nvSpPr>
        <p:spPr>
          <a:xfrm>
            <a:off x="4157723" y="6049289"/>
            <a:ext cx="586731" cy="3572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8" h="21600" fill="norm" stroke="1" extrusionOk="0">
                <a:moveTo>
                  <a:pt x="16228" y="21600"/>
                </a:moveTo>
                <a:cubicBezTo>
                  <a:pt x="-4504" y="14514"/>
                  <a:pt x="-5372" y="7314"/>
                  <a:pt x="13624" y="0"/>
                </a:cubicBezTo>
              </a:path>
            </a:pathLst>
          </a:custGeom>
          <a:ln w="12700">
            <a:solidFill>
              <a:srgbClr val="D93E2B"/>
            </a:solidFill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63" name="Shape 63"/>
          <p:cNvSpPr/>
          <p:nvPr/>
        </p:nvSpPr>
        <p:spPr>
          <a:xfrm>
            <a:off x="8302559" y="6049869"/>
            <a:ext cx="544519" cy="3572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33" h="21600" fill="norm" stroke="1" extrusionOk="0">
                <a:moveTo>
                  <a:pt x="2807" y="21600"/>
                </a:moveTo>
                <a:cubicBezTo>
                  <a:pt x="21600" y="13743"/>
                  <a:pt x="20664" y="6543"/>
                  <a:pt x="0" y="0"/>
                </a:cubicBezTo>
              </a:path>
            </a:pathLst>
          </a:custGeom>
          <a:ln w="12700">
            <a:solidFill>
              <a:srgbClr val="D93E2B"/>
            </a:solidFill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61" name="Shape 61"/>
          <p:cNvSpPr/>
          <p:nvPr/>
        </p:nvSpPr>
        <p:spPr>
          <a:xfrm flipV="1">
            <a:off x="6718351" y="3091675"/>
            <a:ext cx="1" cy="2540000"/>
          </a:xfrm>
          <a:prstGeom prst="line">
            <a:avLst/>
          </a:prstGeom>
          <a:ln w="25400">
            <a:solidFill>
              <a:srgbClr val="C1BEB7"/>
            </a:solidFill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900">
                <a:solidFill>
                  <a:srgbClr val="D93E2B"/>
                </a:solidFill>
              </a:rPr>
              <a:t>Personas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xfrm>
            <a:off x="508000" y="2628900"/>
            <a:ext cx="9390675" cy="6096000"/>
          </a:xfrm>
          <a:prstGeom prst="rect">
            <a:avLst/>
          </a:prstGeom>
        </p:spPr>
        <p:txBody>
          <a:bodyPr/>
          <a:lstStyle/>
          <a:p>
            <a:pPr lvl="0" marL="0" indent="0" defTabSz="537463">
              <a:lnSpc>
                <a:spcPct val="80000"/>
              </a:lnSpc>
              <a:spcBef>
                <a:spcPts val="2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852">
                <a:solidFill>
                  <a:srgbClr val="414141"/>
                </a:solidFill>
              </a:rPr>
              <a:t>Alex, has a big crush on cars</a:t>
            </a:r>
            <a:endParaRPr b="1" sz="2852">
              <a:solidFill>
                <a:srgbClr val="414141"/>
              </a:solidFill>
            </a:endParaRPr>
          </a:p>
          <a:p>
            <a:pPr lvl="0" marL="0" indent="0" defTabSz="537463">
              <a:lnSpc>
                <a:spcPct val="80000"/>
              </a:lnSpc>
              <a:spcBef>
                <a:spcPts val="2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414141"/>
                </a:solidFill>
              </a:rPr>
              <a:t>I have always been passionate about cars. I chose to become a mechanical engineer just because I wanted to know intimate details about how the car works. </a:t>
            </a:r>
            <a:br>
              <a:rPr sz="2760">
                <a:solidFill>
                  <a:srgbClr val="414141"/>
                </a:solidFill>
              </a:rPr>
            </a:br>
            <a:r>
              <a:rPr sz="2760">
                <a:solidFill>
                  <a:srgbClr val="414141"/>
                </a:solidFill>
              </a:rPr>
              <a:t>I need an website were I could find exciting news about the cars/car manufacturers.</a:t>
            </a:r>
            <a:br>
              <a:rPr sz="2392">
                <a:solidFill>
                  <a:srgbClr val="414141"/>
                </a:solidFill>
              </a:rPr>
            </a:br>
            <a:endParaRPr sz="2392">
              <a:solidFill>
                <a:srgbClr val="414141"/>
              </a:solidFill>
            </a:endParaRPr>
          </a:p>
          <a:p>
            <a:pPr lvl="0" marL="0" indent="0" defTabSz="537463">
              <a:lnSpc>
                <a:spcPct val="80000"/>
              </a:lnSpc>
              <a:spcBef>
                <a:spcPts val="2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852">
                <a:solidFill>
                  <a:srgbClr val="414141"/>
                </a:solidFill>
              </a:rPr>
              <a:t>Dean, father of two</a:t>
            </a:r>
            <a:endParaRPr b="1" sz="2852">
              <a:solidFill>
                <a:srgbClr val="414141"/>
              </a:solidFill>
            </a:endParaRPr>
          </a:p>
          <a:p>
            <a:pPr lvl="0" marL="0" indent="0" defTabSz="537463">
              <a:lnSpc>
                <a:spcPct val="80000"/>
              </a:lnSpc>
              <a:spcBef>
                <a:spcPts val="2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414141"/>
                </a:solidFill>
              </a:rPr>
              <a:t>I need a platform that could help me find a suitable car. </a:t>
            </a:r>
            <a:br>
              <a:rPr sz="2760">
                <a:solidFill>
                  <a:srgbClr val="414141"/>
                </a:solidFill>
              </a:rPr>
            </a:br>
            <a:r>
              <a:rPr sz="2760">
                <a:solidFill>
                  <a:srgbClr val="414141"/>
                </a:solidFill>
              </a:rPr>
              <a:t>I am currently commuting from Glasgow to Stirling. </a:t>
            </a:r>
            <a:br>
              <a:rPr sz="2760">
                <a:solidFill>
                  <a:srgbClr val="414141"/>
                </a:solidFill>
              </a:rPr>
            </a:br>
            <a:r>
              <a:rPr sz="2760">
                <a:solidFill>
                  <a:srgbClr val="414141"/>
                </a:solidFill>
              </a:rPr>
              <a:t>I need a reasonably-priced car which does not consume a lot of fuel. I would really appreciate a comparing facility to help me make up my mind faster, I already have a shortlist. </a:t>
            </a:r>
          </a:p>
        </p:txBody>
      </p:sp>
      <p:pic>
        <p:nvPicPr>
          <p:cNvPr id="67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93936" y="6720765"/>
            <a:ext cx="2615152" cy="174343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image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93936" y="3167945"/>
            <a:ext cx="2615152" cy="18095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731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87312B"/>
                </a:solidFill>
              </a:rPr>
              <a:t>Main Screen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57200" indent="-45720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4400"/>
              <a:t>Search Bar</a:t>
            </a:r>
            <a:endParaRPr sz="4400"/>
          </a:p>
          <a:p>
            <a:pPr lvl="0" marL="457200" indent="-45720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4400"/>
              <a:t>Dropdown box for manufacturers</a:t>
            </a:r>
            <a:endParaRPr sz="4400"/>
          </a:p>
          <a:p>
            <a:pPr lvl="0" marL="457200" indent="-45720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4400"/>
              <a:t>Rankings </a:t>
            </a:r>
            <a:endParaRPr sz="4400"/>
          </a:p>
          <a:p>
            <a:pPr lvl="0" marL="457200" indent="-45720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4400"/>
              <a:t>Pictures, news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731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87312B"/>
                </a:solidFill>
              </a:rPr>
              <a:t>Must Have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29767" indent="-429767" defTabSz="549148">
              <a:spcBef>
                <a:spcPts val="39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4000"/>
              <a:t>Database about cars</a:t>
            </a:r>
            <a:endParaRPr sz="4000"/>
          </a:p>
          <a:p>
            <a:pPr lvl="0" marL="429767" indent="-429767" defTabSz="549148">
              <a:spcBef>
                <a:spcPts val="39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4000"/>
              <a:t>Ratings</a:t>
            </a:r>
            <a:endParaRPr sz="4000"/>
          </a:p>
          <a:p>
            <a:pPr lvl="0" marL="429767" indent="-429767" defTabSz="549148">
              <a:spcBef>
                <a:spcPts val="39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4000"/>
              <a:t>Ranking bar (best and worst) </a:t>
            </a:r>
            <a:endParaRPr sz="4000"/>
          </a:p>
          <a:p>
            <a:pPr lvl="0" marL="429767" indent="-429767" defTabSz="549148">
              <a:spcBef>
                <a:spcPts val="39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4000"/>
              <a:t>Browsing</a:t>
            </a:r>
            <a:endParaRPr sz="4000"/>
          </a:p>
          <a:p>
            <a:pPr lvl="0" marL="429767" indent="-429767" defTabSz="549148">
              <a:spcBef>
                <a:spcPts val="39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4000"/>
              <a:t>Comparing cars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731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87312B"/>
                </a:solidFill>
              </a:rPr>
              <a:t>Should Have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57200" indent="-45720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4600"/>
              <a:t>Comments (text)</a:t>
            </a:r>
            <a:endParaRPr sz="4600"/>
          </a:p>
          <a:p>
            <a:pPr lvl="0" marL="457200" indent="-45720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4600"/>
              <a:t>Searchable comments</a:t>
            </a:r>
            <a:endParaRPr sz="4600"/>
          </a:p>
          <a:p>
            <a:pPr lvl="0" marL="429767" indent="-429767" defTabSz="549148">
              <a:spcBef>
                <a:spcPts val="39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4600"/>
              <a:t>Search bar</a:t>
            </a:r>
            <a:endParaRPr sz="4600"/>
          </a:p>
          <a:p>
            <a:pPr lvl="0" marL="429767" indent="-429767" defTabSz="549148">
              <a:spcBef>
                <a:spcPts val="39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4600"/>
              <a:t>Users 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731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87312B"/>
                </a:solidFill>
              </a:rPr>
              <a:t>Could Have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57200" indent="-45720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/>
              <a:t>Price engine provided by a 3rd party</a:t>
            </a:r>
            <a:endParaRPr sz="3800"/>
          </a:p>
          <a:p>
            <a:pPr lvl="0" marL="457200" indent="-45720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/>
              <a:t>Car of the Month </a:t>
            </a:r>
            <a:endParaRPr sz="3800"/>
          </a:p>
          <a:p>
            <a:pPr lvl="1" marL="927100" indent="-45720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/>
              <a:t>E.g. most visited</a:t>
            </a:r>
            <a:endParaRPr sz="3800"/>
          </a:p>
          <a:p>
            <a:pPr lvl="0" marL="457200" indent="-45720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/>
              <a:t>Ads? </a:t>
            </a:r>
            <a:endParaRPr sz="3800"/>
          </a:p>
          <a:p>
            <a:pPr lvl="1" marL="927100" indent="-45720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/>
              <a:t>From companies that aren’t car manufacturers</a:t>
            </a:r>
            <a:endParaRPr sz="3800"/>
          </a:p>
          <a:p>
            <a:pPr lvl="1" marL="927100" indent="-45720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/>
              <a:t>No way to purchase biased reviews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