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76" r:id="rId8"/>
    <p:sldId id="277" r:id="rId9"/>
    <p:sldId id="274" r:id="rId10"/>
    <p:sldId id="267" r:id="rId11"/>
    <p:sldId id="278" r:id="rId12"/>
    <p:sldId id="275" r:id="rId13"/>
    <p:sldId id="273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12" y="6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0875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77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5D09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D0924"/>
                </a:solidFill>
              </a:rPr>
              <a:t>www.car-maniacs.co.uk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4294967295"/>
          </p:nvPr>
        </p:nvSpPr>
        <p:spPr>
          <a:xfrm>
            <a:off x="1299569" y="5039727"/>
            <a:ext cx="10405663" cy="2413001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An awesome car rating website</a:t>
            </a:r>
          </a:p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by mustached-ninja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028594" y="957072"/>
            <a:ext cx="3479526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Home</a:t>
            </a:r>
          </a:p>
        </p:txBody>
      </p:sp>
      <p:sp>
        <p:nvSpPr>
          <p:cNvPr id="120" name="Shape 120"/>
          <p:cNvSpPr/>
          <p:nvPr/>
        </p:nvSpPr>
        <p:spPr>
          <a:xfrm>
            <a:off x="5245068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Top Rated</a:t>
            </a:r>
          </a:p>
        </p:txBody>
      </p:sp>
      <p:sp>
        <p:nvSpPr>
          <p:cNvPr id="121" name="Shape 121"/>
          <p:cNvSpPr/>
          <p:nvPr/>
        </p:nvSpPr>
        <p:spPr>
          <a:xfrm>
            <a:off x="8497554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22" name="Shape 122"/>
          <p:cNvSpPr/>
          <p:nvPr/>
        </p:nvSpPr>
        <p:spPr>
          <a:xfrm>
            <a:off x="1992583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Browse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901645" y="1936979"/>
            <a:ext cx="2807308" cy="103832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6709880" y="2080414"/>
            <a:ext cx="111924" cy="75954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979189" y="1925068"/>
            <a:ext cx="1997300" cy="107183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988301" y="6132457"/>
            <a:ext cx="1026046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27" name="Shape 127"/>
          <p:cNvSpPr/>
          <p:nvPr/>
        </p:nvSpPr>
        <p:spPr>
          <a:xfrm>
            <a:off x="1989980" y="4030900"/>
            <a:ext cx="1026045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1987703" y="5081679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3434976" y="7403718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Car Profile</a:t>
            </a:r>
          </a:p>
        </p:txBody>
      </p:sp>
      <p:sp>
        <p:nvSpPr>
          <p:cNvPr id="130" name="Shape 130"/>
          <p:cNvSpPr/>
          <p:nvPr/>
        </p:nvSpPr>
        <p:spPr>
          <a:xfrm>
            <a:off x="5230469" y="4679375"/>
            <a:ext cx="2539949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List of Cars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232480" y="5508623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Type</a:t>
            </a:r>
          </a:p>
        </p:txBody>
      </p:sp>
      <p:sp>
        <p:nvSpPr>
          <p:cNvPr id="132" name="Shape 132"/>
          <p:cNvSpPr/>
          <p:nvPr/>
        </p:nvSpPr>
        <p:spPr>
          <a:xfrm>
            <a:off x="3434976" y="8561082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Compare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0719" y="6945858"/>
            <a:ext cx="587889" cy="38847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690216" y="8211932"/>
            <a:ext cx="1" cy="2907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500443" y="4037622"/>
            <a:ext cx="1" cy="56231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738621" y="5508623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4984605" y="6411181"/>
            <a:ext cx="1515839" cy="87733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2503002" y="4822261"/>
            <a:ext cx="1492900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2501324" y="5876581"/>
            <a:ext cx="1496589" cy="23806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250659" y="4018200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1" name="Shape 141"/>
          <p:cNvSpPr/>
          <p:nvPr/>
        </p:nvSpPr>
        <p:spPr>
          <a:xfrm>
            <a:off x="3250659" y="5066977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2" name="Shape 142"/>
          <p:cNvSpPr/>
          <p:nvPr/>
        </p:nvSpPr>
        <p:spPr>
          <a:xfrm>
            <a:off x="3254572" y="6115754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3" name="Shape 143"/>
          <p:cNvSpPr/>
          <p:nvPr/>
        </p:nvSpPr>
        <p:spPr>
          <a:xfrm>
            <a:off x="3073499" y="43931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086199" y="5472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086199" y="6488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500888" y="6159479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47" name="Shape 147"/>
          <p:cNvSpPr/>
          <p:nvPr/>
        </p:nvSpPr>
        <p:spPr>
          <a:xfrm>
            <a:off x="8502567" y="4057922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48" name="Shape 148"/>
          <p:cNvSpPr/>
          <p:nvPr/>
        </p:nvSpPr>
        <p:spPr>
          <a:xfrm>
            <a:off x="8500290" y="5108700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9015589" y="4849282"/>
            <a:ext cx="1492901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9013911" y="5903603"/>
            <a:ext cx="1496589" cy="23806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763246" y="4045222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2" name="Shape 152"/>
          <p:cNvSpPr/>
          <p:nvPr/>
        </p:nvSpPr>
        <p:spPr>
          <a:xfrm>
            <a:off x="9763246" y="5093999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3" name="Shape 153"/>
          <p:cNvSpPr/>
          <p:nvPr/>
        </p:nvSpPr>
        <p:spPr>
          <a:xfrm>
            <a:off x="9767159" y="6142776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4" name="Shape 154"/>
          <p:cNvSpPr/>
          <p:nvPr/>
        </p:nvSpPr>
        <p:spPr>
          <a:xfrm>
            <a:off x="9586086" y="44201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9598786" y="5499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598786" y="6515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487967" y="7410740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58" name="Shape 158"/>
          <p:cNvSpPr/>
          <p:nvPr/>
        </p:nvSpPr>
        <p:spPr>
          <a:xfrm>
            <a:off x="9621825" y="6942284"/>
            <a:ext cx="1" cy="39906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6020418" y="7708055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045818" y="7957952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6"/>
          <p:cNvSpPr txBox="1">
            <a:spLocks/>
          </p:cNvSpPr>
          <p:nvPr/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8731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  <a:lvl2pPr indent="2286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584200"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o-RO" sz="7200" dirty="0" smtClean="0">
                <a:solidFill>
                  <a:schemeClr val="accent5">
                    <a:lumMod val="75000"/>
                  </a:schemeClr>
                </a:solidFill>
              </a:rPr>
              <a:t>ER Diagram</a:t>
            </a:r>
            <a:endParaRPr lang="ro-RO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Group 170"/>
          <p:cNvGrpSpPr/>
          <p:nvPr/>
        </p:nvGrpSpPr>
        <p:grpSpPr>
          <a:xfrm>
            <a:off x="1978128" y="2942278"/>
            <a:ext cx="1632853" cy="882433"/>
            <a:chOff x="0" y="0"/>
            <a:chExt cx="1632852" cy="882431"/>
          </a:xfrm>
        </p:grpSpPr>
        <p:sp>
          <p:nvSpPr>
            <p:cNvPr id="5" name="Shape 168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169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Users</a:t>
              </a:r>
            </a:p>
          </p:txBody>
        </p:sp>
      </p:grpSp>
      <p:grpSp>
        <p:nvGrpSpPr>
          <p:cNvPr id="7" name="Group 173"/>
          <p:cNvGrpSpPr/>
          <p:nvPr/>
        </p:nvGrpSpPr>
        <p:grpSpPr>
          <a:xfrm>
            <a:off x="1978128" y="7561788"/>
            <a:ext cx="1632853" cy="882433"/>
            <a:chOff x="0" y="0"/>
            <a:chExt cx="1632852" cy="882431"/>
          </a:xfrm>
        </p:grpSpPr>
        <p:sp>
          <p:nvSpPr>
            <p:cNvPr id="8" name="Shape 171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72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Cars</a:t>
              </a:r>
            </a:p>
          </p:txBody>
        </p:sp>
      </p:grpSp>
      <p:grpSp>
        <p:nvGrpSpPr>
          <p:cNvPr id="10" name="Group 176"/>
          <p:cNvGrpSpPr/>
          <p:nvPr/>
        </p:nvGrpSpPr>
        <p:grpSpPr>
          <a:xfrm>
            <a:off x="9866833" y="4707623"/>
            <a:ext cx="1632853" cy="882433"/>
            <a:chOff x="0" y="0"/>
            <a:chExt cx="1632852" cy="882431"/>
          </a:xfrm>
        </p:grpSpPr>
        <p:sp>
          <p:nvSpPr>
            <p:cNvPr id="11" name="Shape 174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75"/>
            <p:cNvSpPr/>
            <p:nvPr/>
          </p:nvSpPr>
          <p:spPr>
            <a:xfrm>
              <a:off x="-1" y="238015"/>
              <a:ext cx="163285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Reviews</a:t>
              </a:r>
            </a:p>
          </p:txBody>
        </p:sp>
      </p:grpSp>
      <p:sp>
        <p:nvSpPr>
          <p:cNvPr id="13" name="Shape 177"/>
          <p:cNvSpPr/>
          <p:nvPr/>
        </p:nvSpPr>
        <p:spPr>
          <a:xfrm>
            <a:off x="3637036" y="3350340"/>
            <a:ext cx="6229797" cy="1791639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78"/>
          <p:cNvSpPr/>
          <p:nvPr/>
        </p:nvSpPr>
        <p:spPr>
          <a:xfrm flipV="1">
            <a:off x="3632224" y="5197272"/>
            <a:ext cx="6239420" cy="282974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79"/>
          <p:cNvSpPr/>
          <p:nvPr/>
        </p:nvSpPr>
        <p:spPr>
          <a:xfrm>
            <a:off x="3683279" y="3638241"/>
            <a:ext cx="3309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Id</a:t>
            </a:r>
          </a:p>
        </p:txBody>
      </p:sp>
      <p:sp>
        <p:nvSpPr>
          <p:cNvPr id="16" name="Shape 180"/>
          <p:cNvSpPr/>
          <p:nvPr/>
        </p:nvSpPr>
        <p:spPr>
          <a:xfrm>
            <a:off x="9159626" y="3909809"/>
            <a:ext cx="10166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Users_Id</a:t>
            </a:r>
          </a:p>
        </p:txBody>
      </p:sp>
      <p:sp>
        <p:nvSpPr>
          <p:cNvPr id="17" name="Shape 181"/>
          <p:cNvSpPr/>
          <p:nvPr/>
        </p:nvSpPr>
        <p:spPr>
          <a:xfrm>
            <a:off x="3683279" y="7293735"/>
            <a:ext cx="33095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Id</a:t>
            </a:r>
          </a:p>
        </p:txBody>
      </p:sp>
      <p:sp>
        <p:nvSpPr>
          <p:cNvPr id="18" name="Shape 182"/>
          <p:cNvSpPr/>
          <p:nvPr/>
        </p:nvSpPr>
        <p:spPr>
          <a:xfrm>
            <a:off x="8815826" y="5911110"/>
            <a:ext cx="11715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Vehicle_Id</a:t>
            </a:r>
          </a:p>
        </p:txBody>
      </p:sp>
      <p:sp>
        <p:nvSpPr>
          <p:cNvPr id="19" name="Shape 183"/>
          <p:cNvSpPr/>
          <p:nvPr/>
        </p:nvSpPr>
        <p:spPr>
          <a:xfrm rot="1020000">
            <a:off x="3734457" y="2822693"/>
            <a:ext cx="228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dirty="0"/>
              <a:t>1</a:t>
            </a:r>
          </a:p>
        </p:txBody>
      </p:sp>
      <p:sp>
        <p:nvSpPr>
          <p:cNvPr id="20" name="Shape 184"/>
          <p:cNvSpPr/>
          <p:nvPr/>
        </p:nvSpPr>
        <p:spPr>
          <a:xfrm rot="20141360">
            <a:off x="3823468" y="8147210"/>
            <a:ext cx="228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21" name="Shape 185"/>
          <p:cNvSpPr/>
          <p:nvPr/>
        </p:nvSpPr>
        <p:spPr>
          <a:xfrm rot="1020000">
            <a:off x="9515809" y="4547501"/>
            <a:ext cx="3042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dirty="0"/>
              <a:t>N</a:t>
            </a:r>
          </a:p>
        </p:txBody>
      </p:sp>
      <p:sp>
        <p:nvSpPr>
          <p:cNvPr id="22" name="Shape 186"/>
          <p:cNvSpPr/>
          <p:nvPr/>
        </p:nvSpPr>
        <p:spPr>
          <a:xfrm rot="20141360">
            <a:off x="9515809" y="5411469"/>
            <a:ext cx="3042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N</a:t>
            </a:r>
          </a:p>
        </p:txBody>
      </p:sp>
      <p:grpSp>
        <p:nvGrpSpPr>
          <p:cNvPr id="23" name="Group 189"/>
          <p:cNvGrpSpPr/>
          <p:nvPr/>
        </p:nvGrpSpPr>
        <p:grpSpPr>
          <a:xfrm>
            <a:off x="5772510" y="3299992"/>
            <a:ext cx="1981994" cy="1960307"/>
            <a:chOff x="0" y="0"/>
            <a:chExt cx="1981993" cy="1960306"/>
          </a:xfrm>
        </p:grpSpPr>
        <p:sp>
          <p:nvSpPr>
            <p:cNvPr id="24" name="Shape 187"/>
            <p:cNvSpPr/>
            <p:nvPr/>
          </p:nvSpPr>
          <p:spPr>
            <a:xfrm rot="1020000">
              <a:off x="193534" y="199023"/>
              <a:ext cx="1594925" cy="156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188"/>
            <p:cNvSpPr/>
            <p:nvPr/>
          </p:nvSpPr>
          <p:spPr>
            <a:xfrm rot="1020000">
              <a:off x="193534" y="776953"/>
              <a:ext cx="159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written by</a:t>
              </a:r>
            </a:p>
          </p:txBody>
        </p:sp>
      </p:grpSp>
      <p:grpSp>
        <p:nvGrpSpPr>
          <p:cNvPr id="26" name="Group 192"/>
          <p:cNvGrpSpPr/>
          <p:nvPr/>
        </p:nvGrpSpPr>
        <p:grpSpPr>
          <a:xfrm>
            <a:off x="5333370" y="5659013"/>
            <a:ext cx="2204809" cy="2153862"/>
            <a:chOff x="0" y="0"/>
            <a:chExt cx="2204808" cy="2153861"/>
          </a:xfrm>
        </p:grpSpPr>
        <p:sp>
          <p:nvSpPr>
            <p:cNvPr id="27" name="Shape 190"/>
            <p:cNvSpPr/>
            <p:nvPr/>
          </p:nvSpPr>
          <p:spPr>
            <a:xfrm rot="20142001">
              <a:off x="253239" y="278724"/>
              <a:ext cx="1698329" cy="159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28" name="Shape 191"/>
            <p:cNvSpPr/>
            <p:nvPr/>
          </p:nvSpPr>
          <p:spPr>
            <a:xfrm rot="20142001">
              <a:off x="253240" y="873730"/>
              <a:ext cx="1698328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is about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65696" y="9053264"/>
            <a:ext cx="2223476" cy="379591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uFillTx/>
                <a:latin typeface="Palatino"/>
                <a:ea typeface="Palatino"/>
                <a:cs typeface="Palatino"/>
                <a:sym typeface="Palatino"/>
              </a:rPr>
              <a:t>Manufacturer</a:t>
            </a:r>
            <a:endParaRPr kumimoji="0" lang="ro-RO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5696" y="6558695"/>
            <a:ext cx="2127048" cy="379591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rgbClr val="FFFFFF"/>
                </a:solidFill>
              </a:rPr>
              <a:t>Type</a:t>
            </a:r>
            <a:endParaRPr kumimoji="0" lang="ro-RO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1024" name="Straight Connector 1023"/>
          <p:cNvCxnSpPr>
            <a:stCxn id="31" idx="3"/>
            <a:endCxn id="8" idx="0"/>
          </p:cNvCxnSpPr>
          <p:nvPr/>
        </p:nvCxnSpPr>
        <p:spPr>
          <a:xfrm>
            <a:off x="2292744" y="6748491"/>
            <a:ext cx="501811" cy="813297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7" name="Straight Connector 1026"/>
          <p:cNvCxnSpPr/>
          <p:nvPr/>
        </p:nvCxnSpPr>
        <p:spPr>
          <a:xfrm flipV="1">
            <a:off x="2109912" y="8444222"/>
            <a:ext cx="182832" cy="609042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76" y="7090536"/>
            <a:ext cx="603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95" y="6481049"/>
            <a:ext cx="603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Shape 183"/>
          <p:cNvSpPr/>
          <p:nvPr/>
        </p:nvSpPr>
        <p:spPr>
          <a:xfrm rot="1020000">
            <a:off x="2295140" y="8607188"/>
            <a:ext cx="2286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dirty="0"/>
              <a:t>1</a:t>
            </a: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14" y="8271498"/>
            <a:ext cx="6397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820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60400"/>
            <a:ext cx="7772400" cy="77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05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D93E2B"/>
                </a:solidFill>
              </a:rPr>
              <a:t>github.com/akoss/mustached-ninja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>
                <a:solidFill>
                  <a:srgbClr val="D93E2B"/>
                </a:solidFill>
              </a:rPr>
              <a:t>What is it?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381720" y="1780456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5100" dirty="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People can rate cars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Star-based system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Browse cars by rating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56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B0564E"/>
                </a:solidFill>
              </a:rPr>
              <a:t>Stand Out Features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Simple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Easy to use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No need to register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Unbiased</a:t>
            </a:r>
          </a:p>
          <a:p>
            <a:pPr marL="1005063" lvl="1" indent="-535163">
              <a:defRPr sz="1800">
                <a:solidFill>
                  <a:srgbClr val="000000"/>
                </a:solidFill>
              </a:defRPr>
            </a:pPr>
            <a:r>
              <a:rPr sz="4100"/>
              <a:t>Ethics Statement</a:t>
            </a:r>
          </a:p>
          <a:p>
            <a:pPr marL="1005063" lvl="1" indent="-535163">
              <a:defRPr sz="1800">
                <a:solidFill>
                  <a:srgbClr val="000000"/>
                </a:solidFill>
              </a:defRPr>
            </a:pPr>
            <a:r>
              <a:rPr sz="4100"/>
              <a:t>Transparency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421831" y="2824253"/>
            <a:ext cx="45793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Visitor</a:t>
            </a:r>
          </a:p>
        </p:txBody>
      </p:sp>
      <p:sp>
        <p:nvSpPr>
          <p:cNvPr id="53" name="Shape 53"/>
          <p:cNvSpPr/>
          <p:nvPr/>
        </p:nvSpPr>
        <p:spPr>
          <a:xfrm>
            <a:off x="7087481" y="3646714"/>
            <a:ext cx="53222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ratings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those ratings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ranking (5/5)</a:t>
            </a:r>
          </a:p>
        </p:txBody>
      </p:sp>
      <p:sp>
        <p:nvSpPr>
          <p:cNvPr id="54" name="Shape 54"/>
          <p:cNvSpPr/>
          <p:nvPr/>
        </p:nvSpPr>
        <p:spPr>
          <a:xfrm>
            <a:off x="4943261" y="6519899"/>
            <a:ext cx="31683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400"/>
              <a:t>Administrator</a:t>
            </a:r>
          </a:p>
        </p:txBody>
      </p:sp>
      <p:sp>
        <p:nvSpPr>
          <p:cNvPr id="55" name="Shape 55"/>
          <p:cNvSpPr/>
          <p:nvPr/>
        </p:nvSpPr>
        <p:spPr>
          <a:xfrm>
            <a:off x="4727365" y="7407728"/>
            <a:ext cx="360014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Reviews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Deletes malicious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Manages ads and price engine</a:t>
            </a:r>
          </a:p>
        </p:txBody>
      </p:sp>
      <p:sp>
        <p:nvSpPr>
          <p:cNvPr id="56" name="Shape 56"/>
          <p:cNvSpPr/>
          <p:nvPr/>
        </p:nvSpPr>
        <p:spPr>
          <a:xfrm>
            <a:off x="417755" y="3756206"/>
            <a:ext cx="593146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(4/5)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Rate that car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their car to others (2/5)</a:t>
            </a:r>
          </a:p>
        </p:txBody>
      </p:sp>
      <p:sp>
        <p:nvSpPr>
          <p:cNvPr id="57" name="Shape 57"/>
          <p:cNvSpPr/>
          <p:nvPr/>
        </p:nvSpPr>
        <p:spPr>
          <a:xfrm>
            <a:off x="802639" y="2824253"/>
            <a:ext cx="51616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Owner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User Personas</a:t>
            </a:r>
          </a:p>
        </p:txBody>
      </p:sp>
      <p:sp>
        <p:nvSpPr>
          <p:cNvPr id="62" name="Shape 62"/>
          <p:cNvSpPr/>
          <p:nvPr/>
        </p:nvSpPr>
        <p:spPr>
          <a:xfrm>
            <a:off x="4157723" y="6049289"/>
            <a:ext cx="586731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8" h="21600" extrusionOk="0">
                <a:moveTo>
                  <a:pt x="16228" y="21600"/>
                </a:moveTo>
                <a:cubicBezTo>
                  <a:pt x="-4504" y="14514"/>
                  <a:pt x="-5372" y="7314"/>
                  <a:pt x="13624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302559" y="6049869"/>
            <a:ext cx="544519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3" h="21600" extrusionOk="0">
                <a:moveTo>
                  <a:pt x="2807" y="21600"/>
                </a:moveTo>
                <a:cubicBezTo>
                  <a:pt x="21600" y="13743"/>
                  <a:pt x="20664" y="6543"/>
                  <a:pt x="0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 flipV="1">
            <a:off x="6718351" y="3091675"/>
            <a:ext cx="1" cy="2540000"/>
          </a:xfrm>
          <a:prstGeom prst="line">
            <a:avLst/>
          </a:prstGeom>
          <a:ln w="25400">
            <a:solidFill>
              <a:srgbClr val="C1BEB7"/>
            </a:solidFill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D93E2B"/>
                </a:solidFill>
              </a:rPr>
              <a:t>Personas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9390675" cy="6096000"/>
          </a:xfrm>
          <a:prstGeom prst="rect">
            <a:avLst/>
          </a:prstGeom>
        </p:spPr>
        <p:txBody>
          <a:bodyPr/>
          <a:lstStyle/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52" b="1" dirty="0">
                <a:solidFill>
                  <a:srgbClr val="414141"/>
                </a:solidFill>
              </a:rPr>
              <a:t>Alex, has a big crush on cars</a:t>
            </a: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 dirty="0">
                <a:solidFill>
                  <a:srgbClr val="414141"/>
                </a:solidFill>
              </a:rPr>
              <a:t>I have always been passionate about cars. I chose to become a mechanical engineer just because I wanted to know intimate details about how the car works. </a:t>
            </a:r>
            <a:br>
              <a:rPr sz="2760" dirty="0">
                <a:solidFill>
                  <a:srgbClr val="414141"/>
                </a:solidFill>
              </a:rPr>
            </a:br>
            <a:r>
              <a:rPr sz="2760" dirty="0">
                <a:solidFill>
                  <a:srgbClr val="414141"/>
                </a:solidFill>
              </a:rPr>
              <a:t>I need an website were I </a:t>
            </a:r>
            <a:r>
              <a:rPr lang="ro-RO" sz="2760" dirty="0" smtClean="0">
                <a:solidFill>
                  <a:srgbClr val="414141"/>
                </a:solidFill>
              </a:rPr>
              <a:t>can rate the cars that I’ve driven and browse interesting content. </a:t>
            </a:r>
            <a:r>
              <a:rPr sz="2392" dirty="0">
                <a:solidFill>
                  <a:srgbClr val="414141"/>
                </a:solidFill>
              </a:rPr>
              <a:t/>
            </a:r>
            <a:br>
              <a:rPr sz="2392" dirty="0">
                <a:solidFill>
                  <a:srgbClr val="414141"/>
                </a:solidFill>
              </a:rPr>
            </a:br>
            <a:endParaRPr sz="2392" dirty="0">
              <a:solidFill>
                <a:srgbClr val="414141"/>
              </a:solidFill>
            </a:endParaRP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52" b="1" dirty="0">
                <a:solidFill>
                  <a:srgbClr val="414141"/>
                </a:solidFill>
              </a:rPr>
              <a:t>Dean, father of two</a:t>
            </a: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 dirty="0">
                <a:solidFill>
                  <a:srgbClr val="414141"/>
                </a:solidFill>
              </a:rPr>
              <a:t>I need a platform that could help me find a suitable car. </a:t>
            </a:r>
            <a:br>
              <a:rPr sz="2760" dirty="0">
                <a:solidFill>
                  <a:srgbClr val="414141"/>
                </a:solidFill>
              </a:rPr>
            </a:br>
            <a:r>
              <a:rPr sz="2760" dirty="0">
                <a:solidFill>
                  <a:srgbClr val="414141"/>
                </a:solidFill>
              </a:rPr>
              <a:t>I am currently commuting from Glasgow to </a:t>
            </a:r>
            <a:r>
              <a:rPr sz="2760" dirty="0" err="1">
                <a:solidFill>
                  <a:srgbClr val="414141"/>
                </a:solidFill>
              </a:rPr>
              <a:t>Stirling</a:t>
            </a:r>
            <a:r>
              <a:rPr sz="2760" dirty="0">
                <a:solidFill>
                  <a:srgbClr val="414141"/>
                </a:solidFill>
              </a:rPr>
              <a:t>. </a:t>
            </a:r>
            <a:br>
              <a:rPr sz="2760" dirty="0">
                <a:solidFill>
                  <a:srgbClr val="414141"/>
                </a:solidFill>
              </a:rPr>
            </a:br>
            <a:r>
              <a:rPr sz="2760" dirty="0">
                <a:solidFill>
                  <a:srgbClr val="414141"/>
                </a:solidFill>
              </a:rPr>
              <a:t>I need a reasonably-priced car which does not consume a lot of fuel. I would really appreciate a comparing facility to help me make up my mind faster, I already have a shortlist. </a:t>
            </a:r>
          </a:p>
        </p:txBody>
      </p:sp>
      <p:pic>
        <p:nvPicPr>
          <p:cNvPr id="6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3936" y="6720765"/>
            <a:ext cx="2615152" cy="174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3936" y="3167945"/>
            <a:ext cx="2615152" cy="1809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3-tier Architecture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564040" y="3668602"/>
            <a:ext cx="1270003" cy="2804576"/>
            <a:chOff x="0" y="0"/>
            <a:chExt cx="1270001" cy="2804575"/>
          </a:xfrm>
        </p:grpSpPr>
        <p:sp>
          <p:nvSpPr>
            <p:cNvPr id="86" name="Shape 86"/>
            <p:cNvSpPr/>
            <p:nvPr/>
          </p:nvSpPr>
          <p:spPr>
            <a:xfrm>
              <a:off x="-1" y="-1"/>
              <a:ext cx="1270003" cy="2804577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2302910"/>
              <a:ext cx="127000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User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722490" y="4639626"/>
            <a:ext cx="953101" cy="9064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2797336" y="3664341"/>
            <a:ext cx="2676401" cy="2813098"/>
            <a:chOff x="0" y="0"/>
            <a:chExt cx="2676400" cy="2813097"/>
          </a:xfrm>
        </p:grpSpPr>
        <p:sp>
          <p:nvSpPr>
            <p:cNvPr id="90" name="Shape 90"/>
            <p:cNvSpPr/>
            <p:nvPr/>
          </p:nvSpPr>
          <p:spPr>
            <a:xfrm>
              <a:off x="-1" y="-1"/>
              <a:ext cx="2676402" cy="2813099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847161"/>
              <a:ext cx="2676402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HTML/CSS/JS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browser on a desktop or mobile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e.g. Chrome, Safari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437030" y="3664341"/>
            <a:ext cx="2520217" cy="2825360"/>
            <a:chOff x="0" y="0"/>
            <a:chExt cx="2520216" cy="2825358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Application Server built using 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Django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Middleware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9920541" y="3664341"/>
            <a:ext cx="2520218" cy="2825360"/>
            <a:chOff x="0" y="0"/>
            <a:chExt cx="2520216" cy="2825358"/>
          </a:xfrm>
        </p:grpSpPr>
        <p:sp>
          <p:nvSpPr>
            <p:cNvPr id="96" name="Shape 96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 Server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running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MySQL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910613" y="4241770"/>
            <a:ext cx="85633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Clicking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2010283" y="5639223"/>
            <a:ext cx="65699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Visual</a:t>
            </a:r>
          </a:p>
        </p:txBody>
      </p:sp>
      <p:sp>
        <p:nvSpPr>
          <p:cNvPr id="101" name="Shape 101"/>
          <p:cNvSpPr/>
          <p:nvPr/>
        </p:nvSpPr>
        <p:spPr>
          <a:xfrm>
            <a:off x="5506139" y="3928062"/>
            <a:ext cx="8693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URL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params</a:t>
            </a:r>
          </a:p>
        </p:txBody>
      </p:sp>
      <p:sp>
        <p:nvSpPr>
          <p:cNvPr id="102" name="Shape 102"/>
          <p:cNvSpPr/>
          <p:nvPr/>
        </p:nvSpPr>
        <p:spPr>
          <a:xfrm>
            <a:off x="5511999" y="5649477"/>
            <a:ext cx="8575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CSS</a:t>
            </a:r>
          </a:p>
        </p:txBody>
      </p:sp>
      <p:sp>
        <p:nvSpPr>
          <p:cNvPr id="103" name="Shape 103"/>
          <p:cNvSpPr/>
          <p:nvPr/>
        </p:nvSpPr>
        <p:spPr>
          <a:xfrm>
            <a:off x="9012683" y="3933655"/>
            <a:ext cx="8528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SQL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queries</a:t>
            </a:r>
          </a:p>
        </p:txBody>
      </p:sp>
      <p:sp>
        <p:nvSpPr>
          <p:cNvPr id="104" name="Shape 104"/>
          <p:cNvSpPr/>
          <p:nvPr/>
        </p:nvSpPr>
        <p:spPr>
          <a:xfrm>
            <a:off x="9082125" y="5652792"/>
            <a:ext cx="813131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Results</a:t>
            </a:r>
          </a:p>
        </p:txBody>
      </p:sp>
      <p:sp>
        <p:nvSpPr>
          <p:cNvPr id="105" name="Shape 105"/>
          <p:cNvSpPr/>
          <p:nvPr/>
        </p:nvSpPr>
        <p:spPr>
          <a:xfrm>
            <a:off x="1951988" y="4685355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 flipH="1">
            <a:off x="1941964" y="5556263"/>
            <a:ext cx="747449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574319" y="4657397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5564297" y="5528304"/>
            <a:ext cx="747447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092558" y="4676786"/>
            <a:ext cx="772151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flipH="1">
            <a:off x="9082533" y="5547694"/>
            <a:ext cx="747448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V="1">
            <a:off x="7358310" y="6608149"/>
            <a:ext cx="738468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flipH="1">
            <a:off x="6853341" y="6617130"/>
            <a:ext cx="738467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5" name="Group 115"/>
          <p:cNvGrpSpPr/>
          <p:nvPr/>
        </p:nvGrpSpPr>
        <p:grpSpPr>
          <a:xfrm>
            <a:off x="6642831" y="7476902"/>
            <a:ext cx="1092266" cy="1219201"/>
            <a:chOff x="0" y="0"/>
            <a:chExt cx="1092265" cy="1219200"/>
          </a:xfrm>
        </p:grpSpPr>
        <p:sp>
          <p:nvSpPr>
            <p:cNvPr id="113" name="Shape 113"/>
            <p:cNvSpPr/>
            <p:nvPr/>
          </p:nvSpPr>
          <p:spPr>
            <a:xfrm>
              <a:off x="0" y="-1"/>
              <a:ext cx="1092266" cy="1219201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378730"/>
              <a:ext cx="1092266" cy="840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E-mail server</a:t>
              </a:r>
            </a:p>
          </p:txBody>
        </p:sp>
      </p:grpSp>
      <p:sp>
        <p:nvSpPr>
          <p:cNvPr id="116" name="Shape 116"/>
          <p:cNvSpPr/>
          <p:nvPr/>
        </p:nvSpPr>
        <p:spPr>
          <a:xfrm flipH="1" flipV="1">
            <a:off x="1667393" y="6665506"/>
            <a:ext cx="4458173" cy="138826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021102">
            <a:off x="3254168" y="6981786"/>
            <a:ext cx="1762736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SMTP to provider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4" y="1276400"/>
            <a:ext cx="821750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5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16" y="1204392"/>
            <a:ext cx="8554096" cy="76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3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Specification list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308018" y="2716560"/>
            <a:ext cx="590465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Must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Database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about cars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Users</a:t>
            </a:r>
            <a:endParaRPr kumimoji="0" lang="ro-RO" sz="2400" b="0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baseline="0" dirty="0" smtClean="0"/>
              <a:t>Ratings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Rankings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1468" y="2726940"/>
            <a:ext cx="352839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Should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Comments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Searchable comments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Search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Bar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Comparing cars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728" y="6100936"/>
            <a:ext cx="396044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Could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Price engine provided by a 3rd party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Car of the month (E.g. Mos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Visited)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 Ads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8886" y="6106984"/>
            <a:ext cx="453650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Won’t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Multiple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ratings for the same car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baseline="0" dirty="0" smtClean="0"/>
              <a:t>Fancy UI</a:t>
            </a:r>
            <a:r>
              <a:rPr lang="ro-RO" dirty="0" smtClean="0"/>
              <a:t> for the administrators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1986015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275</Words>
  <Application>Microsoft Office PowerPoint</Application>
  <PresentationFormat>Custom</PresentationFormat>
  <Paragraphs>124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New_Template4</vt:lpstr>
      <vt:lpstr>www.car-maniacs.co.uk</vt:lpstr>
      <vt:lpstr>What is it?</vt:lpstr>
      <vt:lpstr>Stand Out Features</vt:lpstr>
      <vt:lpstr>User Personas</vt:lpstr>
      <vt:lpstr>Personas</vt:lpstr>
      <vt:lpstr>3-tier Architecture</vt:lpstr>
      <vt:lpstr>PowerPoint Presentation</vt:lpstr>
      <vt:lpstr>PowerPoint Presentation</vt:lpstr>
      <vt:lpstr>Specification list</vt:lpstr>
      <vt:lpstr>PowerPoint Presentation</vt:lpstr>
      <vt:lpstr>PowerPoint Presentation</vt:lpstr>
      <vt:lpstr>PowerPoint Presentation</vt:lpstr>
      <vt:lpstr>github.com/akoss/mustached-ninja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www.car-maniacs.co.uk</dc:title>
  <cp:lastModifiedBy>Bogdan</cp:lastModifiedBy>
  <cp:revision>10</cp:revision>
  <dcterms:modified xsi:type="dcterms:W3CDTF">2015-02-25T13:31:03Z</dcterms:modified>
</cp:coreProperties>
</file>