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76" r:id="rId8"/>
    <p:sldId id="277" r:id="rId9"/>
    <p:sldId id="274" r:id="rId10"/>
    <p:sldId id="267" r:id="rId11"/>
    <p:sldId id="275" r:id="rId12"/>
    <p:sldId id="273" r:id="rId13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12" y="18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0875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773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5D092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D0924"/>
                </a:solidFill>
              </a:rPr>
              <a:t>www.car-maniacs.co.uk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4294967295"/>
          </p:nvPr>
        </p:nvSpPr>
        <p:spPr>
          <a:xfrm>
            <a:off x="1299569" y="5039727"/>
            <a:ext cx="10405663" cy="2413001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latin typeface="Helvetica Neue Thin"/>
                <a:ea typeface="Helvetica Neue Thin"/>
                <a:cs typeface="Helvetica Neue Thin"/>
                <a:sym typeface="Helvetica Neue Thin"/>
              </a:rPr>
              <a:t>An awesome car rating website</a:t>
            </a:r>
          </a:p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500">
                <a:latin typeface="Helvetica Neue Thin"/>
                <a:ea typeface="Helvetica Neue Thin"/>
                <a:cs typeface="Helvetica Neue Thin"/>
                <a:sym typeface="Helvetica Neue Thin"/>
              </a:rPr>
              <a:t>by mustached-ninja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028594" y="957072"/>
            <a:ext cx="3479526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Home</a:t>
            </a:r>
          </a:p>
        </p:txBody>
      </p:sp>
      <p:sp>
        <p:nvSpPr>
          <p:cNvPr id="120" name="Shape 120"/>
          <p:cNvSpPr/>
          <p:nvPr/>
        </p:nvSpPr>
        <p:spPr>
          <a:xfrm>
            <a:off x="5245068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Top Rated</a:t>
            </a:r>
          </a:p>
        </p:txBody>
      </p:sp>
      <p:sp>
        <p:nvSpPr>
          <p:cNvPr id="121" name="Shape 121"/>
          <p:cNvSpPr/>
          <p:nvPr/>
        </p:nvSpPr>
        <p:spPr>
          <a:xfrm>
            <a:off x="8497554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Rate</a:t>
            </a:r>
          </a:p>
        </p:txBody>
      </p:sp>
      <p:sp>
        <p:nvSpPr>
          <p:cNvPr id="122" name="Shape 122"/>
          <p:cNvSpPr/>
          <p:nvPr/>
        </p:nvSpPr>
        <p:spPr>
          <a:xfrm>
            <a:off x="1992583" y="3069626"/>
            <a:ext cx="2510750" cy="888554"/>
          </a:xfrm>
          <a:prstGeom prst="rect">
            <a:avLst/>
          </a:prstGeom>
          <a:gradFill>
            <a:gsLst>
              <a:gs pos="0">
                <a:srgbClr val="6C7C4E"/>
              </a:gs>
              <a:gs pos="100000">
                <a:srgbClr val="C5D07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Browse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3901645" y="1936979"/>
            <a:ext cx="2807308" cy="1038324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6709880" y="2080414"/>
            <a:ext cx="111924" cy="75954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979189" y="1925068"/>
            <a:ext cx="1997300" cy="107183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988301" y="6132457"/>
            <a:ext cx="1026046" cy="72440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Year</a:t>
            </a:r>
          </a:p>
        </p:txBody>
      </p:sp>
      <p:sp>
        <p:nvSpPr>
          <p:cNvPr id="127" name="Shape 127"/>
          <p:cNvSpPr/>
          <p:nvPr/>
        </p:nvSpPr>
        <p:spPr>
          <a:xfrm>
            <a:off x="1989980" y="4030900"/>
            <a:ext cx="1026045" cy="72440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28" name="Shape 128"/>
          <p:cNvSpPr/>
          <p:nvPr/>
        </p:nvSpPr>
        <p:spPr>
          <a:xfrm>
            <a:off x="1987703" y="5081679"/>
            <a:ext cx="1027243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Model</a:t>
            </a:r>
          </a:p>
        </p:txBody>
      </p:sp>
      <p:sp>
        <p:nvSpPr>
          <p:cNvPr id="129" name="Shape 129"/>
          <p:cNvSpPr/>
          <p:nvPr/>
        </p:nvSpPr>
        <p:spPr>
          <a:xfrm>
            <a:off x="3434976" y="7403718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Car Profile</a:t>
            </a:r>
          </a:p>
        </p:txBody>
      </p:sp>
      <p:sp>
        <p:nvSpPr>
          <p:cNvPr id="130" name="Shape 130"/>
          <p:cNvSpPr/>
          <p:nvPr/>
        </p:nvSpPr>
        <p:spPr>
          <a:xfrm>
            <a:off x="5230469" y="4679375"/>
            <a:ext cx="2539949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List of Cars</a:t>
            </a:r>
          </a:p>
        </p:txBody>
      </p:sp>
      <p:sp>
        <p:nvSpPr>
          <p:cNvPr id="131" name="Shape 131"/>
          <p:cNvSpPr/>
          <p:nvPr/>
        </p:nvSpPr>
        <p:spPr>
          <a:xfrm>
            <a:off x="5232480" y="5508623"/>
            <a:ext cx="1026046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Type</a:t>
            </a:r>
          </a:p>
        </p:txBody>
      </p:sp>
      <p:sp>
        <p:nvSpPr>
          <p:cNvPr id="132" name="Shape 132"/>
          <p:cNvSpPr/>
          <p:nvPr/>
        </p:nvSpPr>
        <p:spPr>
          <a:xfrm>
            <a:off x="3434976" y="8561082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Compare</a:t>
            </a:r>
          </a:p>
        </p:txBody>
      </p:sp>
      <p:sp>
        <p:nvSpPr>
          <p:cNvPr id="133" name="Shape 133"/>
          <p:cNvSpPr/>
          <p:nvPr/>
        </p:nvSpPr>
        <p:spPr>
          <a:xfrm>
            <a:off x="3910719" y="6945858"/>
            <a:ext cx="587889" cy="38847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690216" y="8211932"/>
            <a:ext cx="1" cy="29074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500443" y="4037622"/>
            <a:ext cx="1" cy="56231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738621" y="5508623"/>
            <a:ext cx="1026045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37" name="Shape 137"/>
          <p:cNvSpPr/>
          <p:nvPr/>
        </p:nvSpPr>
        <p:spPr>
          <a:xfrm flipH="1">
            <a:off x="4984605" y="6411181"/>
            <a:ext cx="1515839" cy="87733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 flipH="1">
            <a:off x="2503002" y="4822261"/>
            <a:ext cx="1492900" cy="24160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2501324" y="5876581"/>
            <a:ext cx="1496589" cy="23806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250659" y="4018200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1" name="Shape 141"/>
          <p:cNvSpPr/>
          <p:nvPr/>
        </p:nvSpPr>
        <p:spPr>
          <a:xfrm>
            <a:off x="3250659" y="5066977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2" name="Shape 142"/>
          <p:cNvSpPr/>
          <p:nvPr/>
        </p:nvSpPr>
        <p:spPr>
          <a:xfrm>
            <a:off x="3254572" y="6115754"/>
            <a:ext cx="1249938" cy="74980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43" name="Shape 143"/>
          <p:cNvSpPr/>
          <p:nvPr/>
        </p:nvSpPr>
        <p:spPr>
          <a:xfrm>
            <a:off x="3073499" y="43931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086199" y="54726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086199" y="6488603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8500888" y="6159479"/>
            <a:ext cx="1026046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Year</a:t>
            </a:r>
          </a:p>
        </p:txBody>
      </p:sp>
      <p:sp>
        <p:nvSpPr>
          <p:cNvPr id="147" name="Shape 147"/>
          <p:cNvSpPr/>
          <p:nvPr/>
        </p:nvSpPr>
        <p:spPr>
          <a:xfrm>
            <a:off x="8502567" y="4057922"/>
            <a:ext cx="1026045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Brand</a:t>
            </a:r>
          </a:p>
        </p:txBody>
      </p:sp>
      <p:sp>
        <p:nvSpPr>
          <p:cNvPr id="148" name="Shape 148"/>
          <p:cNvSpPr/>
          <p:nvPr/>
        </p:nvSpPr>
        <p:spPr>
          <a:xfrm>
            <a:off x="8500290" y="5108700"/>
            <a:ext cx="1027243" cy="7244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Model</a:t>
            </a:r>
          </a:p>
        </p:txBody>
      </p:sp>
      <p:sp>
        <p:nvSpPr>
          <p:cNvPr id="149" name="Shape 149"/>
          <p:cNvSpPr/>
          <p:nvPr/>
        </p:nvSpPr>
        <p:spPr>
          <a:xfrm flipH="1">
            <a:off x="9015589" y="4849282"/>
            <a:ext cx="1492901" cy="24160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flipH="1">
            <a:off x="9013911" y="5903603"/>
            <a:ext cx="1496589" cy="23806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9763246" y="4045222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2" name="Shape 152"/>
          <p:cNvSpPr/>
          <p:nvPr/>
        </p:nvSpPr>
        <p:spPr>
          <a:xfrm>
            <a:off x="9763246" y="5093999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3" name="Shape 153"/>
          <p:cNvSpPr/>
          <p:nvPr/>
        </p:nvSpPr>
        <p:spPr>
          <a:xfrm>
            <a:off x="9767159" y="6142776"/>
            <a:ext cx="1249938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Results</a:t>
            </a:r>
          </a:p>
        </p:txBody>
      </p:sp>
      <p:sp>
        <p:nvSpPr>
          <p:cNvPr id="154" name="Shape 154"/>
          <p:cNvSpPr/>
          <p:nvPr/>
        </p:nvSpPr>
        <p:spPr>
          <a:xfrm>
            <a:off x="9586086" y="44201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9598786" y="54996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598786" y="6515624"/>
            <a:ext cx="121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487967" y="7410740"/>
            <a:ext cx="2510480" cy="7498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Rate</a:t>
            </a:r>
          </a:p>
        </p:txBody>
      </p:sp>
      <p:sp>
        <p:nvSpPr>
          <p:cNvPr id="158" name="Shape 158"/>
          <p:cNvSpPr/>
          <p:nvPr/>
        </p:nvSpPr>
        <p:spPr>
          <a:xfrm>
            <a:off x="9621825" y="6942284"/>
            <a:ext cx="1" cy="39906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6020418" y="7708055"/>
            <a:ext cx="236085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045818" y="7957952"/>
            <a:ext cx="236085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660400"/>
            <a:ext cx="7772400" cy="77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05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D93E2B"/>
                </a:solidFill>
              </a:rPr>
              <a:t>github.com/akoss/mustached-ninja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 dirty="0">
                <a:solidFill>
                  <a:srgbClr val="D93E2B"/>
                </a:solidFill>
              </a:rPr>
              <a:t>What is it?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381720" y="1780456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5100" dirty="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414141"/>
                </a:solidFill>
              </a:rPr>
              <a:t>People can rate cars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414141"/>
                </a:solidFill>
              </a:rPr>
              <a:t>Star-based system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414141"/>
                </a:solidFill>
              </a:rPr>
              <a:t>Browse cars by rating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056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B0564E"/>
                </a:solidFill>
              </a:rPr>
              <a:t>Stand Out Features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5163" lvl="0" indent="-535163">
              <a:defRPr sz="1800">
                <a:solidFill>
                  <a:srgbClr val="000000"/>
                </a:solidFill>
              </a:defRPr>
            </a:pPr>
            <a:r>
              <a:rPr sz="4100"/>
              <a:t>Simple</a:t>
            </a:r>
          </a:p>
          <a:p>
            <a:pPr marL="535163" lvl="0" indent="-535163">
              <a:defRPr sz="1800">
                <a:solidFill>
                  <a:srgbClr val="000000"/>
                </a:solidFill>
              </a:defRPr>
            </a:pPr>
            <a:r>
              <a:rPr sz="4100"/>
              <a:t>Easy to use</a:t>
            </a:r>
          </a:p>
          <a:p>
            <a:pPr marL="535163" lvl="0" indent="-535163">
              <a:defRPr sz="1800">
                <a:solidFill>
                  <a:srgbClr val="000000"/>
                </a:solidFill>
              </a:defRPr>
            </a:pPr>
            <a:r>
              <a:rPr sz="4100"/>
              <a:t>No need to register</a:t>
            </a:r>
          </a:p>
          <a:p>
            <a:pPr marL="535163" lvl="0" indent="-535163">
              <a:defRPr sz="1800">
                <a:solidFill>
                  <a:srgbClr val="000000"/>
                </a:solidFill>
              </a:defRPr>
            </a:pPr>
            <a:r>
              <a:rPr sz="4100"/>
              <a:t>Unbiased</a:t>
            </a:r>
          </a:p>
          <a:p>
            <a:pPr marL="1005063" lvl="1" indent="-535163">
              <a:defRPr sz="1800">
                <a:solidFill>
                  <a:srgbClr val="000000"/>
                </a:solidFill>
              </a:defRPr>
            </a:pPr>
            <a:r>
              <a:rPr sz="4100"/>
              <a:t>Ethics Statement</a:t>
            </a:r>
          </a:p>
          <a:p>
            <a:pPr marL="1005063" lvl="1" indent="-535163">
              <a:defRPr sz="1800">
                <a:solidFill>
                  <a:srgbClr val="000000"/>
                </a:solidFill>
              </a:defRPr>
            </a:pPr>
            <a:r>
              <a:rPr sz="4100"/>
              <a:t>Transparency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421831" y="2824253"/>
            <a:ext cx="457930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100"/>
              <a:t>Visitor</a:t>
            </a:r>
          </a:p>
        </p:txBody>
      </p:sp>
      <p:sp>
        <p:nvSpPr>
          <p:cNvPr id="53" name="Shape 53"/>
          <p:cNvSpPr/>
          <p:nvPr/>
        </p:nvSpPr>
        <p:spPr>
          <a:xfrm>
            <a:off x="7087481" y="3646714"/>
            <a:ext cx="532221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Browse cars (5/5)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See ratings (5/5)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Compare those ratings (5/5)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See ranking (5/5)</a:t>
            </a:r>
          </a:p>
        </p:txBody>
      </p:sp>
      <p:sp>
        <p:nvSpPr>
          <p:cNvPr id="54" name="Shape 54"/>
          <p:cNvSpPr/>
          <p:nvPr/>
        </p:nvSpPr>
        <p:spPr>
          <a:xfrm>
            <a:off x="4943261" y="6519899"/>
            <a:ext cx="316835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400"/>
              <a:t>Administrator</a:t>
            </a:r>
          </a:p>
        </p:txBody>
      </p:sp>
      <p:sp>
        <p:nvSpPr>
          <p:cNvPr id="55" name="Shape 55"/>
          <p:cNvSpPr/>
          <p:nvPr/>
        </p:nvSpPr>
        <p:spPr>
          <a:xfrm>
            <a:off x="4727365" y="7407728"/>
            <a:ext cx="360014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Reviews ratings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Deletes malicious ratings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Manages ads and price engine</a:t>
            </a:r>
          </a:p>
        </p:txBody>
      </p:sp>
      <p:sp>
        <p:nvSpPr>
          <p:cNvPr id="56" name="Shape 56"/>
          <p:cNvSpPr/>
          <p:nvPr/>
        </p:nvSpPr>
        <p:spPr>
          <a:xfrm>
            <a:off x="417755" y="3756206"/>
            <a:ext cx="593146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Browse cars (4/5)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Rate that car (5/5)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Compare their car to others (2/5)</a:t>
            </a:r>
          </a:p>
        </p:txBody>
      </p:sp>
      <p:sp>
        <p:nvSpPr>
          <p:cNvPr id="57" name="Shape 57"/>
          <p:cNvSpPr/>
          <p:nvPr/>
        </p:nvSpPr>
        <p:spPr>
          <a:xfrm>
            <a:off x="802639" y="2824253"/>
            <a:ext cx="51616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100"/>
              <a:t>Owner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User Personas</a:t>
            </a:r>
          </a:p>
        </p:txBody>
      </p:sp>
      <p:sp>
        <p:nvSpPr>
          <p:cNvPr id="62" name="Shape 62"/>
          <p:cNvSpPr/>
          <p:nvPr/>
        </p:nvSpPr>
        <p:spPr>
          <a:xfrm>
            <a:off x="4157723" y="6049289"/>
            <a:ext cx="586731" cy="357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8" h="21600" extrusionOk="0">
                <a:moveTo>
                  <a:pt x="16228" y="21600"/>
                </a:moveTo>
                <a:cubicBezTo>
                  <a:pt x="-4504" y="14514"/>
                  <a:pt x="-5372" y="7314"/>
                  <a:pt x="13624" y="0"/>
                </a:cubicBezTo>
              </a:path>
            </a:pathLst>
          </a:custGeom>
          <a:ln w="12700">
            <a:solidFill>
              <a:srgbClr val="D93E2B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302559" y="6049869"/>
            <a:ext cx="544519" cy="357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3" h="21600" extrusionOk="0">
                <a:moveTo>
                  <a:pt x="2807" y="21600"/>
                </a:moveTo>
                <a:cubicBezTo>
                  <a:pt x="21600" y="13743"/>
                  <a:pt x="20664" y="6543"/>
                  <a:pt x="0" y="0"/>
                </a:cubicBezTo>
              </a:path>
            </a:pathLst>
          </a:custGeom>
          <a:ln w="12700">
            <a:solidFill>
              <a:srgbClr val="D93E2B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 flipV="1">
            <a:off x="6718351" y="3091675"/>
            <a:ext cx="1" cy="2540000"/>
          </a:xfrm>
          <a:prstGeom prst="line">
            <a:avLst/>
          </a:prstGeom>
          <a:ln w="25400">
            <a:solidFill>
              <a:srgbClr val="C1BEB7"/>
            </a:solidFill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00">
                <a:solidFill>
                  <a:srgbClr val="D93E2B"/>
                </a:solidFill>
              </a:rPr>
              <a:t>Personas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9390675" cy="6096000"/>
          </a:xfrm>
          <a:prstGeom prst="rect">
            <a:avLst/>
          </a:prstGeom>
        </p:spPr>
        <p:txBody>
          <a:bodyPr/>
          <a:lstStyle/>
          <a:p>
            <a:pPr marL="0" lv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52" b="1">
                <a:solidFill>
                  <a:srgbClr val="414141"/>
                </a:solidFill>
              </a:rPr>
              <a:t>Alex, has a big crush on cars</a:t>
            </a:r>
          </a:p>
          <a:p>
            <a:pPr marL="0" lv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414141"/>
                </a:solidFill>
              </a:rPr>
              <a:t>I have always been passionate about cars. I chose to become a mechanical engineer just because I wanted to know intimate details about how the car works. </a:t>
            </a:r>
            <a:br>
              <a:rPr sz="2760">
                <a:solidFill>
                  <a:srgbClr val="414141"/>
                </a:solidFill>
              </a:rPr>
            </a:br>
            <a:r>
              <a:rPr sz="2760">
                <a:solidFill>
                  <a:srgbClr val="414141"/>
                </a:solidFill>
              </a:rPr>
              <a:t>I need an website were I could find exciting news about the cars/car manufacturers.</a:t>
            </a:r>
            <a:r>
              <a:rPr sz="2392">
                <a:solidFill>
                  <a:srgbClr val="414141"/>
                </a:solidFill>
              </a:rPr>
              <a:t/>
            </a:r>
            <a:br>
              <a:rPr sz="2392">
                <a:solidFill>
                  <a:srgbClr val="414141"/>
                </a:solidFill>
              </a:rPr>
            </a:br>
            <a:endParaRPr sz="2392">
              <a:solidFill>
                <a:srgbClr val="414141"/>
              </a:solidFill>
            </a:endParaRPr>
          </a:p>
          <a:p>
            <a:pPr marL="0" lv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52" b="1">
                <a:solidFill>
                  <a:srgbClr val="414141"/>
                </a:solidFill>
              </a:rPr>
              <a:t>Dean, father of two</a:t>
            </a:r>
          </a:p>
          <a:p>
            <a:pPr marL="0" lvl="0" indent="0" defTabSz="537463">
              <a:lnSpc>
                <a:spcPct val="80000"/>
              </a:lnSpc>
              <a:spcBef>
                <a:spcPts val="2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414141"/>
                </a:solidFill>
              </a:rPr>
              <a:t>I need a platform that could help me find a suitable car. </a:t>
            </a:r>
            <a:br>
              <a:rPr sz="2760">
                <a:solidFill>
                  <a:srgbClr val="414141"/>
                </a:solidFill>
              </a:rPr>
            </a:br>
            <a:r>
              <a:rPr sz="2760">
                <a:solidFill>
                  <a:srgbClr val="414141"/>
                </a:solidFill>
              </a:rPr>
              <a:t>I am currently commuting from Glasgow to Stirling. </a:t>
            </a:r>
            <a:br>
              <a:rPr sz="2760">
                <a:solidFill>
                  <a:srgbClr val="414141"/>
                </a:solidFill>
              </a:rPr>
            </a:br>
            <a:r>
              <a:rPr sz="2760">
                <a:solidFill>
                  <a:srgbClr val="414141"/>
                </a:solidFill>
              </a:rPr>
              <a:t>I need a reasonably-priced car which does not consume a lot of fuel. I would really appreciate a comparing facility to help me make up my mind faster, I already have a shortlist. </a:t>
            </a:r>
          </a:p>
        </p:txBody>
      </p:sp>
      <p:pic>
        <p:nvPicPr>
          <p:cNvPr id="6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3936" y="6720765"/>
            <a:ext cx="2615152" cy="174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3936" y="3167945"/>
            <a:ext cx="2615152" cy="1809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731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87312B"/>
                </a:solidFill>
              </a:rPr>
              <a:t>3-tier Architecture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564040" y="3668602"/>
            <a:ext cx="1270003" cy="2804576"/>
            <a:chOff x="0" y="0"/>
            <a:chExt cx="1270001" cy="2804575"/>
          </a:xfrm>
        </p:grpSpPr>
        <p:sp>
          <p:nvSpPr>
            <p:cNvPr id="86" name="Shape 86"/>
            <p:cNvSpPr/>
            <p:nvPr/>
          </p:nvSpPr>
          <p:spPr>
            <a:xfrm>
              <a:off x="-1" y="-1"/>
              <a:ext cx="1270003" cy="2804577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-1" y="2302910"/>
              <a:ext cx="127000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User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722490" y="4639626"/>
            <a:ext cx="953101" cy="90645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3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2" name="Group 92"/>
          <p:cNvGrpSpPr/>
          <p:nvPr/>
        </p:nvGrpSpPr>
        <p:grpSpPr>
          <a:xfrm>
            <a:off x="2797336" y="3664341"/>
            <a:ext cx="2676401" cy="2813098"/>
            <a:chOff x="0" y="0"/>
            <a:chExt cx="2676400" cy="2813097"/>
          </a:xfrm>
        </p:grpSpPr>
        <p:sp>
          <p:nvSpPr>
            <p:cNvPr id="90" name="Shape 90"/>
            <p:cNvSpPr/>
            <p:nvPr/>
          </p:nvSpPr>
          <p:spPr>
            <a:xfrm>
              <a:off x="-1" y="-1"/>
              <a:ext cx="2676402" cy="2813099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1" y="847161"/>
              <a:ext cx="2676402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HTML/CSS/JS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Web browser on a desktop or mobile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e.g. Chrome, Safari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Client</a:t>
              </a: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437030" y="3664341"/>
            <a:ext cx="2520217" cy="2825360"/>
            <a:chOff x="0" y="0"/>
            <a:chExt cx="2520216" cy="2825358"/>
          </a:xfrm>
        </p:grpSpPr>
        <p:sp>
          <p:nvSpPr>
            <p:cNvPr id="93" name="Shape 93"/>
            <p:cNvSpPr/>
            <p:nvPr/>
          </p:nvSpPr>
          <p:spPr>
            <a:xfrm>
              <a:off x="0" y="-1"/>
              <a:ext cx="2520217" cy="2813099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1199758"/>
              <a:ext cx="2520217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Application Server built using 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Django 1.7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Middleware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9920541" y="3664341"/>
            <a:ext cx="2520218" cy="2825360"/>
            <a:chOff x="0" y="0"/>
            <a:chExt cx="2520216" cy="2825358"/>
          </a:xfrm>
        </p:grpSpPr>
        <p:sp>
          <p:nvSpPr>
            <p:cNvPr id="96" name="Shape 96"/>
            <p:cNvSpPr/>
            <p:nvPr/>
          </p:nvSpPr>
          <p:spPr>
            <a:xfrm>
              <a:off x="0" y="-1"/>
              <a:ext cx="2520217" cy="2813099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1199758"/>
              <a:ext cx="2520217" cy="162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Database Server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running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MySQL 1.7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Database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1910613" y="4241770"/>
            <a:ext cx="85633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Clicking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2010283" y="5639223"/>
            <a:ext cx="65699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Visual</a:t>
            </a:r>
          </a:p>
        </p:txBody>
      </p:sp>
      <p:sp>
        <p:nvSpPr>
          <p:cNvPr id="101" name="Shape 101"/>
          <p:cNvSpPr/>
          <p:nvPr/>
        </p:nvSpPr>
        <p:spPr>
          <a:xfrm>
            <a:off x="5506139" y="3928062"/>
            <a:ext cx="8693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URL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params</a:t>
            </a:r>
          </a:p>
        </p:txBody>
      </p:sp>
      <p:sp>
        <p:nvSpPr>
          <p:cNvPr id="102" name="Shape 102"/>
          <p:cNvSpPr/>
          <p:nvPr/>
        </p:nvSpPr>
        <p:spPr>
          <a:xfrm>
            <a:off x="5511999" y="5649477"/>
            <a:ext cx="8575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CSS</a:t>
            </a:r>
          </a:p>
        </p:txBody>
      </p:sp>
      <p:sp>
        <p:nvSpPr>
          <p:cNvPr id="103" name="Shape 103"/>
          <p:cNvSpPr/>
          <p:nvPr/>
        </p:nvSpPr>
        <p:spPr>
          <a:xfrm>
            <a:off x="9012683" y="3933655"/>
            <a:ext cx="8528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SQL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queries</a:t>
            </a:r>
          </a:p>
        </p:txBody>
      </p:sp>
      <p:sp>
        <p:nvSpPr>
          <p:cNvPr id="104" name="Shape 104"/>
          <p:cNvSpPr/>
          <p:nvPr/>
        </p:nvSpPr>
        <p:spPr>
          <a:xfrm>
            <a:off x="9082125" y="5652792"/>
            <a:ext cx="813131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Results</a:t>
            </a:r>
          </a:p>
        </p:txBody>
      </p:sp>
      <p:sp>
        <p:nvSpPr>
          <p:cNvPr id="105" name="Shape 105"/>
          <p:cNvSpPr/>
          <p:nvPr/>
        </p:nvSpPr>
        <p:spPr>
          <a:xfrm>
            <a:off x="1951988" y="4685355"/>
            <a:ext cx="772150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 flipH="1">
            <a:off x="1941964" y="5556263"/>
            <a:ext cx="747449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574319" y="4657397"/>
            <a:ext cx="772150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5564297" y="5528304"/>
            <a:ext cx="747447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9092558" y="4676786"/>
            <a:ext cx="772151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 flipH="1">
            <a:off x="9082533" y="5547694"/>
            <a:ext cx="747448" cy="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flipV="1">
            <a:off x="7358310" y="6608149"/>
            <a:ext cx="738468" cy="73846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 flipH="1">
            <a:off x="6853341" y="6617130"/>
            <a:ext cx="738467" cy="73846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15" name="Group 115"/>
          <p:cNvGrpSpPr/>
          <p:nvPr/>
        </p:nvGrpSpPr>
        <p:grpSpPr>
          <a:xfrm>
            <a:off x="6642831" y="7476902"/>
            <a:ext cx="1092266" cy="1219201"/>
            <a:chOff x="0" y="0"/>
            <a:chExt cx="1092265" cy="1219200"/>
          </a:xfrm>
        </p:grpSpPr>
        <p:sp>
          <p:nvSpPr>
            <p:cNvPr id="113" name="Shape 113"/>
            <p:cNvSpPr/>
            <p:nvPr/>
          </p:nvSpPr>
          <p:spPr>
            <a:xfrm>
              <a:off x="0" y="-1"/>
              <a:ext cx="1092266" cy="1219201"/>
            </a:xfrm>
            <a:prstGeom prst="rect">
              <a:avLst/>
            </a:prstGeom>
            <a:gradFill flip="none" rotWithShape="1">
              <a:gsLst>
                <a:gs pos="0">
                  <a:srgbClr val="971817"/>
                </a:gs>
                <a:gs pos="100000">
                  <a:srgbClr val="720C0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378730"/>
              <a:ext cx="1092266" cy="840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E-mail server</a:t>
              </a:r>
            </a:p>
          </p:txBody>
        </p:sp>
      </p:grpSp>
      <p:sp>
        <p:nvSpPr>
          <p:cNvPr id="116" name="Shape 116"/>
          <p:cNvSpPr/>
          <p:nvPr/>
        </p:nvSpPr>
        <p:spPr>
          <a:xfrm flipH="1" flipV="1">
            <a:off x="1667393" y="6665506"/>
            <a:ext cx="4458173" cy="138826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021102">
            <a:off x="3254168" y="6981786"/>
            <a:ext cx="1762736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r>
              <a:t>SMTP to provider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84" y="1276400"/>
            <a:ext cx="8217501" cy="7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56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16" y="1204392"/>
            <a:ext cx="8554096" cy="76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731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Specification list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308018" y="2716560"/>
            <a:ext cx="5904656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Must Have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o-RO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Database</a:t>
            </a:r>
            <a:r>
              <a:rPr kumimoji="0" lang="ro-RO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about cars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Users</a:t>
            </a:r>
            <a:endParaRPr kumimoji="0" lang="ro-RO" sz="2400" b="0" i="0" u="none" strike="noStrike" cap="none" spc="0" normalizeH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baseline="0" dirty="0" smtClean="0"/>
              <a:t>Ratings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Rankings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1468" y="2726940"/>
            <a:ext cx="352839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Should Have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o-RO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Comments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Searchable comments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Search</a:t>
            </a:r>
            <a:r>
              <a:rPr kumimoji="0" lang="ro-RO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Bar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Comparing cars</a:t>
            </a:r>
            <a:endParaRPr kumimoji="0" lang="ro-RO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728" y="6100936"/>
            <a:ext cx="396044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Could Have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o-RO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Price engine provided by a 3rd party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Car of the month (E.g. Mos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Visited)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dirty="0" smtClean="0"/>
              <a:t> Ads</a:t>
            </a:r>
            <a:endParaRPr kumimoji="0" lang="ro-RO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8886" y="6106984"/>
            <a:ext cx="453650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Won’t have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o-RO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Multiple</a:t>
            </a:r>
            <a:r>
              <a:rPr kumimoji="0" lang="ro-RO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ratings for the same car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baseline="0" dirty="0" smtClean="0"/>
              <a:t>Fancy UI</a:t>
            </a:r>
            <a:r>
              <a:rPr lang="ro-RO" dirty="0" smtClean="0"/>
              <a:t> for the administrators</a:t>
            </a:r>
            <a:endParaRPr kumimoji="0" lang="ro-RO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1986015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255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New_Template4</vt:lpstr>
      <vt:lpstr>www.car-maniacs.co.uk</vt:lpstr>
      <vt:lpstr>What is it?</vt:lpstr>
      <vt:lpstr>Stand Out Features</vt:lpstr>
      <vt:lpstr>User Personas</vt:lpstr>
      <vt:lpstr>Personas</vt:lpstr>
      <vt:lpstr>3-tier Architecture</vt:lpstr>
      <vt:lpstr>PowerPoint Presentation</vt:lpstr>
      <vt:lpstr>PowerPoint Presentation</vt:lpstr>
      <vt:lpstr>Specification list</vt:lpstr>
      <vt:lpstr>PowerPoint Presentation</vt:lpstr>
      <vt:lpstr>PowerPoint Presentation</vt:lpstr>
      <vt:lpstr>github.com/akoss/mustached-ninja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www.car-maniacs.co.uk</dc:title>
  <cp:lastModifiedBy>Bogdan</cp:lastModifiedBy>
  <cp:revision>7</cp:revision>
  <dcterms:modified xsi:type="dcterms:W3CDTF">2015-02-25T10:46:40Z</dcterms:modified>
</cp:coreProperties>
</file>