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9B1A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57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914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71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828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860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7432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2004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6576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114800" indent="-4572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Name comes here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An awesome car reviewing site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by mustached-ninja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Won’t Have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3-tier Architecture</a:t>
            </a:r>
          </a:p>
        </p:txBody>
      </p:sp>
      <p:sp>
        <p:nvSpPr>
          <p:cNvPr id="63" name="Shape 63"/>
          <p:cNvSpPr/>
          <p:nvPr/>
        </p:nvSpPr>
        <p:spPr>
          <a:xfrm>
            <a:off x="564041" y="3668603"/>
            <a:ext cx="1270001" cy="2804575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User</a:t>
            </a:r>
          </a:p>
        </p:txBody>
      </p:sp>
      <p:sp>
        <p:nvSpPr>
          <p:cNvPr id="64" name="Shape 64"/>
          <p:cNvSpPr/>
          <p:nvPr/>
        </p:nvSpPr>
        <p:spPr>
          <a:xfrm>
            <a:off x="722491" y="4639626"/>
            <a:ext cx="953100" cy="906451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E8A433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2797336" y="3664342"/>
            <a:ext cx="2676400" cy="2813097"/>
          </a:xfrm>
          <a:prstGeom prst="rect">
            <a:avLst/>
          </a:prstGeom>
          <a:gradFill>
            <a:gsLst>
              <a:gs pos="0">
                <a:srgbClr val="189B1A"/>
              </a:gs>
              <a:gs pos="100000">
                <a:srgbClr val="235D0B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HTML/CSS/JS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Web browser on a desktop or mobile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Neue Thin"/>
                <a:ea typeface="Helvetica Neue Thin"/>
                <a:cs typeface="Helvetica Neue Thin"/>
                <a:sym typeface="Helvetica Neue Thin"/>
              </a:rPr>
              <a:t>e.g. Chrome, Safari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Client</a:t>
            </a:r>
          </a:p>
        </p:txBody>
      </p:sp>
      <p:sp>
        <p:nvSpPr>
          <p:cNvPr id="66" name="Shape 66"/>
          <p:cNvSpPr/>
          <p:nvPr/>
        </p:nvSpPr>
        <p:spPr>
          <a:xfrm>
            <a:off x="6437030" y="3664342"/>
            <a:ext cx="2520217" cy="2813097"/>
          </a:xfrm>
          <a:prstGeom prst="rect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Neue Thin"/>
                <a:ea typeface="Helvetica Neue Thin"/>
                <a:cs typeface="Helvetica Neue Thin"/>
                <a:sym typeface="Helvetica Neue Thin"/>
              </a:rPr>
              <a:t>Application Server built using</a:t>
            </a: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 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Django 1.7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Middleware</a:t>
            </a:r>
          </a:p>
        </p:txBody>
      </p:sp>
      <p:sp>
        <p:nvSpPr>
          <p:cNvPr id="67" name="Shape 67"/>
          <p:cNvSpPr/>
          <p:nvPr/>
        </p:nvSpPr>
        <p:spPr>
          <a:xfrm>
            <a:off x="9920542" y="3664342"/>
            <a:ext cx="2520217" cy="2813097"/>
          </a:xfrm>
          <a:prstGeom prst="rect">
            <a:avLst/>
          </a:prstGeom>
          <a:gradFill>
            <a:gsLst>
              <a:gs pos="0">
                <a:srgbClr val="971817"/>
              </a:gs>
              <a:gs pos="100000">
                <a:srgbClr val="720C04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Neue Thin"/>
                <a:ea typeface="Helvetica Neue Thin"/>
                <a:cs typeface="Helvetica Neue Thin"/>
                <a:sym typeface="Helvetica Neue Thin"/>
              </a:rPr>
              <a:t>Database Server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  <a:latin typeface="Helvetica Neue Thin"/>
                <a:ea typeface="Helvetica Neue Thin"/>
                <a:cs typeface="Helvetica Neue Thin"/>
                <a:sym typeface="Helvetica Neue Thin"/>
              </a:rPr>
              <a:t>running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MySQL 1.7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FFFFFF"/>
              </a:solidFill>
              <a:effectLst>
                <a:outerShdw sx="100000" sy="100000" kx="0" ky="0" algn="b" rotWithShape="0" blurRad="25400" dist="23998" dir="2700000">
                  <a:srgbClr val="000000">
                    <a:alpha val="31034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68" name="Shape 68"/>
          <p:cNvSpPr/>
          <p:nvPr/>
        </p:nvSpPr>
        <p:spPr>
          <a:xfrm>
            <a:off x="1848777" y="4223273"/>
            <a:ext cx="980009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Clicking</a:t>
            </a:r>
          </a:p>
        </p:txBody>
      </p:sp>
      <p:sp>
        <p:nvSpPr>
          <p:cNvPr id="69" name="Shape 69"/>
          <p:cNvSpPr/>
          <p:nvPr/>
        </p:nvSpPr>
        <p:spPr>
          <a:xfrm>
            <a:off x="1965058" y="5620725"/>
            <a:ext cx="747447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Visual</a:t>
            </a:r>
          </a:p>
        </p:txBody>
      </p:sp>
      <p:sp>
        <p:nvSpPr>
          <p:cNvPr id="70" name="Shape 70"/>
          <p:cNvSpPr/>
          <p:nvPr/>
        </p:nvSpPr>
        <p:spPr>
          <a:xfrm>
            <a:off x="5471457" y="3919230"/>
            <a:ext cx="938670" cy="72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URL</a:t>
            </a:r>
            <a:endParaRPr sz="2100">
              <a:solidFill>
                <a:srgbClr val="FFFFFF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params</a:t>
            </a:r>
          </a:p>
        </p:txBody>
      </p:sp>
      <p:sp>
        <p:nvSpPr>
          <p:cNvPr id="71" name="Shape 71"/>
          <p:cNvSpPr/>
          <p:nvPr/>
        </p:nvSpPr>
        <p:spPr>
          <a:xfrm>
            <a:off x="5513462" y="5640645"/>
            <a:ext cx="854660" cy="72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HTML</a:t>
            </a:r>
            <a:endParaRPr sz="2100">
              <a:solidFill>
                <a:srgbClr val="FFFFFF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CSS</a:t>
            </a:r>
          </a:p>
        </p:txBody>
      </p:sp>
      <p:sp>
        <p:nvSpPr>
          <p:cNvPr id="72" name="Shape 72"/>
          <p:cNvSpPr/>
          <p:nvPr/>
        </p:nvSpPr>
        <p:spPr>
          <a:xfrm>
            <a:off x="8976597" y="3924823"/>
            <a:ext cx="925069" cy="728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SQL</a:t>
            </a:r>
            <a:endParaRPr sz="2100">
              <a:solidFill>
                <a:srgbClr val="FFFFFF"/>
              </a:solidFill>
              <a:latin typeface="Helvetica Neue Thin"/>
              <a:ea typeface="Helvetica Neue Thin"/>
              <a:cs typeface="Helvetica Neue Thin"/>
              <a:sym typeface="Helvetica Neue Thin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  <a:latin typeface="Helvetica Neue Thin"/>
                <a:ea typeface="Helvetica Neue Thin"/>
                <a:cs typeface="Helvetica Neue Thin"/>
                <a:sym typeface="Helvetica Neue Thin"/>
              </a:rPr>
              <a:t>queries</a:t>
            </a:r>
          </a:p>
        </p:txBody>
      </p:sp>
      <p:sp>
        <p:nvSpPr>
          <p:cNvPr id="73" name="Shape 73"/>
          <p:cNvSpPr/>
          <p:nvPr/>
        </p:nvSpPr>
        <p:spPr>
          <a:xfrm>
            <a:off x="9023889" y="5634295"/>
            <a:ext cx="929603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4" name="Shape 74"/>
          <p:cNvSpPr/>
          <p:nvPr/>
        </p:nvSpPr>
        <p:spPr>
          <a:xfrm>
            <a:off x="1951989" y="4685355"/>
            <a:ext cx="7721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5" name="Shape 75"/>
          <p:cNvSpPr/>
          <p:nvPr/>
        </p:nvSpPr>
        <p:spPr>
          <a:xfrm flipH="1">
            <a:off x="1941965" y="5556263"/>
            <a:ext cx="7474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6" name="Shape 76"/>
          <p:cNvSpPr/>
          <p:nvPr/>
        </p:nvSpPr>
        <p:spPr>
          <a:xfrm>
            <a:off x="5574320" y="4657397"/>
            <a:ext cx="772149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7" name="Shape 77"/>
          <p:cNvSpPr/>
          <p:nvPr/>
        </p:nvSpPr>
        <p:spPr>
          <a:xfrm flipH="1">
            <a:off x="5564297" y="5528305"/>
            <a:ext cx="74744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9092558" y="4676787"/>
            <a:ext cx="77215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9082534" y="5547695"/>
            <a:ext cx="747447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Domain Design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xfrm>
            <a:off x="606268" y="2597150"/>
            <a:ext cx="6044782" cy="6286501"/>
          </a:xfrm>
          <a:prstGeom prst="rect">
            <a:avLst/>
          </a:prstGeom>
        </p:spPr>
        <p:txBody>
          <a:bodyPr/>
          <a:lstStyle/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/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/news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/cars/toyota/corolla/2006</a:t>
            </a:r>
            <a:endParaRPr sz="3230">
              <a:solidFill>
                <a:srgbClr val="FFFFFF"/>
              </a:solidFill>
            </a:endParaRPr>
          </a:p>
          <a:p>
            <a:pPr lvl="1" marL="77724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POST reviews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/login 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/logout</a:t>
            </a:r>
            <a:endParaRPr sz="3230">
              <a:solidFill>
                <a:srgbClr val="FFFFFF"/>
              </a:solidFill>
            </a:endParaRPr>
          </a:p>
          <a:p>
            <a:pPr lvl="0" marL="388620" indent="-388620" defTabSz="496570">
              <a:spcBef>
                <a:spcPts val="3500"/>
              </a:spcBef>
              <a:defRPr sz="1800">
                <a:solidFill>
                  <a:srgbClr val="000000"/>
                </a:solidFill>
              </a:defRPr>
            </a:pPr>
            <a:r>
              <a:rPr sz="3230">
                <a:solidFill>
                  <a:srgbClr val="FFFFFF"/>
                </a:solidFill>
              </a:rPr>
              <a:t>/top</a:t>
            </a:r>
          </a:p>
        </p:txBody>
      </p:sp>
      <p:sp>
        <p:nvSpPr>
          <p:cNvPr id="83" name="Shape 83"/>
          <p:cNvSpPr/>
          <p:nvPr/>
        </p:nvSpPr>
        <p:spPr>
          <a:xfrm>
            <a:off x="6769230" y="2597150"/>
            <a:ext cx="6044782" cy="628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57200" indent="-4572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/compare?car1=id1&amp;car2=id2</a:t>
            </a:r>
            <a:endParaRPr sz="3800">
              <a:solidFill>
                <a:srgbClr val="FFFFFF"/>
              </a:solidFill>
            </a:endParaRPr>
          </a:p>
          <a:p>
            <a:pPr lvl="0" marL="457200" indent="-457200" algn="l">
              <a:spcBef>
                <a:spcPts val="420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/search?term=term</a:t>
            </a:r>
            <a:endParaRPr sz="3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ER</a:t>
            </a:r>
          </a:p>
        </p:txBody>
      </p:sp>
      <p:sp>
        <p:nvSpPr>
          <p:cNvPr id="86" name="Shape 86"/>
          <p:cNvSpPr/>
          <p:nvPr/>
        </p:nvSpPr>
        <p:spPr>
          <a:xfrm>
            <a:off x="1978128" y="3328527"/>
            <a:ext cx="1632852" cy="882433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Users</a:t>
            </a:r>
          </a:p>
        </p:txBody>
      </p:sp>
      <p:sp>
        <p:nvSpPr>
          <p:cNvPr id="87" name="Shape 87"/>
          <p:cNvSpPr/>
          <p:nvPr/>
        </p:nvSpPr>
        <p:spPr>
          <a:xfrm>
            <a:off x="1978128" y="7948037"/>
            <a:ext cx="1632852" cy="882432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Cars</a:t>
            </a:r>
          </a:p>
        </p:txBody>
      </p:sp>
      <p:sp>
        <p:nvSpPr>
          <p:cNvPr id="88" name="Shape 88"/>
          <p:cNvSpPr/>
          <p:nvPr/>
        </p:nvSpPr>
        <p:spPr>
          <a:xfrm>
            <a:off x="9883309" y="5125268"/>
            <a:ext cx="1632852" cy="882432"/>
          </a:xfrm>
          <a:prstGeom prst="rect">
            <a:avLst/>
          </a:pr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Reviews</a:t>
            </a:r>
          </a:p>
        </p:txBody>
      </p:sp>
      <p:sp>
        <p:nvSpPr>
          <p:cNvPr id="89" name="Shape 89"/>
          <p:cNvSpPr/>
          <p:nvPr/>
        </p:nvSpPr>
        <p:spPr>
          <a:xfrm>
            <a:off x="3637037" y="3736589"/>
            <a:ext cx="6229795" cy="1791639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90" name="Shape 90"/>
          <p:cNvSpPr/>
          <p:nvPr/>
        </p:nvSpPr>
        <p:spPr>
          <a:xfrm flipV="1">
            <a:off x="3632224" y="5583521"/>
            <a:ext cx="6239420" cy="282974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91" name="Shape 91"/>
          <p:cNvSpPr/>
          <p:nvPr/>
        </p:nvSpPr>
        <p:spPr>
          <a:xfrm>
            <a:off x="3622253" y="3948290"/>
            <a:ext cx="4530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Id</a:t>
            </a:r>
          </a:p>
        </p:txBody>
      </p:sp>
      <p:sp>
        <p:nvSpPr>
          <p:cNvPr id="92" name="Shape 92"/>
          <p:cNvSpPr/>
          <p:nvPr/>
        </p:nvSpPr>
        <p:spPr>
          <a:xfrm>
            <a:off x="8848799" y="4219857"/>
            <a:ext cx="1638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Users_Id</a:t>
            </a:r>
          </a:p>
        </p:txBody>
      </p:sp>
      <p:sp>
        <p:nvSpPr>
          <p:cNvPr id="93" name="Shape 93"/>
          <p:cNvSpPr/>
          <p:nvPr/>
        </p:nvSpPr>
        <p:spPr>
          <a:xfrm>
            <a:off x="3622253" y="7603783"/>
            <a:ext cx="4530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Id</a:t>
            </a:r>
          </a:p>
        </p:txBody>
      </p:sp>
      <p:sp>
        <p:nvSpPr>
          <p:cNvPr id="94" name="Shape 94"/>
          <p:cNvSpPr/>
          <p:nvPr/>
        </p:nvSpPr>
        <p:spPr>
          <a:xfrm>
            <a:off x="8465687" y="6221159"/>
            <a:ext cx="18718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Vehicle_Id</a:t>
            </a:r>
          </a:p>
        </p:txBody>
      </p:sp>
      <p:sp>
        <p:nvSpPr>
          <p:cNvPr id="95" name="Shape 95"/>
          <p:cNvSpPr/>
          <p:nvPr/>
        </p:nvSpPr>
        <p:spPr>
          <a:xfrm rot="1020000">
            <a:off x="3657444" y="3069242"/>
            <a:ext cx="38262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6" name="Shape 96"/>
          <p:cNvSpPr/>
          <p:nvPr/>
        </p:nvSpPr>
        <p:spPr>
          <a:xfrm rot="20141360">
            <a:off x="3746455" y="8393758"/>
            <a:ext cx="38262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7" name="Shape 97"/>
          <p:cNvSpPr/>
          <p:nvPr/>
        </p:nvSpPr>
        <p:spPr>
          <a:xfrm rot="1020000">
            <a:off x="9436580" y="4794050"/>
            <a:ext cx="46273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98" name="Shape 98"/>
          <p:cNvSpPr/>
          <p:nvPr/>
        </p:nvSpPr>
        <p:spPr>
          <a:xfrm rot="20141360">
            <a:off x="9436580" y="5658018"/>
            <a:ext cx="46273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</a:t>
            </a:r>
          </a:p>
        </p:txBody>
      </p:sp>
      <p:sp>
        <p:nvSpPr>
          <p:cNvPr id="99" name="Shape 99"/>
          <p:cNvSpPr/>
          <p:nvPr/>
        </p:nvSpPr>
        <p:spPr>
          <a:xfrm rot="1020000">
            <a:off x="5966045" y="3885264"/>
            <a:ext cx="1594924" cy="1562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written by</a:t>
            </a:r>
          </a:p>
        </p:txBody>
      </p:sp>
      <p:sp>
        <p:nvSpPr>
          <p:cNvPr id="100" name="Shape 100"/>
          <p:cNvSpPr/>
          <p:nvPr/>
        </p:nvSpPr>
        <p:spPr>
          <a:xfrm rot="20142001">
            <a:off x="5586611" y="6323986"/>
            <a:ext cx="1698328" cy="1596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0066C1"/>
              </a:gs>
              <a:gs pos="100000">
                <a:srgbClr val="094593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rPr>
              <a:t>is about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Users</a:t>
            </a:r>
          </a:p>
        </p:txBody>
      </p:sp>
      <p:graphicFrame>
        <p:nvGraphicFramePr>
          <p:cNvPr id="103" name="Table 103"/>
          <p:cNvGraphicFramePr/>
          <p:nvPr/>
        </p:nvGraphicFramePr>
        <p:xfrm>
          <a:off x="3482017" y="2926493"/>
          <a:ext cx="6053466" cy="4648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0382"/>
                <a:gridCol w="3020382"/>
              </a:tblGrid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UserName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Char(16)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PasswordHash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PasswordSalt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Char(128)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6269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IsAdmin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Cars</a:t>
            </a:r>
          </a:p>
        </p:txBody>
      </p:sp>
      <p:graphicFrame>
        <p:nvGraphicFramePr>
          <p:cNvPr id="106" name="Table 106"/>
          <p:cNvGraphicFramePr/>
          <p:nvPr/>
        </p:nvGraphicFramePr>
        <p:xfrm>
          <a:off x="3482017" y="3708090"/>
          <a:ext cx="6066113" cy="40773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0382"/>
                <a:gridCol w="3020382"/>
              </a:tblGrid>
              <a:tr h="5806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5806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5806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Manufacturer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06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06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Year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06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Char(64)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8065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etc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Reviews</a:t>
            </a:r>
          </a:p>
        </p:txBody>
      </p:sp>
      <p:graphicFrame>
        <p:nvGraphicFramePr>
          <p:cNvPr id="109" name="Table 109"/>
          <p:cNvGraphicFramePr/>
          <p:nvPr/>
        </p:nvGraphicFramePr>
        <p:xfrm>
          <a:off x="3482017" y="3507680"/>
          <a:ext cx="6066113" cy="40773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0382"/>
                <a:gridCol w="3020382"/>
              </a:tblGrid>
              <a:tr h="6774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Field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FFFFFF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774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Vehicles_Id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6774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Users_Id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74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Rating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74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Comment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Char(256)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774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Hidden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Boolean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Stand Out Features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Simple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Easy to use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Unbiased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Person Who Rates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Search for a specific car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Rate that car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Change their previous rates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Compare their own car to others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Visitors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Search for cars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See ratings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Compare those ratings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See ranking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Administrator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Reviews ratings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Deletes malicious ratings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( Price engine from a 3rd party provider)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Main Screen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Search Bar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Dropdown box for manufacturers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Rankings 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Pictures, news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Must Have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xfrm>
            <a:off x="952500" y="2590800"/>
            <a:ext cx="11099800" cy="6961420"/>
          </a:xfrm>
          <a:prstGeom prst="rect">
            <a:avLst/>
          </a:prstGeom>
        </p:spPr>
        <p:txBody>
          <a:bodyPr/>
          <a:lstStyle/>
          <a:p>
            <a:pPr lvl="0" marL="429768" indent="-429768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Database about cars</a:t>
            </a:r>
            <a:endParaRPr sz="3572">
              <a:solidFill>
                <a:srgbClr val="FFFFFF"/>
              </a:solidFill>
            </a:endParaRPr>
          </a:p>
          <a:p>
            <a:pPr lvl="0" marL="429768" indent="-429768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Ratings</a:t>
            </a:r>
            <a:endParaRPr sz="3572">
              <a:solidFill>
                <a:srgbClr val="FFFFFF"/>
              </a:solidFill>
            </a:endParaRPr>
          </a:p>
          <a:p>
            <a:pPr lvl="0" marL="429768" indent="-429768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Administrators</a:t>
            </a:r>
            <a:endParaRPr sz="3572">
              <a:solidFill>
                <a:srgbClr val="FFFFFF"/>
              </a:solidFill>
            </a:endParaRPr>
          </a:p>
          <a:p>
            <a:pPr lvl="0" marL="429768" indent="-429768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Ranking bar (best and worst) </a:t>
            </a:r>
            <a:endParaRPr sz="3572">
              <a:solidFill>
                <a:srgbClr val="FFFFFF"/>
              </a:solidFill>
            </a:endParaRPr>
          </a:p>
          <a:p>
            <a:pPr lvl="0" marL="429768" indent="-429768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Search bar</a:t>
            </a:r>
            <a:endParaRPr sz="3572">
              <a:solidFill>
                <a:srgbClr val="FFFFFF"/>
              </a:solidFill>
            </a:endParaRPr>
          </a:p>
          <a:p>
            <a:pPr lvl="0" marL="429768" indent="-429768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Users </a:t>
            </a:r>
            <a:endParaRPr sz="3572">
              <a:solidFill>
                <a:srgbClr val="FFFFFF"/>
              </a:solidFill>
            </a:endParaRPr>
          </a:p>
          <a:p>
            <a:pPr lvl="0" marL="429768" indent="-429768" defTabSz="549148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572">
                <a:solidFill>
                  <a:srgbClr val="FFFFFF"/>
                </a:solidFill>
              </a:rPr>
              <a:t>Comparing cars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Should Have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Comments (text)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Searchable comments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Administration interface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Could Have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Price engine provided by a 3rd party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Car of the Month 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E.g. most visited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Ads? 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Purchase a special position on the site 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No way to purchase biased reviews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