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56" r:id="rId2"/>
    <p:sldId id="274" r:id="rId3"/>
    <p:sldId id="275" r:id="rId4"/>
    <p:sldId id="273" r:id="rId5"/>
    <p:sldId id="270" r:id="rId6"/>
    <p:sldId id="276" r:id="rId7"/>
    <p:sldId id="277" r:id="rId8"/>
    <p:sldId id="272" r:id="rId9"/>
    <p:sldId id="271" r:id="rId10"/>
    <p:sldId id="279" r:id="rId11"/>
    <p:sldId id="280" r:id="rId12"/>
    <p:sldId id="282" r:id="rId13"/>
    <p:sldId id="292" r:id="rId14"/>
    <p:sldId id="296" r:id="rId15"/>
    <p:sldId id="293" r:id="rId16"/>
    <p:sldId id="295" r:id="rId17"/>
    <p:sldId id="290" r:id="rId18"/>
    <p:sldId id="285" r:id="rId19"/>
    <p:sldId id="287" r:id="rId20"/>
    <p:sldId id="286" r:id="rId21"/>
    <p:sldId id="263" r:id="rId22"/>
    <p:sldId id="264" r:id="rId23"/>
    <p:sldId id="28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182" autoAdjust="0"/>
  </p:normalViewPr>
  <p:slideViewPr>
    <p:cSldViewPr snapToGrid="0">
      <p:cViewPr>
        <p:scale>
          <a:sx n="44" d="100"/>
          <a:sy n="44" d="100"/>
        </p:scale>
        <p:origin x="9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2562C6-D6FC-4B50-8E5A-815B623D170B}"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32A9F5-CB33-42C3-A81D-F6833BB421EF}" type="slidenum">
              <a:rPr lang="en-US" smtClean="0"/>
              <a:t>‹#›</a:t>
            </a:fld>
            <a:endParaRPr lang="en-US"/>
          </a:p>
        </p:txBody>
      </p:sp>
    </p:spTree>
    <p:extLst>
      <p:ext uri="{BB962C8B-B14F-4D97-AF65-F5344CB8AC3E}">
        <p14:creationId xmlns:p14="http://schemas.microsoft.com/office/powerpoint/2010/main" val="2661033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The CNN model does not include a separate decoding stage; instead, it directly predicts the output sequence (characters) from the learned representations.</a:t>
            </a:r>
            <a:endParaRPr lang="en-US" dirty="0"/>
          </a:p>
          <a:p>
            <a:endParaRPr lang="en-US" dirty="0"/>
          </a:p>
          <a:p>
            <a:r>
              <a:rPr lang="en-US" dirty="0"/>
              <a:t>Convolutional Neural Network </a:t>
            </a:r>
            <a:r>
              <a:rPr lang="en-US" dirty="0">
                <a:sym typeface="Wingdings" panose="05000000000000000000" pitchFamily="2" charset="2"/>
              </a:rPr>
              <a:t> CNN</a:t>
            </a: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fld id="{DE32A9F5-CB33-42C3-A81D-F6833BB421EF}" type="slidenum">
              <a:rPr lang="en-US" smtClean="0"/>
              <a:t>3</a:t>
            </a:fld>
            <a:endParaRPr lang="en-US"/>
          </a:p>
        </p:txBody>
      </p:sp>
    </p:spTree>
    <p:extLst>
      <p:ext uri="{BB962C8B-B14F-4D97-AF65-F5344CB8AC3E}">
        <p14:creationId xmlns:p14="http://schemas.microsoft.com/office/powerpoint/2010/main" val="2035833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Dimensional CNN model</a:t>
            </a:r>
          </a:p>
        </p:txBody>
      </p:sp>
      <p:sp>
        <p:nvSpPr>
          <p:cNvPr id="4" name="Slide Number Placeholder 3"/>
          <p:cNvSpPr>
            <a:spLocks noGrp="1"/>
          </p:cNvSpPr>
          <p:nvPr>
            <p:ph type="sldNum" sz="quarter" idx="5"/>
          </p:nvPr>
        </p:nvSpPr>
        <p:spPr/>
        <p:txBody>
          <a:bodyPr/>
          <a:lstStyle/>
          <a:p>
            <a:fld id="{DE32A9F5-CB33-42C3-A81D-F6833BB421EF}" type="slidenum">
              <a:rPr lang="en-US" smtClean="0"/>
              <a:t>14</a:t>
            </a:fld>
            <a:endParaRPr lang="en-US"/>
          </a:p>
        </p:txBody>
      </p:sp>
    </p:spTree>
    <p:extLst>
      <p:ext uri="{BB962C8B-B14F-4D97-AF65-F5344CB8AC3E}">
        <p14:creationId xmlns:p14="http://schemas.microsoft.com/office/powerpoint/2010/main" val="666655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Working with audio data</a:t>
            </a:r>
          </a:p>
          <a:p>
            <a:endParaRPr lang="en-US" dirty="0"/>
          </a:p>
        </p:txBody>
      </p:sp>
      <p:sp>
        <p:nvSpPr>
          <p:cNvPr id="4" name="Slide Number Placeholder 3"/>
          <p:cNvSpPr>
            <a:spLocks noGrp="1"/>
          </p:cNvSpPr>
          <p:nvPr>
            <p:ph type="sldNum" sz="quarter" idx="5"/>
          </p:nvPr>
        </p:nvSpPr>
        <p:spPr/>
        <p:txBody>
          <a:bodyPr/>
          <a:lstStyle/>
          <a:p>
            <a:fld id="{DE32A9F5-CB33-42C3-A81D-F6833BB421EF}" type="slidenum">
              <a:rPr lang="en-US" smtClean="0"/>
              <a:t>20</a:t>
            </a:fld>
            <a:endParaRPr lang="en-US"/>
          </a:p>
        </p:txBody>
      </p:sp>
    </p:spTree>
    <p:extLst>
      <p:ext uri="{BB962C8B-B14F-4D97-AF65-F5344CB8AC3E}">
        <p14:creationId xmlns:p14="http://schemas.microsoft.com/office/powerpoint/2010/main" val="2259246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CCCCCC"/>
                </a:solidFill>
                <a:effectLst/>
                <a:latin typeface="Consolas" panose="020B0609020204030204" pitchFamily="49" charset="0"/>
              </a:rPr>
              <a:t>2349.377333333149 hours of speech data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 sample rate of </a:t>
            </a:r>
            <a:r>
              <a:rPr lang="en-US" b="1" dirty="0"/>
              <a:t>16000 Hz</a:t>
            </a:r>
            <a:endParaRPr lang="en-US" b="1"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latin typeface="Söhne"/>
              </a:rPr>
              <a:t>Processing WAV files typically requires less preprocessing compared to MP3 files. Since WAV files are uncompressed and contain raw audio samples, they can be directly loaded and used for feature extraction (e.g., MFCC computation) without the need for additional decoding or decompression steps.</a:t>
            </a:r>
          </a:p>
          <a:p>
            <a:endParaRPr lang="en-US" dirty="0"/>
          </a:p>
          <a:p>
            <a:r>
              <a:rPr lang="en-US" b="0" i="0" dirty="0">
                <a:solidFill>
                  <a:srgbClr val="0D0D0D"/>
                </a:solidFill>
                <a:effectLst/>
                <a:latin typeface="Söhne"/>
              </a:rPr>
              <a:t>WAV files are a widely accepted and standardized format for storing uncompressed audio data. They are natively supported by many audio processing libraries and tools used in ASR research and development</a:t>
            </a:r>
            <a:endParaRPr lang="en-US" dirty="0"/>
          </a:p>
        </p:txBody>
      </p:sp>
      <p:sp>
        <p:nvSpPr>
          <p:cNvPr id="4" name="Slide Number Placeholder 3"/>
          <p:cNvSpPr>
            <a:spLocks noGrp="1"/>
          </p:cNvSpPr>
          <p:nvPr>
            <p:ph type="sldNum" sz="quarter" idx="5"/>
          </p:nvPr>
        </p:nvSpPr>
        <p:spPr/>
        <p:txBody>
          <a:bodyPr/>
          <a:lstStyle/>
          <a:p>
            <a:fld id="{DE32A9F5-CB33-42C3-A81D-F6833BB421EF}" type="slidenum">
              <a:rPr lang="en-US" smtClean="0"/>
              <a:t>4</a:t>
            </a:fld>
            <a:endParaRPr lang="en-US"/>
          </a:p>
        </p:txBody>
      </p:sp>
    </p:spTree>
    <p:extLst>
      <p:ext uri="{BB962C8B-B14F-4D97-AF65-F5344CB8AC3E}">
        <p14:creationId xmlns:p14="http://schemas.microsoft.com/office/powerpoint/2010/main" val="1136082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65FF7-9CFF-BF96-157E-6CFE8A50F5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4973F0-A505-F699-C20E-F906B7F0F8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B3C6EC-1990-D2DE-29E8-76C63706E2C5}"/>
              </a:ext>
            </a:extLst>
          </p:cNvPr>
          <p:cNvSpPr>
            <a:spLocks noGrp="1"/>
          </p:cNvSpPr>
          <p:nvPr>
            <p:ph type="body" idx="1"/>
          </p:nvPr>
        </p:nvSpPr>
        <p:spPr/>
        <p:txBody>
          <a:bodyPr/>
          <a:lstStyle/>
          <a:p>
            <a:r>
              <a:rPr lang="en-US" b="0" i="0" dirty="0">
                <a:solidFill>
                  <a:srgbClr val="0D0D0D"/>
                </a:solidFill>
                <a:effectLst/>
                <a:latin typeface="Söhne"/>
              </a:rPr>
              <a:t>Pitch shifting alters the pitch of the audio waveform </a:t>
            </a:r>
          </a:p>
          <a:p>
            <a:r>
              <a:rPr lang="en-US" b="0" i="0" dirty="0">
                <a:solidFill>
                  <a:srgbClr val="0D0D0D"/>
                </a:solidFill>
                <a:effectLst/>
                <a:latin typeface="Söhne"/>
              </a:rPr>
              <a:t>Mine was </a:t>
            </a:r>
            <a:r>
              <a:rPr lang="en-US" b="1" i="0" dirty="0">
                <a:solidFill>
                  <a:srgbClr val="0D0D0D"/>
                </a:solidFill>
                <a:effectLst/>
                <a:latin typeface="Söhne"/>
              </a:rPr>
              <a:t>10 </a:t>
            </a:r>
            <a:r>
              <a:rPr lang="en-US" b="1" i="0" dirty="0">
                <a:solidFill>
                  <a:srgbClr val="1F2328"/>
                </a:solidFill>
                <a:effectLst/>
                <a:latin typeface="-apple-system"/>
              </a:rPr>
              <a:t>semitones </a:t>
            </a:r>
            <a:r>
              <a:rPr lang="en-US" b="0" i="0" dirty="0">
                <a:solidFill>
                  <a:srgbClr val="0D0D0D"/>
                </a:solidFill>
                <a:effectLst/>
                <a:latin typeface="Söhne"/>
              </a:rPr>
              <a:t>in the pitch shifting</a:t>
            </a:r>
          </a:p>
          <a:p>
            <a:endParaRPr lang="en-US" b="0" i="0" dirty="0">
              <a:solidFill>
                <a:srgbClr val="0D0D0D"/>
              </a:solidFill>
              <a:effectLst/>
              <a:latin typeface="Söhne"/>
            </a:endParaRPr>
          </a:p>
          <a:p>
            <a:r>
              <a:rPr lang="en-US" b="0" i="0" dirty="0">
                <a:solidFill>
                  <a:srgbClr val="0D0D0D"/>
                </a:solidFill>
                <a:effectLst/>
                <a:latin typeface="Söhne"/>
              </a:rPr>
              <a:t>spectrogram representations </a:t>
            </a:r>
            <a:r>
              <a:rPr lang="en-US" b="0" i="0" dirty="0">
                <a:solidFill>
                  <a:srgbClr val="0D0D0D"/>
                </a:solidFill>
                <a:effectLst/>
                <a:latin typeface="Söhne"/>
                <a:sym typeface="Wingdings" panose="05000000000000000000" pitchFamily="2" charset="2"/>
              </a:rPr>
              <a:t> </a:t>
            </a:r>
            <a:r>
              <a:rPr lang="en-US" b="0" i="0" dirty="0" err="1">
                <a:solidFill>
                  <a:srgbClr val="0D0D0D"/>
                </a:solidFill>
                <a:effectLst/>
                <a:latin typeface="Söhne"/>
                <a:sym typeface="Wingdings" panose="05000000000000000000" pitchFamily="2" charset="2"/>
              </a:rPr>
              <a:t>spectograms</a:t>
            </a:r>
            <a:endParaRPr lang="en-US" dirty="0"/>
          </a:p>
        </p:txBody>
      </p:sp>
      <p:sp>
        <p:nvSpPr>
          <p:cNvPr id="4" name="Slide Number Placeholder 3">
            <a:extLst>
              <a:ext uri="{FF2B5EF4-FFF2-40B4-BE49-F238E27FC236}">
                <a16:creationId xmlns:a16="http://schemas.microsoft.com/office/drawing/2014/main" id="{BDD7FA33-14FF-DAFD-5F90-C72F1F829CBF}"/>
              </a:ext>
            </a:extLst>
          </p:cNvPr>
          <p:cNvSpPr>
            <a:spLocks noGrp="1"/>
          </p:cNvSpPr>
          <p:nvPr>
            <p:ph type="sldNum" sz="quarter" idx="5"/>
          </p:nvPr>
        </p:nvSpPr>
        <p:spPr/>
        <p:txBody>
          <a:bodyPr/>
          <a:lstStyle/>
          <a:p>
            <a:fld id="{DE32A9F5-CB33-42C3-A81D-F6833BB421EF}" type="slidenum">
              <a:rPr lang="en-US" smtClean="0"/>
              <a:t>6</a:t>
            </a:fld>
            <a:endParaRPr lang="en-US"/>
          </a:p>
        </p:txBody>
      </p:sp>
    </p:spTree>
    <p:extLst>
      <p:ext uri="{BB962C8B-B14F-4D97-AF65-F5344CB8AC3E}">
        <p14:creationId xmlns:p14="http://schemas.microsoft.com/office/powerpoint/2010/main" val="288146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19BC5-F274-0BFE-8F89-4C93076585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C19C56-B6B1-5155-C880-06CC8BE44F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703023-D2E9-24C5-FD1F-042E58CEAA29}"/>
              </a:ext>
            </a:extLst>
          </p:cNvPr>
          <p:cNvSpPr>
            <a:spLocks noGrp="1"/>
          </p:cNvSpPr>
          <p:nvPr>
            <p:ph type="body" idx="1"/>
          </p:nvPr>
        </p:nvSpPr>
        <p:spPr/>
        <p:txBody>
          <a:bodyPr/>
          <a:lstStyle/>
          <a:p>
            <a:r>
              <a:rPr lang="en-US" b="0" i="0" dirty="0">
                <a:solidFill>
                  <a:srgbClr val="0D0D0D"/>
                </a:solidFill>
                <a:effectLst/>
                <a:latin typeface="Söhne"/>
              </a:rPr>
              <a:t>Pitch shifting alters the pitch of the audio waveform </a:t>
            </a:r>
          </a:p>
          <a:p>
            <a:r>
              <a:rPr lang="en-US" b="0" i="0" dirty="0">
                <a:solidFill>
                  <a:srgbClr val="0D0D0D"/>
                </a:solidFill>
                <a:effectLst/>
                <a:latin typeface="Söhne"/>
              </a:rPr>
              <a:t>Mine was </a:t>
            </a:r>
            <a:r>
              <a:rPr lang="en-US" b="1" i="0" dirty="0">
                <a:solidFill>
                  <a:srgbClr val="0D0D0D"/>
                </a:solidFill>
                <a:effectLst/>
                <a:latin typeface="Söhne"/>
              </a:rPr>
              <a:t>10 </a:t>
            </a:r>
            <a:r>
              <a:rPr lang="en-US" b="1" i="0" dirty="0">
                <a:solidFill>
                  <a:srgbClr val="1F2328"/>
                </a:solidFill>
                <a:effectLst/>
                <a:latin typeface="-apple-system"/>
              </a:rPr>
              <a:t>semitones </a:t>
            </a:r>
            <a:r>
              <a:rPr lang="en-US" b="0" i="0" dirty="0">
                <a:solidFill>
                  <a:srgbClr val="0D0D0D"/>
                </a:solidFill>
                <a:effectLst/>
                <a:latin typeface="Söhne"/>
              </a:rPr>
              <a:t>in the pitch shifting</a:t>
            </a:r>
          </a:p>
          <a:p>
            <a:endParaRPr lang="en-US" b="0" i="0" dirty="0">
              <a:solidFill>
                <a:srgbClr val="0D0D0D"/>
              </a:solidFill>
              <a:effectLst/>
              <a:latin typeface="Söhne"/>
            </a:endParaRPr>
          </a:p>
          <a:p>
            <a:r>
              <a:rPr lang="en-US" b="0" i="0" dirty="0">
                <a:solidFill>
                  <a:srgbClr val="0D0D0D"/>
                </a:solidFill>
                <a:effectLst/>
                <a:latin typeface="Söhne"/>
              </a:rPr>
              <a:t>spectrogram representations </a:t>
            </a:r>
            <a:r>
              <a:rPr lang="en-US" b="0" i="0" dirty="0">
                <a:solidFill>
                  <a:srgbClr val="0D0D0D"/>
                </a:solidFill>
                <a:effectLst/>
                <a:latin typeface="Söhne"/>
                <a:sym typeface="Wingdings" panose="05000000000000000000" pitchFamily="2" charset="2"/>
              </a:rPr>
              <a:t> </a:t>
            </a:r>
            <a:r>
              <a:rPr lang="en-US" b="0" i="0" dirty="0" err="1">
                <a:solidFill>
                  <a:srgbClr val="0D0D0D"/>
                </a:solidFill>
                <a:effectLst/>
                <a:latin typeface="Söhne"/>
                <a:sym typeface="Wingdings" panose="05000000000000000000" pitchFamily="2" charset="2"/>
              </a:rPr>
              <a:t>spectograms</a:t>
            </a:r>
            <a:endParaRPr lang="en-US" dirty="0"/>
          </a:p>
        </p:txBody>
      </p:sp>
      <p:sp>
        <p:nvSpPr>
          <p:cNvPr id="4" name="Slide Number Placeholder 3">
            <a:extLst>
              <a:ext uri="{FF2B5EF4-FFF2-40B4-BE49-F238E27FC236}">
                <a16:creationId xmlns:a16="http://schemas.microsoft.com/office/drawing/2014/main" id="{1C978D46-B4DA-482F-BB0A-29C0B7D15674}"/>
              </a:ext>
            </a:extLst>
          </p:cNvPr>
          <p:cNvSpPr>
            <a:spLocks noGrp="1"/>
          </p:cNvSpPr>
          <p:nvPr>
            <p:ph type="sldNum" sz="quarter" idx="5"/>
          </p:nvPr>
        </p:nvSpPr>
        <p:spPr/>
        <p:txBody>
          <a:bodyPr/>
          <a:lstStyle/>
          <a:p>
            <a:fld id="{DE32A9F5-CB33-42C3-A81D-F6833BB421EF}" type="slidenum">
              <a:rPr lang="en-US" smtClean="0"/>
              <a:t>7</a:t>
            </a:fld>
            <a:endParaRPr lang="en-US"/>
          </a:p>
        </p:txBody>
      </p:sp>
    </p:spTree>
    <p:extLst>
      <p:ext uri="{BB962C8B-B14F-4D97-AF65-F5344CB8AC3E}">
        <p14:creationId xmlns:p14="http://schemas.microsoft.com/office/powerpoint/2010/main" val="2499492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15028 audio samples for training </a:t>
            </a:r>
            <a:endParaRPr lang="en-US" b="0" i="0" dirty="0">
              <a:solidFill>
                <a:srgbClr val="0D0D0D"/>
              </a:solidFill>
              <a:effectLst/>
              <a:latin typeface="Söhne"/>
            </a:endParaRPr>
          </a:p>
          <a:p>
            <a:endParaRPr lang="en-US" b="0" i="0" dirty="0">
              <a:solidFill>
                <a:srgbClr val="0D0D0D"/>
              </a:solidFill>
              <a:effectLst/>
              <a:latin typeface="Söhne"/>
            </a:endParaRPr>
          </a:p>
          <a:p>
            <a:r>
              <a:rPr lang="en-US" b="0" i="0" dirty="0">
                <a:solidFill>
                  <a:srgbClr val="0D0D0D"/>
                </a:solidFill>
                <a:effectLst/>
                <a:latin typeface="Söhne"/>
              </a:rPr>
              <a:t>Pitch shifting alters the pitch of the audio waveform </a:t>
            </a:r>
          </a:p>
          <a:p>
            <a:r>
              <a:rPr lang="en-US" b="0" i="0" dirty="0">
                <a:solidFill>
                  <a:srgbClr val="0D0D0D"/>
                </a:solidFill>
                <a:effectLst/>
                <a:latin typeface="Söhne"/>
              </a:rPr>
              <a:t>Mine was </a:t>
            </a:r>
            <a:r>
              <a:rPr lang="en-US" b="1" i="0" dirty="0">
                <a:solidFill>
                  <a:srgbClr val="0D0D0D"/>
                </a:solidFill>
                <a:effectLst/>
                <a:latin typeface="Söhne"/>
              </a:rPr>
              <a:t>10 </a:t>
            </a:r>
            <a:r>
              <a:rPr lang="en-US" b="1" i="0" dirty="0">
                <a:solidFill>
                  <a:srgbClr val="1F2328"/>
                </a:solidFill>
                <a:effectLst/>
                <a:latin typeface="-apple-system"/>
              </a:rPr>
              <a:t>semitones </a:t>
            </a:r>
            <a:r>
              <a:rPr lang="en-US" b="0" i="0" dirty="0">
                <a:solidFill>
                  <a:srgbClr val="0D0D0D"/>
                </a:solidFill>
                <a:effectLst/>
                <a:latin typeface="Söhne"/>
              </a:rPr>
              <a:t>in the pitch shifting</a:t>
            </a:r>
          </a:p>
          <a:p>
            <a:endParaRPr lang="en-US" b="0" i="0" dirty="0">
              <a:solidFill>
                <a:srgbClr val="0D0D0D"/>
              </a:solidFill>
              <a:effectLst/>
              <a:latin typeface="Söhne"/>
            </a:endParaRPr>
          </a:p>
          <a:p>
            <a:r>
              <a:rPr lang="en-US" b="0" i="0" dirty="0">
                <a:solidFill>
                  <a:srgbClr val="0D0D0D"/>
                </a:solidFill>
                <a:effectLst/>
                <a:latin typeface="Söhne"/>
              </a:rPr>
              <a:t>spectrogram representations </a:t>
            </a:r>
            <a:r>
              <a:rPr lang="en-US" b="0" i="0" dirty="0">
                <a:solidFill>
                  <a:srgbClr val="0D0D0D"/>
                </a:solidFill>
                <a:effectLst/>
                <a:latin typeface="Söhne"/>
                <a:sym typeface="Wingdings" panose="05000000000000000000" pitchFamily="2" charset="2"/>
              </a:rPr>
              <a:t> </a:t>
            </a:r>
            <a:r>
              <a:rPr lang="en-US" b="0" i="0" dirty="0" err="1">
                <a:solidFill>
                  <a:srgbClr val="0D0D0D"/>
                </a:solidFill>
                <a:effectLst/>
                <a:latin typeface="Söhne"/>
                <a:sym typeface="Wingdings" panose="05000000000000000000" pitchFamily="2" charset="2"/>
              </a:rPr>
              <a:t>spectograms</a:t>
            </a:r>
            <a:endParaRPr lang="en-US" dirty="0"/>
          </a:p>
        </p:txBody>
      </p:sp>
      <p:sp>
        <p:nvSpPr>
          <p:cNvPr id="4" name="Slide Number Placeholder 3"/>
          <p:cNvSpPr>
            <a:spLocks noGrp="1"/>
          </p:cNvSpPr>
          <p:nvPr>
            <p:ph type="sldNum" sz="quarter" idx="5"/>
          </p:nvPr>
        </p:nvSpPr>
        <p:spPr/>
        <p:txBody>
          <a:bodyPr/>
          <a:lstStyle/>
          <a:p>
            <a:fld id="{DE32A9F5-CB33-42C3-A81D-F6833BB421EF}" type="slidenum">
              <a:rPr lang="en-US" smtClean="0"/>
              <a:t>9</a:t>
            </a:fld>
            <a:endParaRPr lang="en-US"/>
          </a:p>
        </p:txBody>
      </p:sp>
    </p:spTree>
    <p:extLst>
      <p:ext uri="{BB962C8B-B14F-4D97-AF65-F5344CB8AC3E}">
        <p14:creationId xmlns:p14="http://schemas.microsoft.com/office/powerpoint/2010/main" val="2442428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training dataset consisted of 11, 228 audio samples, where each sample was represented as a four dimensional (4D) array with dimensions (14, 2000,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shape of the training dataset was (3800, 14, 2000,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a single channel </a:t>
            </a:r>
            <a:r>
              <a:rPr lang="en-US" dirty="0">
                <a:sym typeface="Wingdings" panose="05000000000000000000" pitchFamily="2" charset="2"/>
              </a:rPr>
              <a:t> </a:t>
            </a:r>
            <a:r>
              <a:rPr lang="en-US" dirty="0" err="1"/>
              <a:t>monophon</a:t>
            </a:r>
            <a:endParaRPr lang="en-US" dirty="0"/>
          </a:p>
          <a:p>
            <a:endParaRPr lang="en-US" dirty="0"/>
          </a:p>
          <a:p>
            <a:r>
              <a:rPr lang="en-US" dirty="0"/>
              <a:t>frames (time steps)</a:t>
            </a:r>
          </a:p>
        </p:txBody>
      </p:sp>
      <p:sp>
        <p:nvSpPr>
          <p:cNvPr id="4" name="Slide Number Placeholder 3"/>
          <p:cNvSpPr>
            <a:spLocks noGrp="1"/>
          </p:cNvSpPr>
          <p:nvPr>
            <p:ph type="sldNum" sz="quarter" idx="5"/>
          </p:nvPr>
        </p:nvSpPr>
        <p:spPr/>
        <p:txBody>
          <a:bodyPr/>
          <a:lstStyle/>
          <a:p>
            <a:fld id="{DE32A9F5-CB33-42C3-A81D-F6833BB421EF}" type="slidenum">
              <a:rPr lang="en-US" smtClean="0"/>
              <a:t>10</a:t>
            </a:fld>
            <a:endParaRPr lang="en-US"/>
          </a:p>
        </p:txBody>
      </p:sp>
    </p:spTree>
    <p:extLst>
      <p:ext uri="{BB962C8B-B14F-4D97-AF65-F5344CB8AC3E}">
        <p14:creationId xmlns:p14="http://schemas.microsoft.com/office/powerpoint/2010/main" val="1671167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latin typeface="Söhne"/>
              </a:rPr>
              <a:t>Shape: (11228, 14, 2000, 1)</a:t>
            </a:r>
          </a:p>
          <a:p>
            <a:endParaRPr lang="en-US" dirty="0"/>
          </a:p>
        </p:txBody>
      </p:sp>
      <p:sp>
        <p:nvSpPr>
          <p:cNvPr id="4" name="Slide Number Placeholder 3"/>
          <p:cNvSpPr>
            <a:spLocks noGrp="1"/>
          </p:cNvSpPr>
          <p:nvPr>
            <p:ph type="sldNum" sz="quarter" idx="5"/>
          </p:nvPr>
        </p:nvSpPr>
        <p:spPr/>
        <p:txBody>
          <a:bodyPr/>
          <a:lstStyle/>
          <a:p>
            <a:fld id="{DE32A9F5-CB33-42C3-A81D-F6833BB421EF}" type="slidenum">
              <a:rPr lang="en-US" smtClean="0"/>
              <a:t>11</a:t>
            </a:fld>
            <a:endParaRPr lang="en-US"/>
          </a:p>
        </p:txBody>
      </p:sp>
    </p:spTree>
    <p:extLst>
      <p:ext uri="{BB962C8B-B14F-4D97-AF65-F5344CB8AC3E}">
        <p14:creationId xmlns:p14="http://schemas.microsoft.com/office/powerpoint/2010/main" val="1122123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Shape: (3800, 1756)</a:t>
            </a:r>
          </a:p>
          <a:p>
            <a:endParaRPr lang="en-US" dirty="0"/>
          </a:p>
        </p:txBody>
      </p:sp>
      <p:sp>
        <p:nvSpPr>
          <p:cNvPr id="4" name="Slide Number Placeholder 3"/>
          <p:cNvSpPr>
            <a:spLocks noGrp="1"/>
          </p:cNvSpPr>
          <p:nvPr>
            <p:ph type="sldNum" sz="quarter" idx="5"/>
          </p:nvPr>
        </p:nvSpPr>
        <p:spPr/>
        <p:txBody>
          <a:bodyPr/>
          <a:lstStyle/>
          <a:p>
            <a:fld id="{DE32A9F5-CB33-42C3-A81D-F6833BB421EF}" type="slidenum">
              <a:rPr lang="en-US" smtClean="0"/>
              <a:t>12</a:t>
            </a:fld>
            <a:endParaRPr lang="en-US"/>
          </a:p>
        </p:txBody>
      </p:sp>
    </p:spTree>
    <p:extLst>
      <p:ext uri="{BB962C8B-B14F-4D97-AF65-F5344CB8AC3E}">
        <p14:creationId xmlns:p14="http://schemas.microsoft.com/office/powerpoint/2010/main" val="804659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Dimensional CNN model</a:t>
            </a:r>
          </a:p>
        </p:txBody>
      </p:sp>
      <p:sp>
        <p:nvSpPr>
          <p:cNvPr id="4" name="Slide Number Placeholder 3"/>
          <p:cNvSpPr>
            <a:spLocks noGrp="1"/>
          </p:cNvSpPr>
          <p:nvPr>
            <p:ph type="sldNum" sz="quarter" idx="5"/>
          </p:nvPr>
        </p:nvSpPr>
        <p:spPr/>
        <p:txBody>
          <a:bodyPr/>
          <a:lstStyle/>
          <a:p>
            <a:fld id="{DE32A9F5-CB33-42C3-A81D-F6833BB421EF}" type="slidenum">
              <a:rPr lang="en-US" smtClean="0"/>
              <a:t>13</a:t>
            </a:fld>
            <a:endParaRPr lang="en-US"/>
          </a:p>
        </p:txBody>
      </p:sp>
    </p:spTree>
    <p:extLst>
      <p:ext uri="{BB962C8B-B14F-4D97-AF65-F5344CB8AC3E}">
        <p14:creationId xmlns:p14="http://schemas.microsoft.com/office/powerpoint/2010/main" val="2523576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A1E96DC-BA23-4853-AAB4-448C502CE36D}"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279D4-1977-4F76-9CA2-704DDF1E391D}"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868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E96DC-BA23-4853-AAB4-448C502CE36D}"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279D4-1977-4F76-9CA2-704DDF1E391D}" type="slidenum">
              <a:rPr lang="en-US" smtClean="0"/>
              <a:t>‹#›</a:t>
            </a:fld>
            <a:endParaRPr lang="en-US"/>
          </a:p>
        </p:txBody>
      </p:sp>
    </p:spTree>
    <p:extLst>
      <p:ext uri="{BB962C8B-B14F-4D97-AF65-F5344CB8AC3E}">
        <p14:creationId xmlns:p14="http://schemas.microsoft.com/office/powerpoint/2010/main" val="126704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E96DC-BA23-4853-AAB4-448C502CE36D}"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279D4-1977-4F76-9CA2-704DDF1E391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73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E96DC-BA23-4853-AAB4-448C502CE36D}"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279D4-1977-4F76-9CA2-704DDF1E391D}" type="slidenum">
              <a:rPr lang="en-US" smtClean="0"/>
              <a:t>‹#›</a:t>
            </a:fld>
            <a:endParaRPr lang="en-US"/>
          </a:p>
        </p:txBody>
      </p:sp>
    </p:spTree>
    <p:extLst>
      <p:ext uri="{BB962C8B-B14F-4D97-AF65-F5344CB8AC3E}">
        <p14:creationId xmlns:p14="http://schemas.microsoft.com/office/powerpoint/2010/main" val="223802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E96DC-BA23-4853-AAB4-448C502CE36D}"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279D4-1977-4F76-9CA2-704DDF1E391D}"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149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1E96DC-BA23-4853-AAB4-448C502CE36D}"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279D4-1977-4F76-9CA2-704DDF1E391D}" type="slidenum">
              <a:rPr lang="en-US" smtClean="0"/>
              <a:t>‹#›</a:t>
            </a:fld>
            <a:endParaRPr lang="en-US"/>
          </a:p>
        </p:txBody>
      </p:sp>
    </p:spTree>
    <p:extLst>
      <p:ext uri="{BB962C8B-B14F-4D97-AF65-F5344CB8AC3E}">
        <p14:creationId xmlns:p14="http://schemas.microsoft.com/office/powerpoint/2010/main" val="3328292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1E96DC-BA23-4853-AAB4-448C502CE36D}"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8279D4-1977-4F76-9CA2-704DDF1E391D}" type="slidenum">
              <a:rPr lang="en-US" smtClean="0"/>
              <a:t>‹#›</a:t>
            </a:fld>
            <a:endParaRPr lang="en-US"/>
          </a:p>
        </p:txBody>
      </p:sp>
    </p:spTree>
    <p:extLst>
      <p:ext uri="{BB962C8B-B14F-4D97-AF65-F5344CB8AC3E}">
        <p14:creationId xmlns:p14="http://schemas.microsoft.com/office/powerpoint/2010/main" val="2524322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1E96DC-BA23-4853-AAB4-448C502CE36D}" type="datetimeFigureOut">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8279D4-1977-4F76-9CA2-704DDF1E391D}" type="slidenum">
              <a:rPr lang="en-US" smtClean="0"/>
              <a:t>‹#›</a:t>
            </a:fld>
            <a:endParaRPr lang="en-US"/>
          </a:p>
        </p:txBody>
      </p:sp>
    </p:spTree>
    <p:extLst>
      <p:ext uri="{BB962C8B-B14F-4D97-AF65-F5344CB8AC3E}">
        <p14:creationId xmlns:p14="http://schemas.microsoft.com/office/powerpoint/2010/main" val="345086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E96DC-BA23-4853-AAB4-448C502CE36D}" type="datetimeFigureOut">
              <a:rPr lang="en-US" smtClean="0"/>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8279D4-1977-4F76-9CA2-704DDF1E391D}" type="slidenum">
              <a:rPr lang="en-US" smtClean="0"/>
              <a:t>‹#›</a:t>
            </a:fld>
            <a:endParaRPr lang="en-US"/>
          </a:p>
        </p:txBody>
      </p:sp>
    </p:spTree>
    <p:extLst>
      <p:ext uri="{BB962C8B-B14F-4D97-AF65-F5344CB8AC3E}">
        <p14:creationId xmlns:p14="http://schemas.microsoft.com/office/powerpoint/2010/main" val="1276478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1E96DC-BA23-4853-AAB4-448C502CE36D}"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279D4-1977-4F76-9CA2-704DDF1E391D}" type="slidenum">
              <a:rPr lang="en-US" smtClean="0"/>
              <a:t>‹#›</a:t>
            </a:fld>
            <a:endParaRPr lang="en-US"/>
          </a:p>
        </p:txBody>
      </p:sp>
    </p:spTree>
    <p:extLst>
      <p:ext uri="{BB962C8B-B14F-4D97-AF65-F5344CB8AC3E}">
        <p14:creationId xmlns:p14="http://schemas.microsoft.com/office/powerpoint/2010/main" val="404485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1E96DC-BA23-4853-AAB4-448C502CE36D}"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279D4-1977-4F76-9CA2-704DDF1E391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8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A1E96DC-BA23-4853-AAB4-448C502CE36D}" type="datetimeFigureOut">
              <a:rPr lang="en-US" smtClean="0"/>
              <a:t>4/28/2024</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08279D4-1977-4F76-9CA2-704DDF1E391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97012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edium.com/strategio/using-librosa-to-change-the-pitch-of-an-audio-file-49efdb2dd6c" TargetMode="External"/><Relationship Id="rId2" Type="http://schemas.openxmlformats.org/officeDocument/2006/relationships/hyperlink" Target="https://www.intechopen.com/chapters/63017"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5088-3140-AC56-2B1A-1375C029417B}"/>
              </a:ext>
            </a:extLst>
          </p:cNvPr>
          <p:cNvSpPr>
            <a:spLocks noGrp="1"/>
          </p:cNvSpPr>
          <p:nvPr>
            <p:ph type="ctrTitle"/>
          </p:nvPr>
        </p:nvSpPr>
        <p:spPr>
          <a:xfrm>
            <a:off x="479686" y="4849318"/>
            <a:ext cx="7644984" cy="1708878"/>
          </a:xfrm>
        </p:spPr>
        <p:txBody>
          <a:bodyPr>
            <a:normAutofit fontScale="90000"/>
          </a:bodyPr>
          <a:lstStyle/>
          <a:p>
            <a:r>
              <a:rPr lang="en-US" dirty="0"/>
              <a:t>SPEECH RECOGNITION MODEL DEVELOPMENT USING THE SPEECHDATA DATASET</a:t>
            </a:r>
          </a:p>
        </p:txBody>
      </p:sp>
    </p:spTree>
    <p:extLst>
      <p:ext uri="{BB962C8B-B14F-4D97-AF65-F5344CB8AC3E}">
        <p14:creationId xmlns:p14="http://schemas.microsoft.com/office/powerpoint/2010/main" val="3204166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5ED5-3E76-6C15-3940-15F4C92CAB1B}"/>
              </a:ext>
            </a:extLst>
          </p:cNvPr>
          <p:cNvSpPr>
            <a:spLocks noGrp="1"/>
          </p:cNvSpPr>
          <p:nvPr>
            <p:ph type="title"/>
          </p:nvPr>
        </p:nvSpPr>
        <p:spPr/>
        <p:txBody>
          <a:bodyPr/>
          <a:lstStyle/>
          <a:p>
            <a:r>
              <a:rPr lang="en-US" dirty="0"/>
              <a:t>AUDIO TRAINING DATASET</a:t>
            </a:r>
          </a:p>
        </p:txBody>
      </p:sp>
      <p:sp>
        <p:nvSpPr>
          <p:cNvPr id="3" name="Content Placeholder 2">
            <a:extLst>
              <a:ext uri="{FF2B5EF4-FFF2-40B4-BE49-F238E27FC236}">
                <a16:creationId xmlns:a16="http://schemas.microsoft.com/office/drawing/2014/main" id="{DE191F5D-0872-B22F-5748-5B04699F2084}"/>
              </a:ext>
            </a:extLst>
          </p:cNvPr>
          <p:cNvSpPr>
            <a:spLocks noGrp="1"/>
          </p:cNvSpPr>
          <p:nvPr>
            <p:ph idx="1"/>
          </p:nvPr>
        </p:nvSpPr>
        <p:spPr/>
        <p:txBody>
          <a:bodyPr/>
          <a:lstStyle/>
          <a:p>
            <a:pPr>
              <a:buFont typeface="Wingdings" panose="05000000000000000000" pitchFamily="2" charset="2"/>
              <a:buChar char="§"/>
            </a:pPr>
            <a:r>
              <a:rPr lang="en-US" dirty="0"/>
              <a:t>The training dataset consisted of 11, 228 audio samples, where each sample was represented as a four dimensional (4D) array with dimensions (14, 2000, 1)</a:t>
            </a:r>
          </a:p>
          <a:p>
            <a:pPr>
              <a:buFont typeface="Wingdings" panose="05000000000000000000" pitchFamily="2" charset="2"/>
              <a:buChar char="§"/>
            </a:pPr>
            <a:endParaRPr lang="en-US" dirty="0"/>
          </a:p>
          <a:p>
            <a:pPr>
              <a:buFont typeface="Wingdings" panose="05000000000000000000" pitchFamily="2" charset="2"/>
              <a:buChar char="§"/>
            </a:pPr>
            <a:r>
              <a:rPr lang="en-US" dirty="0"/>
              <a:t>The MFCC spectrogram features extracted from the audio signals were computed over a time window of 2000 frames, and a single channel</a:t>
            </a:r>
          </a:p>
        </p:txBody>
      </p:sp>
    </p:spTree>
    <p:extLst>
      <p:ext uri="{BB962C8B-B14F-4D97-AF65-F5344CB8AC3E}">
        <p14:creationId xmlns:p14="http://schemas.microsoft.com/office/powerpoint/2010/main" val="117955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4A060-4086-28C8-0270-7973DEED3B1E}"/>
              </a:ext>
            </a:extLst>
          </p:cNvPr>
          <p:cNvSpPr>
            <a:spLocks noGrp="1"/>
          </p:cNvSpPr>
          <p:nvPr>
            <p:ph type="title"/>
          </p:nvPr>
        </p:nvSpPr>
        <p:spPr/>
        <p:txBody>
          <a:bodyPr/>
          <a:lstStyle/>
          <a:p>
            <a:r>
              <a:rPr lang="en-US" dirty="0"/>
              <a:t>AUDIO TESTING DATASET </a:t>
            </a:r>
          </a:p>
        </p:txBody>
      </p:sp>
      <p:sp>
        <p:nvSpPr>
          <p:cNvPr id="3" name="Content Placeholder 2">
            <a:extLst>
              <a:ext uri="{FF2B5EF4-FFF2-40B4-BE49-F238E27FC236}">
                <a16:creationId xmlns:a16="http://schemas.microsoft.com/office/drawing/2014/main" id="{1CE848E2-ADDC-D0B4-EBEF-0AF6AC2991D1}"/>
              </a:ext>
            </a:extLst>
          </p:cNvPr>
          <p:cNvSpPr>
            <a:spLocks noGrp="1"/>
          </p:cNvSpPr>
          <p:nvPr>
            <p:ph idx="1"/>
          </p:nvPr>
        </p:nvSpPr>
        <p:spPr/>
        <p:txBody>
          <a:bodyPr/>
          <a:lstStyle/>
          <a:p>
            <a:pPr>
              <a:buFont typeface="Wingdings" panose="05000000000000000000" pitchFamily="2" charset="2"/>
              <a:buChar char="§"/>
            </a:pPr>
            <a:r>
              <a:rPr lang="en-US" dirty="0"/>
              <a:t>The testing dataset comprises 3800 audio samples, also represented as  four dimensional (4D) NumPy array.</a:t>
            </a:r>
          </a:p>
        </p:txBody>
      </p:sp>
    </p:spTree>
    <p:extLst>
      <p:ext uri="{BB962C8B-B14F-4D97-AF65-F5344CB8AC3E}">
        <p14:creationId xmlns:p14="http://schemas.microsoft.com/office/powerpoint/2010/main" val="521729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CD0FC-643D-449E-EC80-551A96B46E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D7BE7B-AEC6-AC04-D217-110399A30D36}"/>
              </a:ext>
            </a:extLst>
          </p:cNvPr>
          <p:cNvSpPr>
            <a:spLocks noGrp="1"/>
          </p:cNvSpPr>
          <p:nvPr>
            <p:ph type="title"/>
          </p:nvPr>
        </p:nvSpPr>
        <p:spPr/>
        <p:txBody>
          <a:bodyPr/>
          <a:lstStyle/>
          <a:p>
            <a:r>
              <a:rPr lang="en-US" dirty="0"/>
              <a:t>TRANSCRIPTION TRAINING AND TESTING DATASET </a:t>
            </a:r>
          </a:p>
        </p:txBody>
      </p:sp>
      <p:sp>
        <p:nvSpPr>
          <p:cNvPr id="3" name="Content Placeholder 2">
            <a:extLst>
              <a:ext uri="{FF2B5EF4-FFF2-40B4-BE49-F238E27FC236}">
                <a16:creationId xmlns:a16="http://schemas.microsoft.com/office/drawing/2014/main" id="{4B3A9BCC-B975-9F0E-EE7B-78FAB5934C9B}"/>
              </a:ext>
            </a:extLst>
          </p:cNvPr>
          <p:cNvSpPr>
            <a:spLocks noGrp="1"/>
          </p:cNvSpPr>
          <p:nvPr>
            <p:ph idx="1"/>
          </p:nvPr>
        </p:nvSpPr>
        <p:spPr/>
        <p:txBody>
          <a:bodyPr/>
          <a:lstStyle/>
          <a:p>
            <a:pPr>
              <a:buFont typeface="Wingdings" panose="05000000000000000000" pitchFamily="2" charset="2"/>
              <a:buChar char="§"/>
            </a:pPr>
            <a:r>
              <a:rPr lang="en-US" dirty="0"/>
              <a:t>Each transcription was represented as a sequence of a maximum 1756 elements of numerical representations derived from the original transcribed sentence for both the training and testing datasets.</a:t>
            </a:r>
          </a:p>
          <a:p>
            <a:endParaRPr lang="en-US" dirty="0"/>
          </a:p>
          <a:p>
            <a:endParaRPr lang="en-US" dirty="0"/>
          </a:p>
        </p:txBody>
      </p:sp>
    </p:spTree>
    <p:extLst>
      <p:ext uri="{BB962C8B-B14F-4D97-AF65-F5344CB8AC3E}">
        <p14:creationId xmlns:p14="http://schemas.microsoft.com/office/powerpoint/2010/main" val="3593924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D68-0672-6760-94AC-1B2FAB1CB51C}"/>
              </a:ext>
            </a:extLst>
          </p:cNvPr>
          <p:cNvSpPr>
            <a:spLocks noGrp="1"/>
          </p:cNvSpPr>
          <p:nvPr>
            <p:ph type="title"/>
          </p:nvPr>
        </p:nvSpPr>
        <p:spPr/>
        <p:txBody>
          <a:bodyPr/>
          <a:lstStyle/>
          <a:p>
            <a:r>
              <a:rPr lang="en-US" dirty="0"/>
              <a:t>MODEL ARCHITECTURE</a:t>
            </a:r>
          </a:p>
        </p:txBody>
      </p:sp>
      <p:sp>
        <p:nvSpPr>
          <p:cNvPr id="7" name="Content Placeholder 6">
            <a:extLst>
              <a:ext uri="{FF2B5EF4-FFF2-40B4-BE49-F238E27FC236}">
                <a16:creationId xmlns:a16="http://schemas.microsoft.com/office/drawing/2014/main" id="{AEC3A47B-E987-122B-AAFF-C9C209591DDE}"/>
              </a:ext>
            </a:extLst>
          </p:cNvPr>
          <p:cNvSpPr>
            <a:spLocks noGrp="1"/>
          </p:cNvSpPr>
          <p:nvPr>
            <p:ph idx="1"/>
          </p:nvPr>
        </p:nvSpPr>
        <p:spPr/>
        <p:txBody>
          <a:bodyPr/>
          <a:lstStyle/>
          <a:p>
            <a:r>
              <a:rPr lang="en-US" dirty="0"/>
              <a:t> The encoder model is a 2D CNN that was been implemented using Python and the Keras deep learning library with a TensorFlow backend</a:t>
            </a:r>
          </a:p>
        </p:txBody>
      </p:sp>
    </p:spTree>
    <p:extLst>
      <p:ext uri="{BB962C8B-B14F-4D97-AF65-F5344CB8AC3E}">
        <p14:creationId xmlns:p14="http://schemas.microsoft.com/office/powerpoint/2010/main" val="1713232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D68-0672-6760-94AC-1B2FAB1CB51C}"/>
              </a:ext>
            </a:extLst>
          </p:cNvPr>
          <p:cNvSpPr>
            <a:spLocks noGrp="1"/>
          </p:cNvSpPr>
          <p:nvPr>
            <p:ph type="title"/>
          </p:nvPr>
        </p:nvSpPr>
        <p:spPr/>
        <p:txBody>
          <a:bodyPr/>
          <a:lstStyle/>
          <a:p>
            <a:r>
              <a:rPr lang="en-US" dirty="0"/>
              <a:t>MODEL ARCHITECTURE</a:t>
            </a:r>
          </a:p>
        </p:txBody>
      </p:sp>
      <p:graphicFrame>
        <p:nvGraphicFramePr>
          <p:cNvPr id="5" name="Content Placeholder 4">
            <a:extLst>
              <a:ext uri="{FF2B5EF4-FFF2-40B4-BE49-F238E27FC236}">
                <a16:creationId xmlns:a16="http://schemas.microsoft.com/office/drawing/2014/main" id="{1F599191-427C-0330-6520-99958599934A}"/>
              </a:ext>
            </a:extLst>
          </p:cNvPr>
          <p:cNvGraphicFramePr>
            <a:graphicFrameLocks noGrp="1"/>
          </p:cNvGraphicFramePr>
          <p:nvPr>
            <p:ph idx="1"/>
          </p:nvPr>
        </p:nvGraphicFramePr>
        <p:xfrm>
          <a:off x="1903751" y="2056051"/>
          <a:ext cx="8840449" cy="4450080"/>
        </p:xfrm>
        <a:graphic>
          <a:graphicData uri="http://schemas.openxmlformats.org/drawingml/2006/table">
            <a:tbl>
              <a:tblPr firstRow="1" bandRow="1">
                <a:tableStyleId>{5C22544A-7EE6-4342-B048-85BDC9FD1C3A}</a:tableStyleId>
              </a:tblPr>
              <a:tblGrid>
                <a:gridCol w="2473683">
                  <a:extLst>
                    <a:ext uri="{9D8B030D-6E8A-4147-A177-3AD203B41FA5}">
                      <a16:colId xmlns:a16="http://schemas.microsoft.com/office/drawing/2014/main" val="608920455"/>
                    </a:ext>
                  </a:extLst>
                </a:gridCol>
                <a:gridCol w="1652443">
                  <a:extLst>
                    <a:ext uri="{9D8B030D-6E8A-4147-A177-3AD203B41FA5}">
                      <a16:colId xmlns:a16="http://schemas.microsoft.com/office/drawing/2014/main" val="2611883604"/>
                    </a:ext>
                  </a:extLst>
                </a:gridCol>
                <a:gridCol w="2057454">
                  <a:extLst>
                    <a:ext uri="{9D8B030D-6E8A-4147-A177-3AD203B41FA5}">
                      <a16:colId xmlns:a16="http://schemas.microsoft.com/office/drawing/2014/main" val="2811994178"/>
                    </a:ext>
                  </a:extLst>
                </a:gridCol>
                <a:gridCol w="2656869">
                  <a:extLst>
                    <a:ext uri="{9D8B030D-6E8A-4147-A177-3AD203B41FA5}">
                      <a16:colId xmlns:a16="http://schemas.microsoft.com/office/drawing/2014/main" val="204025492"/>
                    </a:ext>
                  </a:extLst>
                </a:gridCol>
              </a:tblGrid>
              <a:tr h="370840">
                <a:tc>
                  <a:txBody>
                    <a:bodyPr/>
                    <a:lstStyle/>
                    <a:p>
                      <a:r>
                        <a:rPr lang="en-US" dirty="0"/>
                        <a:t>Layer Name</a:t>
                      </a:r>
                    </a:p>
                  </a:txBody>
                  <a:tcPr/>
                </a:tc>
                <a:tc>
                  <a:txBody>
                    <a:bodyPr/>
                    <a:lstStyle/>
                    <a:p>
                      <a:r>
                        <a:rPr lang="en-US" dirty="0"/>
                        <a:t>Input Shape</a:t>
                      </a:r>
                    </a:p>
                  </a:txBody>
                  <a:tcPr/>
                </a:tc>
                <a:tc>
                  <a:txBody>
                    <a:bodyPr/>
                    <a:lstStyle/>
                    <a:p>
                      <a:r>
                        <a:rPr lang="en-US" dirty="0"/>
                        <a:t>Output Shape</a:t>
                      </a:r>
                    </a:p>
                  </a:txBody>
                  <a:tcPr/>
                </a:tc>
                <a:tc>
                  <a:txBody>
                    <a:bodyPr/>
                    <a:lstStyle/>
                    <a:p>
                      <a:r>
                        <a:rPr lang="en-US" dirty="0"/>
                        <a:t>Activation</a:t>
                      </a:r>
                    </a:p>
                  </a:txBody>
                  <a:tcPr/>
                </a:tc>
                <a:extLst>
                  <a:ext uri="{0D108BD9-81ED-4DB2-BD59-A6C34878D82A}">
                    <a16:rowId xmlns:a16="http://schemas.microsoft.com/office/drawing/2014/main" val="3964139191"/>
                  </a:ext>
                </a:extLst>
              </a:tr>
              <a:tr h="370840">
                <a:tc>
                  <a:txBody>
                    <a:bodyPr/>
                    <a:lstStyle/>
                    <a:p>
                      <a:r>
                        <a:rPr lang="en-US" dirty="0"/>
                        <a:t>Conv2D_1</a:t>
                      </a:r>
                    </a:p>
                  </a:txBody>
                  <a:tcPr/>
                </a:tc>
                <a:tc>
                  <a:txBody>
                    <a:bodyPr/>
                    <a:lstStyle/>
                    <a:p>
                      <a:r>
                        <a:rPr lang="en-US" dirty="0"/>
                        <a:t>(14, 2000, 1)</a:t>
                      </a:r>
                    </a:p>
                  </a:txBody>
                  <a:tcPr/>
                </a:tc>
                <a:tc>
                  <a:txBody>
                    <a:bodyPr/>
                    <a:lstStyle/>
                    <a:p>
                      <a:r>
                        <a:rPr lang="en-US" dirty="0"/>
                        <a:t>(7, 1000, 32)</a:t>
                      </a:r>
                    </a:p>
                  </a:txBody>
                  <a:tcPr/>
                </a:tc>
                <a:tc>
                  <a:txBody>
                    <a:bodyPr/>
                    <a:lstStyle/>
                    <a:p>
                      <a:r>
                        <a:rPr lang="en-US" dirty="0"/>
                        <a:t>Leaky </a:t>
                      </a:r>
                      <a:r>
                        <a:rPr lang="en-US" dirty="0" err="1"/>
                        <a:t>ReLU</a:t>
                      </a:r>
                      <a:endParaRPr lang="en-US" dirty="0"/>
                    </a:p>
                  </a:txBody>
                  <a:tcPr/>
                </a:tc>
                <a:extLst>
                  <a:ext uri="{0D108BD9-81ED-4DB2-BD59-A6C34878D82A}">
                    <a16:rowId xmlns:a16="http://schemas.microsoft.com/office/drawing/2014/main" val="3827724192"/>
                  </a:ext>
                </a:extLst>
              </a:tr>
              <a:tr h="370840">
                <a:tc>
                  <a:txBody>
                    <a:bodyPr/>
                    <a:lstStyle/>
                    <a:p>
                      <a:r>
                        <a:rPr lang="en-US" dirty="0"/>
                        <a:t>BatchNormalization_1</a:t>
                      </a:r>
                    </a:p>
                  </a:txBody>
                  <a:tcPr/>
                </a:tc>
                <a:tc>
                  <a:txBody>
                    <a:bodyPr/>
                    <a:lstStyle/>
                    <a:p>
                      <a:r>
                        <a:rPr lang="en-US" dirty="0"/>
                        <a:t>(7, 1000, 32)</a:t>
                      </a:r>
                    </a:p>
                  </a:txBody>
                  <a:tcPr/>
                </a:tc>
                <a:tc>
                  <a:txBody>
                    <a:bodyPr/>
                    <a:lstStyle/>
                    <a:p>
                      <a:r>
                        <a:rPr lang="en-US" dirty="0"/>
                        <a:t>(7, 1000, 32)</a:t>
                      </a:r>
                    </a:p>
                  </a:txBody>
                  <a:tcPr/>
                </a:tc>
                <a:tc>
                  <a:txBody>
                    <a:bodyPr/>
                    <a:lstStyle/>
                    <a:p>
                      <a:r>
                        <a:rPr lang="en-US" dirty="0"/>
                        <a:t>-</a:t>
                      </a:r>
                    </a:p>
                  </a:txBody>
                  <a:tcPr/>
                </a:tc>
                <a:extLst>
                  <a:ext uri="{0D108BD9-81ED-4DB2-BD59-A6C34878D82A}">
                    <a16:rowId xmlns:a16="http://schemas.microsoft.com/office/drawing/2014/main" val="3430605604"/>
                  </a:ext>
                </a:extLst>
              </a:tr>
              <a:tr h="370840">
                <a:tc>
                  <a:txBody>
                    <a:bodyPr/>
                    <a:lstStyle/>
                    <a:p>
                      <a:r>
                        <a:rPr lang="en-US" dirty="0"/>
                        <a:t>Activation_1</a:t>
                      </a:r>
                    </a:p>
                  </a:txBody>
                  <a:tcPr/>
                </a:tc>
                <a:tc>
                  <a:txBody>
                    <a:bodyPr/>
                    <a:lstStyle/>
                    <a:p>
                      <a:r>
                        <a:rPr lang="en-US" dirty="0"/>
                        <a:t>(7, 1000, 32)</a:t>
                      </a:r>
                    </a:p>
                  </a:txBody>
                  <a:tcPr/>
                </a:tc>
                <a:tc>
                  <a:txBody>
                    <a:bodyPr/>
                    <a:lstStyle/>
                    <a:p>
                      <a:r>
                        <a:rPr lang="en-US" dirty="0"/>
                        <a:t>(7, 1000, 32)</a:t>
                      </a:r>
                    </a:p>
                  </a:txBody>
                  <a:tcPr/>
                </a:tc>
                <a:tc>
                  <a:txBody>
                    <a:bodyPr/>
                    <a:lstStyle/>
                    <a:p>
                      <a:r>
                        <a:rPr lang="en-US" dirty="0"/>
                        <a:t>-</a:t>
                      </a:r>
                    </a:p>
                  </a:txBody>
                  <a:tcPr/>
                </a:tc>
                <a:extLst>
                  <a:ext uri="{0D108BD9-81ED-4DB2-BD59-A6C34878D82A}">
                    <a16:rowId xmlns:a16="http://schemas.microsoft.com/office/drawing/2014/main" val="7565495"/>
                  </a:ext>
                </a:extLst>
              </a:tr>
              <a:tr h="370840">
                <a:tc>
                  <a:txBody>
                    <a:bodyPr/>
                    <a:lstStyle/>
                    <a:p>
                      <a:r>
                        <a:rPr lang="en-US" dirty="0"/>
                        <a:t>MaxPooling2D_1</a:t>
                      </a:r>
                    </a:p>
                  </a:txBody>
                  <a:tcPr/>
                </a:tc>
                <a:tc>
                  <a:txBody>
                    <a:bodyPr/>
                    <a:lstStyle/>
                    <a:p>
                      <a:r>
                        <a:rPr lang="en-US" dirty="0"/>
                        <a:t>(7, 1000, 32)</a:t>
                      </a:r>
                    </a:p>
                  </a:txBody>
                  <a:tcPr/>
                </a:tc>
                <a:tc>
                  <a:txBody>
                    <a:bodyPr/>
                    <a:lstStyle/>
                    <a:p>
                      <a:r>
                        <a:rPr lang="en-US" dirty="0"/>
                        <a:t>(2, 333, 32)</a:t>
                      </a:r>
                    </a:p>
                  </a:txBody>
                  <a:tcPr/>
                </a:tc>
                <a:tc>
                  <a:txBody>
                    <a:bodyPr/>
                    <a:lstStyle/>
                    <a:p>
                      <a:r>
                        <a:rPr lang="en-US" dirty="0"/>
                        <a:t>-</a:t>
                      </a:r>
                    </a:p>
                  </a:txBody>
                  <a:tcPr/>
                </a:tc>
                <a:extLst>
                  <a:ext uri="{0D108BD9-81ED-4DB2-BD59-A6C34878D82A}">
                    <a16:rowId xmlns:a16="http://schemas.microsoft.com/office/drawing/2014/main" val="1504396852"/>
                  </a:ext>
                </a:extLst>
              </a:tr>
              <a:tr h="370840">
                <a:tc>
                  <a:txBody>
                    <a:bodyPr/>
                    <a:lstStyle/>
                    <a:p>
                      <a:r>
                        <a:rPr lang="en-US" dirty="0"/>
                        <a:t>Dropout_1 </a:t>
                      </a:r>
                    </a:p>
                  </a:txBody>
                  <a:tcPr/>
                </a:tc>
                <a:tc>
                  <a:txBody>
                    <a:bodyPr/>
                    <a:lstStyle/>
                    <a:p>
                      <a:r>
                        <a:rPr lang="en-US" dirty="0"/>
                        <a:t>(2, 333, 32) </a:t>
                      </a:r>
                    </a:p>
                  </a:txBody>
                  <a:tcPr/>
                </a:tc>
                <a:tc>
                  <a:txBody>
                    <a:bodyPr/>
                    <a:lstStyle/>
                    <a:p>
                      <a:r>
                        <a:rPr lang="en-US" dirty="0"/>
                        <a:t>(2, 333, 32)</a:t>
                      </a:r>
                    </a:p>
                  </a:txBody>
                  <a:tcPr/>
                </a:tc>
                <a:tc>
                  <a:txBody>
                    <a:bodyPr/>
                    <a:lstStyle/>
                    <a:p>
                      <a:r>
                        <a:rPr lang="en-US" dirty="0"/>
                        <a:t>-</a:t>
                      </a:r>
                    </a:p>
                  </a:txBody>
                  <a:tcPr/>
                </a:tc>
                <a:extLst>
                  <a:ext uri="{0D108BD9-81ED-4DB2-BD59-A6C34878D82A}">
                    <a16:rowId xmlns:a16="http://schemas.microsoft.com/office/drawing/2014/main" val="1676646541"/>
                  </a:ext>
                </a:extLst>
              </a:tr>
              <a:tr h="370840">
                <a:tc>
                  <a:txBody>
                    <a:bodyPr/>
                    <a:lstStyle/>
                    <a:p>
                      <a:r>
                        <a:rPr lang="en-US" dirty="0"/>
                        <a:t>Conv2D_2 </a:t>
                      </a:r>
                    </a:p>
                  </a:txBody>
                  <a:tcPr/>
                </a:tc>
                <a:tc>
                  <a:txBody>
                    <a:bodyPr/>
                    <a:lstStyle/>
                    <a:p>
                      <a:r>
                        <a:rPr lang="en-US" dirty="0"/>
                        <a:t>(2, 333, 32) </a:t>
                      </a:r>
                    </a:p>
                  </a:txBody>
                  <a:tcPr/>
                </a:tc>
                <a:tc>
                  <a:txBody>
                    <a:bodyPr/>
                    <a:lstStyle/>
                    <a:p>
                      <a:r>
                        <a:rPr lang="en-US" dirty="0"/>
                        <a:t>(2, 333, 128)</a:t>
                      </a:r>
                    </a:p>
                  </a:txBody>
                  <a:tcPr/>
                </a:tc>
                <a:tc>
                  <a:txBody>
                    <a:bodyPr/>
                    <a:lstStyle/>
                    <a:p>
                      <a:r>
                        <a:rPr lang="en-US" dirty="0" err="1"/>
                        <a:t>ReLU</a:t>
                      </a:r>
                      <a:endParaRPr lang="en-US" dirty="0"/>
                    </a:p>
                  </a:txBody>
                  <a:tcPr/>
                </a:tc>
                <a:extLst>
                  <a:ext uri="{0D108BD9-81ED-4DB2-BD59-A6C34878D82A}">
                    <a16:rowId xmlns:a16="http://schemas.microsoft.com/office/drawing/2014/main" val="348622996"/>
                  </a:ext>
                </a:extLst>
              </a:tr>
              <a:tr h="370840">
                <a:tc>
                  <a:txBody>
                    <a:bodyPr/>
                    <a:lstStyle/>
                    <a:p>
                      <a:r>
                        <a:rPr lang="en-US" dirty="0"/>
                        <a:t>BatchNormalization_2</a:t>
                      </a:r>
                    </a:p>
                  </a:txBody>
                  <a:tcPr/>
                </a:tc>
                <a:tc>
                  <a:txBody>
                    <a:bodyPr/>
                    <a:lstStyle/>
                    <a:p>
                      <a:r>
                        <a:rPr lang="en-US" dirty="0"/>
                        <a:t>(2, 333, 128)</a:t>
                      </a:r>
                    </a:p>
                  </a:txBody>
                  <a:tcPr/>
                </a:tc>
                <a:tc>
                  <a:txBody>
                    <a:bodyPr/>
                    <a:lstStyle/>
                    <a:p>
                      <a:r>
                        <a:rPr lang="en-US" dirty="0"/>
                        <a:t>(2, 333, 128)</a:t>
                      </a:r>
                    </a:p>
                  </a:txBody>
                  <a:tcPr/>
                </a:tc>
                <a:tc>
                  <a:txBody>
                    <a:bodyPr/>
                    <a:lstStyle/>
                    <a:p>
                      <a:r>
                        <a:rPr lang="en-US" dirty="0"/>
                        <a:t>-</a:t>
                      </a:r>
                    </a:p>
                  </a:txBody>
                  <a:tcPr/>
                </a:tc>
                <a:extLst>
                  <a:ext uri="{0D108BD9-81ED-4DB2-BD59-A6C34878D82A}">
                    <a16:rowId xmlns:a16="http://schemas.microsoft.com/office/drawing/2014/main" val="2268378170"/>
                  </a:ext>
                </a:extLst>
              </a:tr>
              <a:tr h="370840">
                <a:tc>
                  <a:txBody>
                    <a:bodyPr/>
                    <a:lstStyle/>
                    <a:p>
                      <a:r>
                        <a:rPr lang="en-US" dirty="0"/>
                        <a:t>Activation_2</a:t>
                      </a:r>
                    </a:p>
                  </a:txBody>
                  <a:tcPr/>
                </a:tc>
                <a:tc>
                  <a:txBody>
                    <a:bodyPr/>
                    <a:lstStyle/>
                    <a:p>
                      <a:r>
                        <a:rPr lang="en-US" dirty="0"/>
                        <a:t>(2, 333, 128)</a:t>
                      </a:r>
                    </a:p>
                  </a:txBody>
                  <a:tcPr/>
                </a:tc>
                <a:tc>
                  <a:txBody>
                    <a:bodyPr/>
                    <a:lstStyle/>
                    <a:p>
                      <a:r>
                        <a:rPr lang="en-US" dirty="0"/>
                        <a:t>(2, 333, 128)</a:t>
                      </a:r>
                    </a:p>
                  </a:txBody>
                  <a:tcPr/>
                </a:tc>
                <a:tc>
                  <a:txBody>
                    <a:bodyPr/>
                    <a:lstStyle/>
                    <a:p>
                      <a:r>
                        <a:rPr lang="en-US" dirty="0"/>
                        <a:t>-</a:t>
                      </a:r>
                    </a:p>
                  </a:txBody>
                  <a:tcPr/>
                </a:tc>
                <a:extLst>
                  <a:ext uri="{0D108BD9-81ED-4DB2-BD59-A6C34878D82A}">
                    <a16:rowId xmlns:a16="http://schemas.microsoft.com/office/drawing/2014/main" val="3818954071"/>
                  </a:ext>
                </a:extLst>
              </a:tr>
              <a:tr h="370840">
                <a:tc>
                  <a:txBody>
                    <a:bodyPr/>
                    <a:lstStyle/>
                    <a:p>
                      <a:r>
                        <a:rPr lang="en-US" dirty="0"/>
                        <a:t>Dropout_2</a:t>
                      </a:r>
                    </a:p>
                  </a:txBody>
                  <a:tcPr/>
                </a:tc>
                <a:tc>
                  <a:txBody>
                    <a:bodyPr/>
                    <a:lstStyle/>
                    <a:p>
                      <a:r>
                        <a:rPr lang="en-US" dirty="0"/>
                        <a:t>(2, 333, 128)</a:t>
                      </a:r>
                    </a:p>
                  </a:txBody>
                  <a:tcPr/>
                </a:tc>
                <a:tc>
                  <a:txBody>
                    <a:bodyPr/>
                    <a:lstStyle/>
                    <a:p>
                      <a:r>
                        <a:rPr lang="en-US" dirty="0"/>
                        <a:t>(2, 333, 128)</a:t>
                      </a:r>
                    </a:p>
                  </a:txBody>
                  <a:tcPr/>
                </a:tc>
                <a:tc>
                  <a:txBody>
                    <a:bodyPr/>
                    <a:lstStyle/>
                    <a:p>
                      <a:r>
                        <a:rPr lang="en-US" dirty="0"/>
                        <a:t>-</a:t>
                      </a:r>
                    </a:p>
                  </a:txBody>
                  <a:tcPr/>
                </a:tc>
                <a:extLst>
                  <a:ext uri="{0D108BD9-81ED-4DB2-BD59-A6C34878D82A}">
                    <a16:rowId xmlns:a16="http://schemas.microsoft.com/office/drawing/2014/main" val="3559717600"/>
                  </a:ext>
                </a:extLst>
              </a:tr>
              <a:tr h="370840">
                <a:tc>
                  <a:txBody>
                    <a:bodyPr/>
                    <a:lstStyle/>
                    <a:p>
                      <a:r>
                        <a:rPr lang="en-US" dirty="0"/>
                        <a:t>Conv2D_3</a:t>
                      </a:r>
                    </a:p>
                  </a:txBody>
                  <a:tcPr/>
                </a:tc>
                <a:tc>
                  <a:txBody>
                    <a:bodyPr/>
                    <a:lstStyle/>
                    <a:p>
                      <a:r>
                        <a:rPr lang="en-US" dirty="0"/>
                        <a:t>(2, 333, 128)</a:t>
                      </a:r>
                    </a:p>
                  </a:txBody>
                  <a:tcPr/>
                </a:tc>
                <a:tc>
                  <a:txBody>
                    <a:bodyPr/>
                    <a:lstStyle/>
                    <a:p>
                      <a:r>
                        <a:rPr lang="en-US" dirty="0"/>
                        <a:t>(1, 166, 512)</a:t>
                      </a:r>
                    </a:p>
                  </a:txBody>
                  <a:tcPr/>
                </a:tc>
                <a:tc>
                  <a:txBody>
                    <a:bodyPr/>
                    <a:lstStyle/>
                    <a:p>
                      <a:r>
                        <a:rPr lang="en-US" dirty="0" err="1"/>
                        <a:t>ReLU</a:t>
                      </a:r>
                      <a:endParaRPr lang="en-US" dirty="0"/>
                    </a:p>
                  </a:txBody>
                  <a:tcPr/>
                </a:tc>
                <a:extLst>
                  <a:ext uri="{0D108BD9-81ED-4DB2-BD59-A6C34878D82A}">
                    <a16:rowId xmlns:a16="http://schemas.microsoft.com/office/drawing/2014/main" val="3943916874"/>
                  </a:ext>
                </a:extLst>
              </a:tr>
              <a:tr h="370840">
                <a:tc>
                  <a:txBody>
                    <a:bodyPr/>
                    <a:lstStyle/>
                    <a:p>
                      <a:r>
                        <a:rPr lang="en-US" dirty="0"/>
                        <a:t>BatchNormalization_3</a:t>
                      </a:r>
                    </a:p>
                  </a:txBody>
                  <a:tcPr/>
                </a:tc>
                <a:tc>
                  <a:txBody>
                    <a:bodyPr/>
                    <a:lstStyle/>
                    <a:p>
                      <a:r>
                        <a:rPr lang="en-US" dirty="0"/>
                        <a:t>(1, 166, 512)</a:t>
                      </a:r>
                    </a:p>
                  </a:txBody>
                  <a:tcPr/>
                </a:tc>
                <a:tc>
                  <a:txBody>
                    <a:bodyPr/>
                    <a:lstStyle/>
                    <a:p>
                      <a:r>
                        <a:rPr lang="en-US" dirty="0"/>
                        <a:t>(1, 166, 512)</a:t>
                      </a:r>
                    </a:p>
                  </a:txBody>
                  <a:tcPr/>
                </a:tc>
                <a:tc>
                  <a:txBody>
                    <a:bodyPr/>
                    <a:lstStyle/>
                    <a:p>
                      <a:r>
                        <a:rPr lang="en-US" dirty="0"/>
                        <a:t>-</a:t>
                      </a:r>
                    </a:p>
                  </a:txBody>
                  <a:tcPr/>
                </a:tc>
                <a:extLst>
                  <a:ext uri="{0D108BD9-81ED-4DB2-BD59-A6C34878D82A}">
                    <a16:rowId xmlns:a16="http://schemas.microsoft.com/office/drawing/2014/main" val="547563289"/>
                  </a:ext>
                </a:extLst>
              </a:tr>
            </a:tbl>
          </a:graphicData>
        </a:graphic>
      </p:graphicFrame>
    </p:spTree>
    <p:extLst>
      <p:ext uri="{BB962C8B-B14F-4D97-AF65-F5344CB8AC3E}">
        <p14:creationId xmlns:p14="http://schemas.microsoft.com/office/powerpoint/2010/main" val="3588496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D68-0672-6760-94AC-1B2FAB1CB51C}"/>
              </a:ext>
            </a:extLst>
          </p:cNvPr>
          <p:cNvSpPr>
            <a:spLocks noGrp="1"/>
          </p:cNvSpPr>
          <p:nvPr>
            <p:ph type="title"/>
          </p:nvPr>
        </p:nvSpPr>
        <p:spPr/>
        <p:txBody>
          <a:bodyPr/>
          <a:lstStyle/>
          <a:p>
            <a:r>
              <a:rPr lang="en-US" dirty="0"/>
              <a:t>MODEL ARCHITECTURE</a:t>
            </a:r>
          </a:p>
        </p:txBody>
      </p:sp>
      <p:graphicFrame>
        <p:nvGraphicFramePr>
          <p:cNvPr id="5" name="Content Placeholder 4">
            <a:extLst>
              <a:ext uri="{FF2B5EF4-FFF2-40B4-BE49-F238E27FC236}">
                <a16:creationId xmlns:a16="http://schemas.microsoft.com/office/drawing/2014/main" id="{1F599191-427C-0330-6520-99958599934A}"/>
              </a:ext>
            </a:extLst>
          </p:cNvPr>
          <p:cNvGraphicFramePr>
            <a:graphicFrameLocks noGrp="1"/>
          </p:cNvGraphicFramePr>
          <p:nvPr>
            <p:ph idx="1"/>
            <p:extLst>
              <p:ext uri="{D42A27DB-BD31-4B8C-83A1-F6EECF244321}">
                <p14:modId xmlns:p14="http://schemas.microsoft.com/office/powerpoint/2010/main" val="4234127325"/>
              </p:ext>
            </p:extLst>
          </p:nvPr>
        </p:nvGraphicFramePr>
        <p:xfrm>
          <a:off x="1229193" y="2146990"/>
          <a:ext cx="8956818" cy="4389120"/>
        </p:xfrm>
        <a:graphic>
          <a:graphicData uri="http://schemas.openxmlformats.org/drawingml/2006/table">
            <a:tbl>
              <a:tblPr firstRow="1" bandRow="1">
                <a:tableStyleId>{5C22544A-7EE6-4342-B048-85BDC9FD1C3A}</a:tableStyleId>
              </a:tblPr>
              <a:tblGrid>
                <a:gridCol w="2506245">
                  <a:extLst>
                    <a:ext uri="{9D8B030D-6E8A-4147-A177-3AD203B41FA5}">
                      <a16:colId xmlns:a16="http://schemas.microsoft.com/office/drawing/2014/main" val="608920455"/>
                    </a:ext>
                  </a:extLst>
                </a:gridCol>
                <a:gridCol w="1674195">
                  <a:extLst>
                    <a:ext uri="{9D8B030D-6E8A-4147-A177-3AD203B41FA5}">
                      <a16:colId xmlns:a16="http://schemas.microsoft.com/office/drawing/2014/main" val="2611883604"/>
                    </a:ext>
                  </a:extLst>
                </a:gridCol>
                <a:gridCol w="2084536">
                  <a:extLst>
                    <a:ext uri="{9D8B030D-6E8A-4147-A177-3AD203B41FA5}">
                      <a16:colId xmlns:a16="http://schemas.microsoft.com/office/drawing/2014/main" val="2811994178"/>
                    </a:ext>
                  </a:extLst>
                </a:gridCol>
                <a:gridCol w="2691842">
                  <a:extLst>
                    <a:ext uri="{9D8B030D-6E8A-4147-A177-3AD203B41FA5}">
                      <a16:colId xmlns:a16="http://schemas.microsoft.com/office/drawing/2014/main" val="204025492"/>
                    </a:ext>
                  </a:extLst>
                </a:gridCol>
              </a:tblGrid>
              <a:tr h="361046">
                <a:tc>
                  <a:txBody>
                    <a:bodyPr/>
                    <a:lstStyle/>
                    <a:p>
                      <a:r>
                        <a:rPr lang="en-US" dirty="0"/>
                        <a:t>Layer Name</a:t>
                      </a:r>
                    </a:p>
                  </a:txBody>
                  <a:tcPr/>
                </a:tc>
                <a:tc>
                  <a:txBody>
                    <a:bodyPr/>
                    <a:lstStyle/>
                    <a:p>
                      <a:r>
                        <a:rPr lang="en-US" dirty="0"/>
                        <a:t>Input Shape</a:t>
                      </a:r>
                    </a:p>
                  </a:txBody>
                  <a:tcPr/>
                </a:tc>
                <a:tc>
                  <a:txBody>
                    <a:bodyPr/>
                    <a:lstStyle/>
                    <a:p>
                      <a:r>
                        <a:rPr lang="en-US" dirty="0"/>
                        <a:t>Output Shape</a:t>
                      </a:r>
                    </a:p>
                  </a:txBody>
                  <a:tcPr/>
                </a:tc>
                <a:tc>
                  <a:txBody>
                    <a:bodyPr/>
                    <a:lstStyle/>
                    <a:p>
                      <a:r>
                        <a:rPr lang="en-US" dirty="0"/>
                        <a:t>Activation</a:t>
                      </a:r>
                    </a:p>
                  </a:txBody>
                  <a:tcPr/>
                </a:tc>
                <a:extLst>
                  <a:ext uri="{0D108BD9-81ED-4DB2-BD59-A6C34878D82A}">
                    <a16:rowId xmlns:a16="http://schemas.microsoft.com/office/drawing/2014/main" val="3964139191"/>
                  </a:ext>
                </a:extLst>
              </a:tr>
              <a:tr h="361046">
                <a:tc>
                  <a:txBody>
                    <a:bodyPr/>
                    <a:lstStyle/>
                    <a:p>
                      <a:r>
                        <a:rPr lang="en-US" dirty="0"/>
                        <a:t>Activation_3 </a:t>
                      </a:r>
                    </a:p>
                  </a:txBody>
                  <a:tcPr/>
                </a:tc>
                <a:tc>
                  <a:txBody>
                    <a:bodyPr/>
                    <a:lstStyle/>
                    <a:p>
                      <a:r>
                        <a:rPr lang="en-US" dirty="0"/>
                        <a:t>(1, 166, 512)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(1, 166, 512)</a:t>
                      </a:r>
                    </a:p>
                  </a:txBody>
                  <a:tcPr/>
                </a:tc>
                <a:tc>
                  <a:txBody>
                    <a:bodyPr/>
                    <a:lstStyle/>
                    <a:p>
                      <a:r>
                        <a:rPr lang="en-US" dirty="0"/>
                        <a:t>-</a:t>
                      </a:r>
                    </a:p>
                  </a:txBody>
                  <a:tcPr/>
                </a:tc>
                <a:extLst>
                  <a:ext uri="{0D108BD9-81ED-4DB2-BD59-A6C34878D82A}">
                    <a16:rowId xmlns:a16="http://schemas.microsoft.com/office/drawing/2014/main" val="3827724192"/>
                  </a:ext>
                </a:extLst>
              </a:tr>
              <a:tr h="361046">
                <a:tc>
                  <a:txBody>
                    <a:bodyPr/>
                    <a:lstStyle/>
                    <a:p>
                      <a:r>
                        <a:rPr lang="en-US" dirty="0"/>
                        <a:t>MaxPooling2D_2 </a:t>
                      </a:r>
                    </a:p>
                  </a:txBody>
                  <a:tcPr/>
                </a:tc>
                <a:tc>
                  <a:txBody>
                    <a:bodyPr/>
                    <a:lstStyle/>
                    <a:p>
                      <a:r>
                        <a:rPr lang="en-US" dirty="0"/>
                        <a:t>(1, 166, 512)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(1, 166, 512)</a:t>
                      </a:r>
                    </a:p>
                  </a:txBody>
                  <a:tcPr/>
                </a:tc>
                <a:tc>
                  <a:txBody>
                    <a:bodyPr/>
                    <a:lstStyle/>
                    <a:p>
                      <a:r>
                        <a:rPr lang="en-US" dirty="0"/>
                        <a:t>-</a:t>
                      </a:r>
                    </a:p>
                  </a:txBody>
                  <a:tcPr/>
                </a:tc>
                <a:extLst>
                  <a:ext uri="{0D108BD9-81ED-4DB2-BD59-A6C34878D82A}">
                    <a16:rowId xmlns:a16="http://schemas.microsoft.com/office/drawing/2014/main" val="3430605604"/>
                  </a:ext>
                </a:extLst>
              </a:tr>
              <a:tr h="361046">
                <a:tc>
                  <a:txBody>
                    <a:bodyPr/>
                    <a:lstStyle/>
                    <a:p>
                      <a:r>
                        <a:rPr lang="en-US" dirty="0"/>
                        <a:t>Dropout_3 </a:t>
                      </a:r>
                    </a:p>
                  </a:txBody>
                  <a:tcPr/>
                </a:tc>
                <a:tc>
                  <a:txBody>
                    <a:bodyPr/>
                    <a:lstStyle/>
                    <a:p>
                      <a:r>
                        <a:rPr lang="en-US" dirty="0"/>
                        <a:t>(1, 83, 512)</a:t>
                      </a:r>
                    </a:p>
                  </a:txBody>
                  <a:tcPr/>
                </a:tc>
                <a:tc>
                  <a:txBody>
                    <a:bodyPr/>
                    <a:lstStyle/>
                    <a:p>
                      <a:r>
                        <a:rPr lang="en-US" dirty="0"/>
                        <a:t>(1, 83, 512)</a:t>
                      </a:r>
                    </a:p>
                  </a:txBody>
                  <a:tcPr/>
                </a:tc>
                <a:tc>
                  <a:txBody>
                    <a:bodyPr/>
                    <a:lstStyle/>
                    <a:p>
                      <a:r>
                        <a:rPr lang="en-US" dirty="0"/>
                        <a:t>-</a:t>
                      </a:r>
                    </a:p>
                  </a:txBody>
                  <a:tcPr/>
                </a:tc>
                <a:extLst>
                  <a:ext uri="{0D108BD9-81ED-4DB2-BD59-A6C34878D82A}">
                    <a16:rowId xmlns:a16="http://schemas.microsoft.com/office/drawing/2014/main" val="7565495"/>
                  </a:ext>
                </a:extLst>
              </a:tr>
              <a:tr h="361046">
                <a:tc>
                  <a:txBody>
                    <a:bodyPr/>
                    <a:lstStyle/>
                    <a:p>
                      <a:r>
                        <a:rPr lang="en-US" dirty="0"/>
                        <a:t>Conv2D_4 </a:t>
                      </a:r>
                    </a:p>
                  </a:txBody>
                  <a:tcPr/>
                </a:tc>
                <a:tc>
                  <a:txBody>
                    <a:bodyPr/>
                    <a:lstStyle/>
                    <a:p>
                      <a:r>
                        <a:rPr lang="en-US" dirty="0"/>
                        <a:t>(1, 83, 512)</a:t>
                      </a:r>
                    </a:p>
                  </a:txBody>
                  <a:tcPr/>
                </a:tc>
                <a:tc>
                  <a:txBody>
                    <a:bodyPr/>
                    <a:lstStyle/>
                    <a:p>
                      <a:r>
                        <a:rPr lang="en-US" dirty="0"/>
                        <a:t>(1, 83, 512)</a:t>
                      </a:r>
                    </a:p>
                  </a:txBody>
                  <a:tcPr/>
                </a:tc>
                <a:tc>
                  <a:txBody>
                    <a:bodyPr/>
                    <a:lstStyle/>
                    <a:p>
                      <a:r>
                        <a:rPr lang="en-US" dirty="0"/>
                        <a:t>-</a:t>
                      </a:r>
                    </a:p>
                  </a:txBody>
                  <a:tcPr/>
                </a:tc>
                <a:extLst>
                  <a:ext uri="{0D108BD9-81ED-4DB2-BD59-A6C34878D82A}">
                    <a16:rowId xmlns:a16="http://schemas.microsoft.com/office/drawing/2014/main" val="1504396852"/>
                  </a:ext>
                </a:extLst>
              </a:tr>
              <a:tr h="361046">
                <a:tc>
                  <a:txBody>
                    <a:bodyPr/>
                    <a:lstStyle/>
                    <a:p>
                      <a:r>
                        <a:rPr lang="en-US" dirty="0"/>
                        <a:t>BatchNormalization_4</a:t>
                      </a:r>
                    </a:p>
                  </a:txBody>
                  <a:tcPr/>
                </a:tc>
                <a:tc>
                  <a:txBody>
                    <a:bodyPr/>
                    <a:lstStyle/>
                    <a:p>
                      <a:r>
                        <a:rPr lang="en-US" dirty="0"/>
                        <a:t>(1, 83, 512)</a:t>
                      </a:r>
                    </a:p>
                  </a:txBody>
                  <a:tcPr/>
                </a:tc>
                <a:tc>
                  <a:txBody>
                    <a:bodyPr/>
                    <a:lstStyle/>
                    <a:p>
                      <a:r>
                        <a:rPr lang="en-US" dirty="0"/>
                        <a:t>(1, 83, 512)</a:t>
                      </a:r>
                    </a:p>
                  </a:txBody>
                  <a:tcPr/>
                </a:tc>
                <a:tc>
                  <a:txBody>
                    <a:bodyPr/>
                    <a:lstStyle/>
                    <a:p>
                      <a:r>
                        <a:rPr lang="en-US" dirty="0" err="1"/>
                        <a:t>ReLU</a:t>
                      </a:r>
                      <a:endParaRPr lang="en-US" dirty="0"/>
                    </a:p>
                  </a:txBody>
                  <a:tcPr/>
                </a:tc>
                <a:extLst>
                  <a:ext uri="{0D108BD9-81ED-4DB2-BD59-A6C34878D82A}">
                    <a16:rowId xmlns:a16="http://schemas.microsoft.com/office/drawing/2014/main" val="1676646541"/>
                  </a:ext>
                </a:extLst>
              </a:tr>
              <a:tr h="361046">
                <a:tc>
                  <a:txBody>
                    <a:bodyPr/>
                    <a:lstStyle/>
                    <a:p>
                      <a:r>
                        <a:rPr lang="en-US" dirty="0"/>
                        <a:t>Activation_4</a:t>
                      </a:r>
                    </a:p>
                  </a:txBody>
                  <a:tcPr/>
                </a:tc>
                <a:tc>
                  <a:txBody>
                    <a:bodyPr/>
                    <a:lstStyle/>
                    <a:p>
                      <a:r>
                        <a:rPr lang="en-US" dirty="0"/>
                        <a:t>(1, 83, 512)</a:t>
                      </a:r>
                    </a:p>
                  </a:txBody>
                  <a:tcPr/>
                </a:tc>
                <a:tc>
                  <a:txBody>
                    <a:bodyPr/>
                    <a:lstStyle/>
                    <a:p>
                      <a:r>
                        <a:rPr lang="en-US" dirty="0"/>
                        <a:t>(1, 83, 512)</a:t>
                      </a:r>
                    </a:p>
                  </a:txBody>
                  <a:tcPr/>
                </a:tc>
                <a:tc>
                  <a:txBody>
                    <a:bodyPr/>
                    <a:lstStyle/>
                    <a:p>
                      <a:r>
                        <a:rPr lang="en-US" dirty="0"/>
                        <a:t>-</a:t>
                      </a:r>
                    </a:p>
                  </a:txBody>
                  <a:tcPr/>
                </a:tc>
                <a:extLst>
                  <a:ext uri="{0D108BD9-81ED-4DB2-BD59-A6C34878D82A}">
                    <a16:rowId xmlns:a16="http://schemas.microsoft.com/office/drawing/2014/main" val="348622996"/>
                  </a:ext>
                </a:extLst>
              </a:tr>
              <a:tr h="361046">
                <a:tc>
                  <a:txBody>
                    <a:bodyPr/>
                    <a:lstStyle/>
                    <a:p>
                      <a:r>
                        <a:rPr lang="en-US" dirty="0"/>
                        <a:t>Dropout_4</a:t>
                      </a:r>
                    </a:p>
                  </a:txBody>
                  <a:tcPr/>
                </a:tc>
                <a:tc>
                  <a:txBody>
                    <a:bodyPr/>
                    <a:lstStyle/>
                    <a:p>
                      <a:r>
                        <a:rPr lang="en-US" dirty="0"/>
                        <a:t>(1, 83, 512)</a:t>
                      </a:r>
                    </a:p>
                  </a:txBody>
                  <a:tcPr/>
                </a:tc>
                <a:tc>
                  <a:txBody>
                    <a:bodyPr/>
                    <a:lstStyle/>
                    <a:p>
                      <a:r>
                        <a:rPr lang="en-US" dirty="0"/>
                        <a:t>(1, 83, 512)</a:t>
                      </a:r>
                    </a:p>
                  </a:txBody>
                  <a:tcPr/>
                </a:tc>
                <a:tc>
                  <a:txBody>
                    <a:bodyPr/>
                    <a:lstStyle/>
                    <a:p>
                      <a:r>
                        <a:rPr lang="en-US" dirty="0"/>
                        <a:t>-</a:t>
                      </a:r>
                    </a:p>
                  </a:txBody>
                  <a:tcPr/>
                </a:tc>
                <a:extLst>
                  <a:ext uri="{0D108BD9-81ED-4DB2-BD59-A6C34878D82A}">
                    <a16:rowId xmlns:a16="http://schemas.microsoft.com/office/drawing/2014/main" val="2268378170"/>
                  </a:ext>
                </a:extLst>
              </a:tr>
              <a:tr h="361046">
                <a:tc>
                  <a:txBody>
                    <a:bodyPr/>
                    <a:lstStyle/>
                    <a:p>
                      <a:r>
                        <a:rPr lang="en-US" dirty="0"/>
                        <a:t>Dense_1</a:t>
                      </a:r>
                    </a:p>
                  </a:txBody>
                  <a:tcPr/>
                </a:tc>
                <a:tc>
                  <a:txBody>
                    <a:bodyPr/>
                    <a:lstStyle/>
                    <a:p>
                      <a:r>
                        <a:rPr lang="en-US" dirty="0"/>
                        <a:t>(1, 83, 512)</a:t>
                      </a:r>
                    </a:p>
                  </a:txBody>
                  <a:tcPr/>
                </a:tc>
                <a:tc>
                  <a:txBody>
                    <a:bodyPr/>
                    <a:lstStyle/>
                    <a:p>
                      <a:r>
                        <a:rPr lang="en-US" dirty="0"/>
                        <a:t>(1, 83, 512)</a:t>
                      </a:r>
                    </a:p>
                  </a:txBody>
                  <a:tcPr/>
                </a:tc>
                <a:tc>
                  <a:txBody>
                    <a:bodyPr/>
                    <a:lstStyle/>
                    <a:p>
                      <a:r>
                        <a:rPr lang="en-US" dirty="0"/>
                        <a:t>-</a:t>
                      </a:r>
                    </a:p>
                  </a:txBody>
                  <a:tcPr/>
                </a:tc>
                <a:extLst>
                  <a:ext uri="{0D108BD9-81ED-4DB2-BD59-A6C34878D82A}">
                    <a16:rowId xmlns:a16="http://schemas.microsoft.com/office/drawing/2014/main" val="3818954071"/>
                  </a:ext>
                </a:extLst>
              </a:tr>
              <a:tr h="361046">
                <a:tc>
                  <a:txBody>
                    <a:bodyPr/>
                    <a:lstStyle/>
                    <a:p>
                      <a:r>
                        <a:rPr lang="en-US" dirty="0"/>
                        <a:t>Dropout_5</a:t>
                      </a:r>
                    </a:p>
                  </a:txBody>
                  <a:tcPr/>
                </a:tc>
                <a:tc>
                  <a:txBody>
                    <a:bodyPr/>
                    <a:lstStyle/>
                    <a:p>
                      <a:r>
                        <a:rPr lang="en-US" dirty="0"/>
                        <a:t>(512,)</a:t>
                      </a:r>
                    </a:p>
                  </a:txBody>
                  <a:tcPr/>
                </a:tc>
                <a:tc>
                  <a:txBody>
                    <a:bodyPr/>
                    <a:lstStyle/>
                    <a:p>
                      <a:r>
                        <a:rPr lang="en-US" dirty="0"/>
                        <a:t>(512,)</a:t>
                      </a:r>
                    </a:p>
                  </a:txBody>
                  <a:tcPr/>
                </a:tc>
                <a:tc>
                  <a:txBody>
                    <a:bodyPr/>
                    <a:lstStyle/>
                    <a:p>
                      <a:r>
                        <a:rPr lang="en-US" dirty="0"/>
                        <a:t>Leaky </a:t>
                      </a:r>
                      <a:r>
                        <a:rPr lang="en-US" dirty="0" err="1"/>
                        <a:t>ReLU</a:t>
                      </a:r>
                      <a:endParaRPr lang="en-US" dirty="0"/>
                    </a:p>
                  </a:txBody>
                  <a:tcPr/>
                </a:tc>
                <a:extLst>
                  <a:ext uri="{0D108BD9-81ED-4DB2-BD59-A6C34878D82A}">
                    <a16:rowId xmlns:a16="http://schemas.microsoft.com/office/drawing/2014/main" val="3559717600"/>
                  </a:ext>
                </a:extLst>
              </a:tr>
              <a:tr h="361046">
                <a:tc>
                  <a:txBody>
                    <a:bodyPr/>
                    <a:lstStyle/>
                    <a:p>
                      <a:r>
                        <a:rPr lang="en-US" dirty="0"/>
                        <a:t>Conv2D_5</a:t>
                      </a:r>
                    </a:p>
                  </a:txBody>
                  <a:tcPr/>
                </a:tc>
                <a:tc>
                  <a:txBody>
                    <a:bodyPr/>
                    <a:lstStyle/>
                    <a:p>
                      <a:r>
                        <a:rPr lang="en-US" dirty="0"/>
                        <a:t>(1, 83, 512)</a:t>
                      </a:r>
                    </a:p>
                  </a:txBody>
                  <a:tcPr/>
                </a:tc>
                <a:tc>
                  <a:txBody>
                    <a:bodyPr/>
                    <a:lstStyle/>
                    <a:p>
                      <a:r>
                        <a:rPr lang="en-US" dirty="0"/>
                        <a:t>(1, 83, 32)</a:t>
                      </a:r>
                    </a:p>
                  </a:txBody>
                  <a:tcPr/>
                </a:tc>
                <a:tc>
                  <a:txBody>
                    <a:bodyPr/>
                    <a:lstStyle/>
                    <a:p>
                      <a:r>
                        <a:rPr lang="en-US" dirty="0"/>
                        <a:t>-</a:t>
                      </a:r>
                    </a:p>
                  </a:txBody>
                  <a:tcPr/>
                </a:tc>
                <a:extLst>
                  <a:ext uri="{0D108BD9-81ED-4DB2-BD59-A6C34878D82A}">
                    <a16:rowId xmlns:a16="http://schemas.microsoft.com/office/drawing/2014/main" val="3943916874"/>
                  </a:ext>
                </a:extLst>
              </a:tr>
              <a:tr h="361046">
                <a:tc>
                  <a:txBody>
                    <a:bodyPr/>
                    <a:lstStyle/>
                    <a:p>
                      <a:r>
                        <a:rPr lang="en-US" dirty="0"/>
                        <a:t>Flatten</a:t>
                      </a:r>
                    </a:p>
                  </a:txBody>
                  <a:tcPr/>
                </a:tc>
                <a:tc>
                  <a:txBody>
                    <a:bodyPr/>
                    <a:lstStyle/>
                    <a:p>
                      <a:r>
                        <a:rPr lang="en-US" dirty="0"/>
                        <a:t>(1, 83, 32)</a:t>
                      </a:r>
                    </a:p>
                  </a:txBody>
                  <a:tcPr/>
                </a:tc>
                <a:tc>
                  <a:txBody>
                    <a:bodyPr/>
                    <a:lstStyle/>
                    <a:p>
                      <a:r>
                        <a:rPr lang="en-US" dirty="0"/>
                        <a:t>(2656,)</a:t>
                      </a:r>
                    </a:p>
                  </a:txBody>
                  <a:tcPr/>
                </a:tc>
                <a:tc>
                  <a:txBody>
                    <a:bodyPr/>
                    <a:lstStyle/>
                    <a:p>
                      <a:r>
                        <a:rPr lang="en-US" dirty="0"/>
                        <a:t>-</a:t>
                      </a:r>
                    </a:p>
                  </a:txBody>
                  <a:tcPr/>
                </a:tc>
                <a:extLst>
                  <a:ext uri="{0D108BD9-81ED-4DB2-BD59-A6C34878D82A}">
                    <a16:rowId xmlns:a16="http://schemas.microsoft.com/office/drawing/2014/main" val="547563289"/>
                  </a:ext>
                </a:extLst>
              </a:tr>
            </a:tbl>
          </a:graphicData>
        </a:graphic>
      </p:graphicFrame>
    </p:spTree>
    <p:extLst>
      <p:ext uri="{BB962C8B-B14F-4D97-AF65-F5344CB8AC3E}">
        <p14:creationId xmlns:p14="http://schemas.microsoft.com/office/powerpoint/2010/main" val="155297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D68-0672-6760-94AC-1B2FAB1CB51C}"/>
              </a:ext>
            </a:extLst>
          </p:cNvPr>
          <p:cNvSpPr>
            <a:spLocks noGrp="1"/>
          </p:cNvSpPr>
          <p:nvPr>
            <p:ph type="title"/>
          </p:nvPr>
        </p:nvSpPr>
        <p:spPr/>
        <p:txBody>
          <a:bodyPr/>
          <a:lstStyle/>
          <a:p>
            <a:r>
              <a:rPr lang="en-US" dirty="0"/>
              <a:t>MODEL ARCHITECTURE</a:t>
            </a:r>
          </a:p>
        </p:txBody>
      </p:sp>
      <p:graphicFrame>
        <p:nvGraphicFramePr>
          <p:cNvPr id="5" name="Content Placeholder 4">
            <a:extLst>
              <a:ext uri="{FF2B5EF4-FFF2-40B4-BE49-F238E27FC236}">
                <a16:creationId xmlns:a16="http://schemas.microsoft.com/office/drawing/2014/main" id="{1F599191-427C-0330-6520-99958599934A}"/>
              </a:ext>
            </a:extLst>
          </p:cNvPr>
          <p:cNvGraphicFramePr>
            <a:graphicFrameLocks noGrp="1"/>
          </p:cNvGraphicFramePr>
          <p:nvPr>
            <p:ph idx="1"/>
            <p:extLst>
              <p:ext uri="{D42A27DB-BD31-4B8C-83A1-F6EECF244321}">
                <p14:modId xmlns:p14="http://schemas.microsoft.com/office/powerpoint/2010/main" val="3353536033"/>
              </p:ext>
            </p:extLst>
          </p:nvPr>
        </p:nvGraphicFramePr>
        <p:xfrm>
          <a:off x="1024129" y="2146990"/>
          <a:ext cx="9161882" cy="4389120"/>
        </p:xfrm>
        <a:graphic>
          <a:graphicData uri="http://schemas.openxmlformats.org/drawingml/2006/table">
            <a:tbl>
              <a:tblPr firstRow="1" bandRow="1">
                <a:tableStyleId>{5C22544A-7EE6-4342-B048-85BDC9FD1C3A}</a:tableStyleId>
              </a:tblPr>
              <a:tblGrid>
                <a:gridCol w="2563625">
                  <a:extLst>
                    <a:ext uri="{9D8B030D-6E8A-4147-A177-3AD203B41FA5}">
                      <a16:colId xmlns:a16="http://schemas.microsoft.com/office/drawing/2014/main" val="608920455"/>
                    </a:ext>
                  </a:extLst>
                </a:gridCol>
                <a:gridCol w="1712525">
                  <a:extLst>
                    <a:ext uri="{9D8B030D-6E8A-4147-A177-3AD203B41FA5}">
                      <a16:colId xmlns:a16="http://schemas.microsoft.com/office/drawing/2014/main" val="2611883604"/>
                    </a:ext>
                  </a:extLst>
                </a:gridCol>
                <a:gridCol w="2132261">
                  <a:extLst>
                    <a:ext uri="{9D8B030D-6E8A-4147-A177-3AD203B41FA5}">
                      <a16:colId xmlns:a16="http://schemas.microsoft.com/office/drawing/2014/main" val="2811994178"/>
                    </a:ext>
                  </a:extLst>
                </a:gridCol>
                <a:gridCol w="2753471">
                  <a:extLst>
                    <a:ext uri="{9D8B030D-6E8A-4147-A177-3AD203B41FA5}">
                      <a16:colId xmlns:a16="http://schemas.microsoft.com/office/drawing/2014/main" val="204025492"/>
                    </a:ext>
                  </a:extLst>
                </a:gridCol>
              </a:tblGrid>
              <a:tr h="358548">
                <a:tc>
                  <a:txBody>
                    <a:bodyPr/>
                    <a:lstStyle/>
                    <a:p>
                      <a:r>
                        <a:rPr lang="en-US" dirty="0"/>
                        <a:t>Layer Name</a:t>
                      </a:r>
                    </a:p>
                  </a:txBody>
                  <a:tcPr/>
                </a:tc>
                <a:tc>
                  <a:txBody>
                    <a:bodyPr/>
                    <a:lstStyle/>
                    <a:p>
                      <a:r>
                        <a:rPr lang="en-US" dirty="0"/>
                        <a:t>Input Shape</a:t>
                      </a:r>
                    </a:p>
                  </a:txBody>
                  <a:tcPr/>
                </a:tc>
                <a:tc>
                  <a:txBody>
                    <a:bodyPr/>
                    <a:lstStyle/>
                    <a:p>
                      <a:r>
                        <a:rPr lang="en-US" dirty="0"/>
                        <a:t>Output Shape</a:t>
                      </a:r>
                    </a:p>
                  </a:txBody>
                  <a:tcPr/>
                </a:tc>
                <a:tc>
                  <a:txBody>
                    <a:bodyPr/>
                    <a:lstStyle/>
                    <a:p>
                      <a:r>
                        <a:rPr lang="en-US" dirty="0"/>
                        <a:t>Activation</a:t>
                      </a:r>
                    </a:p>
                  </a:txBody>
                  <a:tcPr/>
                </a:tc>
                <a:extLst>
                  <a:ext uri="{0D108BD9-81ED-4DB2-BD59-A6C34878D82A}">
                    <a16:rowId xmlns:a16="http://schemas.microsoft.com/office/drawing/2014/main" val="3964139191"/>
                  </a:ext>
                </a:extLst>
              </a:tr>
              <a:tr h="358548">
                <a:tc>
                  <a:txBody>
                    <a:bodyPr/>
                    <a:lstStyle/>
                    <a:p>
                      <a:r>
                        <a:rPr lang="en-US" dirty="0"/>
                        <a:t>Dense_2</a:t>
                      </a:r>
                    </a:p>
                  </a:txBody>
                  <a:tcPr/>
                </a:tc>
                <a:tc>
                  <a:txBody>
                    <a:bodyPr/>
                    <a:lstStyle/>
                    <a:p>
                      <a:r>
                        <a:rPr lang="en-US" dirty="0"/>
                        <a:t>(2656,)</a:t>
                      </a:r>
                    </a:p>
                  </a:txBody>
                  <a:tcPr/>
                </a:tc>
                <a:tc>
                  <a:txBody>
                    <a:bodyPr/>
                    <a:lstStyle/>
                    <a:p>
                      <a:r>
                        <a:rPr lang="en-US" dirty="0"/>
                        <a:t>(256,) </a:t>
                      </a:r>
                    </a:p>
                  </a:txBody>
                  <a:tcPr/>
                </a:tc>
                <a:tc>
                  <a:txBody>
                    <a:bodyPr/>
                    <a:lstStyle/>
                    <a:p>
                      <a:r>
                        <a:rPr lang="en-US" dirty="0" err="1"/>
                        <a:t>Softmax</a:t>
                      </a:r>
                      <a:endParaRPr lang="en-US" dirty="0"/>
                    </a:p>
                  </a:txBody>
                  <a:tcPr/>
                </a:tc>
                <a:extLst>
                  <a:ext uri="{0D108BD9-81ED-4DB2-BD59-A6C34878D82A}">
                    <a16:rowId xmlns:a16="http://schemas.microsoft.com/office/drawing/2014/main" val="3827724192"/>
                  </a:ext>
                </a:extLst>
              </a:tr>
              <a:tr h="358548">
                <a:tc>
                  <a:txBody>
                    <a:bodyPr/>
                    <a:lstStyle/>
                    <a:p>
                      <a:r>
                        <a:rPr lang="en-US" dirty="0"/>
                        <a:t>BatchNormalization_5</a:t>
                      </a:r>
                    </a:p>
                  </a:txBody>
                  <a:tcPr/>
                </a:tc>
                <a:tc>
                  <a:txBody>
                    <a:bodyPr/>
                    <a:lstStyle/>
                    <a:p>
                      <a:r>
                        <a:rPr lang="en-US" dirty="0"/>
                        <a:t>(256,)</a:t>
                      </a:r>
                    </a:p>
                  </a:txBody>
                  <a:tcPr/>
                </a:tc>
                <a:tc>
                  <a:txBody>
                    <a:bodyPr/>
                    <a:lstStyle/>
                    <a:p>
                      <a:r>
                        <a:rPr lang="en-US" dirty="0"/>
                        <a:t>(256,) </a:t>
                      </a:r>
                    </a:p>
                  </a:txBody>
                  <a:tcPr/>
                </a:tc>
                <a:tc>
                  <a:txBody>
                    <a:bodyPr/>
                    <a:lstStyle/>
                    <a:p>
                      <a:r>
                        <a:rPr lang="en-US" dirty="0"/>
                        <a:t>-</a:t>
                      </a:r>
                    </a:p>
                  </a:txBody>
                  <a:tcPr/>
                </a:tc>
                <a:extLst>
                  <a:ext uri="{0D108BD9-81ED-4DB2-BD59-A6C34878D82A}">
                    <a16:rowId xmlns:a16="http://schemas.microsoft.com/office/drawing/2014/main" val="3430605604"/>
                  </a:ext>
                </a:extLst>
              </a:tr>
              <a:tr h="358548">
                <a:tc>
                  <a:txBody>
                    <a:bodyPr/>
                    <a:lstStyle/>
                    <a:p>
                      <a:r>
                        <a:rPr lang="en-US" dirty="0"/>
                        <a:t>Dropout_6 </a:t>
                      </a:r>
                    </a:p>
                  </a:txBody>
                  <a:tcPr/>
                </a:tc>
                <a:tc>
                  <a:txBody>
                    <a:bodyPr/>
                    <a:lstStyle/>
                    <a:p>
                      <a:r>
                        <a:rPr lang="en-US" dirty="0"/>
                        <a:t>(256,)</a:t>
                      </a:r>
                    </a:p>
                  </a:txBody>
                  <a:tcPr/>
                </a:tc>
                <a:tc>
                  <a:txBody>
                    <a:bodyPr/>
                    <a:lstStyle/>
                    <a:p>
                      <a:r>
                        <a:rPr lang="en-US" dirty="0"/>
                        <a:t>(256,) </a:t>
                      </a:r>
                    </a:p>
                  </a:txBody>
                  <a:tcPr/>
                </a:tc>
                <a:tc>
                  <a:txBody>
                    <a:bodyPr/>
                    <a:lstStyle/>
                    <a:p>
                      <a:r>
                        <a:rPr lang="en-US" dirty="0"/>
                        <a:t>-</a:t>
                      </a:r>
                    </a:p>
                  </a:txBody>
                  <a:tcPr/>
                </a:tc>
                <a:extLst>
                  <a:ext uri="{0D108BD9-81ED-4DB2-BD59-A6C34878D82A}">
                    <a16:rowId xmlns:a16="http://schemas.microsoft.com/office/drawing/2014/main" val="7565495"/>
                  </a:ext>
                </a:extLst>
              </a:tr>
              <a:tr h="358548">
                <a:tc>
                  <a:txBody>
                    <a:bodyPr/>
                    <a:lstStyle/>
                    <a:p>
                      <a:r>
                        <a:rPr lang="en-US" dirty="0"/>
                        <a:t>Activation_5</a:t>
                      </a:r>
                    </a:p>
                  </a:txBody>
                  <a:tcPr/>
                </a:tc>
                <a:tc>
                  <a:txBody>
                    <a:bodyPr/>
                    <a:lstStyle/>
                    <a:p>
                      <a:r>
                        <a:rPr lang="en-US" dirty="0"/>
                        <a:t>(256,)</a:t>
                      </a:r>
                    </a:p>
                  </a:txBody>
                  <a:tcPr/>
                </a:tc>
                <a:tc>
                  <a:txBody>
                    <a:bodyPr/>
                    <a:lstStyle/>
                    <a:p>
                      <a:r>
                        <a:rPr lang="en-US" dirty="0"/>
                        <a:t>(256,) </a:t>
                      </a:r>
                    </a:p>
                  </a:txBody>
                  <a:tcPr/>
                </a:tc>
                <a:tc>
                  <a:txBody>
                    <a:bodyPr/>
                    <a:lstStyle/>
                    <a:p>
                      <a:r>
                        <a:rPr lang="en-US" dirty="0"/>
                        <a:t>-</a:t>
                      </a:r>
                    </a:p>
                  </a:txBody>
                  <a:tcPr/>
                </a:tc>
                <a:extLst>
                  <a:ext uri="{0D108BD9-81ED-4DB2-BD59-A6C34878D82A}">
                    <a16:rowId xmlns:a16="http://schemas.microsoft.com/office/drawing/2014/main" val="1504396852"/>
                  </a:ext>
                </a:extLst>
              </a:tr>
              <a:tr h="358548">
                <a:tc>
                  <a:txBody>
                    <a:bodyPr/>
                    <a:lstStyle/>
                    <a:p>
                      <a:r>
                        <a:rPr lang="en-US" dirty="0"/>
                        <a:t>Dense_3 </a:t>
                      </a:r>
                    </a:p>
                  </a:txBody>
                  <a:tcPr/>
                </a:tc>
                <a:tc>
                  <a:txBody>
                    <a:bodyPr/>
                    <a:lstStyle/>
                    <a:p>
                      <a:r>
                        <a:rPr lang="en-US" dirty="0"/>
                        <a:t>(256,)</a:t>
                      </a:r>
                    </a:p>
                  </a:txBody>
                  <a:tcPr/>
                </a:tc>
                <a:tc>
                  <a:txBody>
                    <a:bodyPr/>
                    <a:lstStyle/>
                    <a:p>
                      <a:r>
                        <a:rPr lang="en-US" dirty="0"/>
                        <a:t>(34,) </a:t>
                      </a:r>
                    </a:p>
                  </a:txBody>
                  <a:tcPr/>
                </a:tc>
                <a:tc>
                  <a:txBody>
                    <a:bodyPr/>
                    <a:lstStyle/>
                    <a:p>
                      <a:r>
                        <a:rPr lang="en-US" dirty="0" err="1"/>
                        <a:t>Softmax</a:t>
                      </a:r>
                      <a:endParaRPr lang="en-US" dirty="0"/>
                    </a:p>
                  </a:txBody>
                  <a:tcPr/>
                </a:tc>
                <a:extLst>
                  <a:ext uri="{0D108BD9-81ED-4DB2-BD59-A6C34878D82A}">
                    <a16:rowId xmlns:a16="http://schemas.microsoft.com/office/drawing/2014/main" val="1676646541"/>
                  </a:ext>
                </a:extLst>
              </a:tr>
              <a:tr h="358548">
                <a:tc>
                  <a:txBody>
                    <a:bodyPr/>
                    <a:lstStyle/>
                    <a:p>
                      <a:r>
                        <a:rPr lang="en-US" dirty="0"/>
                        <a:t>Dense_4</a:t>
                      </a:r>
                    </a:p>
                  </a:txBody>
                  <a:tcPr/>
                </a:tc>
                <a:tc>
                  <a:txBody>
                    <a:bodyPr/>
                    <a:lstStyle/>
                    <a:p>
                      <a:r>
                        <a:rPr lang="en-US" dirty="0"/>
                        <a:t>(512,)</a:t>
                      </a:r>
                    </a:p>
                  </a:txBody>
                  <a:tcPr/>
                </a:tc>
                <a:tc>
                  <a:txBody>
                    <a:bodyPr/>
                    <a:lstStyle/>
                    <a:p>
                      <a:r>
                        <a:rPr lang="en-US" dirty="0"/>
                        <a:t>(512,)</a:t>
                      </a:r>
                    </a:p>
                  </a:txBody>
                  <a:tcPr/>
                </a:tc>
                <a:tc>
                  <a:txBody>
                    <a:bodyPr/>
                    <a:lstStyle/>
                    <a:p>
                      <a:r>
                        <a:rPr lang="en-US" dirty="0" err="1"/>
                        <a:t>Softmax</a:t>
                      </a:r>
                      <a:endParaRPr lang="en-US" dirty="0"/>
                    </a:p>
                  </a:txBody>
                  <a:tcPr/>
                </a:tc>
                <a:extLst>
                  <a:ext uri="{0D108BD9-81ED-4DB2-BD59-A6C34878D82A}">
                    <a16:rowId xmlns:a16="http://schemas.microsoft.com/office/drawing/2014/main" val="348622996"/>
                  </a:ext>
                </a:extLst>
              </a:tr>
              <a:tr h="358548">
                <a:tc>
                  <a:txBody>
                    <a:bodyPr/>
                    <a:lstStyle/>
                    <a:p>
                      <a:r>
                        <a:rPr lang="en-US" dirty="0"/>
                        <a:t>BatchNormalization_6</a:t>
                      </a:r>
                    </a:p>
                  </a:txBody>
                  <a:tcPr/>
                </a:tc>
                <a:tc>
                  <a:txBody>
                    <a:bodyPr/>
                    <a:lstStyle/>
                    <a:p>
                      <a:r>
                        <a:rPr lang="en-US" dirty="0"/>
                        <a:t>(512,)</a:t>
                      </a:r>
                    </a:p>
                  </a:txBody>
                  <a:tcPr/>
                </a:tc>
                <a:tc>
                  <a:txBody>
                    <a:bodyPr/>
                    <a:lstStyle/>
                    <a:p>
                      <a:r>
                        <a:rPr lang="en-US" dirty="0"/>
                        <a:t>(512,)</a:t>
                      </a:r>
                    </a:p>
                  </a:txBody>
                  <a:tcPr/>
                </a:tc>
                <a:tc>
                  <a:txBody>
                    <a:bodyPr/>
                    <a:lstStyle/>
                    <a:p>
                      <a:r>
                        <a:rPr lang="en-US" dirty="0"/>
                        <a:t>-</a:t>
                      </a:r>
                    </a:p>
                  </a:txBody>
                  <a:tcPr/>
                </a:tc>
                <a:extLst>
                  <a:ext uri="{0D108BD9-81ED-4DB2-BD59-A6C34878D82A}">
                    <a16:rowId xmlns:a16="http://schemas.microsoft.com/office/drawing/2014/main" val="2268378170"/>
                  </a:ext>
                </a:extLst>
              </a:tr>
              <a:tr h="358548">
                <a:tc>
                  <a:txBody>
                    <a:bodyPr/>
                    <a:lstStyle/>
                    <a:p>
                      <a:r>
                        <a:rPr lang="en-US" dirty="0"/>
                        <a:t>Dropout_7</a:t>
                      </a:r>
                    </a:p>
                  </a:txBody>
                  <a:tcPr/>
                </a:tc>
                <a:tc>
                  <a:txBody>
                    <a:bodyPr/>
                    <a:lstStyle/>
                    <a:p>
                      <a:r>
                        <a:rPr lang="en-US" dirty="0"/>
                        <a:t>(512,)</a:t>
                      </a:r>
                    </a:p>
                  </a:txBody>
                  <a:tcPr/>
                </a:tc>
                <a:tc>
                  <a:txBody>
                    <a:bodyPr/>
                    <a:lstStyle/>
                    <a:p>
                      <a:r>
                        <a:rPr lang="en-US" dirty="0"/>
                        <a:t>(512,)</a:t>
                      </a:r>
                    </a:p>
                  </a:txBody>
                  <a:tcPr/>
                </a:tc>
                <a:tc>
                  <a:txBody>
                    <a:bodyPr/>
                    <a:lstStyle/>
                    <a:p>
                      <a:r>
                        <a:rPr lang="en-US" dirty="0"/>
                        <a:t>-</a:t>
                      </a:r>
                    </a:p>
                  </a:txBody>
                  <a:tcPr/>
                </a:tc>
                <a:extLst>
                  <a:ext uri="{0D108BD9-81ED-4DB2-BD59-A6C34878D82A}">
                    <a16:rowId xmlns:a16="http://schemas.microsoft.com/office/drawing/2014/main" val="3818954071"/>
                  </a:ext>
                </a:extLst>
              </a:tr>
              <a:tr h="358548">
                <a:tc>
                  <a:txBody>
                    <a:bodyPr/>
                    <a:lstStyle/>
                    <a:p>
                      <a:r>
                        <a:rPr lang="en-US" dirty="0"/>
                        <a:t>Activation_6</a:t>
                      </a:r>
                    </a:p>
                  </a:txBody>
                  <a:tcPr/>
                </a:tc>
                <a:tc>
                  <a:txBody>
                    <a:bodyPr/>
                    <a:lstStyle/>
                    <a:p>
                      <a:r>
                        <a:rPr lang="en-US" dirty="0"/>
                        <a:t>(512,)</a:t>
                      </a:r>
                    </a:p>
                  </a:txBody>
                  <a:tcPr/>
                </a:tc>
                <a:tc>
                  <a:txBody>
                    <a:bodyPr/>
                    <a:lstStyle/>
                    <a:p>
                      <a:r>
                        <a:rPr lang="en-US" dirty="0"/>
                        <a:t>(512,)</a:t>
                      </a:r>
                    </a:p>
                  </a:txBody>
                  <a:tcPr/>
                </a:tc>
                <a:tc>
                  <a:txBody>
                    <a:bodyPr/>
                    <a:lstStyle/>
                    <a:p>
                      <a:r>
                        <a:rPr lang="en-US" dirty="0"/>
                        <a:t>-</a:t>
                      </a:r>
                    </a:p>
                  </a:txBody>
                  <a:tcPr/>
                </a:tc>
                <a:extLst>
                  <a:ext uri="{0D108BD9-81ED-4DB2-BD59-A6C34878D82A}">
                    <a16:rowId xmlns:a16="http://schemas.microsoft.com/office/drawing/2014/main" val="3559717600"/>
                  </a:ext>
                </a:extLst>
              </a:tr>
              <a:tr h="358548">
                <a:tc>
                  <a:txBody>
                    <a:bodyPr/>
                    <a:lstStyle/>
                    <a:p>
                      <a:r>
                        <a:rPr lang="en-US" dirty="0"/>
                        <a:t>Dense_5 (Output)</a:t>
                      </a:r>
                    </a:p>
                  </a:txBody>
                  <a:tcPr/>
                </a:tc>
                <a:tc>
                  <a:txBody>
                    <a:bodyPr/>
                    <a:lstStyle/>
                    <a:p>
                      <a:r>
                        <a:rPr lang="en-US" dirty="0"/>
                        <a:t>(512,)</a:t>
                      </a:r>
                    </a:p>
                  </a:txBody>
                  <a:tcPr/>
                </a:tc>
                <a:tc>
                  <a:txBody>
                    <a:bodyPr/>
                    <a:lstStyle/>
                    <a:p>
                      <a:r>
                        <a:rPr lang="en-US" dirty="0"/>
                        <a:t> (1756,) </a:t>
                      </a:r>
                    </a:p>
                  </a:txBody>
                  <a:tcPr/>
                </a:tc>
                <a:tc>
                  <a:txBody>
                    <a:bodyPr/>
                    <a:lstStyle/>
                    <a:p>
                      <a:r>
                        <a:rPr lang="en-US" dirty="0" err="1"/>
                        <a:t>Softmax</a:t>
                      </a:r>
                      <a:endParaRPr lang="en-US" dirty="0"/>
                    </a:p>
                  </a:txBody>
                  <a:tcPr/>
                </a:tc>
                <a:extLst>
                  <a:ext uri="{0D108BD9-81ED-4DB2-BD59-A6C34878D82A}">
                    <a16:rowId xmlns:a16="http://schemas.microsoft.com/office/drawing/2014/main" val="3943916874"/>
                  </a:ext>
                </a:extLst>
              </a:tr>
              <a:tr h="35854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47563289"/>
                  </a:ext>
                </a:extLst>
              </a:tr>
            </a:tbl>
          </a:graphicData>
        </a:graphic>
      </p:graphicFrame>
    </p:spTree>
    <p:extLst>
      <p:ext uri="{BB962C8B-B14F-4D97-AF65-F5344CB8AC3E}">
        <p14:creationId xmlns:p14="http://schemas.microsoft.com/office/powerpoint/2010/main" val="4270033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D68-0672-6760-94AC-1B2FAB1CB51C}"/>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74E83220-3871-A988-5BED-163EEFA90240}"/>
              </a:ext>
            </a:extLst>
          </p:cNvPr>
          <p:cNvSpPr>
            <a:spLocks noGrp="1"/>
          </p:cNvSpPr>
          <p:nvPr>
            <p:ph idx="1"/>
          </p:nvPr>
        </p:nvSpPr>
        <p:spPr/>
        <p:txBody>
          <a:bodyPr/>
          <a:lstStyle/>
          <a:p>
            <a:pPr>
              <a:buFont typeface="Wingdings" panose="05000000000000000000" pitchFamily="2" charset="2"/>
              <a:buChar char="§"/>
            </a:pPr>
            <a:r>
              <a:rPr lang="en-US" dirty="0"/>
              <a:t>The model was trained on 80 percent of the dataset on 10 epochs. </a:t>
            </a:r>
          </a:p>
          <a:p>
            <a:pPr>
              <a:buFont typeface="Wingdings" panose="05000000000000000000" pitchFamily="2" charset="2"/>
              <a:buChar char="§"/>
            </a:pPr>
            <a:r>
              <a:rPr lang="en-US" dirty="0"/>
              <a:t>The model was trained at a learning rate of 0.001while using a dropout of 0.15</a:t>
            </a:r>
          </a:p>
          <a:p>
            <a:pPr>
              <a:buFont typeface="Wingdings" panose="05000000000000000000" pitchFamily="2" charset="2"/>
              <a:buChar char="§"/>
            </a:pPr>
            <a:r>
              <a:rPr lang="en-US" dirty="0"/>
              <a:t>The loss function used was the categorical_crossentropy</a:t>
            </a:r>
          </a:p>
          <a:p>
            <a:endParaRPr lang="en-US" dirty="0"/>
          </a:p>
          <a:p>
            <a:endParaRPr lang="en-US" dirty="0"/>
          </a:p>
        </p:txBody>
      </p:sp>
      <p:pic>
        <p:nvPicPr>
          <p:cNvPr id="6" name="Picture 5">
            <a:extLst>
              <a:ext uri="{FF2B5EF4-FFF2-40B4-BE49-F238E27FC236}">
                <a16:creationId xmlns:a16="http://schemas.microsoft.com/office/drawing/2014/main" id="{C5C72A26-BD73-02F7-19B2-F3D51B34BA30}"/>
              </a:ext>
            </a:extLst>
          </p:cNvPr>
          <p:cNvPicPr>
            <a:picLocks noChangeAspect="1"/>
          </p:cNvPicPr>
          <p:nvPr/>
        </p:nvPicPr>
        <p:blipFill>
          <a:blip r:embed="rId2"/>
          <a:stretch>
            <a:fillRect/>
          </a:stretch>
        </p:blipFill>
        <p:spPr>
          <a:xfrm>
            <a:off x="4751804" y="4080510"/>
            <a:ext cx="5686425" cy="2228850"/>
          </a:xfrm>
          <a:prstGeom prst="rect">
            <a:avLst/>
          </a:prstGeom>
        </p:spPr>
      </p:pic>
    </p:spTree>
    <p:extLst>
      <p:ext uri="{BB962C8B-B14F-4D97-AF65-F5344CB8AC3E}">
        <p14:creationId xmlns:p14="http://schemas.microsoft.com/office/powerpoint/2010/main" val="1322167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3F3BC-DA1F-A63C-5B7F-7CB0C726FDED}"/>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A087AC21-1428-7524-EBC0-B02F632B2BA7}"/>
              </a:ext>
            </a:extLst>
          </p:cNvPr>
          <p:cNvSpPr>
            <a:spLocks noGrp="1"/>
          </p:cNvSpPr>
          <p:nvPr>
            <p:ph idx="1"/>
          </p:nvPr>
        </p:nvSpPr>
        <p:spPr/>
        <p:txBody>
          <a:bodyPr/>
          <a:lstStyle/>
          <a:p>
            <a:r>
              <a:rPr lang="en-US" dirty="0"/>
              <a:t>The model was evaluated on the accuracy metric with an accuracy of 0.5% indicating that the model did not learning poorly</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323897CE-ACBB-E880-0C33-5525532B9010}"/>
              </a:ext>
            </a:extLst>
          </p:cNvPr>
          <p:cNvPicPr>
            <a:picLocks noChangeAspect="1"/>
          </p:cNvPicPr>
          <p:nvPr/>
        </p:nvPicPr>
        <p:blipFill>
          <a:blip r:embed="rId2"/>
          <a:stretch>
            <a:fillRect/>
          </a:stretch>
        </p:blipFill>
        <p:spPr>
          <a:xfrm>
            <a:off x="3599591" y="3429000"/>
            <a:ext cx="6581775" cy="3295650"/>
          </a:xfrm>
          <a:prstGeom prst="rect">
            <a:avLst/>
          </a:prstGeom>
        </p:spPr>
      </p:pic>
    </p:spTree>
    <p:extLst>
      <p:ext uri="{BB962C8B-B14F-4D97-AF65-F5344CB8AC3E}">
        <p14:creationId xmlns:p14="http://schemas.microsoft.com/office/powerpoint/2010/main" val="3258763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C3272-6E7B-B2F0-BF61-D5B02F10B4FE}"/>
              </a:ext>
            </a:extLst>
          </p:cNvPr>
          <p:cNvSpPr>
            <a:spLocks noGrp="1"/>
          </p:cNvSpPr>
          <p:nvPr>
            <p:ph type="title"/>
          </p:nvPr>
        </p:nvSpPr>
        <p:spPr/>
        <p:txBody>
          <a:bodyPr/>
          <a:lstStyle/>
          <a:p>
            <a:r>
              <a:rPr lang="en-US" dirty="0"/>
              <a:t>POTENTIAL IMPROVEMENTS OF THE MODEL</a:t>
            </a:r>
          </a:p>
        </p:txBody>
      </p:sp>
      <p:sp>
        <p:nvSpPr>
          <p:cNvPr id="3" name="Content Placeholder 2">
            <a:extLst>
              <a:ext uri="{FF2B5EF4-FFF2-40B4-BE49-F238E27FC236}">
                <a16:creationId xmlns:a16="http://schemas.microsoft.com/office/drawing/2014/main" id="{CA413DA4-A354-547C-3981-71B0CE8F0B16}"/>
              </a:ext>
            </a:extLst>
          </p:cNvPr>
          <p:cNvSpPr>
            <a:spLocks noGrp="1"/>
          </p:cNvSpPr>
          <p:nvPr>
            <p:ph idx="1"/>
          </p:nvPr>
        </p:nvSpPr>
        <p:spPr/>
        <p:txBody>
          <a:bodyPr/>
          <a:lstStyle/>
          <a:p>
            <a:pPr>
              <a:buFont typeface="Wingdings" panose="05000000000000000000" pitchFamily="2" charset="2"/>
              <a:buChar char="§"/>
            </a:pPr>
            <a:r>
              <a:rPr lang="en-US" dirty="0"/>
              <a:t>Remove background noise from raw audio recordings, especially for recordings that were made outdoor</a:t>
            </a:r>
          </a:p>
          <a:p>
            <a:pPr>
              <a:buFont typeface="Wingdings" panose="05000000000000000000" pitchFamily="2" charset="2"/>
              <a:buChar char="§"/>
            </a:pPr>
            <a:r>
              <a:rPr lang="en-US" dirty="0"/>
              <a:t>Further normalize text transcription to reduce numerical translations into its Akan representation</a:t>
            </a:r>
          </a:p>
          <a:p>
            <a:pPr>
              <a:buFont typeface="Wingdings" panose="05000000000000000000" pitchFamily="2" charset="2"/>
              <a:buChar char="§"/>
            </a:pPr>
            <a:r>
              <a:rPr lang="en-US" dirty="0"/>
              <a:t>Experiment with varying values for hyperparameters of the model such as dropout, learning rate, batch size, number of layers, and </a:t>
            </a:r>
            <a:r>
              <a:rPr lang="en-US"/>
              <a:t>filter sizes.</a:t>
            </a:r>
            <a:endParaRPr lang="en-US" dirty="0"/>
          </a:p>
          <a:p>
            <a:pPr>
              <a:buFont typeface="Wingdings" panose="05000000000000000000" pitchFamily="2" charset="2"/>
              <a:buChar char="§"/>
            </a:pPr>
            <a:r>
              <a:rPr lang="en-US" dirty="0"/>
              <a:t>Use different models to design ASR models and compare the performance of the models </a:t>
            </a:r>
          </a:p>
          <a:p>
            <a:pPr>
              <a:buFont typeface="Wingdings" panose="05000000000000000000" pitchFamily="2" charset="2"/>
              <a:buChar char="§"/>
            </a:pPr>
            <a:r>
              <a:rPr lang="en-US" dirty="0"/>
              <a:t>Set up a decoding algorithm or layer to transform numerical predictions into text</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83401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B251-63A3-FD28-99EB-FFB979B70360}"/>
              </a:ext>
            </a:extLst>
          </p:cNvPr>
          <p:cNvSpPr>
            <a:spLocks noGrp="1"/>
          </p:cNvSpPr>
          <p:nvPr>
            <p:ph type="title"/>
          </p:nvPr>
        </p:nvSpPr>
        <p:spPr/>
        <p:txBody>
          <a:bodyPr/>
          <a:lstStyle/>
          <a:p>
            <a:r>
              <a:rPr lang="en-US" b="1" dirty="0"/>
              <a:t>TASK</a:t>
            </a:r>
          </a:p>
        </p:txBody>
      </p:sp>
      <p:sp>
        <p:nvSpPr>
          <p:cNvPr id="3" name="Content Placeholder 2">
            <a:extLst>
              <a:ext uri="{FF2B5EF4-FFF2-40B4-BE49-F238E27FC236}">
                <a16:creationId xmlns:a16="http://schemas.microsoft.com/office/drawing/2014/main" id="{FA6081FF-629C-E1DD-3D4C-B32171BA4C16}"/>
              </a:ext>
            </a:extLst>
          </p:cNvPr>
          <p:cNvSpPr>
            <a:spLocks noGrp="1"/>
          </p:cNvSpPr>
          <p:nvPr>
            <p:ph idx="1"/>
          </p:nvPr>
        </p:nvSpPr>
        <p:spPr/>
        <p:txBody>
          <a:bodyPr/>
          <a:lstStyle/>
          <a:p>
            <a:r>
              <a:rPr lang="en-US" dirty="0"/>
              <a:t>The challenge was to develop a deep learning model to recognize a Ghanaian dialect and transcribe its equivalent speech audio into text. </a:t>
            </a:r>
          </a:p>
          <a:p>
            <a:endParaRPr lang="en-US" dirty="0"/>
          </a:p>
        </p:txBody>
      </p:sp>
    </p:spTree>
    <p:extLst>
      <p:ext uri="{BB962C8B-B14F-4D97-AF65-F5344CB8AC3E}">
        <p14:creationId xmlns:p14="http://schemas.microsoft.com/office/powerpoint/2010/main" val="1984369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8B5F-B606-1B05-A7AD-09C414948F8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31E7952B-9849-FCC3-5421-20F5FFEA7315}"/>
              </a:ext>
            </a:extLst>
          </p:cNvPr>
          <p:cNvSpPr>
            <a:spLocks noGrp="1"/>
          </p:cNvSpPr>
          <p:nvPr>
            <p:ph idx="1"/>
          </p:nvPr>
        </p:nvSpPr>
        <p:spPr/>
        <p:txBody>
          <a:bodyPr/>
          <a:lstStyle/>
          <a:p>
            <a:pPr>
              <a:buFont typeface="Wingdings" panose="05000000000000000000" pitchFamily="2" charset="2"/>
              <a:buChar char="§"/>
            </a:pPr>
            <a:r>
              <a:rPr lang="en-US" dirty="0"/>
              <a:t>Extraction of adequate samples of dataset for training the model</a:t>
            </a:r>
          </a:p>
          <a:p>
            <a:pPr>
              <a:buFont typeface="Wingdings" panose="05000000000000000000" pitchFamily="2" charset="2"/>
              <a:buChar char="§"/>
            </a:pPr>
            <a:endParaRPr lang="en-US" dirty="0"/>
          </a:p>
          <a:p>
            <a:pPr>
              <a:buFont typeface="Wingdings" panose="05000000000000000000" pitchFamily="2" charset="2"/>
              <a:buChar char="§"/>
            </a:pPr>
            <a:r>
              <a:rPr lang="en-US" dirty="0"/>
              <a:t>Inadequate machine specifications to develop and train the model</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13727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C3C4D-3C0D-B425-BB37-D45CD1D01EA2}"/>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1BFF8DD-9A5A-A99E-8396-5A21B0E3A8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5744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5FEF-F187-9E95-FDAD-6BB0BE66014C}"/>
              </a:ext>
            </a:extLst>
          </p:cNvPr>
          <p:cNvSpPr>
            <a:spLocks noGrp="1"/>
          </p:cNvSpPr>
          <p:nvPr>
            <p:ph type="title"/>
          </p:nvPr>
        </p:nvSpPr>
        <p:spPr/>
        <p:txBody>
          <a:bodyPr/>
          <a:lstStyle/>
          <a:p>
            <a:r>
              <a:rPr lang="en-US" dirty="0"/>
              <a:t>REFERENCES </a:t>
            </a:r>
          </a:p>
        </p:txBody>
      </p:sp>
      <p:sp>
        <p:nvSpPr>
          <p:cNvPr id="4" name="Content Placeholder 3">
            <a:extLst>
              <a:ext uri="{FF2B5EF4-FFF2-40B4-BE49-F238E27FC236}">
                <a16:creationId xmlns:a16="http://schemas.microsoft.com/office/drawing/2014/main" id="{CABCFA19-0D4F-7B3E-E430-1298F4346560}"/>
              </a:ext>
            </a:extLst>
          </p:cNvPr>
          <p:cNvSpPr>
            <a:spLocks noGrp="1"/>
          </p:cNvSpPr>
          <p:nvPr>
            <p:ph idx="1"/>
          </p:nvPr>
        </p:nvSpPr>
        <p:spPr/>
        <p:txBody>
          <a:bodyPr/>
          <a:lstStyle/>
          <a:p>
            <a:r>
              <a:rPr lang="en-US" dirty="0">
                <a:hlinkClick r:id="rId2"/>
              </a:rPr>
              <a:t>https://www.intechopen.com/chapters/63017</a:t>
            </a:r>
            <a:r>
              <a:rPr lang="en-US" dirty="0"/>
              <a:t> </a:t>
            </a:r>
          </a:p>
          <a:p>
            <a:endParaRPr lang="en-US" dirty="0"/>
          </a:p>
          <a:p>
            <a:r>
              <a:rPr lang="en-US" dirty="0">
                <a:hlinkClick r:id="rId3"/>
              </a:rPr>
              <a:t>https://medium.com/strategio/using-librosa-to-change-the-pitch-of-an-audio-file-49efdb2dd6c</a:t>
            </a:r>
            <a:r>
              <a:rPr lang="en-US" dirty="0"/>
              <a:t> </a:t>
            </a:r>
          </a:p>
        </p:txBody>
      </p:sp>
    </p:spTree>
    <p:extLst>
      <p:ext uri="{BB962C8B-B14F-4D97-AF65-F5344CB8AC3E}">
        <p14:creationId xmlns:p14="http://schemas.microsoft.com/office/powerpoint/2010/main" val="3460431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A41A-37AC-3BB0-02CE-6EF4BBC9FD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58F12E-CD5D-1EC7-C1C0-7E40DE8606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76574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CB269-AD3A-859C-D709-ABC448995EDB}"/>
              </a:ext>
            </a:extLst>
          </p:cNvPr>
          <p:cNvSpPr>
            <a:spLocks noGrp="1"/>
          </p:cNvSpPr>
          <p:nvPr>
            <p:ph type="title"/>
          </p:nvPr>
        </p:nvSpPr>
        <p:spPr/>
        <p:txBody>
          <a:bodyPr/>
          <a:lstStyle/>
          <a:p>
            <a:r>
              <a:rPr lang="en-US" dirty="0"/>
              <a:t>GENERAL OVERVIEW OF ASR MODEL</a:t>
            </a:r>
          </a:p>
        </p:txBody>
      </p:sp>
      <p:sp>
        <p:nvSpPr>
          <p:cNvPr id="3" name="Content Placeholder 2">
            <a:extLst>
              <a:ext uri="{FF2B5EF4-FFF2-40B4-BE49-F238E27FC236}">
                <a16:creationId xmlns:a16="http://schemas.microsoft.com/office/drawing/2014/main" id="{D1C2C6D4-F96B-BB16-A10E-20317772E924}"/>
              </a:ext>
            </a:extLst>
          </p:cNvPr>
          <p:cNvSpPr>
            <a:spLocks noGrp="1"/>
          </p:cNvSpPr>
          <p:nvPr>
            <p:ph idx="1"/>
          </p:nvPr>
        </p:nvSpPr>
        <p:spPr/>
        <p:txBody>
          <a:bodyPr/>
          <a:lstStyle/>
          <a:p>
            <a:r>
              <a:rPr lang="en-US" dirty="0"/>
              <a:t>In order to solve this task, a model  based on the Convolutional Neural Network algorithm was developed and trained on the Akan dialect.</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1026" name="Picture 2">
            <a:extLst>
              <a:ext uri="{FF2B5EF4-FFF2-40B4-BE49-F238E27FC236}">
                <a16:creationId xmlns:a16="http://schemas.microsoft.com/office/drawing/2014/main" id="{59016611-468F-A903-F82F-888050B7D0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29" r="21473" b="50722"/>
          <a:stretch/>
        </p:blipFill>
        <p:spPr bwMode="auto">
          <a:xfrm>
            <a:off x="575090" y="3831771"/>
            <a:ext cx="11041819"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10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4081-BBF7-A88B-74BB-38AF2FA642BB}"/>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A524F4AA-6846-330F-D7A4-1B2BF0CC0C85}"/>
              </a:ext>
            </a:extLst>
          </p:cNvPr>
          <p:cNvSpPr>
            <a:spLocks noGrp="1"/>
          </p:cNvSpPr>
          <p:nvPr>
            <p:ph idx="1"/>
          </p:nvPr>
        </p:nvSpPr>
        <p:spPr/>
        <p:txBody>
          <a:bodyPr/>
          <a:lstStyle/>
          <a:p>
            <a:pPr>
              <a:buFont typeface="Wingdings" panose="05000000000000000000" pitchFamily="2" charset="2"/>
              <a:buChar char="§"/>
            </a:pPr>
            <a:r>
              <a:rPr lang="en-US" dirty="0"/>
              <a:t>During the completion of the task, 7,514 recordings of Akan language audio data were retrieved from the </a:t>
            </a:r>
            <a:r>
              <a:rPr lang="en-US" dirty="0" err="1"/>
              <a:t>SpeechData</a:t>
            </a:r>
            <a:r>
              <a:rPr lang="en-US" dirty="0"/>
              <a:t> dataset provided.</a:t>
            </a:r>
          </a:p>
          <a:p>
            <a:pPr>
              <a:buFont typeface="Wingdings" panose="05000000000000000000" pitchFamily="2" charset="2"/>
              <a:buChar char="§"/>
            </a:pPr>
            <a:endParaRPr lang="en-US" dirty="0"/>
          </a:p>
          <a:p>
            <a:pPr>
              <a:buFont typeface="Wingdings" panose="05000000000000000000" pitchFamily="2" charset="2"/>
              <a:buChar char="§"/>
            </a:pPr>
            <a:r>
              <a:rPr lang="en-US" dirty="0"/>
              <a:t>The dataset was provided in mp3 format, however to help in the easy preprocessing of the dataset, each data sample was converted into wav format.</a:t>
            </a:r>
          </a:p>
        </p:txBody>
      </p:sp>
    </p:spTree>
    <p:extLst>
      <p:ext uri="{BB962C8B-B14F-4D97-AF65-F5344CB8AC3E}">
        <p14:creationId xmlns:p14="http://schemas.microsoft.com/office/powerpoint/2010/main" val="161804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E459A-1492-1B5A-46E1-C86331D44A9F}"/>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53C02E53-4065-2327-3629-63B4717FA9C5}"/>
              </a:ext>
            </a:extLst>
          </p:cNvPr>
          <p:cNvSpPr>
            <a:spLocks noGrp="1"/>
          </p:cNvSpPr>
          <p:nvPr>
            <p:ph idx="1"/>
          </p:nvPr>
        </p:nvSpPr>
        <p:spPr/>
        <p:txBody>
          <a:bodyPr/>
          <a:lstStyle/>
          <a:p>
            <a:r>
              <a:rPr lang="en-US" dirty="0"/>
              <a:t>The preprocessing phase was done in two phases; </a:t>
            </a:r>
          </a:p>
          <a:p>
            <a:pPr lvl="1"/>
            <a:r>
              <a:rPr lang="en-US" dirty="0"/>
              <a:t>preprocessing the raw speech audios </a:t>
            </a:r>
          </a:p>
          <a:p>
            <a:pPr marL="457200" lvl="1" indent="0">
              <a:buNone/>
            </a:pPr>
            <a:endParaRPr lang="en-US" dirty="0"/>
          </a:p>
          <a:p>
            <a:pPr lvl="1"/>
            <a:r>
              <a:rPr lang="en-US" dirty="0"/>
              <a:t>preprocessing their corresponding transcriptions</a:t>
            </a:r>
          </a:p>
          <a:p>
            <a:pPr lvl="1"/>
            <a:endParaRPr lang="en-US" dirty="0"/>
          </a:p>
          <a:p>
            <a:pPr lvl="1"/>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39F00BD9-014B-3EDE-D3CB-2CAABC05BCEC}"/>
              </a:ext>
            </a:extLst>
          </p:cNvPr>
          <p:cNvPicPr>
            <a:picLocks noChangeAspect="1"/>
          </p:cNvPicPr>
          <p:nvPr/>
        </p:nvPicPr>
        <p:blipFill>
          <a:blip r:embed="rId2"/>
          <a:stretch>
            <a:fillRect/>
          </a:stretch>
        </p:blipFill>
        <p:spPr>
          <a:xfrm>
            <a:off x="7157147" y="3853855"/>
            <a:ext cx="3570110" cy="2805526"/>
          </a:xfrm>
          <a:prstGeom prst="rect">
            <a:avLst/>
          </a:prstGeom>
        </p:spPr>
      </p:pic>
      <p:pic>
        <p:nvPicPr>
          <p:cNvPr id="1026" name="Picture 2">
            <a:extLst>
              <a:ext uri="{FF2B5EF4-FFF2-40B4-BE49-F238E27FC236}">
                <a16:creationId xmlns:a16="http://schemas.microsoft.com/office/drawing/2014/main" id="{FFBC0DC5-17A8-37B0-2B0B-044DA8A022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869" y="3853855"/>
            <a:ext cx="4660887" cy="2556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46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841DF-0F21-929E-5C3B-9DD83F3091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99733E-4A95-5A18-9521-DE50C7DDCAAC}"/>
              </a:ext>
            </a:extLst>
          </p:cNvPr>
          <p:cNvSpPr>
            <a:spLocks noGrp="1"/>
          </p:cNvSpPr>
          <p:nvPr>
            <p:ph type="title"/>
          </p:nvPr>
        </p:nvSpPr>
        <p:spPr/>
        <p:txBody>
          <a:bodyPr/>
          <a:lstStyle/>
          <a:p>
            <a:r>
              <a:rPr lang="en-US" dirty="0"/>
              <a:t>PREPROCESSING: TRANSCRIPTS</a:t>
            </a:r>
          </a:p>
        </p:txBody>
      </p:sp>
      <p:sp>
        <p:nvSpPr>
          <p:cNvPr id="3" name="Content Placeholder 2">
            <a:extLst>
              <a:ext uri="{FF2B5EF4-FFF2-40B4-BE49-F238E27FC236}">
                <a16:creationId xmlns:a16="http://schemas.microsoft.com/office/drawing/2014/main" id="{B00B57D5-0949-C543-7B26-A55B01711F8E}"/>
              </a:ext>
            </a:extLst>
          </p:cNvPr>
          <p:cNvSpPr>
            <a:spLocks noGrp="1"/>
          </p:cNvSpPr>
          <p:nvPr>
            <p:ph idx="1"/>
          </p:nvPr>
        </p:nvSpPr>
        <p:spPr/>
        <p:txBody>
          <a:bodyPr/>
          <a:lstStyle/>
          <a:p>
            <a:pPr>
              <a:buFont typeface="Wingdings" panose="05000000000000000000" pitchFamily="2" charset="2"/>
              <a:buChar char="§"/>
            </a:pPr>
            <a:r>
              <a:rPr lang="en-US" dirty="0"/>
              <a:t>In preprocessing the transcripts, a subset of the transcripts was extracted to include only the </a:t>
            </a:r>
            <a:r>
              <a:rPr lang="en-US" b="1" dirty="0"/>
              <a:t>7,514</a:t>
            </a:r>
            <a:r>
              <a:rPr lang="en-US" dirty="0"/>
              <a:t> audio recordings.</a:t>
            </a:r>
          </a:p>
          <a:p>
            <a:pPr>
              <a:buFont typeface="Wingdings" panose="05000000000000000000" pitchFamily="2" charset="2"/>
              <a:buChar char="§"/>
            </a:pPr>
            <a:endParaRPr lang="en-US" dirty="0"/>
          </a:p>
          <a:p>
            <a:pPr>
              <a:buFont typeface="Wingdings" panose="05000000000000000000" pitchFamily="2" charset="2"/>
              <a:buChar char="§"/>
            </a:pPr>
            <a:r>
              <a:rPr lang="en-US" dirty="0"/>
              <a:t>The labels in the transcript files were converted into lower cases to normalize the texts.</a:t>
            </a:r>
          </a:p>
          <a:p>
            <a:pPr>
              <a:buFont typeface="Wingdings" panose="05000000000000000000" pitchFamily="2" charset="2"/>
              <a:buChar char="§"/>
            </a:pPr>
            <a:endParaRPr lang="en-US" dirty="0"/>
          </a:p>
          <a:p>
            <a:pPr>
              <a:buFont typeface="Wingdings" panose="05000000000000000000" pitchFamily="2" charset="2"/>
              <a:buChar char="§"/>
            </a:pPr>
            <a:r>
              <a:rPr lang="en-US" dirty="0"/>
              <a:t>In the next step, only unique labels in the selected transcriptions were extracted. This was an attempt to preprocess and clean the data by removing duplicate labels.</a:t>
            </a:r>
          </a:p>
          <a:p>
            <a:endParaRPr lang="en-US" dirty="0"/>
          </a:p>
          <a:p>
            <a:endParaRPr lang="en-US" dirty="0"/>
          </a:p>
          <a:p>
            <a:endParaRPr lang="en-US" dirty="0"/>
          </a:p>
        </p:txBody>
      </p:sp>
    </p:spTree>
    <p:extLst>
      <p:ext uri="{BB962C8B-B14F-4D97-AF65-F5344CB8AC3E}">
        <p14:creationId xmlns:p14="http://schemas.microsoft.com/office/powerpoint/2010/main" val="1585241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AFB75-8DDF-1136-E192-755C476CF7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B7C40-3245-1F15-1EE6-DFAE8DA60344}"/>
              </a:ext>
            </a:extLst>
          </p:cNvPr>
          <p:cNvSpPr>
            <a:spLocks noGrp="1"/>
          </p:cNvSpPr>
          <p:nvPr>
            <p:ph type="title"/>
          </p:nvPr>
        </p:nvSpPr>
        <p:spPr/>
        <p:txBody>
          <a:bodyPr/>
          <a:lstStyle/>
          <a:p>
            <a:r>
              <a:rPr lang="en-US" dirty="0"/>
              <a:t>PREPROCESSING: TRANSCRIPTS</a:t>
            </a:r>
          </a:p>
        </p:txBody>
      </p:sp>
      <p:sp>
        <p:nvSpPr>
          <p:cNvPr id="3" name="Content Placeholder 2">
            <a:extLst>
              <a:ext uri="{FF2B5EF4-FFF2-40B4-BE49-F238E27FC236}">
                <a16:creationId xmlns:a16="http://schemas.microsoft.com/office/drawing/2014/main" id="{BE95BDBD-2BB4-DA50-5815-620A9FAC6701}"/>
              </a:ext>
            </a:extLst>
          </p:cNvPr>
          <p:cNvSpPr>
            <a:spLocks noGrp="1"/>
          </p:cNvSpPr>
          <p:nvPr>
            <p:ph idx="1"/>
          </p:nvPr>
        </p:nvSpPr>
        <p:spPr/>
        <p:txBody>
          <a:bodyPr/>
          <a:lstStyle/>
          <a:p>
            <a:pPr>
              <a:buFont typeface="Wingdings" panose="05000000000000000000" pitchFamily="2" charset="2"/>
              <a:buChar char="§"/>
            </a:pPr>
            <a:r>
              <a:rPr lang="en-US" dirty="0"/>
              <a:t>In the text preprocessing stage, each unique transcription was encoded into its corresponding numerical representation using a predefined dictionary mapping letters from the Akan language alphabet to numeric values</a:t>
            </a:r>
          </a:p>
          <a:p>
            <a:pPr>
              <a:buFont typeface="Wingdings" panose="05000000000000000000" pitchFamily="2" charset="2"/>
              <a:buChar char="§"/>
            </a:pPr>
            <a:endParaRPr lang="en-US" dirty="0"/>
          </a:p>
          <a:p>
            <a:pPr>
              <a:buFont typeface="Wingdings" panose="05000000000000000000" pitchFamily="2" charset="2"/>
              <a:buChar char="§"/>
            </a:pPr>
            <a:r>
              <a:rPr lang="en-US" dirty="0"/>
              <a:t>Lastly, while encoding each label, </a:t>
            </a:r>
            <a:r>
              <a:rPr lang="en-US" b="0" i="0" dirty="0">
                <a:solidFill>
                  <a:srgbClr val="0D0D0D"/>
                </a:solidFill>
                <a:effectLst/>
                <a:latin typeface="Söhne"/>
              </a:rPr>
              <a:t>data augmentation techniques were applied by</a:t>
            </a:r>
            <a:r>
              <a:rPr lang="en-US" dirty="0"/>
              <a:t> duplicating each unique label to introduce variation and diversity in the training dataset</a:t>
            </a:r>
          </a:p>
          <a:p>
            <a:endParaRPr lang="en-US" dirty="0"/>
          </a:p>
        </p:txBody>
      </p:sp>
    </p:spTree>
    <p:extLst>
      <p:ext uri="{BB962C8B-B14F-4D97-AF65-F5344CB8AC3E}">
        <p14:creationId xmlns:p14="http://schemas.microsoft.com/office/powerpoint/2010/main" val="3347542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2550-91C1-B809-D47C-183EFAA437A5}"/>
              </a:ext>
            </a:extLst>
          </p:cNvPr>
          <p:cNvSpPr>
            <a:spLocks noGrp="1"/>
          </p:cNvSpPr>
          <p:nvPr>
            <p:ph type="title"/>
          </p:nvPr>
        </p:nvSpPr>
        <p:spPr/>
        <p:txBody>
          <a:bodyPr/>
          <a:lstStyle/>
          <a:p>
            <a:r>
              <a:rPr lang="en-US" dirty="0"/>
              <a:t>PREPROCESSING: AUDIO</a:t>
            </a:r>
          </a:p>
        </p:txBody>
      </p:sp>
      <p:sp>
        <p:nvSpPr>
          <p:cNvPr id="3" name="Content Placeholder 2">
            <a:extLst>
              <a:ext uri="{FF2B5EF4-FFF2-40B4-BE49-F238E27FC236}">
                <a16:creationId xmlns:a16="http://schemas.microsoft.com/office/drawing/2014/main" id="{80D79D4C-5F83-B158-C8AA-D4EBE5D4E31A}"/>
              </a:ext>
            </a:extLst>
          </p:cNvPr>
          <p:cNvSpPr>
            <a:spLocks noGrp="1"/>
          </p:cNvSpPr>
          <p:nvPr>
            <p:ph idx="1"/>
          </p:nvPr>
        </p:nvSpPr>
        <p:spPr/>
        <p:txBody>
          <a:bodyPr>
            <a:normAutofit/>
          </a:bodyPr>
          <a:lstStyle/>
          <a:p>
            <a:pPr>
              <a:buFont typeface="Wingdings" panose="05000000000000000000" pitchFamily="2" charset="2"/>
              <a:buChar char="§"/>
            </a:pPr>
            <a:r>
              <a:rPr lang="en-US" dirty="0"/>
              <a:t>Random samples of the raw data samples were examined and visualized using wave plots and Mel-frequency spectrograms to understand data characteristics, assess quality, guide feature engineering.</a:t>
            </a:r>
          </a:p>
          <a:p>
            <a:pPr>
              <a:buFont typeface="Wingdings" panose="05000000000000000000" pitchFamily="2" charset="2"/>
              <a:buChar char="§"/>
            </a:pPr>
            <a:endParaRPr lang="en-US" dirty="0"/>
          </a:p>
          <a:p>
            <a:pPr>
              <a:buFont typeface="Wingdings" panose="05000000000000000000" pitchFamily="2" charset="2"/>
              <a:buChar char="§"/>
            </a:pPr>
            <a:r>
              <a:rPr lang="en-US" dirty="0"/>
              <a:t>Following the examination of raw data samples, </a:t>
            </a:r>
            <a:r>
              <a:rPr lang="en-US" b="1" dirty="0"/>
              <a:t>fourteen</a:t>
            </a:r>
            <a:r>
              <a:rPr lang="en-US" dirty="0"/>
              <a:t> (14) features were extracted from the dataset using Mel-Frequency Cepstral Coefficients (MFCC)</a:t>
            </a:r>
          </a:p>
          <a:p>
            <a:endParaRPr lang="en-US" dirty="0"/>
          </a:p>
          <a:p>
            <a:endParaRPr lang="en-US" dirty="0"/>
          </a:p>
        </p:txBody>
      </p:sp>
    </p:spTree>
    <p:extLst>
      <p:ext uri="{BB962C8B-B14F-4D97-AF65-F5344CB8AC3E}">
        <p14:creationId xmlns:p14="http://schemas.microsoft.com/office/powerpoint/2010/main" val="2422975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F0A7-9124-09C8-EE03-E6E7903EEC1A}"/>
              </a:ext>
            </a:extLst>
          </p:cNvPr>
          <p:cNvSpPr>
            <a:spLocks noGrp="1"/>
          </p:cNvSpPr>
          <p:nvPr>
            <p:ph type="title"/>
          </p:nvPr>
        </p:nvSpPr>
        <p:spPr/>
        <p:txBody>
          <a:bodyPr/>
          <a:lstStyle/>
          <a:p>
            <a:r>
              <a:rPr lang="en-US" dirty="0"/>
              <a:t>PREPROCESSING: AUDIO</a:t>
            </a:r>
          </a:p>
        </p:txBody>
      </p:sp>
      <p:sp>
        <p:nvSpPr>
          <p:cNvPr id="3" name="Content Placeholder 2">
            <a:extLst>
              <a:ext uri="{FF2B5EF4-FFF2-40B4-BE49-F238E27FC236}">
                <a16:creationId xmlns:a16="http://schemas.microsoft.com/office/drawing/2014/main" id="{6E058BA6-8969-106A-43AD-4B17D7C3F305}"/>
              </a:ext>
            </a:extLst>
          </p:cNvPr>
          <p:cNvSpPr>
            <a:spLocks noGrp="1"/>
          </p:cNvSpPr>
          <p:nvPr>
            <p:ph idx="1"/>
          </p:nvPr>
        </p:nvSpPr>
        <p:spPr/>
        <p:txBody>
          <a:bodyPr/>
          <a:lstStyle/>
          <a:p>
            <a:pPr>
              <a:buFont typeface="Wingdings" panose="05000000000000000000" pitchFamily="2" charset="2"/>
              <a:buChar char="§"/>
            </a:pPr>
            <a:r>
              <a:rPr lang="en-US" dirty="0"/>
              <a:t>After the feature extraction stage, </a:t>
            </a:r>
            <a:r>
              <a:rPr lang="en-US" b="0" i="0" dirty="0">
                <a:solidFill>
                  <a:srgbClr val="0D0D0D"/>
                </a:solidFill>
                <a:effectLst/>
                <a:latin typeface="Söhne"/>
              </a:rPr>
              <a:t>Pitch shifting as a data augmentation technique was considered to enhance model generalization by exposing it to variations in pitch. A total of </a:t>
            </a:r>
            <a:r>
              <a:rPr lang="en-US" b="1" i="0" dirty="0">
                <a:solidFill>
                  <a:srgbClr val="0D0D0D"/>
                </a:solidFill>
                <a:effectLst/>
                <a:latin typeface="Söhne"/>
              </a:rPr>
              <a:t>15, 028 </a:t>
            </a:r>
            <a:r>
              <a:rPr lang="en-US" b="0" i="0" dirty="0">
                <a:solidFill>
                  <a:srgbClr val="0D0D0D"/>
                </a:solidFill>
                <a:effectLst/>
                <a:latin typeface="Söhne"/>
              </a:rPr>
              <a:t>audio samples were generated for training the model.</a:t>
            </a:r>
          </a:p>
          <a:p>
            <a:pPr>
              <a:buFont typeface="Wingdings" panose="05000000000000000000" pitchFamily="2" charset="2"/>
              <a:buChar char="§"/>
            </a:pPr>
            <a:endParaRPr lang="en-US" dirty="0">
              <a:solidFill>
                <a:srgbClr val="0D0D0D"/>
              </a:solidFill>
              <a:latin typeface="Söhne"/>
            </a:endParaRPr>
          </a:p>
          <a:p>
            <a:pPr>
              <a:buFont typeface="Wingdings" panose="05000000000000000000" pitchFamily="2" charset="2"/>
              <a:buChar char="§"/>
            </a:pPr>
            <a:r>
              <a:rPr lang="en-US" b="0" i="0" dirty="0">
                <a:solidFill>
                  <a:srgbClr val="0D0D0D"/>
                </a:solidFill>
                <a:effectLst/>
                <a:latin typeface="Söhne"/>
              </a:rPr>
              <a:t>Finally, the MFCC features of the pitch-shifted audio waveform were expanded into spectrograms by adding a new dimension to the data, to make it compatible with the Convolutional Neural Network (CNN) model</a:t>
            </a:r>
          </a:p>
          <a:p>
            <a:endParaRPr lang="en-US" dirty="0"/>
          </a:p>
          <a:p>
            <a:endParaRPr lang="en-US" dirty="0"/>
          </a:p>
          <a:p>
            <a:endParaRPr lang="en-US" dirty="0"/>
          </a:p>
        </p:txBody>
      </p:sp>
    </p:spTree>
    <p:extLst>
      <p:ext uri="{BB962C8B-B14F-4D97-AF65-F5344CB8AC3E}">
        <p14:creationId xmlns:p14="http://schemas.microsoft.com/office/powerpoint/2010/main" val="1090017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649</TotalTime>
  <Words>1542</Words>
  <Application>Microsoft Office PowerPoint</Application>
  <PresentationFormat>Widescreen</PresentationFormat>
  <Paragraphs>271</Paragraphs>
  <Slides>23</Slides>
  <Notes>11</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-apple-system</vt:lpstr>
      <vt:lpstr>Arial</vt:lpstr>
      <vt:lpstr>Calibri</vt:lpstr>
      <vt:lpstr>Consolas</vt:lpstr>
      <vt:lpstr>Söhne</vt:lpstr>
      <vt:lpstr>Tw Cen MT</vt:lpstr>
      <vt:lpstr>Tw Cen MT Condensed</vt:lpstr>
      <vt:lpstr>Wingdings</vt:lpstr>
      <vt:lpstr>Wingdings 3</vt:lpstr>
      <vt:lpstr>Integral</vt:lpstr>
      <vt:lpstr>SPEECH RECOGNITION MODEL DEVELOPMENT USING THE SPEECHDATA DATASET</vt:lpstr>
      <vt:lpstr>TASK</vt:lpstr>
      <vt:lpstr>GENERAL OVERVIEW OF ASR MODEL</vt:lpstr>
      <vt:lpstr>DATASET</vt:lpstr>
      <vt:lpstr>PREPROCESSING</vt:lpstr>
      <vt:lpstr>PREPROCESSING: TRANSCRIPTS</vt:lpstr>
      <vt:lpstr>PREPROCESSING: TRANSCRIPTS</vt:lpstr>
      <vt:lpstr>PREPROCESSING: AUDIO</vt:lpstr>
      <vt:lpstr>PREPROCESSING: AUDIO</vt:lpstr>
      <vt:lpstr>AUDIO TRAINING DATASET</vt:lpstr>
      <vt:lpstr>AUDIO TESTING DATASET </vt:lpstr>
      <vt:lpstr>TRANSCRIPTION TRAINING AND TESTING DATASET </vt:lpstr>
      <vt:lpstr>MODEL ARCHITECTURE</vt:lpstr>
      <vt:lpstr>MODEL ARCHITECTURE</vt:lpstr>
      <vt:lpstr>MODEL ARCHITECTURE</vt:lpstr>
      <vt:lpstr>MODEL ARCHITECTURE</vt:lpstr>
      <vt:lpstr>MODEL TRAINING</vt:lpstr>
      <vt:lpstr>MODEL EVALUATION</vt:lpstr>
      <vt:lpstr>POTENTIAL IMPROVEMENTS OF THE MODEL</vt:lpstr>
      <vt:lpstr>CHALLENGES</vt:lpstr>
      <vt:lpstr>THANK YOU</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RECOGNITION MODEL DEVELOPMENT USING THE SPEECHDATA DATASET</dc:title>
  <dc:creator>Akosua Nyarkoa Wiafe-Akenten</dc:creator>
  <cp:lastModifiedBy>Akosua Nyarkoa Wiafe-Akenten</cp:lastModifiedBy>
  <cp:revision>204</cp:revision>
  <cp:lastPrinted>2024-04-24T08:24:33Z</cp:lastPrinted>
  <dcterms:created xsi:type="dcterms:W3CDTF">2024-04-18T17:28:55Z</dcterms:created>
  <dcterms:modified xsi:type="dcterms:W3CDTF">2024-04-28T18:38:35Z</dcterms:modified>
</cp:coreProperties>
</file>