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smtClean="0"/>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smtClean="0"/>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8C79C5D-2A6F-F04D-97DA-BEF2467B64E4}" type="datetimeFigureOut">
              <a:rPr lang="en-US" dirty="0"/>
              <a:pPr/>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smtClean="0"/>
              <a:t>Образец текста</a:t>
            </a:r>
          </a:p>
        </p:txBody>
      </p:sp>
      <p:sp>
        <p:nvSpPr>
          <p:cNvPr id="4" name="Date Placeholder 3"/>
          <p:cNvSpPr>
            <a:spLocks noGrp="1"/>
          </p:cNvSpPr>
          <p:nvPr>
            <p:ph type="dt" sz="half" idx="10"/>
          </p:nvPr>
        </p:nvSpPr>
        <p:spPr/>
        <p:txBody>
          <a:bodyPr/>
          <a:lstStyle/>
          <a:p>
            <a:fld id="{8DFA1846-DA80-1C48-A609-854EA85C59AD}"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smtClean="0"/>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smtClean="0"/>
              <a:t>Образец текста</a:t>
            </a:r>
          </a:p>
        </p:txBody>
      </p:sp>
      <p:sp>
        <p:nvSpPr>
          <p:cNvPr id="2" name="Date Placeholder 1"/>
          <p:cNvSpPr>
            <a:spLocks noGrp="1"/>
          </p:cNvSpPr>
          <p:nvPr>
            <p:ph type="dt" sz="half" idx="10"/>
          </p:nvPr>
        </p:nvSpPr>
        <p:spPr/>
        <p:txBody>
          <a:bodyPr/>
          <a:lstStyle/>
          <a:p>
            <a:fld id="{FBF54567-0DE4-3F47-BF90-CB84690072F9}" type="datetimeFigureOut">
              <a:rPr lang="en-US" dirty="0"/>
              <a:pPr/>
              <a:t>4/2/2020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DFA1846-DA80-1C48-A609-854EA85C59AD}"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4/2/2020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4/2/2020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0DF5E60-9974-AC48-9591-99C2BB44B7CF}" type="datetimeFigureOut">
              <a:rPr lang="en-US" dirty="0"/>
              <a:pPr/>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smtClean="0"/>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smtClean="0"/>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4/2/2020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4/2/2020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70042" y="749351"/>
            <a:ext cx="10572000" cy="2971051"/>
          </a:xfrm>
        </p:spPr>
        <p:txBody>
          <a:bodyPr/>
          <a:lstStyle/>
          <a:p>
            <a:pPr algn="ctr"/>
            <a:r>
              <a:rPr lang="en-US" sz="9600" dirty="0">
                <a:latin typeface="Times New Roman" panose="02020603050405020304" pitchFamily="18" charset="0"/>
                <a:cs typeface="Times New Roman" panose="02020603050405020304" pitchFamily="18" charset="0"/>
              </a:rPr>
              <a:t>Assignment</a:t>
            </a:r>
            <a:r>
              <a:rPr lang="en-US" dirty="0">
                <a:latin typeface="Times New Roman" panose="02020603050405020304" pitchFamily="18" charset="0"/>
                <a:cs typeface="Times New Roman" panose="02020603050405020304" pitchFamily="18" charset="0"/>
              </a:rPr>
              <a:t> #1</a:t>
            </a:r>
            <a:endParaRPr lang="ru-RU" dirty="0"/>
          </a:p>
        </p:txBody>
      </p:sp>
      <p:sp>
        <p:nvSpPr>
          <p:cNvPr id="3" name="Подзаголовок 2"/>
          <p:cNvSpPr>
            <a:spLocks noGrp="1"/>
          </p:cNvSpPr>
          <p:nvPr>
            <p:ph type="subTitle" idx="1"/>
          </p:nvPr>
        </p:nvSpPr>
        <p:spPr/>
        <p:txBody>
          <a:bodyPr>
            <a:noAutofit/>
          </a:bodyPr>
          <a:lstStyle/>
          <a:p>
            <a:pPr algn="r"/>
            <a:r>
              <a:rPr lang="en-US" sz="2800" dirty="0" err="1">
                <a:latin typeface="Times New Roman" panose="02020603050405020304" pitchFamily="18" charset="0"/>
                <a:cs typeface="Times New Roman" panose="02020603050405020304" pitchFamily="18" charset="0"/>
              </a:rPr>
              <a:t>Orazova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Akzhan</a:t>
            </a:r>
            <a:endParaRPr lang="en-US" sz="2800" dirty="0">
              <a:latin typeface="Times New Roman" panose="02020603050405020304" pitchFamily="18" charset="0"/>
              <a:cs typeface="Times New Roman" panose="02020603050405020304" pitchFamily="18" charset="0"/>
            </a:endParaRPr>
          </a:p>
          <a:p>
            <a:pPr algn="r"/>
            <a:r>
              <a:rPr lang="en-US" sz="2800" dirty="0">
                <a:latin typeface="Times New Roman" panose="02020603050405020304" pitchFamily="18" charset="0"/>
                <a:cs typeface="Times New Roman" panose="02020603050405020304" pitchFamily="18" charset="0"/>
              </a:rPr>
              <a:t>(Wednesday</a:t>
            </a:r>
            <a:r>
              <a:rPr lang="kk-KZ" sz="2800" dirty="0">
                <a:latin typeface="Times New Roman" panose="02020603050405020304" pitchFamily="18" charset="0"/>
                <a:cs typeface="Times New Roman" panose="02020603050405020304" pitchFamily="18" charset="0"/>
              </a:rPr>
              <a:t> 18.00-21.00</a:t>
            </a:r>
            <a:r>
              <a:rPr lang="en-US" sz="2800" dirty="0">
                <a:latin typeface="Times New Roman" panose="02020603050405020304" pitchFamily="18" charset="0"/>
                <a:cs typeface="Times New Roman" panose="02020603050405020304" pitchFamily="18" charset="0"/>
              </a:rPr>
              <a:t>)</a:t>
            </a:r>
            <a:endParaRPr lang="ru-RU" sz="2800" dirty="0">
              <a:latin typeface="Times New Roman" panose="02020603050405020304" pitchFamily="18" charset="0"/>
              <a:cs typeface="Times New Roman" panose="02020603050405020304" pitchFamily="18" charset="0"/>
            </a:endParaRPr>
          </a:p>
          <a:p>
            <a:pPr algn="r"/>
            <a:endParaRPr lang="ru-RU" sz="2800" dirty="0"/>
          </a:p>
        </p:txBody>
      </p:sp>
    </p:spTree>
    <p:extLst>
      <p:ext uri="{BB962C8B-B14F-4D97-AF65-F5344CB8AC3E}">
        <p14:creationId xmlns:p14="http://schemas.microsoft.com/office/powerpoint/2010/main" val="2561918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16694" y="1482886"/>
            <a:ext cx="10571998" cy="970450"/>
          </a:xfrm>
        </p:spPr>
        <p:txBody>
          <a:bodyPr/>
          <a:lstStyle/>
          <a:p>
            <a:r>
              <a:rPr lang="en-US" sz="3200" b="0" dirty="0">
                <a:latin typeface="Times New Roman" panose="02020603050405020304" pitchFamily="18" charset="0"/>
                <a:cs typeface="Times New Roman" panose="02020603050405020304" pitchFamily="18" charset="0"/>
              </a:rPr>
              <a:t>Chapter 8. Exercise 8.9</a:t>
            </a:r>
            <a:br>
              <a:rPr lang="en-US" sz="3200" b="0" dirty="0">
                <a:latin typeface="Times New Roman" panose="02020603050405020304" pitchFamily="18" charset="0"/>
                <a:cs typeface="Times New Roman" panose="02020603050405020304" pitchFamily="18" charset="0"/>
              </a:rPr>
            </a:br>
            <a:r>
              <a:rPr lang="en-US" sz="3200" b="0" dirty="0">
                <a:latin typeface="Times New Roman" panose="02020603050405020304" pitchFamily="18" charset="0"/>
                <a:cs typeface="Times New Roman" panose="02020603050405020304" pitchFamily="18" charset="0"/>
              </a:rPr>
              <a:t>- What are the beneﬁts of involving users in release testing at an early stage in the testing process? Are there disadvantages in user involvement?</a:t>
            </a:r>
            <a:br>
              <a:rPr lang="en-US" sz="3200" b="0" dirty="0">
                <a:latin typeface="Times New Roman" panose="02020603050405020304" pitchFamily="18" charset="0"/>
                <a:cs typeface="Times New Roman" panose="02020603050405020304" pitchFamily="18" charset="0"/>
              </a:rPr>
            </a:br>
            <a:endParaRPr lang="ru-RU" sz="3200" b="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fontScale="85000" lnSpcReduction="10000"/>
          </a:bodyPr>
          <a:lstStyle/>
          <a:p>
            <a:pPr>
              <a:buFont typeface="Wingdings" panose="05000000000000000000" pitchFamily="2" charset="2"/>
              <a:buChar char="v"/>
            </a:pPr>
            <a:r>
              <a:rPr lang="en-US" sz="2400" u="sng" dirty="0" smtClean="0">
                <a:latin typeface="Times New Roman" panose="02020603050405020304" pitchFamily="18" charset="0"/>
                <a:cs typeface="Times New Roman" panose="02020603050405020304" pitchFamily="18" charset="0"/>
              </a:rPr>
              <a:t>Answer:</a:t>
            </a:r>
          </a:p>
          <a:p>
            <a:pPr marL="0" indent="0">
              <a:buNone/>
            </a:pPr>
            <a:r>
              <a:rPr lang="en-US" sz="2400" dirty="0" smtClean="0">
                <a:latin typeface="Times New Roman" panose="02020603050405020304" pitchFamily="18" charset="0"/>
                <a:cs typeface="Times New Roman" panose="02020603050405020304" pitchFamily="18" charset="0"/>
              </a:rPr>
              <a:t> Benefits </a:t>
            </a:r>
            <a:r>
              <a:rPr lang="en-US" sz="2400" dirty="0">
                <a:latin typeface="Times New Roman" panose="02020603050405020304" pitchFamily="18" charset="0"/>
                <a:cs typeface="Times New Roman" panose="02020603050405020304" pitchFamily="18" charset="0"/>
              </a:rPr>
              <a:t>of involving users in release testing at an early stage: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the system release is for customers and users, they can easily identify the modifications needed.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Helps in </a:t>
            </a:r>
            <a:r>
              <a:rPr lang="en-US" sz="2400" dirty="0">
                <a:latin typeface="Times New Roman" panose="02020603050405020304" pitchFamily="18" charset="0"/>
                <a:cs typeface="Times New Roman" panose="02020603050405020304" pitchFamily="18" charset="0"/>
              </a:rPr>
              <a:t>getting the views of the </a:t>
            </a:r>
            <a:r>
              <a:rPr lang="en-US" sz="2400" dirty="0" smtClean="0">
                <a:latin typeface="Times New Roman" panose="02020603050405020304" pitchFamily="18" charset="0"/>
                <a:cs typeface="Times New Roman" panose="02020603050405020304" pitchFamily="18" charset="0"/>
              </a:rPr>
              <a:t>users </a:t>
            </a:r>
            <a:r>
              <a:rPr lang="en-US" sz="2400" dirty="0">
                <a:latin typeface="Times New Roman" panose="02020603050405020304" pitchFamily="18" charset="0"/>
                <a:cs typeface="Times New Roman" panose="02020603050405020304" pitchFamily="18" charset="0"/>
              </a:rPr>
              <a:t>and the modifications needed from the users' </a:t>
            </a:r>
            <a:r>
              <a:rPr lang="en-US" sz="2400" dirty="0" smtClean="0">
                <a:latin typeface="Times New Roman" panose="02020603050405020304" pitchFamily="18" charset="0"/>
                <a:cs typeface="Times New Roman" panose="02020603050405020304" pitchFamily="18" charset="0"/>
              </a:rPr>
              <a:t>perspective</a:t>
            </a:r>
          </a:p>
          <a:p>
            <a:pPr marL="0" indent="0">
              <a:buNone/>
            </a:pPr>
            <a:r>
              <a:rPr lang="en-US" sz="2400" dirty="0" smtClean="0">
                <a:latin typeface="Times New Roman" panose="02020603050405020304" pitchFamily="18" charset="0"/>
                <a:cs typeface="Times New Roman" panose="02020603050405020304" pitchFamily="18" charset="0"/>
              </a:rPr>
              <a:t>Disadvantages </a:t>
            </a:r>
            <a:r>
              <a:rPr lang="en-US" sz="2400" dirty="0">
                <a:latin typeface="Times New Roman" panose="02020603050405020304" pitchFamily="18" charset="0"/>
                <a:cs typeface="Times New Roman" panose="02020603050405020304" pitchFamily="18" charset="0"/>
              </a:rPr>
              <a:t>of user </a:t>
            </a:r>
            <a:r>
              <a:rPr lang="en-US" sz="2400" dirty="0" smtClean="0">
                <a:latin typeface="Times New Roman" panose="02020603050405020304" pitchFamily="18" charset="0"/>
                <a:cs typeface="Times New Roman" panose="02020603050405020304" pitchFamily="18" charset="0"/>
              </a:rPr>
              <a:t>involvement </a:t>
            </a: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May </a:t>
            </a:r>
            <a:r>
              <a:rPr lang="en-US" sz="2400" dirty="0">
                <a:latin typeface="Times New Roman" panose="02020603050405020304" pitchFamily="18" charset="0"/>
                <a:cs typeface="Times New Roman" panose="02020603050405020304" pitchFamily="18" charset="0"/>
              </a:rPr>
              <a:t>not get a </a:t>
            </a:r>
            <a:r>
              <a:rPr lang="en-US" sz="2400" dirty="0" smtClean="0">
                <a:latin typeface="Times New Roman" panose="02020603050405020304" pitchFamily="18" charset="0"/>
                <a:cs typeface="Times New Roman" panose="02020603050405020304" pitchFamily="18" charset="0"/>
              </a:rPr>
              <a:t>better </a:t>
            </a:r>
            <a:r>
              <a:rPr lang="en-US" sz="2400" dirty="0">
                <a:latin typeface="Times New Roman" panose="02020603050405020304" pitchFamily="18" charset="0"/>
                <a:cs typeface="Times New Roman" panose="02020603050405020304" pitchFamily="18" charset="0"/>
              </a:rPr>
              <a:t>feedback as the views and ideas of users vary from person to </a:t>
            </a:r>
            <a:r>
              <a:rPr lang="en-US" sz="2400" dirty="0" smtClean="0">
                <a:latin typeface="Times New Roman" panose="02020603050405020304" pitchFamily="18" charset="0"/>
                <a:cs typeface="Times New Roman" panose="02020603050405020304" pitchFamily="18" charset="0"/>
              </a:rPr>
              <a:t>person.</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ay increase </a:t>
            </a: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effort of testing as the </a:t>
            </a:r>
            <a:r>
              <a:rPr lang="en-US" sz="2400" dirty="0">
                <a:latin typeface="Times New Roman" panose="02020603050405020304" pitchFamily="18" charset="0"/>
                <a:cs typeface="Times New Roman" panose="02020603050405020304" pitchFamily="18" charset="0"/>
              </a:rPr>
              <a:t>users may not have clear view of the </a:t>
            </a:r>
            <a:r>
              <a:rPr lang="en-US" sz="2400" dirty="0" smtClean="0">
                <a:latin typeface="Times New Roman" panose="02020603050405020304" pitchFamily="18" charset="0"/>
                <a:cs typeface="Times New Roman" panose="02020603050405020304" pitchFamily="18" charset="0"/>
              </a:rPr>
              <a:t>system.</a:t>
            </a: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Testing </a:t>
            </a:r>
            <a:r>
              <a:rPr lang="en-US" sz="2400" dirty="0">
                <a:latin typeface="Times New Roman" panose="02020603050405020304" pitchFamily="18" charset="0"/>
                <a:cs typeface="Times New Roman" panose="02020603050405020304" pitchFamily="18" charset="0"/>
              </a:rPr>
              <a:t>perspective</a:t>
            </a:r>
            <a:r>
              <a:rPr lang="en-US" sz="2400" dirty="0" smtClean="0">
                <a:latin typeface="Times New Roman" panose="02020603050405020304" pitchFamily="18" charset="0"/>
                <a:cs typeface="Times New Roman" panose="02020603050405020304" pitchFamily="18" charset="0"/>
              </a:rPr>
              <a:t> may sometimes </a:t>
            </a:r>
            <a:r>
              <a:rPr lang="en-US" sz="2400" dirty="0">
                <a:latin typeface="Times New Roman" panose="02020603050405020304" pitchFamily="18" charset="0"/>
                <a:cs typeface="Times New Roman" panose="02020603050405020304" pitchFamily="18" charset="0"/>
              </a:rPr>
              <a:t>be </a:t>
            </a:r>
            <a:r>
              <a:rPr lang="en-US" sz="2400" dirty="0" smtClean="0">
                <a:latin typeface="Times New Roman" panose="02020603050405020304" pitchFamily="18" charset="0"/>
                <a:cs typeface="Times New Roman" panose="02020603050405020304" pitchFamily="18" charset="0"/>
              </a:rPr>
              <a:t>deviated </a:t>
            </a:r>
            <a:r>
              <a:rPr lang="en-US" sz="2400" dirty="0">
                <a:latin typeface="Times New Roman" panose="02020603050405020304" pitchFamily="18" charset="0"/>
                <a:cs typeface="Times New Roman" panose="02020603050405020304" pitchFamily="18" charset="0"/>
              </a:rPr>
              <a:t>to some other view.</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9119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8620" y="1286943"/>
            <a:ext cx="11319796" cy="970450"/>
          </a:xfrm>
        </p:spPr>
        <p:txBody>
          <a:bodyPr/>
          <a:lstStyle/>
          <a:p>
            <a:r>
              <a:rPr lang="en-US" sz="2800" b="0" dirty="0">
                <a:latin typeface="Times New Roman" panose="02020603050405020304" pitchFamily="18" charset="0"/>
                <a:cs typeface="Times New Roman" panose="02020603050405020304" pitchFamily="18" charset="0"/>
              </a:rPr>
              <a:t>Chapter 8. Exercise 8.10</a:t>
            </a:r>
            <a:br>
              <a:rPr lang="en-US" sz="2800" b="0" dirty="0">
                <a:latin typeface="Times New Roman" panose="02020603050405020304" pitchFamily="18" charset="0"/>
                <a:cs typeface="Times New Roman" panose="02020603050405020304" pitchFamily="18" charset="0"/>
              </a:rPr>
            </a:br>
            <a:r>
              <a:rPr lang="en-US" sz="2800" b="0" dirty="0">
                <a:latin typeface="Times New Roman" panose="02020603050405020304" pitchFamily="18" charset="0"/>
                <a:cs typeface="Times New Roman" panose="02020603050405020304" pitchFamily="18" charset="0"/>
              </a:rPr>
              <a:t>- A common approach to system testing is to test the more important functionalities of a system ﬁrst, followed by the less important functionalities until the testing budget is exhausted. Discuss the ethics involved in identifying what “more important” means</a:t>
            </a:r>
            <a:endParaRPr lang="ru-RU" sz="2800" b="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538793" y="2670157"/>
            <a:ext cx="10554574" cy="3636511"/>
          </a:xfrm>
        </p:spPr>
        <p:txBody>
          <a:bodyPr>
            <a:noAutofit/>
          </a:bodyPr>
          <a:lstStyle/>
          <a:p>
            <a:pPr>
              <a:buFont typeface="Wingdings" panose="05000000000000000000" pitchFamily="2" charset="2"/>
              <a:buChar char="v"/>
            </a:pPr>
            <a:r>
              <a:rPr lang="en-US" sz="2400" u="sng" dirty="0" smtClean="0">
                <a:latin typeface="Times New Roman" panose="02020603050405020304" pitchFamily="18" charset="0"/>
                <a:cs typeface="Times New Roman" panose="02020603050405020304" pitchFamily="18" charset="0"/>
              </a:rPr>
              <a:t>Answer: </a:t>
            </a:r>
            <a:r>
              <a:rPr lang="en-US" sz="2400" dirty="0" smtClean="0">
                <a:latin typeface="Times New Roman" panose="02020603050405020304" pitchFamily="18" charset="0"/>
                <a:cs typeface="Times New Roman" panose="02020603050405020304" pitchFamily="18" charset="0"/>
              </a:rPr>
              <a:t>Having </a:t>
            </a:r>
            <a:r>
              <a:rPr lang="en-US" sz="2400" dirty="0">
                <a:latin typeface="Times New Roman" panose="02020603050405020304" pitchFamily="18" charset="0"/>
                <a:cs typeface="Times New Roman" panose="02020603050405020304" pitchFamily="18" charset="0"/>
              </a:rPr>
              <a:t>to decide which bugs you are going to let pass into you product is never an easy decision. It is never possible to test for every possible input, thus there will always be some sort of boundary when it comes to testing. Ethically, the “most important” features that need to be bug free are the ones concerning safety. Nothing is as important as ensuring no human harm is done through the use of your software. This is especially true in safety critical systems, but even in non critical systems, this should be the first step. The next step would likely be security, ensuring that users information does not get compromised. After this, though, the issue becomes much more situation specific. Ideally, this testing budget would have been used to ensure a test driven development methodology from the beginning. This will reduce the required testing in the end enormously.</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87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03306" y="1492216"/>
            <a:ext cx="10571998" cy="970450"/>
          </a:xfrm>
        </p:spPr>
        <p:txBody>
          <a:bodyPr/>
          <a:lstStyle/>
          <a:p>
            <a:r>
              <a:rPr lang="en-US" sz="3200" b="0" dirty="0">
                <a:latin typeface="Times New Roman" panose="02020603050405020304" pitchFamily="18" charset="0"/>
                <a:cs typeface="Times New Roman" panose="02020603050405020304" pitchFamily="18" charset="0"/>
              </a:rPr>
              <a:t>Chapter 9. Exercise 9.3</a:t>
            </a:r>
            <a:br>
              <a:rPr lang="en-US" sz="3200" b="0" dirty="0">
                <a:latin typeface="Times New Roman" panose="02020603050405020304" pitchFamily="18" charset="0"/>
                <a:cs typeface="Times New Roman" panose="02020603050405020304" pitchFamily="18" charset="0"/>
              </a:rPr>
            </a:br>
            <a:r>
              <a:rPr lang="en-US" sz="3200" b="0" dirty="0">
                <a:latin typeface="Times New Roman" panose="02020603050405020304" pitchFamily="18" charset="0"/>
                <a:cs typeface="Times New Roman" panose="02020603050405020304" pitchFamily="18" charset="0"/>
              </a:rPr>
              <a:t>- Explain why legacy systems should be thought of as sociotechnical systems rather than simply software systems that were developed using old </a:t>
            </a:r>
            <a:r>
              <a:rPr lang="en-US" sz="3200" b="0" dirty="0" smtClean="0">
                <a:latin typeface="Times New Roman" panose="02020603050405020304" pitchFamily="18" charset="0"/>
                <a:cs typeface="Times New Roman" panose="02020603050405020304" pitchFamily="18" charset="0"/>
              </a:rPr>
              <a:t>technology</a:t>
            </a:r>
            <a:r>
              <a:rPr lang="en-US" sz="3200" b="0" dirty="0">
                <a:latin typeface="Times New Roman" panose="02020603050405020304" pitchFamily="18" charset="0"/>
                <a:cs typeface="Times New Roman" panose="02020603050405020304" pitchFamily="18" charset="0"/>
              </a:rPr>
              <a:t/>
            </a:r>
            <a:br>
              <a:rPr lang="en-US" sz="3200" b="0" dirty="0">
                <a:latin typeface="Times New Roman" panose="02020603050405020304" pitchFamily="18" charset="0"/>
                <a:cs typeface="Times New Roman" panose="02020603050405020304" pitchFamily="18" charset="0"/>
              </a:rPr>
            </a:br>
            <a:endParaRPr lang="ru-RU" sz="3200" b="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790721" y="2306263"/>
            <a:ext cx="10554574" cy="3636511"/>
          </a:xfrm>
        </p:spPr>
        <p:txBody>
          <a:bodyPr>
            <a:noAutofit/>
          </a:bodyPr>
          <a:lstStyle/>
          <a:p>
            <a:pPr marL="0" indent="0">
              <a:buNone/>
            </a:pPr>
            <a:r>
              <a:rPr lang="en-US" sz="2000" u="sng" dirty="0">
                <a:latin typeface="Times New Roman" panose="02020603050405020304" pitchFamily="18" charset="0"/>
                <a:cs typeface="Times New Roman" panose="02020603050405020304" pitchFamily="18" charset="0"/>
              </a:rPr>
              <a:t>Answer</a:t>
            </a:r>
            <a:r>
              <a:rPr lang="en-US" sz="2000" u="sng"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Legacy </a:t>
            </a:r>
            <a:r>
              <a:rPr lang="en-US" sz="2000" dirty="0">
                <a:latin typeface="Times New Roman" panose="02020603050405020304" pitchFamily="18" charset="0"/>
                <a:cs typeface="Times New Roman" panose="02020603050405020304" pitchFamily="18" charset="0"/>
              </a:rPr>
              <a:t>system </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old software systems which are still used for business purposes and introduced in 1960s are known as legacy systems. The reasons for using legacy </a:t>
            </a:r>
            <a:r>
              <a:rPr lang="en-US" sz="2000" dirty="0" smtClean="0">
                <a:latin typeface="Times New Roman" panose="02020603050405020304" pitchFamily="18" charset="0"/>
                <a:cs typeface="Times New Roman" panose="02020603050405020304" pitchFamily="18" charset="0"/>
              </a:rPr>
              <a:t>systems </a:t>
            </a:r>
            <a:r>
              <a:rPr lang="en-US" sz="2000" dirty="0">
                <a:latin typeface="Times New Roman" panose="02020603050405020304" pitchFamily="18" charset="0"/>
                <a:cs typeface="Times New Roman" panose="02020603050405020304" pitchFamily="18" charset="0"/>
              </a:rPr>
              <a:t>as sociotechnical systems are as given below </a:t>
            </a:r>
            <a:r>
              <a:rPr lang="en-US" sz="20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systems are </a:t>
            </a:r>
            <a:r>
              <a:rPr lang="en-US" sz="2000" dirty="0" smtClean="0">
                <a:latin typeface="Times New Roman" panose="02020603050405020304" pitchFamily="18" charset="0"/>
                <a:cs typeface="Times New Roman" panose="02020603050405020304" pitchFamily="18" charset="0"/>
              </a:rPr>
              <a:t>developed </a:t>
            </a:r>
            <a:r>
              <a:rPr lang="en-US" sz="2000" dirty="0">
                <a:latin typeface="Times New Roman" panose="02020603050405020304" pitchFamily="18" charset="0"/>
                <a:cs typeface="Times New Roman" panose="02020603050405020304" pitchFamily="18" charset="0"/>
              </a:rPr>
              <a:t>for </a:t>
            </a:r>
            <a:r>
              <a:rPr lang="en-US" sz="2000" dirty="0" smtClean="0">
                <a:latin typeface="Times New Roman" panose="02020603050405020304" pitchFamily="18" charset="0"/>
                <a:cs typeface="Times New Roman" panose="02020603050405020304" pitchFamily="18" charset="0"/>
              </a:rPr>
              <a:t>specific hardware </a:t>
            </a:r>
            <a:r>
              <a:rPr lang="en-US" sz="2000" dirty="0">
                <a:latin typeface="Times New Roman" panose="02020603050405020304" pitchFamily="18" charset="0"/>
                <a:cs typeface="Times New Roman" panose="02020603050405020304" pitchFamily="18" charset="0"/>
              </a:rPr>
              <a:t>and maintenance of hardware is very expensive. Another thing is that these </a:t>
            </a:r>
            <a:r>
              <a:rPr lang="en-US" sz="2000" dirty="0" smtClean="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are no longer used and don't satisfies the purchase </a:t>
            </a:r>
            <a:r>
              <a:rPr lang="en-US" sz="2000" dirty="0" smtClean="0">
                <a:latin typeface="Times New Roman" panose="02020603050405020304" pitchFamily="18" charset="0"/>
                <a:cs typeface="Times New Roman" panose="02020603050405020304" pitchFamily="18" charset="0"/>
              </a:rPr>
              <a:t>policies </a:t>
            </a:r>
            <a:r>
              <a:rPr lang="en-US" sz="2000" dirty="0">
                <a:latin typeface="Times New Roman" panose="02020603050405020304" pitchFamily="18" charset="0"/>
                <a:cs typeface="Times New Roman" panose="02020603050405020304" pitchFamily="18" charset="0"/>
              </a:rPr>
              <a:t>of IT </a:t>
            </a:r>
            <a:r>
              <a:rPr lang="en-US" sz="2000" dirty="0" smtClean="0">
                <a:latin typeface="Times New Roman" panose="02020603050405020304" pitchFamily="18" charset="0"/>
                <a:cs typeface="Times New Roman" panose="02020603050405020304" pitchFamily="18" charset="0"/>
              </a:rPr>
              <a:t>organizations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 legacy </a:t>
            </a:r>
            <a:r>
              <a:rPr lang="en-US" sz="2000" dirty="0">
                <a:latin typeface="Times New Roman" panose="02020603050405020304" pitchFamily="18" charset="0"/>
                <a:cs typeface="Times New Roman" panose="02020603050405020304" pitchFamily="18" charset="0"/>
              </a:rPr>
              <a:t>software is obsolete and </a:t>
            </a:r>
            <a:r>
              <a:rPr lang="en-US" sz="2000" dirty="0" smtClean="0">
                <a:latin typeface="Times New Roman" panose="02020603050405020304" pitchFamily="18" charset="0"/>
                <a:cs typeface="Times New Roman" panose="02020603050405020304" pitchFamily="18" charset="0"/>
              </a:rPr>
              <a:t>original vendors </a:t>
            </a:r>
            <a:r>
              <a:rPr lang="en-US" sz="2000" dirty="0">
                <a:latin typeface="Times New Roman" panose="02020603050405020304" pitchFamily="18" charset="0"/>
                <a:cs typeface="Times New Roman" panose="02020603050405020304" pitchFamily="18" charset="0"/>
              </a:rPr>
              <a:t>are not ready to provide </a:t>
            </a:r>
            <a:r>
              <a:rPr lang="en-US" sz="2000" dirty="0" smtClean="0">
                <a:latin typeface="Times New Roman" panose="02020603050405020304" pitchFamily="18" charset="0"/>
                <a:cs typeface="Times New Roman" panose="02020603050405020304" pitchFamily="18" charset="0"/>
              </a:rPr>
              <a:t>support: </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A huge </a:t>
            </a:r>
            <a:r>
              <a:rPr lang="en-US" sz="2000" dirty="0">
                <a:latin typeface="Times New Roman" panose="02020603050405020304" pitchFamily="18" charset="0"/>
                <a:cs typeface="Times New Roman" panose="02020603050405020304" pitchFamily="18" charset="0"/>
              </a:rPr>
              <a:t>amount of data s </a:t>
            </a:r>
            <a:r>
              <a:rPr lang="en-US" sz="2000" dirty="0" smtClean="0">
                <a:latin typeface="Times New Roman" panose="02020603050405020304" pitchFamily="18" charset="0"/>
                <a:cs typeface="Times New Roman" panose="02020603050405020304" pitchFamily="18" charset="0"/>
              </a:rPr>
              <a:t>generated </a:t>
            </a:r>
            <a:r>
              <a:rPr lang="en-US" sz="2000" dirty="0">
                <a:latin typeface="Times New Roman" panose="02020603050405020304" pitchFamily="18" charset="0"/>
                <a:cs typeface="Times New Roman" panose="02020603050405020304" pitchFamily="18" charset="0"/>
              </a:rPr>
              <a:t>by legacy software in its lifetime. It is possible that it </a:t>
            </a:r>
            <a:r>
              <a:rPr lang="en-US" sz="2000" dirty="0" smtClean="0">
                <a:latin typeface="Times New Roman" panose="02020603050405020304" pitchFamily="18" charset="0"/>
                <a:cs typeface="Times New Roman" panose="02020603050405020304" pitchFamily="18" charset="0"/>
              </a:rPr>
              <a:t>contains duplicate </a:t>
            </a:r>
            <a:r>
              <a:rPr lang="en-US" sz="2000" dirty="0">
                <a:latin typeface="Times New Roman" panose="02020603050405020304" pitchFamily="18" charset="0"/>
                <a:cs typeface="Times New Roman" panose="02020603050405020304" pitchFamily="18" charset="0"/>
              </a:rPr>
              <a:t>data, Inconsistent data or may be the data is stored in </a:t>
            </a:r>
            <a:r>
              <a:rPr lang="en-US" sz="2000" dirty="0" smtClean="0">
                <a:latin typeface="Times New Roman" panose="02020603050405020304" pitchFamily="18" charset="0"/>
                <a:cs typeface="Times New Roman" panose="02020603050405020304" pitchFamily="18" charset="0"/>
              </a:rPr>
              <a:t>different databases</a:t>
            </a: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legacy </a:t>
            </a:r>
            <a:r>
              <a:rPr lang="en-US" sz="2000" dirty="0" smtClean="0">
                <a:latin typeface="Times New Roman" panose="02020603050405020304" pitchFamily="18" charset="0"/>
                <a:cs typeface="Times New Roman" panose="02020603050405020304" pitchFamily="18" charset="0"/>
              </a:rPr>
              <a:t>software </a:t>
            </a:r>
            <a:r>
              <a:rPr lang="en-US" sz="2000" dirty="0">
                <a:latin typeface="Times New Roman" panose="02020603050405020304" pitchFamily="18" charset="0"/>
                <a:cs typeface="Times New Roman" panose="02020603050405020304" pitchFamily="18" charset="0"/>
              </a:rPr>
              <a:t>is not </a:t>
            </a:r>
            <a:r>
              <a:rPr lang="en-US" sz="2000" dirty="0" smtClean="0">
                <a:latin typeface="Times New Roman" panose="02020603050405020304" pitchFamily="18" charset="0"/>
                <a:cs typeface="Times New Roman" panose="02020603050405020304" pitchFamily="18" charset="0"/>
              </a:rPr>
              <a:t>fitting </a:t>
            </a:r>
            <a:r>
              <a:rPr lang="en-US" sz="2000" dirty="0">
                <a:latin typeface="Times New Roman" panose="02020603050405020304" pitchFamily="18" charset="0"/>
                <a:cs typeface="Times New Roman" panose="02020603050405020304" pitchFamily="18" charset="0"/>
              </a:rPr>
              <a:t>in </a:t>
            </a:r>
            <a:r>
              <a:rPr lang="en-US" sz="2000" dirty="0" smtClean="0">
                <a:latin typeface="Times New Roman" panose="02020603050405020304" pitchFamily="18" charset="0"/>
                <a:cs typeface="Times New Roman" panose="02020603050405020304" pitchFamily="18" charset="0"/>
              </a:rPr>
              <a:t>the IT policies of the </a:t>
            </a:r>
            <a:r>
              <a:rPr lang="en-US" sz="2000" dirty="0">
                <a:latin typeface="Times New Roman" panose="02020603050405020304" pitchFamily="18" charset="0"/>
                <a:cs typeface="Times New Roman" panose="02020603050405020304" pitchFamily="18" charset="0"/>
              </a:rPr>
              <a:t>business organization.</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146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98651" y="1473555"/>
            <a:ext cx="10571998" cy="970450"/>
          </a:xfrm>
        </p:spPr>
        <p:txBody>
          <a:bodyPr/>
          <a:lstStyle/>
          <a:p>
            <a:r>
              <a:rPr lang="en-US" sz="3200" b="0" dirty="0">
                <a:latin typeface="Times New Roman" panose="02020603050405020304" pitchFamily="18" charset="0"/>
                <a:cs typeface="Times New Roman" panose="02020603050405020304" pitchFamily="18" charset="0"/>
              </a:rPr>
              <a:t>Chapter 9. Exercise 9.10</a:t>
            </a:r>
            <a:br>
              <a:rPr lang="en-US" sz="3200" b="0" dirty="0">
                <a:latin typeface="Times New Roman" panose="02020603050405020304" pitchFamily="18" charset="0"/>
                <a:cs typeface="Times New Roman" panose="02020603050405020304" pitchFamily="18" charset="0"/>
              </a:rPr>
            </a:br>
            <a:r>
              <a:rPr lang="en-US" sz="3200" b="0" dirty="0">
                <a:latin typeface="Times New Roman" panose="02020603050405020304" pitchFamily="18" charset="0"/>
                <a:cs typeface="Times New Roman" panose="02020603050405020304" pitchFamily="18" charset="0"/>
              </a:rPr>
              <a:t>- Do software engineers have a professional responsibility to develop code that can be easily maintained even if their employer does not explicitly request it?</a:t>
            </a:r>
            <a:br>
              <a:rPr lang="en-US" sz="3200" b="0" dirty="0">
                <a:latin typeface="Times New Roman" panose="02020603050405020304" pitchFamily="18" charset="0"/>
                <a:cs typeface="Times New Roman" panose="02020603050405020304" pitchFamily="18" charset="0"/>
              </a:rPr>
            </a:br>
            <a:endParaRPr lang="ru-RU" sz="3200" b="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592397" y="2334255"/>
            <a:ext cx="10554574" cy="3636511"/>
          </a:xfrm>
        </p:spPr>
        <p:txBody>
          <a:bodyPr>
            <a:normAutofit/>
          </a:bodyPr>
          <a:lstStyle/>
          <a:p>
            <a:pPr>
              <a:buFont typeface="Wingdings" panose="05000000000000000000" pitchFamily="2" charset="2"/>
              <a:buChar char="v"/>
            </a:pPr>
            <a:r>
              <a:rPr lang="en-US" sz="2400" u="sng" dirty="0">
                <a:latin typeface="Times New Roman" panose="02020603050405020304" pitchFamily="18" charset="0"/>
                <a:cs typeface="Times New Roman" panose="02020603050405020304" pitchFamily="18" charset="0"/>
              </a:rPr>
              <a:t>Answer</a:t>
            </a:r>
            <a:r>
              <a:rPr lang="en-US" sz="2400" dirty="0" smtClean="0">
                <a:latin typeface="Times New Roman" panose="02020603050405020304" pitchFamily="18" charset="0"/>
                <a:cs typeface="Times New Roman" panose="02020603050405020304" pitchFamily="18" charset="0"/>
              </a:rPr>
              <a:t>: Yes, software engineers have a professional responsibility to produce a code that can be maintained and changed. Even if it is not requested by their employer, it is one of their responsibilities to produce such a code. It is one of their professional responsibilities. A software engineer's responsibility is to develop a code that is easy to understand, maintained, changed and flexible. These are the minimum requirements and considerations that a software engineer has to keep in mind white developing the code. A code that can be maintained and changed will always be a benefit in future for making enhancements.</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794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TM03457503[[fn=Цитаты]]</Template>
  <TotalTime>32</TotalTime>
  <Words>553</Words>
  <Application>Microsoft Office PowerPoint</Application>
  <PresentationFormat>Широкоэкранный</PresentationFormat>
  <Paragraphs>23</Paragraphs>
  <Slides>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vt:i4>
      </vt:variant>
    </vt:vector>
  </HeadingPairs>
  <TitlesOfParts>
    <vt:vector size="10" baseType="lpstr">
      <vt:lpstr>Century Gothic</vt:lpstr>
      <vt:lpstr>Times New Roman</vt:lpstr>
      <vt:lpstr>Wingdings</vt:lpstr>
      <vt:lpstr>Wingdings 2</vt:lpstr>
      <vt:lpstr>Цитаты</vt:lpstr>
      <vt:lpstr>Assignment #1</vt:lpstr>
      <vt:lpstr>Chapter 8. Exercise 8.9 - What are the beneﬁts of involving users in release testing at an early stage in the testing process? Are there disadvantages in user involvement? </vt:lpstr>
      <vt:lpstr>Chapter 8. Exercise 8.10 - A common approach to system testing is to test the more important functionalities of a system ﬁrst, followed by the less important functionalities until the testing budget is exhausted. Discuss the ethics involved in identifying what “more important” means</vt:lpstr>
      <vt:lpstr>Chapter 9. Exercise 9.3 - Explain why legacy systems should be thought of as sociotechnical systems rather than simply software systems that were developed using old technology </vt:lpstr>
      <vt:lpstr>Chapter 9. Exercise 9.10 - Do software engineers have a professional responsibility to develop code that can be easily maintained even if their employer does not explicitly request 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Пользователь Windows</dc:creator>
  <cp:lastModifiedBy>Пользователь Windows</cp:lastModifiedBy>
  <cp:revision>3</cp:revision>
  <dcterms:created xsi:type="dcterms:W3CDTF">2020-04-01T22:32:04Z</dcterms:created>
  <dcterms:modified xsi:type="dcterms:W3CDTF">2020-04-01T23:04:32Z</dcterms:modified>
</cp:coreProperties>
</file>