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5125305" y="1488985"/>
            <a:ext cx="6264350" cy="169685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118447" y="4351687"/>
            <a:ext cx="6265588" cy="17040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a:latin typeface="Times New Roman" panose="02020603050405020304" pitchFamily="18" charset="0"/>
                <a:cs typeface="Times New Roman" panose="02020603050405020304" pitchFamily="18" charset="0"/>
              </a:rPr>
              <a:t>Assignment </a:t>
            </a:r>
            <a:r>
              <a:rPr lang="en-US" smtClean="0">
                <a:latin typeface="Times New Roman" panose="02020603050405020304" pitchFamily="18" charset="0"/>
                <a:cs typeface="Times New Roman" panose="02020603050405020304" pitchFamily="18" charset="0"/>
              </a:rPr>
              <a:t>#5</a:t>
            </a:r>
            <a:br>
              <a:rPr lang="en-US" smtClean="0">
                <a:latin typeface="Times New Roman" panose="02020603050405020304" pitchFamily="18" charset="0"/>
                <a:cs typeface="Times New Roman" panose="02020603050405020304" pitchFamily="18" charset="0"/>
              </a:rPr>
            </a:br>
            <a:endParaRPr lang="ru-RU" dirty="0"/>
          </a:p>
        </p:txBody>
      </p:sp>
      <p:sp>
        <p:nvSpPr>
          <p:cNvPr id="3" name="Подзаголовок 2"/>
          <p:cNvSpPr>
            <a:spLocks noGrp="1"/>
          </p:cNvSpPr>
          <p:nvPr>
            <p:ph type="subTitle" idx="1"/>
          </p:nvPr>
        </p:nvSpPr>
        <p:spPr>
          <a:xfrm>
            <a:off x="1684592" y="4279490"/>
            <a:ext cx="8673427" cy="1322587"/>
          </a:xfrm>
        </p:spPr>
        <p:txBody>
          <a:bodyPr>
            <a:normAutofit/>
          </a:bodyPr>
          <a:lstStyle/>
          <a:p>
            <a:pPr algn="r"/>
            <a:r>
              <a:rPr lang="en-US" sz="2400" b="1" dirty="0" err="1">
                <a:solidFill>
                  <a:schemeClr val="tx1"/>
                </a:solidFill>
                <a:latin typeface="Times New Roman" panose="02020603050405020304" pitchFamily="18" charset="0"/>
                <a:cs typeface="Times New Roman" panose="02020603050405020304" pitchFamily="18" charset="0"/>
              </a:rPr>
              <a:t>Orazova</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Akzhan</a:t>
            </a:r>
            <a:endParaRPr lang="en-US" sz="2400" b="1" dirty="0">
              <a:solidFill>
                <a:schemeClr val="tx1"/>
              </a:solidFill>
              <a:latin typeface="Times New Roman" panose="02020603050405020304" pitchFamily="18" charset="0"/>
              <a:cs typeface="Times New Roman" panose="02020603050405020304" pitchFamily="18" charset="0"/>
            </a:endParaRPr>
          </a:p>
          <a:p>
            <a:pPr algn="r"/>
            <a:r>
              <a:rPr lang="en-US" sz="2400" b="1" dirty="0">
                <a:solidFill>
                  <a:schemeClr val="tx1"/>
                </a:solidFill>
                <a:latin typeface="Times New Roman" panose="02020603050405020304" pitchFamily="18" charset="0"/>
                <a:cs typeface="Times New Roman" panose="02020603050405020304" pitchFamily="18" charset="0"/>
              </a:rPr>
              <a:t>(Wednesday</a:t>
            </a:r>
            <a:r>
              <a:rPr lang="kk-KZ" sz="2400" b="1" dirty="0">
                <a:solidFill>
                  <a:schemeClr val="tx1"/>
                </a:solidFill>
                <a:latin typeface="Times New Roman" panose="02020603050405020304" pitchFamily="18" charset="0"/>
                <a:cs typeface="Times New Roman" panose="02020603050405020304" pitchFamily="18" charset="0"/>
              </a:rPr>
              <a:t> 18.00-21.00</a:t>
            </a:r>
            <a:r>
              <a:rPr lang="en-US" sz="2400" b="1" dirty="0">
                <a:solidFill>
                  <a:schemeClr val="tx1"/>
                </a:solidFill>
                <a:latin typeface="Times New Roman" panose="02020603050405020304" pitchFamily="18" charset="0"/>
                <a:cs typeface="Times New Roman" panose="02020603050405020304" pitchFamily="18" charset="0"/>
              </a:rPr>
              <a:t>)</a:t>
            </a:r>
            <a:endParaRPr lang="ru-RU" sz="2400" b="1" dirty="0">
              <a:solidFill>
                <a:schemeClr val="tx1"/>
              </a:solidFill>
              <a:latin typeface="Times New Roman" panose="02020603050405020304" pitchFamily="18" charset="0"/>
              <a:cs typeface="Times New Roman" panose="02020603050405020304" pitchFamily="18" charset="0"/>
            </a:endParaRPr>
          </a:p>
          <a:p>
            <a:pPr algn="r"/>
            <a:endParaRPr lang="ru-RU" sz="2400" dirty="0"/>
          </a:p>
        </p:txBody>
      </p:sp>
    </p:spTree>
    <p:extLst>
      <p:ext uri="{BB962C8B-B14F-4D97-AF65-F5344CB8AC3E}">
        <p14:creationId xmlns:p14="http://schemas.microsoft.com/office/powerpoint/2010/main" val="411154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7414" y="2199276"/>
            <a:ext cx="4332453" cy="2456442"/>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Chapter 17. Exercise 17.9</a:t>
            </a:r>
            <a:br>
              <a:rPr lang="en-US" sz="3200" dirty="0">
                <a:solidFill>
                  <a:schemeClr val="tx1"/>
                </a:solidFill>
                <a:latin typeface="Times New Roman" panose="02020603050405020304" pitchFamily="18" charset="0"/>
                <a:cs typeface="Times New Roman" panose="02020603050405020304" pitchFamily="18" charset="0"/>
              </a:rPr>
            </a:br>
            <a:r>
              <a:rPr lang="kk-KZ" sz="3200" dirty="0" smtClean="0">
                <a:solidFill>
                  <a:schemeClr val="tx1"/>
                </a:solidFill>
                <a:latin typeface="Times New Roman" panose="02020603050405020304" pitchFamily="18" charset="0"/>
                <a:cs typeface="Times New Roman" panose="02020603050405020304" pitchFamily="18" charset="0"/>
              </a:rPr>
              <a:t/>
            </a:r>
            <a:br>
              <a:rPr lang="kk-KZ"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 List the beneﬁts that a distributed component model has when used for implementing distributed systems</a:t>
            </a:r>
            <a:br>
              <a:rPr lang="en-US" sz="3200" dirty="0">
                <a:solidFill>
                  <a:schemeClr val="tx1"/>
                </a:solidFill>
                <a:latin typeface="Times New Roman" panose="02020603050405020304" pitchFamily="18" charset="0"/>
                <a:cs typeface="Times New Roman" panose="02020603050405020304" pitchFamily="18" charset="0"/>
              </a:rPr>
            </a:br>
            <a:endParaRPr lang="ru-RU" sz="32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77500" lnSpcReduction="20000"/>
          </a:bodyPr>
          <a:lstStyle/>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Resource sharing A distributed system allows the sharing of hardware and software resources—such as disks, printers, files, and compilers—that are associated with computers on a network</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 Openness Distributed systems are normally open systems—systems designed around standard Internet protocols so that equipment and software from different vendors can be combined</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3. Concurrency In a distributed system, several processes may operate at the same time on separate computers on the network. These processes may (but need not) communicate with each other during their normal operation. </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54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2767" y="2014023"/>
            <a:ext cx="4905680" cy="2456442"/>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Chapter 17. Exercise </a:t>
            </a:r>
            <a:r>
              <a:rPr lang="en-US" sz="3200" dirty="0" smtClean="0">
                <a:solidFill>
                  <a:schemeClr val="tx1"/>
                </a:solidFill>
                <a:latin typeface="Times New Roman" panose="02020603050405020304" pitchFamily="18" charset="0"/>
                <a:cs typeface="Times New Roman" panose="02020603050405020304" pitchFamily="18" charset="0"/>
              </a:rPr>
              <a:t>17.9</a:t>
            </a:r>
            <a:br>
              <a:rPr lang="en-US" sz="3200" dirty="0" smtClean="0">
                <a:solidFill>
                  <a:schemeClr val="tx1"/>
                </a:solidFill>
                <a:latin typeface="Times New Roman" panose="02020603050405020304" pitchFamily="18" charset="0"/>
                <a:cs typeface="Times New Roman" panose="02020603050405020304" pitchFamily="18" charset="0"/>
              </a:rPr>
            </a:br>
            <a:r>
              <a:rPr lang="kk-KZ" sz="3200" dirty="0">
                <a:solidFill>
                  <a:schemeClr val="tx1"/>
                </a:solidFill>
                <a:latin typeface="Times New Roman" panose="02020603050405020304" pitchFamily="18" charset="0"/>
                <a:cs typeface="Times New Roman" panose="02020603050405020304" pitchFamily="18" charset="0"/>
              </a:rPr>
              <a:t/>
            </a:r>
            <a:br>
              <a:rPr lang="kk-KZ"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cs typeface="Times New Roman" panose="02020603050405020304" pitchFamily="18" charset="0"/>
              </a:rPr>
              <a:t>List </a:t>
            </a:r>
            <a:r>
              <a:rPr lang="en-US" sz="3200" dirty="0">
                <a:solidFill>
                  <a:schemeClr val="tx1"/>
                </a:solidFill>
                <a:latin typeface="Times New Roman" panose="02020603050405020304" pitchFamily="18" charset="0"/>
                <a:cs typeface="Times New Roman" panose="02020603050405020304" pitchFamily="18" charset="0"/>
              </a:rPr>
              <a:t>the beneﬁts that a distributed component </a:t>
            </a:r>
            <a:r>
              <a:rPr lang="en-US" sz="3200" dirty="0" smtClean="0">
                <a:solidFill>
                  <a:schemeClr val="tx1"/>
                </a:solidFill>
                <a:latin typeface="Times New Roman" panose="02020603050405020304" pitchFamily="18" charset="0"/>
                <a:cs typeface="Times New Roman" panose="02020603050405020304" pitchFamily="18" charset="0"/>
              </a:rPr>
              <a:t/>
            </a:r>
            <a:br>
              <a:rPr lang="en-US" sz="3200" dirty="0" smtClean="0">
                <a:solidFill>
                  <a:schemeClr val="tx1"/>
                </a:solidFill>
                <a:latin typeface="Times New Roman" panose="02020603050405020304" pitchFamily="18" charset="0"/>
                <a:cs typeface="Times New Roman" panose="02020603050405020304" pitchFamily="18" charset="0"/>
              </a:rPr>
            </a:br>
            <a:r>
              <a:rPr lang="en-US" sz="3200" dirty="0" smtClean="0">
                <a:solidFill>
                  <a:schemeClr val="tx1"/>
                </a:solidFill>
                <a:latin typeface="Times New Roman" panose="02020603050405020304" pitchFamily="18" charset="0"/>
                <a:cs typeface="Times New Roman" panose="02020603050405020304" pitchFamily="18" charset="0"/>
              </a:rPr>
              <a:t>model </a:t>
            </a:r>
            <a:r>
              <a:rPr lang="en-US" sz="3200" dirty="0">
                <a:solidFill>
                  <a:schemeClr val="tx1"/>
                </a:solidFill>
                <a:latin typeface="Times New Roman" panose="02020603050405020304" pitchFamily="18" charset="0"/>
                <a:cs typeface="Times New Roman" panose="02020603050405020304" pitchFamily="18" charset="0"/>
              </a:rPr>
              <a:t>has when used for implementing distributed systems</a:t>
            </a:r>
            <a:endParaRPr lang="ru-RU" sz="3200" dirty="0"/>
          </a:p>
        </p:txBody>
      </p:sp>
      <p:sp>
        <p:nvSpPr>
          <p:cNvPr id="3" name="Объект 2"/>
          <p:cNvSpPr>
            <a:spLocks noGrp="1"/>
          </p:cNvSpPr>
          <p:nvPr>
            <p:ph idx="1"/>
          </p:nvPr>
        </p:nvSpPr>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4. Scalability In principle at least, distributed systems are scalable in that the capabilities of the system can be increased by adding new resources to cope with new demands on the system. In practice, the network linking the individual computers in the system may limit the system scalability.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5. Fault tolerance The availability of several computers and the potential for replicating information means that distributed systems can be tolerant of some hardware and software failures (see Chapter 11). In most distributed systems, a degraded service can be provided when failures occur; complete loss of service only occurs when there is a network failure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88327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5403" y="2368586"/>
            <a:ext cx="4803044" cy="245644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Chapter 18. Exercise 18.2 </a:t>
            </a: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Standards are fundamental to service-oriented architectures, and it was believed that standards conformance was essential for successful adoption of a service-based approach. However, RESTful services, which are increasingly widely used, are not standards-based. Discuss why you think this change has occurred and whether or not you think that the lack of standards will inhibit the development and take up of RESTful services.</a:t>
            </a:r>
            <a:br>
              <a:rPr lang="en-US" sz="2800" dirty="0">
                <a:solidFill>
                  <a:schemeClr val="tx1"/>
                </a:solidFill>
                <a:latin typeface="Times New Roman" panose="02020603050405020304" pitchFamily="18" charset="0"/>
                <a:cs typeface="Times New Roman" panose="02020603050405020304" pitchFamily="18" charset="0"/>
              </a:rPr>
            </a:br>
            <a:endParaRPr lang="ru-RU" sz="28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118447" y="602057"/>
            <a:ext cx="6320884" cy="5989500"/>
          </a:xfrm>
        </p:spPr>
        <p:txBody>
          <a:bodyPr>
            <a:normAutofit fontScale="70000" lnSpcReduction="20000"/>
          </a:bodyPr>
          <a:lstStyle/>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RESTful services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term REST arises for Representational State Transfer. The RESTful services are not based on standards. The points to show the reasons for using RESTful services in place of service- based approach are as </a:t>
            </a:r>
            <a:r>
              <a:rPr lang="en-US" sz="2300" dirty="0" smtClean="0">
                <a:latin typeface="Times New Roman" panose="02020603050405020304" pitchFamily="18" charset="0"/>
                <a:cs typeface="Times New Roman" panose="02020603050405020304" pitchFamily="18" charset="0"/>
              </a:rPr>
              <a:t>given </a:t>
            </a:r>
            <a:r>
              <a:rPr lang="en-US" sz="2300" dirty="0">
                <a:latin typeface="Times New Roman" panose="02020603050405020304" pitchFamily="18" charset="0"/>
                <a:cs typeface="Times New Roman" panose="02020603050405020304" pitchFamily="18" charset="0"/>
              </a:rPr>
              <a:t>below: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1</a:t>
            </a:r>
            <a:r>
              <a:rPr lang="en-US" sz="2300" dirty="0">
                <a:latin typeface="Times New Roman" panose="02020603050405020304" pitchFamily="18" charset="0"/>
                <a:cs typeface="Times New Roman" panose="02020603050405020304" pitchFamily="18" charset="0"/>
              </a:rPr>
              <a:t>. The standards to develop software are changing on regular bases. in RESTful services each and every thing represents a resource. This is the main reason behind this change.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A unique identifier is </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used in RESTful services architecture. The </a:t>
            </a:r>
            <a:r>
              <a:rPr lang="en-US" sz="2300" dirty="0" smtClean="0">
                <a:latin typeface="Times New Roman" panose="02020603050405020304" pitchFamily="18" charset="0"/>
                <a:cs typeface="Times New Roman" panose="02020603050405020304" pitchFamily="18" charset="0"/>
              </a:rPr>
              <a:t>WWW </a:t>
            </a:r>
            <a:r>
              <a:rPr lang="en-US" sz="2300" dirty="0">
                <a:latin typeface="Times New Roman" panose="02020603050405020304" pitchFamily="18" charset="0"/>
                <a:cs typeface="Times New Roman" panose="02020603050405020304" pitchFamily="18" charset="0"/>
              </a:rPr>
              <a:t>is best example to it.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3</a:t>
            </a:r>
            <a:r>
              <a:rPr lang="en-US" sz="2300" dirty="0">
                <a:latin typeface="Times New Roman" panose="02020603050405020304" pitchFamily="18" charset="0"/>
                <a:cs typeface="Times New Roman" panose="02020603050405020304" pitchFamily="18" charset="0"/>
              </a:rPr>
              <a:t>. The data is directly accessed in RESTful services in place of making any action for any particular value of data.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4</a:t>
            </a:r>
            <a:r>
              <a:rPr lang="en-US" sz="2300" dirty="0">
                <a:latin typeface="Times New Roman" panose="02020603050405020304" pitchFamily="18" charset="0"/>
                <a:cs typeface="Times New Roman" panose="02020603050405020304" pitchFamily="18" charset="0"/>
              </a:rPr>
              <a:t>. RESTful services are not XML based. This is another reason behind this change. </a:t>
            </a:r>
            <a:endParaRPr lang="en-US" sz="2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300" dirty="0" smtClean="0">
                <a:latin typeface="Times New Roman" panose="02020603050405020304" pitchFamily="18" charset="0"/>
                <a:cs typeface="Times New Roman" panose="02020603050405020304" pitchFamily="18" charset="0"/>
              </a:rPr>
              <a:t>No</a:t>
            </a:r>
            <a:r>
              <a:rPr lang="en-US" sz="2300" dirty="0">
                <a:latin typeface="Times New Roman" panose="02020603050405020304" pitchFamily="18" charset="0"/>
                <a:cs typeface="Times New Roman" panose="02020603050405020304" pitchFamily="18" charset="0"/>
              </a:rPr>
              <a:t>, the RESTful services will not be inhibited because of lack-of-standards. It has specific standards of Its own. In today's world, most of the applications are web based. The RESTful services provide URL quires to directly access data, which makes it fast and easy to use. So, it can be said that RESTful services are never reversed or inhibited.</a:t>
            </a:r>
            <a:endParaRPr lang="en-US" sz="2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ru-RU" dirty="0"/>
          </a:p>
        </p:txBody>
      </p:sp>
    </p:spTree>
    <p:extLst>
      <p:ext uri="{BB962C8B-B14F-4D97-AF65-F5344CB8AC3E}">
        <p14:creationId xmlns:p14="http://schemas.microsoft.com/office/powerpoint/2010/main" val="40002231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TM16401371[[fn=Атлас]]</Template>
  <TotalTime>184</TotalTime>
  <Words>440</Words>
  <Application>Microsoft Office PowerPoint</Application>
  <PresentationFormat>Широкоэкранный</PresentationFormat>
  <Paragraphs>18</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Calibri Light</vt:lpstr>
      <vt:lpstr>Rockwell</vt:lpstr>
      <vt:lpstr>Times New Roman</vt:lpstr>
      <vt:lpstr>Wingdings</vt:lpstr>
      <vt:lpstr>Atlas</vt:lpstr>
      <vt:lpstr>Assignment #5 </vt:lpstr>
      <vt:lpstr>Chapter 17. Exercise 17.9  -  List the beneﬁts that a distributed component model has when used for implementing distributed systems </vt:lpstr>
      <vt:lpstr>Chapter 17. Exercise 17.9  - List the beneﬁts that a distributed component  model has when used for implementing distributed systems</vt:lpstr>
      <vt:lpstr>Chapter 18. Exercise 18.2   - Standards are fundamental to service-oriented architectures, and it was believed that standards conformance was essential for successful adoption of a service-based approach. However, RESTful services, which are increasingly widely used, are not standards-based. Discuss why you think this change has occurred and whether or not you think that the lack of standards will inhibit the development and take up of RESTful services.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Пользователь Windows</dc:creator>
  <cp:lastModifiedBy>Пользователь Windows</cp:lastModifiedBy>
  <cp:revision>6</cp:revision>
  <dcterms:created xsi:type="dcterms:W3CDTF">2020-04-15T17:29:41Z</dcterms:created>
  <dcterms:modified xsi:type="dcterms:W3CDTF">2020-04-22T19:47:28Z</dcterms:modified>
</cp:coreProperties>
</file>