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3"/>
  </p:notesMasterIdLst>
  <p:handoutMasterIdLst>
    <p:handoutMasterId r:id="rId34"/>
  </p:handoutMasterIdLst>
  <p:sldIdLst>
    <p:sldId id="256" r:id="rId2"/>
    <p:sldId id="380" r:id="rId3"/>
    <p:sldId id="394" r:id="rId4"/>
    <p:sldId id="395" r:id="rId5"/>
    <p:sldId id="396" r:id="rId6"/>
    <p:sldId id="397" r:id="rId7"/>
    <p:sldId id="398" r:id="rId8"/>
    <p:sldId id="399" r:id="rId9"/>
    <p:sldId id="406" r:id="rId10"/>
    <p:sldId id="407" r:id="rId11"/>
    <p:sldId id="408" r:id="rId12"/>
    <p:sldId id="370" r:id="rId13"/>
    <p:sldId id="371" r:id="rId14"/>
    <p:sldId id="372" r:id="rId15"/>
    <p:sldId id="373" r:id="rId16"/>
    <p:sldId id="375" r:id="rId17"/>
    <p:sldId id="387" r:id="rId18"/>
    <p:sldId id="378" r:id="rId19"/>
    <p:sldId id="379" r:id="rId20"/>
    <p:sldId id="390" r:id="rId21"/>
    <p:sldId id="391" r:id="rId22"/>
    <p:sldId id="389" r:id="rId23"/>
    <p:sldId id="400" r:id="rId24"/>
    <p:sldId id="410" r:id="rId25"/>
    <p:sldId id="404" r:id="rId26"/>
    <p:sldId id="401" r:id="rId27"/>
    <p:sldId id="402" r:id="rId28"/>
    <p:sldId id="403" r:id="rId29"/>
    <p:sldId id="405" r:id="rId30"/>
    <p:sldId id="409" r:id="rId31"/>
    <p:sldId id="388" r:id="rId32"/>
  </p:sldIdLst>
  <p:sldSz cx="9144000" cy="6858000" type="screen4x3"/>
  <p:notesSz cx="7099300" cy="10234613"/>
  <p:kinsoku lang="ja-JP" invalStChars="、。，．・：；？！゛゜ヽヾゝゞ々ー’”）〕］｝〉》」』】°‰′″℃￠％ぁぃぅぇぉっゃゅょゎァィゥェォッャュョヮヵヶ!%),.:;?]}｡｣､･ｧｨｩｪｫｬｭｮｯｰﾞﾟ" invalEndChars="‘“（〔［｛〈《「『【￥＄$([\{｢￡"/>
  <p:defaultTextStyle>
    <a:defPPr>
      <a:defRPr lang="hu-HU"/>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795D4"/>
    <a:srgbClr val="669900"/>
    <a:srgbClr val="000000"/>
    <a:srgbClr val="D60093"/>
    <a:srgbClr val="0000FF"/>
    <a:srgbClr val="B2B2B2"/>
    <a:srgbClr val="777777"/>
    <a:srgbClr val="CCFF33"/>
    <a:srgbClr val="CC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766" autoAdjust="0"/>
  </p:normalViewPr>
  <p:slideViewPr>
    <p:cSldViewPr>
      <p:cViewPr varScale="1">
        <p:scale>
          <a:sx n="85" d="100"/>
          <a:sy n="85" d="100"/>
        </p:scale>
        <p:origin x="-744" y="-72"/>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3216" y="-96"/>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51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000125" y="774700"/>
            <a:ext cx="5099050" cy="3824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46150" y="4862513"/>
            <a:ext cx="5207000" cy="4306887"/>
          </a:xfrm>
          <a:prstGeom prst="rect">
            <a:avLst/>
          </a:prstGeom>
          <a:noFill/>
          <a:ln w="12700">
            <a:noFill/>
            <a:miter lim="800000"/>
            <a:headEnd/>
            <a:tailEnd/>
          </a:ln>
          <a:effectLst/>
        </p:spPr>
        <p:txBody>
          <a:bodyPr vert="horz" wrap="square" lIns="95456" tIns="46890" rIns="95456" bIns="46890" numCol="1" anchor="t" anchorCtr="0" compatLnSpc="1">
            <a:prstTxWarp prst="textNoShape">
              <a:avLst/>
            </a:prstTxWarp>
          </a:bodyPr>
          <a:lstStyle/>
          <a:p>
            <a:pPr lvl="0"/>
            <a:r>
              <a:rPr lang="hu-HU" noProof="0" smtClean="0"/>
              <a:t>Click to edit Master notes styles</a:t>
            </a:r>
          </a:p>
          <a:p>
            <a:pPr lvl="1"/>
            <a:r>
              <a:rPr lang="hu-HU" noProof="0" smtClean="0"/>
              <a:t>Second Level</a:t>
            </a:r>
          </a:p>
          <a:p>
            <a:pPr lvl="2"/>
            <a:r>
              <a:rPr lang="hu-HU" noProof="0" smtClean="0"/>
              <a:t>Third Level</a:t>
            </a:r>
          </a:p>
          <a:p>
            <a:pPr lvl="3"/>
            <a:r>
              <a:rPr lang="hu-HU" noProof="0" smtClean="0"/>
              <a:t>Fourth Level</a:t>
            </a:r>
          </a:p>
          <a:p>
            <a:pPr lvl="4"/>
            <a:r>
              <a:rPr lang="hu-HU" noProof="0" smtClean="0"/>
              <a:t>Fifth Level</a:t>
            </a:r>
          </a:p>
        </p:txBody>
      </p:sp>
    </p:spTree>
    <p:extLst>
      <p:ext uri="{BB962C8B-B14F-4D97-AF65-F5344CB8AC3E}">
        <p14:creationId xmlns:p14="http://schemas.microsoft.com/office/powerpoint/2010/main" val="37705286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cap="flat"/>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dirty="0" smtClean="0"/>
              <a:t>The </a:t>
            </a:r>
            <a:r>
              <a:rPr lang="hu-HU" altLang="en-US" dirty="0" err="1" smtClean="0"/>
              <a:t>goal</a:t>
            </a:r>
            <a:r>
              <a:rPr lang="hu-HU" altLang="en-US" dirty="0" smtClean="0"/>
              <a:t> is </a:t>
            </a:r>
            <a:r>
              <a:rPr lang="hu-HU" altLang="en-US" dirty="0" err="1" smtClean="0"/>
              <a:t>the</a:t>
            </a:r>
            <a:r>
              <a:rPr lang="hu-HU" altLang="en-US" dirty="0" smtClean="0"/>
              <a:t> </a:t>
            </a:r>
            <a:r>
              <a:rPr lang="hu-HU" altLang="en-US" dirty="0" err="1" smtClean="0"/>
              <a:t>definition</a:t>
            </a:r>
            <a:r>
              <a:rPr lang="hu-HU" altLang="en-US" dirty="0" smtClean="0"/>
              <a:t> of </a:t>
            </a:r>
            <a:r>
              <a:rPr lang="hu-HU" altLang="en-US" dirty="0" err="1" smtClean="0"/>
              <a:t>points</a:t>
            </a:r>
            <a:r>
              <a:rPr lang="hu-HU" altLang="en-US" dirty="0" smtClean="0"/>
              <a:t> </a:t>
            </a:r>
            <a:r>
              <a:rPr lang="hu-HU" altLang="en-US" dirty="0" err="1" smtClean="0"/>
              <a:t>with</a:t>
            </a:r>
            <a:r>
              <a:rPr lang="hu-HU" altLang="en-US" dirty="0" smtClean="0"/>
              <a:t> </a:t>
            </a:r>
            <a:r>
              <a:rPr lang="hu-HU" altLang="en-US" dirty="0" err="1" smtClean="0"/>
              <a:t>numbers</a:t>
            </a:r>
            <a:r>
              <a:rPr lang="hu-HU" altLang="en-US" dirty="0" smtClean="0"/>
              <a:t> and </a:t>
            </a:r>
            <a:r>
              <a:rPr lang="hu-HU" altLang="en-US" dirty="0" err="1" smtClean="0"/>
              <a:t>primitives</a:t>
            </a:r>
            <a:r>
              <a:rPr lang="hu-HU" altLang="en-US" dirty="0" smtClean="0"/>
              <a:t> </a:t>
            </a:r>
            <a:r>
              <a:rPr lang="hu-HU" altLang="en-US" dirty="0" err="1" smtClean="0"/>
              <a:t>with</a:t>
            </a:r>
            <a:r>
              <a:rPr lang="hu-HU" altLang="en-US" dirty="0" smtClean="0"/>
              <a:t> </a:t>
            </a:r>
            <a:r>
              <a:rPr lang="hu-HU" altLang="en-US" dirty="0" err="1" smtClean="0"/>
              <a:t>equations</a:t>
            </a:r>
            <a:r>
              <a:rPr lang="hu-HU" altLang="en-US" dirty="0" smtClean="0"/>
              <a:t> </a:t>
            </a:r>
            <a:r>
              <a:rPr lang="hu-HU" altLang="en-US" dirty="0" err="1" smtClean="0"/>
              <a:t>or</a:t>
            </a:r>
            <a:r>
              <a:rPr lang="hu-HU" altLang="en-US" dirty="0" smtClean="0"/>
              <a:t> </a:t>
            </a:r>
            <a:r>
              <a:rPr lang="hu-HU" altLang="en-US" dirty="0" err="1" smtClean="0"/>
              <a:t>functions</a:t>
            </a:r>
            <a:r>
              <a:rPr lang="hu-HU" altLang="en-US" dirty="0" smtClean="0"/>
              <a:t>. </a:t>
            </a:r>
          </a:p>
          <a:p>
            <a:endParaRPr lang="hu-HU" altLang="en-US" dirty="0" smtClean="0"/>
          </a:p>
          <a:p>
            <a:r>
              <a:rPr lang="en-US" altLang="en-US" dirty="0" smtClean="0"/>
              <a:t>The definition of points with numbers requires a coordinate system and then the measuring of the point with respect to this coordinate system. A Cartesian coordinate system contains two orthogonal lines or axes, and a unit on them, and we measure how far we should walk along them to arrive at the identified point. </a:t>
            </a:r>
          </a:p>
          <a:p>
            <a:endParaRPr lang="en-US" altLang="en-US" dirty="0" smtClean="0"/>
          </a:p>
          <a:p>
            <a:r>
              <a:rPr lang="en-US" altLang="en-US" dirty="0" smtClean="0"/>
              <a:t>A 2D polar coordinate system is a half line, and a point is defined by an angle and a distance. The angle specifies the direction in which we should go from the origin and the distance is interpreted between the origin and the identified point. Note that while we require that all points can be expressed by coordinates, this is not necessarily unambiguous, i.e. in a polar system the origin can be defined with arbitrary angle and with distance zero. </a:t>
            </a:r>
          </a:p>
          <a:p>
            <a:endParaRPr lang="en-US" altLang="en-US" dirty="0" smtClean="0"/>
          </a:p>
          <a:p>
            <a:r>
              <a:rPr lang="en-US" altLang="en-US" dirty="0" smtClean="0"/>
              <a:t>In computer graphics </a:t>
            </a:r>
            <a:r>
              <a:rPr lang="en-US" altLang="en-US" dirty="0" err="1" smtClean="0"/>
              <a:t>barycentric</a:t>
            </a:r>
            <a:r>
              <a:rPr lang="en-US" altLang="en-US" dirty="0" smtClean="0"/>
              <a:t> coordinate systems are also popular. Here, the coordinate system is a set of points (at least 3 in 2D) where we put weights. The resulting mechanical system has a center of mass somewhere, which are identified by the numbers of the weights.  </a:t>
            </a:r>
            <a:r>
              <a:rPr lang="en-US" altLang="en-US" dirty="0" err="1" smtClean="0"/>
              <a:t>Barycentric</a:t>
            </a:r>
            <a:r>
              <a:rPr lang="en-US" altLang="en-US" dirty="0" smtClean="0"/>
              <a:t> coordinates are often called homogeneous, due to the property that if we multiply all weights with the same non-zero scalar, then the center of mass is not affected.</a:t>
            </a:r>
          </a:p>
          <a:p>
            <a:endParaRPr lang="en-US" altLang="en-US" dirty="0" smtClean="0"/>
          </a:p>
          <a:p>
            <a:r>
              <a:rPr lang="en-US" altLang="en-US" dirty="0" smtClean="0"/>
              <a:t>However, for such constructions we have already applied many non-trivial concepts like vectors, distance, angles. First, let us start from scratch and revisit these basic building blocks.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iakép helye 1"/>
          <p:cNvSpPr>
            <a:spLocks noGrp="1" noRot="1" noChangeAspect="1" noTextEdit="1"/>
          </p:cNvSpPr>
          <p:nvPr>
            <p:ph type="sldImg"/>
          </p:nvPr>
        </p:nvSpPr>
        <p:spPr>
          <a:ln/>
        </p:spPr>
      </p:sp>
      <p:sp>
        <p:nvSpPr>
          <p:cNvPr id="23555"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Defining a point as the center of mass of a system where masses placed at finite number of reference points is also called the combination of these points with barycentric coordinates equal to the weights. </a:t>
            </a:r>
          </a:p>
          <a:p>
            <a:endParaRPr lang="en-US" altLang="en-US" smtClean="0"/>
          </a:p>
          <a:p>
            <a:r>
              <a:rPr lang="en-US" altLang="en-US" smtClean="0"/>
              <a:t>Note that we can d</a:t>
            </a:r>
            <a:r>
              <a:rPr lang="hu-HU" altLang="en-US" smtClean="0"/>
              <a:t>o</a:t>
            </a:r>
            <a:r>
              <a:rPr lang="en-US" altLang="en-US" smtClean="0"/>
              <a:t> this in real li</a:t>
            </a:r>
            <a:r>
              <a:rPr lang="hu-HU" altLang="en-US" smtClean="0"/>
              <a:t>f</a:t>
            </a:r>
            <a:r>
              <a:rPr lang="en-US" altLang="en-US" smtClean="0"/>
              <a:t>e without mathematics and coordinate systems</a:t>
            </a:r>
            <a:r>
              <a:rPr lang="hu-HU" altLang="en-US" smtClean="0"/>
              <a:t>, center mass exists and is real without mathematics and abstraction.</a:t>
            </a:r>
            <a:endParaRPr lang="en-US" altLang="en-US" smtClean="0"/>
          </a:p>
          <a:p>
            <a:endParaRPr lang="en-US" altLang="en-US" smtClean="0"/>
          </a:p>
          <a:p>
            <a:r>
              <a:rPr lang="en-US" altLang="en-US" smtClean="0"/>
              <a:t>If all weights are non-negative, which has direct physical meaning, then we talk of convex combination since the points that can be defined in this way are in the convex hull of the reference points. By definition, the convex hull is the minimal set of points that is convex and includes the original reference points. For example, when presents are wrapped, the wrapping paper is on the convex hull of the presents.</a:t>
            </a:r>
          </a:p>
          <a:p>
            <a:endParaRPr lang="en-US" altLang="en-US" smtClean="0"/>
          </a:p>
          <a:p>
            <a:r>
              <a:rPr lang="en-US" altLang="en-US" smtClean="0"/>
              <a:t>Using the term combination or convex combination, we can define a line a</a:t>
            </a:r>
            <a:r>
              <a:rPr lang="hu-HU" altLang="en-US" smtClean="0"/>
              <a:t>s a</a:t>
            </a:r>
            <a:r>
              <a:rPr lang="en-US" altLang="en-US" smtClean="0"/>
              <a:t> combination of two points and a line segment as a convex combination of two points. Similarly, the convex combination of three not collinear points is the triangle, the convex combination of four points not being in the same plane is a tetrahedron.</a:t>
            </a:r>
            <a:endParaRPr lang="hu-HU" altLang="en-US" smtClean="0"/>
          </a:p>
          <a:p>
            <a:r>
              <a:rPr lang="en-US" altLang="en-US" smtClean="0"/>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In addition to combining points, we can also translate them. By definition a translation is a </a:t>
            </a:r>
            <a:r>
              <a:rPr lang="en-US" altLang="en-US" b="1" smtClean="0"/>
              <a:t>vector</a:t>
            </a:r>
            <a:r>
              <a:rPr lang="en-US" altLang="en-US" smtClean="0"/>
              <a:t>, which has direction and length. The length is denoted by the absolute value of the vector.</a:t>
            </a:r>
          </a:p>
          <a:p>
            <a:endParaRPr lang="en-US" altLang="en-US" smtClean="0"/>
          </a:p>
          <a:p>
            <a:r>
              <a:rPr lang="en-US" altLang="en-US" smtClean="0"/>
              <a:t>If we select a special reference point, called the </a:t>
            </a:r>
            <a:r>
              <a:rPr lang="en-US" altLang="en-US" b="1" smtClean="0"/>
              <a:t>origin</a:t>
            </a:r>
            <a:r>
              <a:rPr lang="en-US" altLang="en-US" smtClean="0"/>
              <a:t>, then every point has a unique vector that translates the origin to here, or from the other point of view, every vector unambiguously defines a point that is reached if the origin is translated by this vector. Such vectors are called </a:t>
            </a:r>
            <a:r>
              <a:rPr lang="en-US" altLang="en-US" b="1" smtClean="0"/>
              <a:t>position vectors</a:t>
            </a:r>
            <a:r>
              <a:rPr lang="en-US" altLang="en-US" smtClean="0"/>
              <a:t>. The fact that there is a one-to-one correspondence between points and position vectors does not mean that points and vectors would be identical objects (wife and husband are also strongly related and unambiguously identify each other, but are still different objects with specific operations).</a:t>
            </a:r>
          </a:p>
          <a:p>
            <a:endParaRPr lang="en-US" altLang="en-US" smtClean="0"/>
          </a:p>
          <a:p>
            <a:r>
              <a:rPr lang="en-US" altLang="en-US" smtClean="0"/>
              <a:t>Concerning vector operations, we can talk of </a:t>
            </a:r>
            <a:r>
              <a:rPr lang="en-US" altLang="en-US" b="1" smtClean="0"/>
              <a:t>addition </a:t>
            </a:r>
            <a:r>
              <a:rPr lang="en-US" altLang="en-US" smtClean="0"/>
              <a:t>that means the execution of the two translations one after the other. The resulting translation is independent of the order, so vector addition is </a:t>
            </a:r>
            <a:r>
              <a:rPr lang="en-US" altLang="en-US" b="1" smtClean="0"/>
              <a:t>commutative</a:t>
            </a:r>
            <a:r>
              <a:rPr lang="en-US" altLang="en-US" smtClean="0"/>
              <a:t> (parallelogram rule). If we have more than two vectors, parentheses can rearranged so it is also </a:t>
            </a:r>
            <a:r>
              <a:rPr lang="en-US" altLang="en-US" b="1" smtClean="0"/>
              <a:t>associative.</a:t>
            </a:r>
            <a:r>
              <a:rPr lang="en-US" altLang="en-US" smtClean="0"/>
              <a:t> Vector addition has an inverse, because we can ask which vector completes the translation of v2 to get a resulting translation v.</a:t>
            </a:r>
          </a:p>
          <a:p>
            <a:endParaRPr lang="en-US" altLang="en-US" smtClean="0"/>
          </a:p>
          <a:p>
            <a:r>
              <a:rPr lang="en-US" altLang="en-US" smtClean="0"/>
              <a:t>Vectors can be </a:t>
            </a:r>
            <a:r>
              <a:rPr lang="en-US" altLang="en-US" b="1" smtClean="0"/>
              <a:t>multiplied by a scalar</a:t>
            </a:r>
            <a:r>
              <a:rPr lang="en-US" altLang="en-US" smtClean="0"/>
              <a:t>, which scales the length but does not modify the direction.</a:t>
            </a:r>
            <a:r>
              <a:rPr lang="hu-HU" altLang="en-US" smtClean="0"/>
              <a:t> Scaling is </a:t>
            </a:r>
            <a:r>
              <a:rPr lang="hu-HU" altLang="en-US" b="1" smtClean="0"/>
              <a:t>distributive</a:t>
            </a:r>
            <a:r>
              <a:rPr lang="hu-HU" altLang="en-US" smtClean="0"/>
              <a:t>, i.e. scaling a sum of two vectors results in the same vector as adding up the two scaled versions.</a:t>
            </a:r>
            <a:endParaRPr lang="en-US" altLang="en-US" smtClean="0"/>
          </a:p>
          <a:p>
            <a:endParaRPr lang="hu-HU" altLang="en-US" smtClean="0"/>
          </a:p>
          <a:p>
            <a:r>
              <a:rPr lang="hu-HU" altLang="en-US" smtClean="0"/>
              <a:t>We have to emphasize that the nice properties of commutativity, associativity, and distributivity are usually not evident and sometimes not even true for vector operations. Be careful</a:t>
            </a:r>
            <a:r>
              <a:rPr lang="en-US" altLang="en-US" smtClean="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Vectors can be multiplied in different ways. The first possibility is the </a:t>
            </a:r>
            <a:r>
              <a:rPr lang="en-US" altLang="en-US" b="1" smtClean="0"/>
              <a:t>scalar product </a:t>
            </a:r>
            <a:r>
              <a:rPr lang="en-US" altLang="en-US" smtClean="0"/>
              <a:t>(aka </a:t>
            </a:r>
            <a:r>
              <a:rPr lang="en-US" altLang="en-US" b="1" smtClean="0"/>
              <a:t>dot </a:t>
            </a:r>
            <a:r>
              <a:rPr lang="en-US" altLang="en-US" smtClean="0"/>
              <a:t>or inner product) that assigns a scalar to two vectors. By definition, the resulting scalar is equal to the product of the lengths of the two vectors and the cosine of the angle between them.</a:t>
            </a:r>
          </a:p>
          <a:p>
            <a:endParaRPr lang="en-US" altLang="en-US" smtClean="0"/>
          </a:p>
          <a:p>
            <a:r>
              <a:rPr lang="en-US" altLang="en-US" smtClean="0"/>
              <a:t>The geometric meaning of scalar product is the length of projection of one vector onto the other, multiplied by the lengths of the others.</a:t>
            </a:r>
          </a:p>
          <a:p>
            <a:endParaRPr lang="en-US" altLang="en-US" smtClean="0"/>
          </a:p>
          <a:p>
            <a:r>
              <a:rPr lang="en-US" altLang="en-US" smtClean="0"/>
              <a:t>Scalar product is </a:t>
            </a:r>
            <a:r>
              <a:rPr lang="en-US" altLang="en-US" b="1" smtClean="0"/>
              <a:t>commutative</a:t>
            </a:r>
            <a:r>
              <a:rPr lang="en-US" altLang="en-US" smtClean="0"/>
              <a:t> (symmetric), which is obvious from the definition.</a:t>
            </a:r>
          </a:p>
          <a:p>
            <a:r>
              <a:rPr lang="en-US" altLang="en-US" smtClean="0"/>
              <a:t>Scalar product is </a:t>
            </a:r>
            <a:r>
              <a:rPr lang="en-US" altLang="en-US" b="1" smtClean="0"/>
              <a:t>distributive with the vector addition</a:t>
            </a:r>
            <a:r>
              <a:rPr lang="en-US" altLang="en-US" smtClean="0"/>
              <a:t>, which can be proven by looking at the geometric interpretation. Projection is obviously distributive (the projection of the sum of two vectors is the same as the sum of the two projections.</a:t>
            </a:r>
          </a:p>
          <a:p>
            <a:endParaRPr lang="en-US" altLang="en-US" smtClean="0"/>
          </a:p>
          <a:p>
            <a:r>
              <a:rPr lang="en-US" altLang="en-US" smtClean="0"/>
              <a:t>Scalar product is </a:t>
            </a:r>
            <a:r>
              <a:rPr lang="en-US" altLang="en-US" b="1" smtClean="0"/>
              <a:t>NOT associative</a:t>
            </a:r>
            <a:r>
              <a:rPr lang="en-US" altLang="en-US" smtClean="0"/>
              <a:t>!</a:t>
            </a:r>
          </a:p>
          <a:p>
            <a:endParaRPr lang="en-US" altLang="en-US" smtClean="0"/>
          </a:p>
          <a:p>
            <a:r>
              <a:rPr lang="en-US" altLang="en-US" smtClean="0"/>
              <a:t>There is a direct relationship between dot product and the absolute value. The scalar product of a vector with itself is equal to the square of its length according to the definition since cos(0)=1.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Vectors can be multiplied with the rules of the </a:t>
            </a:r>
            <a:r>
              <a:rPr lang="en-US" altLang="en-US" b="1" smtClean="0"/>
              <a:t>vector (aka cross) product</a:t>
            </a:r>
            <a:r>
              <a:rPr lang="en-US" altLang="en-US" smtClean="0"/>
              <a:t> as well. The result is a vector of length equal to the product of the lengths of the two vectors and the sine of their angle. The resulting vector is perpendicular to both operands and points into the direction of the middle finger of our right hand if our thumb points into the direction of the first operand and our index finger into the direction of the second operand (</a:t>
            </a:r>
            <a:r>
              <a:rPr lang="en-US" altLang="en-US" b="1" smtClean="0"/>
              <a:t>right hand rule</a:t>
            </a:r>
            <a:r>
              <a:rPr lang="en-US" altLang="en-US" smtClean="0"/>
              <a:t>).</a:t>
            </a:r>
          </a:p>
          <a:p>
            <a:endParaRPr lang="en-US" altLang="en-US" smtClean="0"/>
          </a:p>
          <a:p>
            <a:r>
              <a:rPr lang="en-US" altLang="en-US" smtClean="0"/>
              <a:t>Cross product can be given two different geometric interpretations. The first is a vector meeting the requirements of the right hand rule and of length equal to the area of the parallelogram of edge vectors of the two operands.</a:t>
            </a:r>
          </a:p>
          <a:p>
            <a:endParaRPr lang="en-US" altLang="en-US" smtClean="0"/>
          </a:p>
          <a:p>
            <a:r>
              <a:rPr lang="en-US" altLang="en-US" smtClean="0"/>
              <a:t>The second geometric interpretation is the projection of the second vector onto the plane perpendicular to the first vector, rotating the projection by 90 degrees around the first vector, and finally scaling the result with the length of the first vector.</a:t>
            </a:r>
          </a:p>
          <a:p>
            <a:endParaRPr lang="en-US" altLang="en-US" smtClean="0"/>
          </a:p>
          <a:p>
            <a:r>
              <a:rPr lang="en-US" altLang="en-US" smtClean="0"/>
              <a:t>Cross product is </a:t>
            </a:r>
            <a:r>
              <a:rPr lang="en-US" altLang="en-US" b="1" smtClean="0"/>
              <a:t>NOT commutative </a:t>
            </a:r>
            <a:r>
              <a:rPr lang="en-US" altLang="en-US" smtClean="0"/>
              <a:t>but </a:t>
            </a:r>
            <a:r>
              <a:rPr lang="en-US" altLang="en-US" b="1" smtClean="0"/>
              <a:t>anti-symmetric </a:t>
            </a:r>
            <a:r>
              <a:rPr lang="en-US" altLang="en-US" smtClean="0"/>
              <a:t>or alternating, which means that exchanging the two operands the result is multiplied by -1.</a:t>
            </a:r>
          </a:p>
          <a:p>
            <a:r>
              <a:rPr lang="en-US" altLang="en-US" smtClean="0"/>
              <a:t>Cross product is </a:t>
            </a:r>
            <a:r>
              <a:rPr lang="en-US" altLang="en-US" b="1" smtClean="0"/>
              <a:t>distributive with the addition</a:t>
            </a:r>
            <a:r>
              <a:rPr lang="en-US" altLang="en-US" smtClean="0"/>
              <a:t>, which can be proven by considering its second geometric interpretation. Projection onto a plane is distributive with addition, so are rotation and scaling. Cross product is </a:t>
            </a:r>
            <a:r>
              <a:rPr lang="en-US" altLang="en-US" b="1" smtClean="0"/>
              <a:t>NOT associative</a:t>
            </a:r>
            <a:r>
              <a:rPr lang="en-US" altLang="en-US" smtClean="0"/>
              <a:t>.</a:t>
            </a:r>
          </a:p>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Having vectors and operations, we are ready to establish a </a:t>
            </a:r>
            <a:r>
              <a:rPr lang="en-US" altLang="en-US" b="1" smtClean="0"/>
              <a:t>Cartesian coordinate system</a:t>
            </a:r>
            <a:r>
              <a:rPr lang="en-US" altLang="en-US" smtClean="0"/>
              <a:t>. Let us select one point of the plane and two unit (length) vectors </a:t>
            </a:r>
            <a:r>
              <a:rPr lang="hu-HU" altLang="en-US" b="1" i="1" smtClean="0"/>
              <a:t>i</a:t>
            </a:r>
            <a:r>
              <a:rPr lang="en-GB" altLang="en-US" b="1" smtClean="0"/>
              <a:t> </a:t>
            </a:r>
            <a:r>
              <a:rPr lang="en-US" altLang="en-US" smtClean="0"/>
              <a:t> and </a:t>
            </a:r>
            <a:r>
              <a:rPr lang="en-GB" altLang="en-US" b="1" i="1" smtClean="0"/>
              <a:t>j</a:t>
            </a:r>
            <a:r>
              <a:rPr lang="hu-HU" altLang="en-US" b="1" i="1" smtClean="0"/>
              <a:t> </a:t>
            </a:r>
            <a:r>
              <a:rPr lang="en-US" altLang="en-US" b="1" i="1" smtClean="0"/>
              <a:t> </a:t>
            </a:r>
            <a:r>
              <a:rPr lang="en-US" altLang="en-US" smtClean="0"/>
              <a:t>that are perpendicular to each other. A vector has unit length if its scalar product with itself is 1 and two vectors are perpendicular if their scalar product is zero since cos(90)=0 (formally:</a:t>
            </a:r>
            <a:r>
              <a:rPr lang="hu-HU" altLang="en-US" b="1" i="1" smtClean="0"/>
              <a:t>i</a:t>
            </a:r>
            <a:r>
              <a:rPr lang="en-GB" altLang="en-US" b="1" smtClean="0"/>
              <a:t> </a:t>
            </a:r>
            <a:r>
              <a:rPr lang="hu-HU" altLang="en-US" smtClean="0">
                <a:cs typeface="Times New Roman" pitchFamily="18" charset="0"/>
                <a:sym typeface="Symbol" pitchFamily="18" charset="2"/>
              </a:rPr>
              <a:t></a:t>
            </a:r>
            <a:r>
              <a:rPr lang="hu-HU" altLang="en-US" b="1" i="1" smtClean="0"/>
              <a:t>i</a:t>
            </a:r>
            <a:r>
              <a:rPr lang="en-GB" altLang="en-US" b="1" smtClean="0"/>
              <a:t> </a:t>
            </a:r>
            <a:r>
              <a:rPr lang="en-US" altLang="en-US" smtClean="0">
                <a:cs typeface="Times New Roman" pitchFamily="18" charset="0"/>
                <a:sym typeface="Symbol" pitchFamily="18" charset="2"/>
              </a:rPr>
              <a:t>=</a:t>
            </a:r>
            <a:r>
              <a:rPr lang="en-GB" altLang="en-US" b="1" i="1" smtClean="0"/>
              <a:t>j </a:t>
            </a:r>
            <a:r>
              <a:rPr lang="hu-HU" altLang="en-US" smtClean="0">
                <a:cs typeface="Times New Roman" pitchFamily="18" charset="0"/>
                <a:sym typeface="Symbol" pitchFamily="18" charset="2"/>
              </a:rPr>
              <a:t></a:t>
            </a:r>
            <a:r>
              <a:rPr lang="en-GB" altLang="en-US" b="1" i="1" smtClean="0"/>
              <a:t>j </a:t>
            </a:r>
            <a:r>
              <a:rPr lang="en-US" altLang="en-US" smtClean="0">
                <a:cs typeface="Times New Roman" pitchFamily="18" charset="0"/>
                <a:sym typeface="Symbol" pitchFamily="18" charset="2"/>
              </a:rPr>
              <a:t>=1 and </a:t>
            </a:r>
            <a:r>
              <a:rPr lang="hu-HU" altLang="en-US" b="1" i="1" smtClean="0"/>
              <a:t>i</a:t>
            </a:r>
            <a:r>
              <a:rPr lang="en-GB" altLang="en-US" b="1" smtClean="0"/>
              <a:t> </a:t>
            </a:r>
            <a:r>
              <a:rPr lang="hu-HU" altLang="en-US" smtClean="0">
                <a:cs typeface="Times New Roman" pitchFamily="18" charset="0"/>
                <a:sym typeface="Symbol" pitchFamily="18" charset="2"/>
              </a:rPr>
              <a:t></a:t>
            </a:r>
            <a:r>
              <a:rPr lang="en-GB" altLang="en-US" b="1" i="1" smtClean="0"/>
              <a:t>j</a:t>
            </a:r>
            <a:r>
              <a:rPr lang="en-US" altLang="en-US" smtClean="0">
                <a:cs typeface="Times New Roman" pitchFamily="18" charset="0"/>
                <a:sym typeface="Symbol" pitchFamily="18" charset="2"/>
              </a:rPr>
              <a:t>= 0).</a:t>
            </a:r>
          </a:p>
          <a:p>
            <a:endParaRPr lang="en-US" altLang="en-US" smtClean="0">
              <a:cs typeface="Times New Roman" pitchFamily="18" charset="0"/>
              <a:sym typeface="Symbol" pitchFamily="18" charset="2"/>
            </a:endParaRPr>
          </a:p>
          <a:p>
            <a:r>
              <a:rPr lang="en-US" altLang="en-US" smtClean="0">
                <a:cs typeface="Times New Roman" pitchFamily="18" charset="0"/>
                <a:sym typeface="Symbol" pitchFamily="18" charset="2"/>
              </a:rPr>
              <a:t>Now, any position vector </a:t>
            </a:r>
            <a:r>
              <a:rPr lang="en-GB" altLang="en-US" b="1" i="1" smtClean="0"/>
              <a:t>v</a:t>
            </a:r>
            <a:r>
              <a:rPr lang="en-US" altLang="en-US" smtClean="0">
                <a:cs typeface="Times New Roman" pitchFamily="18" charset="0"/>
                <a:sym typeface="Symbol" pitchFamily="18" charset="2"/>
              </a:rPr>
              <a:t> can be unambiguously given as a linear combination of basis vector </a:t>
            </a:r>
            <a:r>
              <a:rPr lang="hu-HU" altLang="en-US" b="1" i="1" smtClean="0"/>
              <a:t>i</a:t>
            </a:r>
            <a:r>
              <a:rPr lang="en-GB" altLang="en-US" b="1" smtClean="0"/>
              <a:t> </a:t>
            </a:r>
            <a:r>
              <a:rPr lang="en-US" altLang="en-US" smtClean="0">
                <a:cs typeface="Times New Roman" pitchFamily="18" charset="0"/>
                <a:sym typeface="Symbol" pitchFamily="18" charset="2"/>
              </a:rPr>
              <a:t>and </a:t>
            </a:r>
            <a:r>
              <a:rPr lang="en-GB" altLang="en-US" b="1" i="1" smtClean="0"/>
              <a:t>j</a:t>
            </a:r>
            <a:r>
              <a:rPr lang="en-US" altLang="en-US" smtClean="0">
                <a:cs typeface="Times New Roman" pitchFamily="18" charset="0"/>
                <a:sym typeface="Symbol" pitchFamily="18" charset="2"/>
              </a:rPr>
              <a:t>, i.e. in the form </a:t>
            </a:r>
            <a:r>
              <a:rPr lang="en-GB" altLang="en-US" b="1" i="1" smtClean="0"/>
              <a:t>v</a:t>
            </a:r>
            <a:r>
              <a:rPr lang="hu-HU" altLang="en-US" i="1" smtClean="0"/>
              <a:t> </a:t>
            </a:r>
            <a:r>
              <a:rPr lang="en-GB" altLang="en-US" i="1" smtClean="0"/>
              <a:t>= </a:t>
            </a:r>
            <a:r>
              <a:rPr lang="hu-HU" altLang="en-US" i="1" smtClean="0"/>
              <a:t>x</a:t>
            </a:r>
            <a:r>
              <a:rPr lang="hu-HU" altLang="en-US" b="1" i="1" smtClean="0"/>
              <a:t>i</a:t>
            </a:r>
            <a:r>
              <a:rPr lang="en-GB" altLang="en-US" b="1" smtClean="0"/>
              <a:t> + </a:t>
            </a:r>
            <a:r>
              <a:rPr lang="en-GB" altLang="en-US" i="1" smtClean="0"/>
              <a:t>y</a:t>
            </a:r>
            <a:r>
              <a:rPr lang="en-GB" altLang="en-US" b="1" i="1" smtClean="0"/>
              <a:t>j</a:t>
            </a:r>
            <a:r>
              <a:rPr lang="en-US" altLang="en-US" smtClean="0"/>
              <a:t>, where </a:t>
            </a:r>
            <a:r>
              <a:rPr lang="en-US" altLang="en-US" i="1" smtClean="0"/>
              <a:t>x</a:t>
            </a:r>
            <a:r>
              <a:rPr lang="en-US" altLang="en-US" smtClean="0"/>
              <a:t> and </a:t>
            </a:r>
            <a:r>
              <a:rPr lang="en-US" altLang="en-US" i="1" smtClean="0"/>
              <a:t>y </a:t>
            </a:r>
            <a:r>
              <a:rPr lang="en-US" altLang="en-US" smtClean="0"/>
              <a:t>are scalars, called the </a:t>
            </a:r>
            <a:r>
              <a:rPr lang="en-US" altLang="en-US" b="1" smtClean="0"/>
              <a:t>coordinates</a:t>
            </a:r>
            <a:r>
              <a:rPr lang="en-US" altLang="en-US" smtClean="0"/>
              <a:t>. Having </a:t>
            </a:r>
            <a:r>
              <a:rPr lang="en-US" altLang="en-US" smtClean="0">
                <a:cs typeface="Times New Roman" pitchFamily="18" charset="0"/>
                <a:sym typeface="Symbol" pitchFamily="18" charset="2"/>
              </a:rPr>
              <a:t> </a:t>
            </a:r>
            <a:r>
              <a:rPr lang="en-GB" altLang="en-US" b="1" i="1" smtClean="0"/>
              <a:t>v</a:t>
            </a:r>
            <a:r>
              <a:rPr lang="en-US" altLang="en-US" smtClean="0">
                <a:cs typeface="Times New Roman" pitchFamily="18" charset="0"/>
                <a:sym typeface="Symbol" pitchFamily="18" charset="2"/>
              </a:rPr>
              <a:t>, scalar products determine the appropriate coordinates: </a:t>
            </a:r>
            <a:r>
              <a:rPr lang="hu-HU" altLang="en-US" i="1" smtClean="0"/>
              <a:t>x </a:t>
            </a:r>
            <a:r>
              <a:rPr lang="en-GB" altLang="en-US" i="1" smtClean="0"/>
              <a:t>= </a:t>
            </a:r>
            <a:r>
              <a:rPr lang="en-GB" altLang="en-US" b="1" i="1" smtClean="0"/>
              <a:t>v</a:t>
            </a:r>
            <a:r>
              <a:rPr lang="hu-HU" altLang="en-US" smtClean="0">
                <a:cs typeface="Times New Roman" pitchFamily="18" charset="0"/>
                <a:sym typeface="Symbol" pitchFamily="18" charset="2"/>
              </a:rPr>
              <a:t></a:t>
            </a:r>
            <a:r>
              <a:rPr lang="hu-HU" altLang="en-US" b="1" i="1" smtClean="0"/>
              <a:t>i</a:t>
            </a:r>
            <a:r>
              <a:rPr lang="hu-HU" altLang="en-US" smtClean="0"/>
              <a:t>,</a:t>
            </a:r>
            <a:r>
              <a:rPr lang="en-GB" altLang="en-US" b="1" smtClean="0"/>
              <a:t> </a:t>
            </a:r>
            <a:r>
              <a:rPr lang="hu-HU" altLang="en-US" i="1" smtClean="0"/>
              <a:t>y </a:t>
            </a:r>
            <a:r>
              <a:rPr lang="en-GB" altLang="en-US" i="1" smtClean="0"/>
              <a:t>= </a:t>
            </a:r>
            <a:r>
              <a:rPr lang="en-GB" altLang="en-US" b="1" i="1" smtClean="0"/>
              <a:t>v</a:t>
            </a:r>
            <a:r>
              <a:rPr lang="hu-HU" altLang="en-US" smtClean="0">
                <a:cs typeface="Times New Roman" pitchFamily="18" charset="0"/>
                <a:sym typeface="Symbol" pitchFamily="18" charset="2"/>
              </a:rPr>
              <a:t></a:t>
            </a:r>
            <a:r>
              <a:rPr lang="en-GB" altLang="en-US" b="1" i="1" smtClean="0"/>
              <a:t>j </a:t>
            </a:r>
            <a:r>
              <a:rPr lang="en-GB" altLang="en-US" smtClean="0"/>
              <a:t>. To prove this, let us multiply both sides of </a:t>
            </a:r>
            <a:r>
              <a:rPr lang="en-GB" altLang="en-US" b="1" i="1" smtClean="0"/>
              <a:t>v</a:t>
            </a:r>
            <a:r>
              <a:rPr lang="hu-HU" altLang="en-US" i="1" smtClean="0"/>
              <a:t> </a:t>
            </a:r>
            <a:r>
              <a:rPr lang="en-GB" altLang="en-US" i="1" smtClean="0"/>
              <a:t>= </a:t>
            </a:r>
            <a:r>
              <a:rPr lang="hu-HU" altLang="en-US" i="1" smtClean="0"/>
              <a:t>x</a:t>
            </a:r>
            <a:r>
              <a:rPr lang="hu-HU" altLang="en-US" b="1" i="1" smtClean="0"/>
              <a:t>i</a:t>
            </a:r>
            <a:r>
              <a:rPr lang="en-GB" altLang="en-US" b="1" smtClean="0"/>
              <a:t> + </a:t>
            </a:r>
            <a:r>
              <a:rPr lang="en-GB" altLang="en-US" i="1" smtClean="0"/>
              <a:t>y</a:t>
            </a:r>
            <a:r>
              <a:rPr lang="en-GB" altLang="en-US" b="1" i="1" smtClean="0"/>
              <a:t>j</a:t>
            </a:r>
            <a:r>
              <a:rPr lang="en-US" altLang="en-US" smtClean="0"/>
              <a:t>  </a:t>
            </a:r>
            <a:r>
              <a:rPr lang="en-GB" altLang="en-US" smtClean="0"/>
              <a:t>by </a:t>
            </a:r>
            <a:r>
              <a:rPr lang="hu-HU" altLang="en-US" b="1" i="1" smtClean="0"/>
              <a:t>i</a:t>
            </a:r>
            <a:r>
              <a:rPr lang="en-GB" altLang="en-US" b="1" smtClean="0"/>
              <a:t> </a:t>
            </a:r>
            <a:r>
              <a:rPr lang="en-US" altLang="en-US" smtClean="0"/>
              <a:t> and </a:t>
            </a:r>
            <a:r>
              <a:rPr lang="en-GB" altLang="en-US" b="1" i="1" smtClean="0"/>
              <a:t>j</a:t>
            </a:r>
            <a:r>
              <a:rPr lang="en-US" altLang="en-US" smtClean="0"/>
              <a:t>.</a:t>
            </a:r>
          </a:p>
          <a:p>
            <a:endParaRPr lang="en-US" altLang="en-US" smtClean="0"/>
          </a:p>
          <a:p>
            <a:r>
              <a:rPr lang="en-US" altLang="en-US" smtClean="0"/>
              <a:t>As there is a one-to-one correspondence between vectors and coordinate pairs in 2D (and coordinate triplets in 3D), vectors can be represented by coordinates in all operations. </a:t>
            </a:r>
          </a:p>
          <a:p>
            <a:endParaRPr lang="en-US" altLang="en-US" smtClean="0"/>
          </a:p>
          <a:p>
            <a:r>
              <a:rPr lang="en-US" altLang="en-US" smtClean="0"/>
              <a:t>Based on the associative property of vector addition and on distributive property of multiplying a vector by a scalar with addition, we can prove that coordinates of the sum of two vectors are the sums of the respective coordinates of the two vectors. </a:t>
            </a:r>
          </a:p>
          <a:p>
            <a:endParaRPr lang="en-US" altLang="en-US" smtClean="0"/>
          </a:p>
          <a:p>
            <a:r>
              <a:rPr lang="en-US" altLang="en-US" smtClean="0"/>
              <a:t>Similarly, based on the distributive property of dot product with vector addition, we can prove that the dot product equals to the sum of the products of respective coordinates. Here we also exploit that </a:t>
            </a:r>
            <a:r>
              <a:rPr lang="hu-HU" altLang="en-US" b="1" i="1" smtClean="0"/>
              <a:t>i</a:t>
            </a:r>
            <a:r>
              <a:rPr lang="en-GB" altLang="en-US" b="1" smtClean="0"/>
              <a:t> </a:t>
            </a:r>
            <a:r>
              <a:rPr lang="hu-HU" altLang="en-US" smtClean="0">
                <a:cs typeface="Times New Roman" pitchFamily="18" charset="0"/>
                <a:sym typeface="Symbol" pitchFamily="18" charset="2"/>
              </a:rPr>
              <a:t></a:t>
            </a:r>
            <a:r>
              <a:rPr lang="hu-HU" altLang="en-US" b="1" i="1" smtClean="0"/>
              <a:t>i</a:t>
            </a:r>
            <a:r>
              <a:rPr lang="en-GB" altLang="en-US" b="1" smtClean="0"/>
              <a:t> </a:t>
            </a:r>
            <a:r>
              <a:rPr lang="en-US" altLang="en-US" smtClean="0">
                <a:cs typeface="Times New Roman" pitchFamily="18" charset="0"/>
                <a:sym typeface="Symbol" pitchFamily="18" charset="2"/>
              </a:rPr>
              <a:t>=</a:t>
            </a:r>
            <a:r>
              <a:rPr lang="en-GB" altLang="en-US" b="1" i="1" smtClean="0"/>
              <a:t>j</a:t>
            </a:r>
            <a:r>
              <a:rPr lang="hu-HU" altLang="en-US" smtClean="0">
                <a:cs typeface="Times New Roman" pitchFamily="18" charset="0"/>
                <a:sym typeface="Symbol" pitchFamily="18" charset="2"/>
              </a:rPr>
              <a:t></a:t>
            </a:r>
            <a:r>
              <a:rPr lang="en-GB" altLang="en-US" b="1" i="1" smtClean="0"/>
              <a:t>j</a:t>
            </a:r>
            <a:r>
              <a:rPr lang="en-US" altLang="en-US" smtClean="0">
                <a:cs typeface="Times New Roman" pitchFamily="18" charset="0"/>
                <a:sym typeface="Symbol" pitchFamily="18" charset="2"/>
              </a:rPr>
              <a:t>=1 and </a:t>
            </a:r>
            <a:r>
              <a:rPr lang="hu-HU" altLang="en-US" b="1" i="1" smtClean="0"/>
              <a:t>i</a:t>
            </a:r>
            <a:r>
              <a:rPr lang="en-GB" altLang="en-US" b="1" smtClean="0"/>
              <a:t> </a:t>
            </a:r>
            <a:r>
              <a:rPr lang="hu-HU" altLang="en-US" smtClean="0">
                <a:cs typeface="Times New Roman" pitchFamily="18" charset="0"/>
                <a:sym typeface="Symbol" pitchFamily="18" charset="2"/>
              </a:rPr>
              <a:t></a:t>
            </a:r>
            <a:r>
              <a:rPr lang="en-GB" altLang="en-US" b="1" i="1" smtClean="0"/>
              <a:t>j</a:t>
            </a:r>
            <a:r>
              <a:rPr lang="en-US" altLang="en-US" smtClean="0">
                <a:cs typeface="Times New Roman" pitchFamily="18" charset="0"/>
                <a:sym typeface="Symbol" pitchFamily="18" charset="2"/>
              </a:rPr>
              <a:t>= 0.</a:t>
            </a:r>
          </a:p>
          <a:p>
            <a:endParaRPr lang="en-US" altLang="en-US" smtClean="0">
              <a:cs typeface="Times New Roman" pitchFamily="18" charset="0"/>
              <a:sym typeface="Symbol" pitchFamily="18" charset="2"/>
            </a:endParaRPr>
          </a:p>
          <a:p>
            <a:r>
              <a:rPr lang="en-US" altLang="en-US" smtClean="0">
                <a:cs typeface="Times New Roman" pitchFamily="18" charset="0"/>
                <a:sym typeface="Symbol" pitchFamily="18" charset="2"/>
              </a:rPr>
              <a:t>Finally, based on the distributive property of the cross product with vector addition, we can also express the cross product of two vector with their coordinates. We should also use the cross products of the base vectors </a:t>
            </a:r>
            <a:r>
              <a:rPr lang="hu-HU" altLang="en-US" b="1" i="1" smtClean="0"/>
              <a:t>i</a:t>
            </a:r>
            <a:r>
              <a:rPr lang="en-GB" altLang="en-US" b="1" smtClean="0"/>
              <a:t> </a:t>
            </a:r>
            <a:r>
              <a:rPr lang="hu-HU" altLang="en-US" b="1" smtClean="0">
                <a:cs typeface="Times New Roman" pitchFamily="18" charset="0"/>
                <a:sym typeface="Symbol" pitchFamily="18" charset="2"/>
              </a:rPr>
              <a:t></a:t>
            </a:r>
            <a:r>
              <a:rPr lang="hu-HU" altLang="en-US" b="1" i="1" smtClean="0"/>
              <a:t>i</a:t>
            </a:r>
            <a:r>
              <a:rPr lang="en-GB" altLang="en-US" b="1" smtClean="0"/>
              <a:t> </a:t>
            </a:r>
            <a:r>
              <a:rPr lang="en-US" altLang="en-US" smtClean="0">
                <a:cs typeface="Times New Roman" pitchFamily="18" charset="0"/>
                <a:sym typeface="Symbol" pitchFamily="18" charset="2"/>
              </a:rPr>
              <a:t>=0, </a:t>
            </a:r>
            <a:r>
              <a:rPr lang="hu-HU" altLang="en-US" b="1" i="1" smtClean="0"/>
              <a:t>i</a:t>
            </a:r>
            <a:r>
              <a:rPr lang="en-GB" altLang="en-US" b="1" smtClean="0"/>
              <a:t> </a:t>
            </a:r>
            <a:r>
              <a:rPr lang="hu-HU" altLang="en-US" b="1" smtClean="0">
                <a:cs typeface="Times New Roman" pitchFamily="18" charset="0"/>
                <a:sym typeface="Symbol" pitchFamily="18" charset="2"/>
              </a:rPr>
              <a:t></a:t>
            </a:r>
            <a:r>
              <a:rPr lang="en-GB" altLang="en-US" b="1" i="1" smtClean="0"/>
              <a:t>j</a:t>
            </a:r>
            <a:r>
              <a:rPr lang="en-US" altLang="en-US" smtClean="0">
                <a:cs typeface="Times New Roman" pitchFamily="18" charset="0"/>
                <a:sym typeface="Symbol" pitchFamily="18" charset="2"/>
              </a:rPr>
              <a:t>=</a:t>
            </a:r>
            <a:r>
              <a:rPr lang="en-GB" altLang="en-US" b="1" i="1" smtClean="0">
                <a:sym typeface="Symbol" pitchFamily="18" charset="2"/>
              </a:rPr>
              <a:t>k</a:t>
            </a:r>
            <a:r>
              <a:rPr lang="en-GB" altLang="en-US" smtClean="0">
                <a:sym typeface="Symbol" pitchFamily="18" charset="2"/>
              </a:rPr>
              <a:t>,</a:t>
            </a:r>
            <a:r>
              <a:rPr lang="en-GB" altLang="en-US" i="1" smtClean="0">
                <a:sym typeface="Symbol" pitchFamily="18" charset="2"/>
              </a:rPr>
              <a:t> </a:t>
            </a:r>
            <a:r>
              <a:rPr lang="en-GB" altLang="en-US" smtClean="0">
                <a:sym typeface="Symbol" pitchFamily="18" charset="2"/>
              </a:rPr>
              <a:t>etc. The result can be memorized as a determinant where the first row contains the three basis vectors, the second the coordinates of the first operand, the third the coordinates of the second operand.</a:t>
            </a:r>
          </a:p>
          <a:p>
            <a:endParaRPr lang="en-GB" altLang="en-US" smtClean="0">
              <a:sym typeface="Symbol" pitchFamily="18" charset="2"/>
            </a:endParaRPr>
          </a:p>
          <a:p>
            <a:r>
              <a:rPr lang="en-GB" altLang="en-US" smtClean="0">
                <a:sym typeface="Symbol" pitchFamily="18" charset="2"/>
              </a:rPr>
              <a:t>The absolute value of a vector is the square root of the scalar product of the vector with itself. Note that we get the Pythagoras theorem for free.</a:t>
            </a:r>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implementation of the theory discussed so far is a single C++ class representing a 3D point or a vector with </a:t>
            </a:r>
            <a:r>
              <a:rPr lang="hu-HU" altLang="en-US" dirty="0" err="1" smtClean="0"/>
              <a:t>three</a:t>
            </a:r>
            <a:r>
              <a:rPr lang="hu-HU" altLang="en-US" baseline="0" dirty="0" smtClean="0"/>
              <a:t> </a:t>
            </a:r>
            <a:r>
              <a:rPr lang="hu-HU" altLang="en-US" baseline="0" dirty="0" err="1" smtClean="0"/>
              <a:t>Cartesian</a:t>
            </a:r>
            <a:r>
              <a:rPr lang="en-US" altLang="en-US" dirty="0" smtClean="0"/>
              <a:t> coordinates. Using operator overloading, the discussed vector (and point) operations are also</a:t>
            </a:r>
            <a:r>
              <a:rPr lang="hu-HU" altLang="en-US" dirty="0" smtClean="0"/>
              <a:t>.</a:t>
            </a:r>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Having points, we can start defining primitives built of infinitely many points. We have two basic operations on points, combination and finding the vector that translates one point to the other. </a:t>
            </a:r>
          </a:p>
          <a:p>
            <a:r>
              <a:rPr lang="en-US" altLang="en-US" dirty="0" smtClean="0"/>
              <a:t>If we have a translation vector, we can ask the distance, impose requirements on orthogonality or parallelism.</a:t>
            </a:r>
          </a:p>
          <a:p>
            <a:endParaRPr lang="en-US" altLang="en-US" dirty="0" smtClean="0"/>
          </a:p>
          <a:p>
            <a:r>
              <a:rPr lang="en-US" altLang="en-US" dirty="0" smtClean="0"/>
              <a:t>Combination uses the center of mass analogy, which assigns the center of mass to a set of points by the given formula. The position vectors of individual points are multiplied by the mass placed there and the sum is divided by the total mass. </a:t>
            </a:r>
          </a:p>
          <a:p>
            <a:endParaRPr lang="en-US" altLang="en-US" dirty="0" smtClean="0"/>
          </a:p>
          <a:p>
            <a:r>
              <a:rPr lang="en-US" altLang="en-US" dirty="0" smtClean="0"/>
              <a:t>Let us select two points that will be combined and, for the sake of simplicity, let us assume that the total mass is 1 (we distribute 1 kg mass in the two points). Distributing unit mass has the advantage that we do not have to divide with the total mass since division by 1 can be saved.</a:t>
            </a:r>
          </a:p>
          <a:p>
            <a:endParaRPr lang="en-US" altLang="en-US" dirty="0" smtClean="0"/>
          </a:p>
          <a:p>
            <a:r>
              <a:rPr lang="en-US" altLang="en-US" dirty="0" smtClean="0"/>
              <a:t>The center of mass will be on a line segment between by the two points. Whether it is closer to the first or to the second point depends on t, so by modifying t in [0,1] we can make the center of mass run on the line segment. So, points of the line segment can be expressed by a function of t. Such equation is called parametric equation because we have a free parameter that controls which point of the primitive is currently selected. </a:t>
            </a:r>
          </a:p>
          <a:p>
            <a:endParaRPr lang="en-US" altLang="en-US" dirty="0" smtClean="0"/>
          </a:p>
          <a:p>
            <a:r>
              <a:rPr lang="en-US" altLang="en-US" dirty="0" smtClean="0"/>
              <a:t>If t can be outside of the unit interval, then a point can also repel the point, thus the center of mass will still be on the line of the two points but outside of the line segment. The equation of the line segment and the line are similar, only the parameter ranges are different. The equation can also be rewritten in another form, where the two points are replaced by one point, called the position vector of the line, and the vector between them, called the direction vector of the line. </a:t>
            </a:r>
          </a:p>
          <a:p>
            <a:endParaRPr lang="en-US" altLang="en-US" dirty="0" smtClean="0"/>
          </a:p>
          <a:p>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Having points, we can start defining primitives built of infinitely many points. </a:t>
            </a:r>
          </a:p>
          <a:p>
            <a:endParaRPr lang="en-US" altLang="en-US" b="1" dirty="0" smtClean="0"/>
          </a:p>
          <a:p>
            <a:r>
              <a:rPr lang="en-US" altLang="en-US" b="1" dirty="0" smtClean="0"/>
              <a:t>We have two basic operations on points, combination and finding the vector that translates one point to the other. If we have a translation vector, we can ask the distance, impose requirements on orthogonality or parallelism.</a:t>
            </a:r>
          </a:p>
          <a:p>
            <a:endParaRPr lang="en-US" altLang="en-US" dirty="0" smtClean="0"/>
          </a:p>
          <a:p>
            <a:r>
              <a:rPr lang="en-US" altLang="en-US" dirty="0" smtClean="0"/>
              <a:t>Combination uses the center of mass analogy, which assigns the center of mass to a set of points by the given formula. The position vectors of individual points are multiplied by the mass placed there and the sum is divided by the total mass. </a:t>
            </a:r>
          </a:p>
          <a:p>
            <a:endParaRPr lang="en-US" altLang="en-US" dirty="0" smtClean="0"/>
          </a:p>
          <a:p>
            <a:r>
              <a:rPr lang="en-US" altLang="en-US" dirty="0" smtClean="0"/>
              <a:t>Let us select two points that will be combined and, for the sake of simplicity, let us assume that the total mass is 1 (we distribute 1 kg mass in the two points). Distributing unit mass has the advantage that we do not have to divide with the total mass since division by 1 can be saved.</a:t>
            </a:r>
          </a:p>
          <a:p>
            <a:endParaRPr lang="en-US" altLang="en-US" dirty="0" smtClean="0"/>
          </a:p>
          <a:p>
            <a:r>
              <a:rPr lang="en-US" altLang="en-US" dirty="0" smtClean="0"/>
              <a:t>The other way of establishing the equation of the line is based on orthogonality (or, from another point of view, on distance). The difference vectors of any two points on the line are all parallel, so they are all perpendicular to a given vector, called the normal vector of the line. Let one point be a given point, called the position vector of the line, and the other point represent any point (this is called the running point). Their </a:t>
            </a:r>
            <a:r>
              <a:rPr lang="en-US" altLang="en-US" dirty="0" err="1" smtClean="0"/>
              <a:t>differen</a:t>
            </a:r>
            <a:r>
              <a:rPr lang="hu-HU" altLang="en-US" dirty="0" err="1" smtClean="0"/>
              <a:t>ce</a:t>
            </a:r>
            <a:r>
              <a:rPr lang="en-US" altLang="en-US" dirty="0" smtClean="0"/>
              <a:t> r-r0 is perpendicular to normal vector n if and only if their scalar product is zero. This equation imposes a requirement on running point r. If r satisfies this equation, then the point is on the line, otherwise it is not on the line.</a:t>
            </a:r>
          </a:p>
          <a:p>
            <a:endParaRPr lang="en-US" altLang="en-US" dirty="0" smtClean="0"/>
          </a:p>
          <a:p>
            <a:r>
              <a:rPr lang="en-US" altLang="en-US" dirty="0" smtClean="0"/>
              <a:t>Another interpretation uses the distance. Point r is on the line if its distance from the line is zero. We know from geometry that the distance should be measured in perpendicular direction, which is</a:t>
            </a:r>
          </a:p>
          <a:p>
            <a:r>
              <a:rPr lang="en-GB" altLang="en-US" dirty="0" smtClean="0"/>
              <a:t>|</a:t>
            </a:r>
            <a:r>
              <a:rPr lang="en-GB" altLang="en-US" b="1" i="1" dirty="0" smtClean="0"/>
              <a:t>n</a:t>
            </a:r>
            <a:r>
              <a:rPr lang="en-GB" altLang="en-US" dirty="0" smtClean="0">
                <a:sym typeface="Symbol" pitchFamily="18" charset="2"/>
              </a:rPr>
              <a:t>(</a:t>
            </a:r>
            <a:r>
              <a:rPr lang="en-GB" altLang="en-US" b="1" i="1" dirty="0" smtClean="0">
                <a:sym typeface="Symbol" pitchFamily="18" charset="2"/>
              </a:rPr>
              <a:t>r</a:t>
            </a:r>
            <a:r>
              <a:rPr lang="en-GB" altLang="en-US" dirty="0" smtClean="0">
                <a:sym typeface="Symbol" pitchFamily="18" charset="2"/>
              </a:rPr>
              <a:t> – </a:t>
            </a:r>
            <a:r>
              <a:rPr lang="en-GB" altLang="en-US" b="1" i="1" dirty="0" smtClean="0">
                <a:sym typeface="Symbol" pitchFamily="18" charset="2"/>
              </a:rPr>
              <a:t>r</a:t>
            </a:r>
            <a:r>
              <a:rPr lang="en-GB" altLang="en-US" baseline="-25000" dirty="0" smtClean="0">
                <a:sym typeface="Symbol" pitchFamily="18" charset="2"/>
              </a:rPr>
              <a:t>0</a:t>
            </a:r>
            <a:r>
              <a:rPr lang="en-GB" altLang="en-US" dirty="0" smtClean="0">
                <a:sym typeface="Symbol" pitchFamily="18" charset="2"/>
              </a:rPr>
              <a:t>)| if </a:t>
            </a:r>
            <a:r>
              <a:rPr lang="en-GB" altLang="en-US" b="1" i="1" dirty="0" smtClean="0">
                <a:sym typeface="Symbol" pitchFamily="18" charset="2"/>
              </a:rPr>
              <a:t>n</a:t>
            </a:r>
            <a:r>
              <a:rPr lang="en-GB" altLang="en-US" dirty="0" smtClean="0">
                <a:sym typeface="Symbol" pitchFamily="18" charset="2"/>
              </a:rPr>
              <a:t> is a unit vector (the difference is projected onto the unit normal vector).</a:t>
            </a:r>
          </a:p>
          <a:p>
            <a:endParaRPr lang="en-GB" altLang="en-US" dirty="0" smtClean="0">
              <a:sym typeface="Symbol" pitchFamily="18" charset="2"/>
            </a:endParaRPr>
          </a:p>
          <a:p>
            <a:r>
              <a:rPr lang="en-GB" altLang="en-US" dirty="0" smtClean="0">
                <a:sym typeface="Symbol" pitchFamily="18" charset="2"/>
              </a:rPr>
              <a:t>Expressing the line equation with coordinates, we get an implicit linear equation for unknown point coordinates x and y. If a point’s </a:t>
            </a:r>
            <a:r>
              <a:rPr lang="en-GB" altLang="en-US" dirty="0" err="1" smtClean="0">
                <a:sym typeface="Symbol" pitchFamily="18" charset="2"/>
              </a:rPr>
              <a:t>x,y</a:t>
            </a:r>
            <a:r>
              <a:rPr lang="en-GB" altLang="en-US" dirty="0" smtClean="0">
                <a:sym typeface="Symbol" pitchFamily="18" charset="2"/>
              </a:rPr>
              <a:t> coordinates satisfy this equation, the point is on the line. </a:t>
            </a:r>
          </a:p>
          <a:p>
            <a:r>
              <a:rPr lang="en-GB" altLang="en-US" dirty="0" smtClean="0">
                <a:sym typeface="Symbol" pitchFamily="18" charset="2"/>
              </a:rPr>
              <a:t>This implicit equation can also be expressed by the scalar product of two three-element vectors if we use the convention that 2D points have three coordinates where the third coordinate is 1.</a:t>
            </a:r>
            <a:endParaRPr lang="en-US"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iakép helye 1"/>
          <p:cNvSpPr>
            <a:spLocks noGrp="1" noRot="1" noChangeAspect="1" noTextEdit="1"/>
          </p:cNvSpPr>
          <p:nvPr>
            <p:ph type="sldImg"/>
          </p:nvPr>
        </p:nvSpPr>
        <p:spPr>
          <a:ln/>
        </p:spPr>
      </p:sp>
      <p:sp>
        <p:nvSpPr>
          <p:cNvPr id="3" name="Jegyzetek helye 2"/>
          <p:cNvSpPr>
            <a:spLocks noGrp="1"/>
          </p:cNvSpPr>
          <p:nvPr>
            <p:ph type="body" idx="1"/>
          </p:nvPr>
        </p:nvSpPr>
        <p:spPr/>
        <p:txBody>
          <a:bodyPr>
            <a:normAutofit fontScale="92500" lnSpcReduction="20000"/>
          </a:bodyPr>
          <a:lstStyle/>
          <a:p>
            <a:pPr>
              <a:defRPr/>
            </a:pPr>
            <a:r>
              <a:rPr lang="en-US" dirty="0" smtClean="0"/>
              <a:t>Computer graphics works with shapes. The field of mathematics that describes shapes is the geometry, so geometry is essential in computer graphics.</a:t>
            </a:r>
          </a:p>
          <a:p>
            <a:pPr>
              <a:defRPr/>
            </a:pPr>
            <a:endParaRPr lang="en-US" dirty="0" smtClean="0"/>
          </a:p>
          <a:p>
            <a:pPr>
              <a:defRPr/>
            </a:pPr>
            <a:r>
              <a:rPr lang="en-US" dirty="0" smtClean="0"/>
              <a:t>Geometry, like other fields of formal science, has </a:t>
            </a:r>
            <a:r>
              <a:rPr lang="en-US" b="1" dirty="0" smtClean="0"/>
              <a:t>axioms</a:t>
            </a:r>
            <a:r>
              <a:rPr lang="en-US" dirty="0" smtClean="0"/>
              <a:t> that are based on experience and cannot be argued but are accepted as true statements without arguments. From axioms other true statements, called theorems, can be deducted with logic reasoning. </a:t>
            </a:r>
          </a:p>
          <a:p>
            <a:pPr>
              <a:defRPr/>
            </a:pPr>
            <a:r>
              <a:rPr lang="en-US" dirty="0" smtClean="0"/>
              <a:t>For example, axioms of the </a:t>
            </a:r>
            <a:r>
              <a:rPr lang="en-US" b="1" dirty="0" smtClean="0"/>
              <a:t>Euclidean geometry </a:t>
            </a:r>
            <a:r>
              <a:rPr lang="en-US" dirty="0" smtClean="0"/>
              <a:t>include the following three postulates. Axioms have two purposes, on the one hand, they are accepted as true statements. On the other hand, axioms implicitly define </a:t>
            </a:r>
            <a:r>
              <a:rPr lang="en-US" b="1" dirty="0" smtClean="0"/>
              <a:t>basic concepts </a:t>
            </a:r>
            <a:r>
              <a:rPr lang="en-US" dirty="0" smtClean="0"/>
              <a:t>like points</a:t>
            </a:r>
            <a:r>
              <a:rPr lang="hu-HU" dirty="0" smtClean="0"/>
              <a:t>,</a:t>
            </a:r>
            <a:r>
              <a:rPr lang="en-US" dirty="0" smtClean="0"/>
              <a:t> lines etc. because they postulate their properties. </a:t>
            </a:r>
          </a:p>
          <a:p>
            <a:pPr>
              <a:defRPr/>
            </a:pPr>
            <a:endParaRPr lang="en-US" dirty="0" smtClean="0"/>
          </a:p>
          <a:p>
            <a:pPr>
              <a:defRPr/>
            </a:pPr>
            <a:r>
              <a:rPr lang="en-US" dirty="0" smtClean="0"/>
              <a:t>Based on the axioms and the applied tools</a:t>
            </a:r>
            <a:r>
              <a:rPr lang="hu-HU" dirty="0" smtClean="0"/>
              <a:t>,</a:t>
            </a:r>
            <a:r>
              <a:rPr lang="en-US" dirty="0" smtClean="0"/>
              <a:t> there are several different geometries that are different models of the world. Everybody knows the Euclidean geometry of the plane and of the space. We know that it is </a:t>
            </a:r>
            <a:r>
              <a:rPr lang="en-US" b="1" dirty="0" smtClean="0"/>
              <a:t>metric</a:t>
            </a:r>
            <a:r>
              <a:rPr lang="en-US" dirty="0" smtClean="0"/>
              <a:t>, i.e. we can talk of the distance between objects and size is an important concept in it. In Euclidean geometry parallel lines do not intersect, that is, a point at infinity is not part of the Euclidean plane.</a:t>
            </a:r>
          </a:p>
          <a:p>
            <a:pPr>
              <a:defRPr/>
            </a:pPr>
            <a:endParaRPr lang="en-US" dirty="0" smtClean="0"/>
          </a:p>
          <a:p>
            <a:pPr>
              <a:defRPr/>
            </a:pPr>
            <a:r>
              <a:rPr lang="en-US" dirty="0" smtClean="0"/>
              <a:t>However, if we define axioms differently, we can add points at infinity to the plane making all lines, even parallel lines, intersecting. Clearly, this is a different geometry with different axioms and theorems, which is called the </a:t>
            </a:r>
            <a:r>
              <a:rPr lang="en-US" b="1" dirty="0" smtClean="0"/>
              <a:t>projective geometry</a:t>
            </a:r>
            <a:r>
              <a:rPr lang="en-US" dirty="0" smtClean="0"/>
              <a:t>. Projective geometry is not metric since distance cannot be defined in it. The reason is that the distance from points at infinity is infinite, but infinite is not a number. </a:t>
            </a:r>
          </a:p>
          <a:p>
            <a:pPr>
              <a:defRPr/>
            </a:pPr>
            <a:endParaRPr lang="en-US" dirty="0" smtClean="0"/>
          </a:p>
          <a:p>
            <a:pPr>
              <a:defRPr/>
            </a:pPr>
            <a:r>
              <a:rPr lang="en-US" dirty="0" smtClean="0"/>
              <a:t>In Euclidean geometry size is an important issue, curves are measured by their length, surfaces by their area, and solids by their volume. However, when we try to apply these concepts to natural phenomena, like a snow crystal or a cloud, we fail. We have to realize that natural objects do not have a precise size, so Euclidean geometry is not appropriate for their description. For natural phenomena, we use </a:t>
            </a:r>
            <a:r>
              <a:rPr lang="en-US" b="1" dirty="0" smtClean="0"/>
              <a:t>fractal geometry</a:t>
            </a:r>
            <a:r>
              <a:rPr lang="en-US" dirty="0" smtClean="0"/>
              <a:t>. </a:t>
            </a:r>
          </a:p>
          <a:p>
            <a:pPr>
              <a:defRPr/>
            </a:pPr>
            <a:endParaRPr lang="en-US" dirty="0" smtClean="0"/>
          </a:p>
          <a:p>
            <a:pPr>
              <a:defRPr/>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iakép helye 1"/>
          <p:cNvSpPr>
            <a:spLocks noGrp="1" noRot="1" noChangeAspect="1" noTextEdit="1"/>
          </p:cNvSpPr>
          <p:nvPr>
            <p:ph type="sldImg"/>
          </p:nvPr>
        </p:nvSpPr>
        <p:spPr>
          <a:ln/>
        </p:spPr>
      </p:sp>
      <p:sp>
        <p:nvSpPr>
          <p:cNvPr id="33795"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By definition, a </a:t>
            </a:r>
            <a:r>
              <a:rPr lang="en-US" altLang="en-US" b="1" smtClean="0"/>
              <a:t>circle</a:t>
            </a:r>
            <a:r>
              <a:rPr lang="en-US" altLang="en-US" smtClean="0"/>
              <a:t> is a set of points r of distance R (radius) from its center point  c. Translating this geometric definition to the language of analytic geometry, we can establish the equation of the circle. </a:t>
            </a:r>
          </a:p>
          <a:p>
            <a:r>
              <a:rPr lang="en-US" altLang="en-US" smtClean="0"/>
              <a:t>Distance of two points is the absolute value of the vector between them, which must be equal to R. Instead of the distance, we can work with the squared distance since both sides of this equation are positive, so taking the square does not modify the roots. The squared distance is the dot product of the difference vector with itself. Dot product can also be expressed with coordinates, so we can establish an implicit equation of the circle in Cartesian coordinates.</a:t>
            </a:r>
          </a:p>
          <a:p>
            <a:endParaRPr lang="en-US" altLang="en-US" smtClean="0"/>
          </a:p>
          <a:p>
            <a:r>
              <a:rPr lang="en-US" altLang="en-US" smtClean="0"/>
              <a:t>Circle has also a famous parametric equation, which is based on the definition of cos and sin: If we rotate a unit vector by </a:t>
            </a:r>
            <a:r>
              <a:rPr lang="en-US" altLang="en-US" smtClean="0">
                <a:sym typeface="Symbol" pitchFamily="18" charset="2"/>
              </a:rPr>
              <a:t></a:t>
            </a:r>
            <a:r>
              <a:rPr lang="en-US" altLang="en-US" smtClean="0"/>
              <a:t> around axis z, the x coordinate of the rotated vector is cos(</a:t>
            </a:r>
            <a:r>
              <a:rPr lang="en-US" altLang="en-US" smtClean="0">
                <a:sym typeface="Symbol" pitchFamily="18" charset="2"/>
              </a:rPr>
              <a:t></a:t>
            </a:r>
            <a:r>
              <a:rPr lang="en-US" altLang="en-US" smtClean="0"/>
              <a:t>) a</a:t>
            </a:r>
            <a:r>
              <a:rPr lang="hu-HU" altLang="en-US" smtClean="0"/>
              <a:t>n</a:t>
            </a:r>
            <a:r>
              <a:rPr lang="en-US" altLang="en-US" smtClean="0"/>
              <a:t>d the y coordinate is sin(</a:t>
            </a:r>
            <a:r>
              <a:rPr lang="en-US" altLang="en-US" smtClean="0">
                <a:sym typeface="Symbol" pitchFamily="18" charset="2"/>
              </a:rPr>
              <a:t></a:t>
            </a:r>
            <a:r>
              <a:rPr lang="en-US" altLang="en-US" smtClean="0"/>
              <a:t>).</a:t>
            </a:r>
          </a:p>
          <a:p>
            <a:r>
              <a:rPr lang="en-US" altLang="en-US" smtClean="0"/>
              <a:t>Rotated vector of length R can be obtained by scaling by R. If the center is not in the origin but at point c, then we should translate the circle points by c.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1235838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834554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306449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344790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827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3232258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In computer graphics, we should also take into account that a computer is programmed, which cannot do anything else but </a:t>
            </a:r>
            <a:r>
              <a:rPr lang="en-US" altLang="en-US" dirty="0" err="1" smtClean="0"/>
              <a:t>calculati</a:t>
            </a:r>
            <a:r>
              <a:rPr lang="hu-HU" altLang="en-US" dirty="0" err="1" smtClean="0"/>
              <a:t>ons</a:t>
            </a:r>
            <a:r>
              <a:rPr lang="en-US" altLang="en-US" dirty="0" smtClean="0"/>
              <a:t> with numbers. A computer is definitely not able to understand abstract concepts like point, line etc. So for the application of a computer, geometric concepts must be translated to numbers, calculation and algebra. </a:t>
            </a:r>
          </a:p>
          <a:p>
            <a:endParaRPr lang="en-US" altLang="en-US" dirty="0" smtClean="0"/>
          </a:p>
          <a:p>
            <a:r>
              <a:rPr lang="hu-HU" altLang="en-US" dirty="0" smtClean="0"/>
              <a:t>A g</a:t>
            </a:r>
            <a:r>
              <a:rPr lang="en-US" altLang="en-US" dirty="0" err="1" smtClean="0"/>
              <a:t>eometr</a:t>
            </a:r>
            <a:r>
              <a:rPr lang="hu-HU" altLang="en-US" dirty="0" smtClean="0"/>
              <a:t>y</a:t>
            </a:r>
            <a:r>
              <a:rPr lang="en-US" altLang="en-US" dirty="0" smtClean="0"/>
              <a:t> based on algebra, equations and numbers </a:t>
            </a:r>
            <a:r>
              <a:rPr lang="hu-HU" altLang="en-US" dirty="0" smtClean="0"/>
              <a:t>is</a:t>
            </a:r>
            <a:r>
              <a:rPr lang="en-US" altLang="en-US" dirty="0" smtClean="0"/>
              <a:t> called analytic geometry or coordinate geometry. To establish an analytic version of a geometry, we have to find correspondences between geometric concepts and concepts of algebra in a way that axioms of the geometry will not contradict to the concepts of algebra. If it is done, we can forget the original axioms and work only with numbers</a:t>
            </a:r>
            <a:r>
              <a:rPr lang="hu-HU" altLang="en-US" dirty="0" smtClean="0"/>
              <a:t> and </a:t>
            </a:r>
            <a:r>
              <a:rPr lang="hu-HU" altLang="en-US" dirty="0" err="1" smtClean="0"/>
              <a:t>equations</a:t>
            </a:r>
            <a:r>
              <a:rPr lang="en-US" altLang="en-US" dirty="0"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A79C7D9E-78EF-48AA-A29D-8EE66BA2E181}" type="datetimeFigureOut">
              <a:rPr lang="hu-HU" smtClean="0"/>
              <a:pPr/>
              <a:t>2017.09.11.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4215464998"/>
      </p:ext>
    </p:extLst>
  </p:cSld>
  <p:clrMapOvr>
    <a:masterClrMapping/>
  </p:clrMapOvr>
  <p:transition>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79C7D9E-78EF-48AA-A29D-8EE66BA2E181}" type="datetimeFigureOut">
              <a:rPr lang="hu-HU" smtClean="0"/>
              <a:pPr/>
              <a:t>2017.09.11.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2035124675"/>
      </p:ext>
    </p:extLst>
  </p:cSld>
  <p:clrMapOvr>
    <a:masterClrMapping/>
  </p:clrMapOvr>
  <p:transition>
    <p:zo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79C7D9E-78EF-48AA-A29D-8EE66BA2E181}" type="datetimeFigureOut">
              <a:rPr lang="hu-HU" smtClean="0"/>
              <a:pPr/>
              <a:t>2017.09.11.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939160640"/>
      </p:ext>
    </p:extLst>
  </p:cSld>
  <p:clrMapOvr>
    <a:masterClrMapping/>
  </p:clrMapOvr>
  <p:transition>
    <p:zo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79C7D9E-78EF-48AA-A29D-8EE66BA2E181}" type="datetimeFigureOut">
              <a:rPr lang="hu-HU" smtClean="0"/>
              <a:pPr/>
              <a:t>2017.09.11.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012284450"/>
      </p:ext>
    </p:extLst>
  </p:cSld>
  <p:clrMapOvr>
    <a:masterClrMapping/>
  </p:clrMapOvr>
  <p:transition>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A79C7D9E-78EF-48AA-A29D-8EE66BA2E181}" type="datetimeFigureOut">
              <a:rPr lang="hu-HU" smtClean="0"/>
              <a:pPr/>
              <a:t>2017.09.11.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1984852671"/>
      </p:ext>
    </p:extLst>
  </p:cSld>
  <p:clrMapOvr>
    <a:masterClrMapping/>
  </p:clrMapOvr>
  <p:transition>
    <p:zo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A79C7D9E-78EF-48AA-A29D-8EE66BA2E181}" type="datetimeFigureOut">
              <a:rPr lang="hu-HU" smtClean="0"/>
              <a:pPr/>
              <a:t>2017.09.11.</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1630388883"/>
      </p:ext>
    </p:extLst>
  </p:cSld>
  <p:clrMapOvr>
    <a:masterClrMapping/>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A79C7D9E-78EF-48AA-A29D-8EE66BA2E181}" type="datetimeFigureOut">
              <a:rPr lang="hu-HU" smtClean="0"/>
              <a:pPr/>
              <a:t>2017.09.11.</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1069388321"/>
      </p:ext>
    </p:extLst>
  </p:cSld>
  <p:clrMapOvr>
    <a:masterClrMapping/>
  </p:clrMapOvr>
  <p:transition>
    <p:zo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A79C7D9E-78EF-48AA-A29D-8EE66BA2E181}" type="datetimeFigureOut">
              <a:rPr lang="hu-HU" smtClean="0"/>
              <a:pPr/>
              <a:t>2017.09.11.</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751963360"/>
      </p:ext>
    </p:extLst>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A79C7D9E-78EF-48AA-A29D-8EE66BA2E181}" type="datetimeFigureOut">
              <a:rPr lang="hu-HU" smtClean="0"/>
              <a:pPr/>
              <a:t>2017.09.11.</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2995246"/>
      </p:ext>
    </p:extLst>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A79C7D9E-78EF-48AA-A29D-8EE66BA2E181}" type="datetimeFigureOut">
              <a:rPr lang="hu-HU" smtClean="0"/>
              <a:pPr/>
              <a:t>2017.09.11.</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793954392"/>
      </p:ext>
    </p:extLst>
  </p:cSld>
  <p:clrMapOvr>
    <a:masterClrMapping/>
  </p:clrMapOvr>
  <p:transition>
    <p:zo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A79C7D9E-78EF-48AA-A29D-8EE66BA2E181}" type="datetimeFigureOut">
              <a:rPr lang="hu-HU" smtClean="0"/>
              <a:pPr/>
              <a:t>2017.09.11.</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AD62A48-CC2F-479E-BB55-A85D46CBE469}" type="slidenum">
              <a:rPr lang="hu-HU" smtClean="0"/>
              <a:pPr/>
              <a:t>‹#›</a:t>
            </a:fld>
            <a:endParaRPr lang="hu-HU"/>
          </a:p>
        </p:txBody>
      </p:sp>
    </p:spTree>
    <p:extLst>
      <p:ext uri="{BB962C8B-B14F-4D97-AF65-F5344CB8AC3E}">
        <p14:creationId xmlns:p14="http://schemas.microsoft.com/office/powerpoint/2010/main" val="3069252392"/>
      </p:ext>
    </p:extLst>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C7D9E-78EF-48AA-A29D-8EE66BA2E181}" type="datetimeFigureOut">
              <a:rPr lang="hu-HU" smtClean="0"/>
              <a:pPr/>
              <a:t>2017.09.11.</a:t>
            </a:fld>
            <a:endParaRPr lang="hu-HU"/>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62A48-CC2F-479E-BB55-A85D46CBE469}" type="slidenum">
              <a:rPr lang="hu-HU" smtClean="0"/>
              <a:pPr/>
              <a:t>‹#›</a:t>
            </a:fld>
            <a:endParaRPr lang="hu-HU"/>
          </a:p>
        </p:txBody>
      </p:sp>
    </p:spTree>
    <p:extLst>
      <p:ext uri="{BB962C8B-B14F-4D97-AF65-F5344CB8AC3E}">
        <p14:creationId xmlns:p14="http://schemas.microsoft.com/office/powerpoint/2010/main" val="924027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file:///C:\3dprogramok\Complex\Programs\Complex\bin\Skeleton.ex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file:///C:\3dprogramok\Complex\Programs\Clifford\bin\Skeleton.exe" TargetMode="External"/><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file:///D:\ppt\ppt\grafika\paper1017_3.mp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286000"/>
            <a:ext cx="7772400" cy="1143000"/>
          </a:xfrm>
        </p:spPr>
        <p:txBody>
          <a:bodyPr>
            <a:normAutofit fontScale="90000"/>
          </a:bodyPr>
          <a:lstStyle/>
          <a:p>
            <a:pPr>
              <a:defRPr/>
            </a:pPr>
            <a:r>
              <a:rPr lang="en-US" sz="4800" b="1" dirty="0" smtClean="0">
                <a:solidFill>
                  <a:srgbClr val="FF0000"/>
                </a:solidFill>
              </a:rPr>
              <a:t>G</a:t>
            </a:r>
            <a:r>
              <a:rPr lang="hu-HU" sz="4800" b="1" dirty="0" err="1" smtClean="0">
                <a:solidFill>
                  <a:srgbClr val="FF0000"/>
                </a:solidFill>
              </a:rPr>
              <a:t>eometriák</a:t>
            </a:r>
            <a:r>
              <a:rPr lang="hu-HU" sz="4800" b="1" dirty="0" smtClean="0">
                <a:solidFill>
                  <a:srgbClr val="FF0000"/>
                </a:solidFill>
              </a:rPr>
              <a:t> és algebrák</a:t>
            </a:r>
            <a:br>
              <a:rPr lang="hu-HU" sz="4800" b="1" dirty="0" smtClean="0">
                <a:solidFill>
                  <a:srgbClr val="FF0000"/>
                </a:solidFill>
              </a:rPr>
            </a:br>
            <a:r>
              <a:rPr lang="en-US" sz="4800" b="1" dirty="0" err="1" smtClean="0">
                <a:solidFill>
                  <a:srgbClr val="FF0000"/>
                </a:solidFill>
              </a:rPr>
              <a:t>mes</a:t>
            </a:r>
            <a:r>
              <a:rPr lang="hu-HU" sz="4800" b="1" dirty="0" smtClean="0">
                <a:solidFill>
                  <a:srgbClr val="FF0000"/>
                </a:solidFill>
              </a:rPr>
              <a:t>é</a:t>
            </a:r>
            <a:r>
              <a:rPr lang="en-US" sz="4800" b="1" dirty="0" smtClean="0">
                <a:solidFill>
                  <a:srgbClr val="FF0000"/>
                </a:solidFill>
              </a:rPr>
              <a:t>l</a:t>
            </a:r>
            <a:r>
              <a:rPr lang="hu-HU" sz="4800" b="1" dirty="0" smtClean="0">
                <a:solidFill>
                  <a:srgbClr val="FF0000"/>
                </a:solidFill>
              </a:rPr>
              <a:t>ős emlékeztető</a:t>
            </a:r>
          </a:p>
        </p:txBody>
      </p:sp>
      <p:sp>
        <p:nvSpPr>
          <p:cNvPr id="2051" name="Rectangle 3"/>
          <p:cNvSpPr>
            <a:spLocks noGrp="1" noChangeArrowheads="1"/>
          </p:cNvSpPr>
          <p:nvPr>
            <p:ph type="subTitle" idx="1"/>
          </p:nvPr>
        </p:nvSpPr>
        <p:spPr>
          <a:xfrm>
            <a:off x="1331913" y="4221163"/>
            <a:ext cx="6400800" cy="1752600"/>
          </a:xfrm>
          <a:noFill/>
        </p:spPr>
        <p:txBody>
          <a:bodyPr/>
          <a:lstStyle/>
          <a:p>
            <a:pPr marL="342900" indent="-342900"/>
            <a:r>
              <a:rPr lang="hu-HU" altLang="en-US" dirty="0" err="1" smtClean="0"/>
              <a:t>Szirmay-Kalos</a:t>
            </a:r>
            <a:r>
              <a:rPr lang="hu-HU" altLang="en-US" dirty="0" smtClean="0"/>
              <a:t> László</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9" name="Freeform 21"/>
          <p:cNvSpPr>
            <a:spLocks/>
          </p:cNvSpPr>
          <p:nvPr/>
        </p:nvSpPr>
        <p:spPr bwMode="auto">
          <a:xfrm>
            <a:off x="6443663" y="3565525"/>
            <a:ext cx="320675" cy="381000"/>
          </a:xfrm>
          <a:custGeom>
            <a:avLst/>
            <a:gdLst>
              <a:gd name="T0" fmla="*/ 2147483647 w 407"/>
              <a:gd name="T1" fmla="*/ 0 h 528"/>
              <a:gd name="T2" fmla="*/ 2147483647 w 407"/>
              <a:gd name="T3" fmla="*/ 2147483647 h 528"/>
              <a:gd name="T4" fmla="*/ 2147483647 w 407"/>
              <a:gd name="T5" fmla="*/ 2147483647 h 528"/>
              <a:gd name="T6" fmla="*/ 2147483647 w 407"/>
              <a:gd name="T7" fmla="*/ 2147483647 h 528"/>
              <a:gd name="T8" fmla="*/ 2147483647 w 407"/>
              <a:gd name="T9" fmla="*/ 2147483647 h 528"/>
              <a:gd name="T10" fmla="*/ 2147483647 w 407"/>
              <a:gd name="T11" fmla="*/ 2147483647 h 528"/>
              <a:gd name="T12" fmla="*/ 2147483647 w 407"/>
              <a:gd name="T13" fmla="*/ 0 h 528"/>
              <a:gd name="T14" fmla="*/ 0 60000 65536"/>
              <a:gd name="T15" fmla="*/ 0 60000 65536"/>
              <a:gd name="T16" fmla="*/ 0 60000 65536"/>
              <a:gd name="T17" fmla="*/ 0 60000 65536"/>
              <a:gd name="T18" fmla="*/ 0 60000 65536"/>
              <a:gd name="T19" fmla="*/ 0 60000 65536"/>
              <a:gd name="T20" fmla="*/ 0 60000 65536"/>
              <a:gd name="T21" fmla="*/ 0 w 407"/>
              <a:gd name="T22" fmla="*/ 0 h 528"/>
              <a:gd name="T23" fmla="*/ 407 w 40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528">
                <a:moveTo>
                  <a:pt x="205" y="0"/>
                </a:moveTo>
                <a:cubicBezTo>
                  <a:pt x="176" y="2"/>
                  <a:pt x="159" y="150"/>
                  <a:pt x="127" y="206"/>
                </a:cubicBezTo>
                <a:cubicBezTo>
                  <a:pt x="95" y="262"/>
                  <a:pt x="0" y="282"/>
                  <a:pt x="13" y="336"/>
                </a:cubicBezTo>
                <a:cubicBezTo>
                  <a:pt x="26" y="390"/>
                  <a:pt x="141" y="528"/>
                  <a:pt x="205" y="528"/>
                </a:cubicBezTo>
                <a:cubicBezTo>
                  <a:pt x="269" y="528"/>
                  <a:pt x="387" y="389"/>
                  <a:pt x="397" y="336"/>
                </a:cubicBezTo>
                <a:cubicBezTo>
                  <a:pt x="407" y="283"/>
                  <a:pt x="296" y="267"/>
                  <a:pt x="264" y="211"/>
                </a:cubicBezTo>
                <a:cubicBezTo>
                  <a:pt x="232" y="155"/>
                  <a:pt x="217" y="44"/>
                  <a:pt x="205" y="0"/>
                </a:cubicBezTo>
                <a:close/>
              </a:path>
            </a:pathLst>
          </a:custGeom>
          <a:solidFill>
            <a:srgbClr val="00B0F0"/>
          </a:solidFill>
          <a:ln w="12700">
            <a:solidFill>
              <a:schemeClr val="hlink"/>
            </a:solidFill>
            <a:round/>
            <a:headEnd/>
            <a:tailEnd/>
          </a:ln>
        </p:spPr>
        <p:txBody>
          <a:bodyPr wrap="none" anchor="ctr"/>
          <a:lstStyle/>
          <a:p>
            <a:endParaRPr lang="hu-HU"/>
          </a:p>
        </p:txBody>
      </p:sp>
      <p:sp>
        <p:nvSpPr>
          <p:cNvPr id="5140" name="Freeform 22"/>
          <p:cNvSpPr>
            <a:spLocks/>
          </p:cNvSpPr>
          <p:nvPr/>
        </p:nvSpPr>
        <p:spPr bwMode="auto">
          <a:xfrm>
            <a:off x="8196263" y="3641725"/>
            <a:ext cx="457200" cy="762000"/>
          </a:xfrm>
          <a:custGeom>
            <a:avLst/>
            <a:gdLst>
              <a:gd name="T0" fmla="*/ 2147483647 w 407"/>
              <a:gd name="T1" fmla="*/ 0 h 528"/>
              <a:gd name="T2" fmla="*/ 2147483647 w 407"/>
              <a:gd name="T3" fmla="*/ 2147483647 h 528"/>
              <a:gd name="T4" fmla="*/ 2147483647 w 407"/>
              <a:gd name="T5" fmla="*/ 2147483647 h 528"/>
              <a:gd name="T6" fmla="*/ 2147483647 w 407"/>
              <a:gd name="T7" fmla="*/ 2147483647 h 528"/>
              <a:gd name="T8" fmla="*/ 2147483647 w 407"/>
              <a:gd name="T9" fmla="*/ 2147483647 h 528"/>
              <a:gd name="T10" fmla="*/ 2147483647 w 407"/>
              <a:gd name="T11" fmla="*/ 2147483647 h 528"/>
              <a:gd name="T12" fmla="*/ 2147483647 w 407"/>
              <a:gd name="T13" fmla="*/ 0 h 528"/>
              <a:gd name="T14" fmla="*/ 0 60000 65536"/>
              <a:gd name="T15" fmla="*/ 0 60000 65536"/>
              <a:gd name="T16" fmla="*/ 0 60000 65536"/>
              <a:gd name="T17" fmla="*/ 0 60000 65536"/>
              <a:gd name="T18" fmla="*/ 0 60000 65536"/>
              <a:gd name="T19" fmla="*/ 0 60000 65536"/>
              <a:gd name="T20" fmla="*/ 0 60000 65536"/>
              <a:gd name="T21" fmla="*/ 0 w 407"/>
              <a:gd name="T22" fmla="*/ 0 h 528"/>
              <a:gd name="T23" fmla="*/ 407 w 40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528">
                <a:moveTo>
                  <a:pt x="205" y="0"/>
                </a:moveTo>
                <a:cubicBezTo>
                  <a:pt x="176" y="2"/>
                  <a:pt x="159" y="150"/>
                  <a:pt x="127" y="206"/>
                </a:cubicBezTo>
                <a:cubicBezTo>
                  <a:pt x="95" y="262"/>
                  <a:pt x="0" y="282"/>
                  <a:pt x="13" y="336"/>
                </a:cubicBezTo>
                <a:cubicBezTo>
                  <a:pt x="26" y="390"/>
                  <a:pt x="141" y="528"/>
                  <a:pt x="205" y="528"/>
                </a:cubicBezTo>
                <a:cubicBezTo>
                  <a:pt x="269" y="528"/>
                  <a:pt x="387" y="389"/>
                  <a:pt x="397" y="336"/>
                </a:cubicBezTo>
                <a:cubicBezTo>
                  <a:pt x="407" y="283"/>
                  <a:pt x="296" y="267"/>
                  <a:pt x="264" y="211"/>
                </a:cubicBezTo>
                <a:cubicBezTo>
                  <a:pt x="232" y="155"/>
                  <a:pt x="217" y="44"/>
                  <a:pt x="205" y="0"/>
                </a:cubicBezTo>
                <a:close/>
              </a:path>
            </a:pathLst>
          </a:custGeom>
          <a:solidFill>
            <a:srgbClr val="00B0F0"/>
          </a:solidFill>
          <a:ln w="12700">
            <a:solidFill>
              <a:schemeClr val="hlink"/>
            </a:solidFill>
            <a:round/>
            <a:headEnd/>
            <a:tailEnd/>
          </a:ln>
        </p:spPr>
        <p:txBody>
          <a:bodyPr wrap="none" anchor="ctr"/>
          <a:lstStyle/>
          <a:p>
            <a:endParaRPr lang="hu-HU"/>
          </a:p>
        </p:txBody>
      </p:sp>
      <p:sp>
        <p:nvSpPr>
          <p:cNvPr id="5141" name="Freeform 23"/>
          <p:cNvSpPr>
            <a:spLocks/>
          </p:cNvSpPr>
          <p:nvPr/>
        </p:nvSpPr>
        <p:spPr bwMode="auto">
          <a:xfrm>
            <a:off x="6291263" y="1889125"/>
            <a:ext cx="646112" cy="838200"/>
          </a:xfrm>
          <a:custGeom>
            <a:avLst/>
            <a:gdLst>
              <a:gd name="T0" fmla="*/ 2147483647 w 407"/>
              <a:gd name="T1" fmla="*/ 0 h 528"/>
              <a:gd name="T2" fmla="*/ 2147483647 w 407"/>
              <a:gd name="T3" fmla="*/ 2147483647 h 528"/>
              <a:gd name="T4" fmla="*/ 2147483647 w 407"/>
              <a:gd name="T5" fmla="*/ 2147483647 h 528"/>
              <a:gd name="T6" fmla="*/ 2147483647 w 407"/>
              <a:gd name="T7" fmla="*/ 2147483647 h 528"/>
              <a:gd name="T8" fmla="*/ 2147483647 w 407"/>
              <a:gd name="T9" fmla="*/ 2147483647 h 528"/>
              <a:gd name="T10" fmla="*/ 2147483647 w 407"/>
              <a:gd name="T11" fmla="*/ 2147483647 h 528"/>
              <a:gd name="T12" fmla="*/ 2147483647 w 407"/>
              <a:gd name="T13" fmla="*/ 0 h 528"/>
              <a:gd name="T14" fmla="*/ 0 60000 65536"/>
              <a:gd name="T15" fmla="*/ 0 60000 65536"/>
              <a:gd name="T16" fmla="*/ 0 60000 65536"/>
              <a:gd name="T17" fmla="*/ 0 60000 65536"/>
              <a:gd name="T18" fmla="*/ 0 60000 65536"/>
              <a:gd name="T19" fmla="*/ 0 60000 65536"/>
              <a:gd name="T20" fmla="*/ 0 60000 65536"/>
              <a:gd name="T21" fmla="*/ 0 w 407"/>
              <a:gd name="T22" fmla="*/ 0 h 528"/>
              <a:gd name="T23" fmla="*/ 407 w 40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528">
                <a:moveTo>
                  <a:pt x="205" y="0"/>
                </a:moveTo>
                <a:cubicBezTo>
                  <a:pt x="176" y="2"/>
                  <a:pt x="159" y="150"/>
                  <a:pt x="127" y="206"/>
                </a:cubicBezTo>
                <a:cubicBezTo>
                  <a:pt x="95" y="262"/>
                  <a:pt x="0" y="282"/>
                  <a:pt x="13" y="336"/>
                </a:cubicBezTo>
                <a:cubicBezTo>
                  <a:pt x="26" y="390"/>
                  <a:pt x="141" y="528"/>
                  <a:pt x="205" y="528"/>
                </a:cubicBezTo>
                <a:cubicBezTo>
                  <a:pt x="269" y="528"/>
                  <a:pt x="387" y="389"/>
                  <a:pt x="397" y="336"/>
                </a:cubicBezTo>
                <a:cubicBezTo>
                  <a:pt x="407" y="283"/>
                  <a:pt x="296" y="267"/>
                  <a:pt x="264" y="211"/>
                </a:cubicBezTo>
                <a:cubicBezTo>
                  <a:pt x="232" y="155"/>
                  <a:pt x="217" y="44"/>
                  <a:pt x="205" y="0"/>
                </a:cubicBezTo>
                <a:close/>
              </a:path>
            </a:pathLst>
          </a:custGeom>
          <a:solidFill>
            <a:srgbClr val="00B0F0"/>
          </a:solidFill>
          <a:ln w="12700">
            <a:solidFill>
              <a:schemeClr val="hlink"/>
            </a:solidFill>
            <a:round/>
            <a:headEnd/>
            <a:tailEnd/>
          </a:ln>
        </p:spPr>
        <p:txBody>
          <a:bodyPr wrap="none" anchor="ctr"/>
          <a:lstStyle/>
          <a:p>
            <a:endParaRPr lang="hu-HU"/>
          </a:p>
        </p:txBody>
      </p:sp>
      <p:sp>
        <p:nvSpPr>
          <p:cNvPr id="184322" name="Rectangle 2"/>
          <p:cNvSpPr>
            <a:spLocks noGrp="1" noChangeArrowheads="1"/>
          </p:cNvSpPr>
          <p:nvPr>
            <p:ph type="title"/>
          </p:nvPr>
        </p:nvSpPr>
        <p:spPr>
          <a:xfrm>
            <a:off x="684213" y="476250"/>
            <a:ext cx="7772400" cy="1143000"/>
          </a:xfrm>
        </p:spPr>
        <p:txBody>
          <a:bodyPr>
            <a:normAutofit fontScale="90000"/>
          </a:bodyPr>
          <a:lstStyle/>
          <a:p>
            <a:pPr>
              <a:defRPr/>
            </a:pPr>
            <a:r>
              <a:rPr lang="hu-HU" dirty="0" smtClean="0">
                <a:solidFill>
                  <a:srgbClr val="FF0000"/>
                </a:solidFill>
              </a:rPr>
              <a:t>Pontok definíciója koordinátarendszerrel</a:t>
            </a:r>
          </a:p>
        </p:txBody>
      </p:sp>
      <p:sp>
        <p:nvSpPr>
          <p:cNvPr id="5123" name="Line 3"/>
          <p:cNvSpPr>
            <a:spLocks noChangeShapeType="1"/>
          </p:cNvSpPr>
          <p:nvPr/>
        </p:nvSpPr>
        <p:spPr bwMode="auto">
          <a:xfrm flipV="1">
            <a:off x="430213" y="1787525"/>
            <a:ext cx="0" cy="2133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5124" name="Line 4"/>
          <p:cNvSpPr>
            <a:spLocks noChangeShapeType="1"/>
          </p:cNvSpPr>
          <p:nvPr/>
        </p:nvSpPr>
        <p:spPr bwMode="auto">
          <a:xfrm>
            <a:off x="430213" y="3921125"/>
            <a:ext cx="1828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5125" name="Line 6"/>
          <p:cNvSpPr>
            <a:spLocks noChangeShapeType="1"/>
          </p:cNvSpPr>
          <p:nvPr/>
        </p:nvSpPr>
        <p:spPr bwMode="auto">
          <a:xfrm>
            <a:off x="3402013" y="3997325"/>
            <a:ext cx="2209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5128" name="Line 10"/>
          <p:cNvSpPr>
            <a:spLocks noChangeShapeType="1"/>
          </p:cNvSpPr>
          <p:nvPr/>
        </p:nvSpPr>
        <p:spPr bwMode="auto">
          <a:xfrm>
            <a:off x="1192213" y="2854325"/>
            <a:ext cx="0" cy="10668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5129" name="Line 11"/>
          <p:cNvSpPr>
            <a:spLocks noChangeShapeType="1"/>
          </p:cNvSpPr>
          <p:nvPr/>
        </p:nvSpPr>
        <p:spPr bwMode="auto">
          <a:xfrm flipH="1">
            <a:off x="430213" y="2854325"/>
            <a:ext cx="7620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5130" name="Text Box 12"/>
          <p:cNvSpPr txBox="1">
            <a:spLocks noChangeArrowheads="1"/>
          </p:cNvSpPr>
          <p:nvPr/>
        </p:nvSpPr>
        <p:spPr bwMode="auto">
          <a:xfrm>
            <a:off x="1023938" y="388620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dirty="0"/>
              <a:t>x</a:t>
            </a:r>
            <a:endParaRPr lang="hu-HU" altLang="en-US" dirty="0"/>
          </a:p>
        </p:txBody>
      </p:sp>
      <p:sp>
        <p:nvSpPr>
          <p:cNvPr id="5131" name="Text Box 13"/>
          <p:cNvSpPr txBox="1">
            <a:spLocks noChangeArrowheads="1"/>
          </p:cNvSpPr>
          <p:nvPr/>
        </p:nvSpPr>
        <p:spPr bwMode="auto">
          <a:xfrm>
            <a:off x="33338" y="266700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y</a:t>
            </a:r>
            <a:endParaRPr lang="hu-HU" altLang="en-US"/>
          </a:p>
        </p:txBody>
      </p:sp>
      <p:sp>
        <p:nvSpPr>
          <p:cNvPr id="5132" name="Line 14"/>
          <p:cNvSpPr>
            <a:spLocks noChangeShapeType="1"/>
          </p:cNvSpPr>
          <p:nvPr/>
        </p:nvSpPr>
        <p:spPr bwMode="auto">
          <a:xfrm flipV="1">
            <a:off x="3402013" y="2930525"/>
            <a:ext cx="685800" cy="10668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5133" name="Text Box 15"/>
          <p:cNvSpPr txBox="1">
            <a:spLocks noChangeArrowheads="1"/>
          </p:cNvSpPr>
          <p:nvPr/>
        </p:nvSpPr>
        <p:spPr bwMode="auto">
          <a:xfrm>
            <a:off x="3325813" y="30829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r</a:t>
            </a:r>
            <a:endParaRPr lang="hu-HU" altLang="en-US"/>
          </a:p>
        </p:txBody>
      </p:sp>
      <p:sp>
        <p:nvSpPr>
          <p:cNvPr id="5134" name="Text Box 16"/>
          <p:cNvSpPr txBox="1">
            <a:spLocks noChangeArrowheads="1"/>
          </p:cNvSpPr>
          <p:nvPr/>
        </p:nvSpPr>
        <p:spPr bwMode="auto">
          <a:xfrm>
            <a:off x="3887788" y="3290888"/>
            <a:ext cx="34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latin typeface="Symbol" pitchFamily="18" charset="2"/>
              </a:rPr>
              <a:t>f</a:t>
            </a:r>
            <a:endParaRPr lang="hu-HU" altLang="en-US"/>
          </a:p>
        </p:txBody>
      </p:sp>
      <p:sp>
        <p:nvSpPr>
          <p:cNvPr id="5135" name="Oval 17"/>
          <p:cNvSpPr>
            <a:spLocks noChangeArrowheads="1"/>
          </p:cNvSpPr>
          <p:nvPr/>
        </p:nvSpPr>
        <p:spPr bwMode="auto">
          <a:xfrm>
            <a:off x="7129463" y="2498725"/>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6" name="Oval 18"/>
          <p:cNvSpPr>
            <a:spLocks noChangeArrowheads="1"/>
          </p:cNvSpPr>
          <p:nvPr/>
        </p:nvSpPr>
        <p:spPr bwMode="auto">
          <a:xfrm>
            <a:off x="6519863" y="3489325"/>
            <a:ext cx="152400" cy="1524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7" name="Oval 19"/>
          <p:cNvSpPr>
            <a:spLocks noChangeArrowheads="1"/>
          </p:cNvSpPr>
          <p:nvPr/>
        </p:nvSpPr>
        <p:spPr bwMode="auto">
          <a:xfrm>
            <a:off x="8348663" y="3565525"/>
            <a:ext cx="152400" cy="1524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8" name="Oval 20"/>
          <p:cNvSpPr>
            <a:spLocks noChangeArrowheads="1"/>
          </p:cNvSpPr>
          <p:nvPr/>
        </p:nvSpPr>
        <p:spPr bwMode="auto">
          <a:xfrm>
            <a:off x="6519863" y="1812925"/>
            <a:ext cx="152400" cy="1524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2" name="Text Box 24"/>
          <p:cNvSpPr txBox="1">
            <a:spLocks noChangeArrowheads="1"/>
          </p:cNvSpPr>
          <p:nvPr/>
        </p:nvSpPr>
        <p:spPr bwMode="auto">
          <a:xfrm>
            <a:off x="8120063" y="3032125"/>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X</a:t>
            </a:r>
            <a:r>
              <a:rPr lang="hu-HU" altLang="en-US" i="1" baseline="-25000"/>
              <a:t>h</a:t>
            </a:r>
            <a:endParaRPr lang="hu-HU" altLang="en-US"/>
          </a:p>
        </p:txBody>
      </p:sp>
      <p:sp>
        <p:nvSpPr>
          <p:cNvPr id="5143" name="Text Box 25"/>
          <p:cNvSpPr txBox="1">
            <a:spLocks noChangeArrowheads="1"/>
          </p:cNvSpPr>
          <p:nvPr/>
        </p:nvSpPr>
        <p:spPr bwMode="auto">
          <a:xfrm>
            <a:off x="6691313" y="1490663"/>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Y</a:t>
            </a:r>
            <a:r>
              <a:rPr lang="hu-HU" altLang="en-US" i="1" baseline="-25000"/>
              <a:t>h</a:t>
            </a:r>
            <a:endParaRPr lang="hu-HU" altLang="en-US"/>
          </a:p>
        </p:txBody>
      </p:sp>
      <p:sp>
        <p:nvSpPr>
          <p:cNvPr id="5144" name="Text Box 26"/>
          <p:cNvSpPr txBox="1">
            <a:spLocks noChangeArrowheads="1"/>
          </p:cNvSpPr>
          <p:nvPr/>
        </p:nvSpPr>
        <p:spPr bwMode="auto">
          <a:xfrm>
            <a:off x="6367463" y="29559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w</a:t>
            </a:r>
            <a:endParaRPr lang="hu-HU" altLang="en-US"/>
          </a:p>
        </p:txBody>
      </p:sp>
      <p:sp>
        <p:nvSpPr>
          <p:cNvPr id="5145" name="Text Box 27"/>
          <p:cNvSpPr txBox="1">
            <a:spLocks noChangeArrowheads="1"/>
          </p:cNvSpPr>
          <p:nvPr/>
        </p:nvSpPr>
        <p:spPr bwMode="auto">
          <a:xfrm>
            <a:off x="414338" y="4648200"/>
            <a:ext cx="14034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dirty="0" smtClean="0">
                <a:latin typeface="+mn-lt"/>
              </a:rPr>
              <a:t>Descartes</a:t>
            </a:r>
            <a:endParaRPr lang="hu-HU" altLang="en-US" dirty="0">
              <a:latin typeface="+mn-lt"/>
            </a:endParaRPr>
          </a:p>
          <a:p>
            <a:pPr algn="l"/>
            <a:endParaRPr lang="hu-HU" altLang="en-US" dirty="0">
              <a:latin typeface="+mn-lt"/>
            </a:endParaRPr>
          </a:p>
        </p:txBody>
      </p:sp>
      <p:sp>
        <p:nvSpPr>
          <p:cNvPr id="5146" name="Text Box 28"/>
          <p:cNvSpPr txBox="1">
            <a:spLocks noChangeArrowheads="1"/>
          </p:cNvSpPr>
          <p:nvPr/>
        </p:nvSpPr>
        <p:spPr bwMode="auto">
          <a:xfrm>
            <a:off x="3402013" y="4683125"/>
            <a:ext cx="833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a:latin typeface="+mn-lt"/>
              </a:rPr>
              <a:t>Polár</a:t>
            </a:r>
          </a:p>
        </p:txBody>
      </p:sp>
      <p:sp>
        <p:nvSpPr>
          <p:cNvPr id="5147" name="Text Box 29"/>
          <p:cNvSpPr txBox="1">
            <a:spLocks noChangeArrowheads="1"/>
          </p:cNvSpPr>
          <p:nvPr/>
        </p:nvSpPr>
        <p:spPr bwMode="auto">
          <a:xfrm>
            <a:off x="6732588" y="4292600"/>
            <a:ext cx="184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a:latin typeface="+mn-lt"/>
              </a:rPr>
              <a:t>Baricentrikus</a:t>
            </a:r>
            <a:endParaRPr lang="en-US" altLang="en-US">
              <a:latin typeface="+mn-lt"/>
            </a:endParaRPr>
          </a:p>
          <a:p>
            <a:pPr algn="l"/>
            <a:r>
              <a:rPr lang="en-US" altLang="en-US">
                <a:latin typeface="+mn-lt"/>
              </a:rPr>
              <a:t>Homog</a:t>
            </a:r>
            <a:r>
              <a:rPr lang="hu-HU" altLang="en-US">
                <a:latin typeface="+mn-lt"/>
              </a:rPr>
              <a:t>én</a:t>
            </a:r>
          </a:p>
        </p:txBody>
      </p:sp>
      <p:sp>
        <p:nvSpPr>
          <p:cNvPr id="5148" name="Oval 30"/>
          <p:cNvSpPr>
            <a:spLocks noChangeArrowheads="1"/>
          </p:cNvSpPr>
          <p:nvPr/>
        </p:nvSpPr>
        <p:spPr bwMode="auto">
          <a:xfrm>
            <a:off x="792163" y="3794125"/>
            <a:ext cx="71437" cy="288925"/>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9" name="Oval 31"/>
          <p:cNvSpPr>
            <a:spLocks noChangeArrowheads="1"/>
          </p:cNvSpPr>
          <p:nvPr/>
        </p:nvSpPr>
        <p:spPr bwMode="auto">
          <a:xfrm>
            <a:off x="3887788" y="3865563"/>
            <a:ext cx="71437" cy="288925"/>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0" name="Oval 32"/>
          <p:cNvSpPr>
            <a:spLocks noChangeArrowheads="1"/>
          </p:cNvSpPr>
          <p:nvPr/>
        </p:nvSpPr>
        <p:spPr bwMode="auto">
          <a:xfrm rot="-5400000">
            <a:off x="397669" y="3326606"/>
            <a:ext cx="71438" cy="288925"/>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1" name="Text Box 33"/>
          <p:cNvSpPr txBox="1">
            <a:spLocks noChangeArrowheads="1"/>
          </p:cNvSpPr>
          <p:nvPr/>
        </p:nvSpPr>
        <p:spPr bwMode="auto">
          <a:xfrm>
            <a:off x="647700" y="4083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t>1</a:t>
            </a:r>
            <a:endParaRPr lang="en-US" altLang="en-US"/>
          </a:p>
        </p:txBody>
      </p:sp>
      <p:sp>
        <p:nvSpPr>
          <p:cNvPr id="5152" name="Text Box 34"/>
          <p:cNvSpPr txBox="1">
            <a:spLocks noChangeArrowheads="1"/>
          </p:cNvSpPr>
          <p:nvPr/>
        </p:nvSpPr>
        <p:spPr bwMode="auto">
          <a:xfrm>
            <a:off x="0" y="32908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t>1</a:t>
            </a:r>
            <a:endParaRPr lang="en-US" altLang="en-US"/>
          </a:p>
        </p:txBody>
      </p:sp>
      <p:sp>
        <p:nvSpPr>
          <p:cNvPr id="5153" name="Text Box 35"/>
          <p:cNvSpPr txBox="1">
            <a:spLocks noChangeArrowheads="1"/>
          </p:cNvSpPr>
          <p:nvPr/>
        </p:nvSpPr>
        <p:spPr bwMode="auto">
          <a:xfrm>
            <a:off x="3744913" y="41544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t>1</a:t>
            </a:r>
            <a:endParaRPr lang="en-US" altLang="en-US"/>
          </a:p>
        </p:txBody>
      </p:sp>
      <p:sp>
        <p:nvSpPr>
          <p:cNvPr id="5154" name="Rectangle 36"/>
          <p:cNvSpPr>
            <a:spLocks noChangeArrowheads="1"/>
          </p:cNvSpPr>
          <p:nvPr/>
        </p:nvSpPr>
        <p:spPr bwMode="auto">
          <a:xfrm>
            <a:off x="323850" y="5229225"/>
            <a:ext cx="8820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b="1" u="sng">
                <a:latin typeface="+mn-lt"/>
              </a:rPr>
              <a:t>Számokkal!</a:t>
            </a:r>
          </a:p>
          <a:p>
            <a:pPr lvl="1" algn="l">
              <a:buFontTx/>
              <a:buAutoNum type="arabicPeriod"/>
            </a:pPr>
            <a:r>
              <a:rPr lang="hu-HU" altLang="en-US">
                <a:latin typeface="+mn-lt"/>
              </a:rPr>
              <a:t> Koordinátarendszer </a:t>
            </a:r>
            <a:r>
              <a:rPr lang="en-US" altLang="en-US">
                <a:latin typeface="+mn-lt"/>
              </a:rPr>
              <a:t>(=referenc</a:t>
            </a:r>
            <a:r>
              <a:rPr lang="hu-HU" altLang="en-US">
                <a:latin typeface="+mn-lt"/>
              </a:rPr>
              <a:t>ia geometria</a:t>
            </a:r>
            <a:r>
              <a:rPr lang="en-US" altLang="en-US">
                <a:latin typeface="+mn-lt"/>
              </a:rPr>
              <a:t>)</a:t>
            </a:r>
            <a:endParaRPr lang="hu-HU" altLang="en-US">
              <a:latin typeface="+mn-lt"/>
            </a:endParaRPr>
          </a:p>
          <a:p>
            <a:pPr lvl="1" algn="l">
              <a:buFontTx/>
              <a:buAutoNum type="arabicPeriod"/>
            </a:pPr>
            <a:r>
              <a:rPr lang="hu-HU" altLang="en-US">
                <a:latin typeface="+mn-lt"/>
              </a:rPr>
              <a:t> Koordináták</a:t>
            </a:r>
            <a:r>
              <a:rPr lang="en-US" altLang="en-US">
                <a:latin typeface="+mn-lt"/>
              </a:rPr>
              <a:t>(=m</a:t>
            </a:r>
            <a:r>
              <a:rPr lang="hu-HU" altLang="en-US">
                <a:latin typeface="+mn-lt"/>
              </a:rPr>
              <a:t>érés</a:t>
            </a:r>
            <a:r>
              <a:rPr lang="en-US" altLang="en-US">
                <a:latin typeface="+mn-lt"/>
              </a:rPr>
              <a:t>)</a:t>
            </a:r>
            <a:endParaRPr lang="hu-HU" altLang="en-US">
              <a:latin typeface="+mn-lt"/>
            </a:endParaRPr>
          </a:p>
        </p:txBody>
      </p:sp>
      <p:sp>
        <p:nvSpPr>
          <p:cNvPr id="5126" name="Oval 7"/>
          <p:cNvSpPr>
            <a:spLocks noChangeArrowheads="1"/>
          </p:cNvSpPr>
          <p:nvPr/>
        </p:nvSpPr>
        <p:spPr bwMode="auto">
          <a:xfrm>
            <a:off x="1116013" y="2778125"/>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27" name="Oval 8"/>
          <p:cNvSpPr>
            <a:spLocks noChangeArrowheads="1"/>
          </p:cNvSpPr>
          <p:nvPr/>
        </p:nvSpPr>
        <p:spPr bwMode="auto">
          <a:xfrm>
            <a:off x="4011613" y="2854325"/>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Freeform 27"/>
          <p:cNvSpPr>
            <a:spLocks/>
          </p:cNvSpPr>
          <p:nvPr/>
        </p:nvSpPr>
        <p:spPr bwMode="auto">
          <a:xfrm>
            <a:off x="684213" y="2408238"/>
            <a:ext cx="320675" cy="381000"/>
          </a:xfrm>
          <a:custGeom>
            <a:avLst/>
            <a:gdLst>
              <a:gd name="T0" fmla="*/ 2147483647 w 407"/>
              <a:gd name="T1" fmla="*/ 0 h 528"/>
              <a:gd name="T2" fmla="*/ 2147483647 w 407"/>
              <a:gd name="T3" fmla="*/ 2147483647 h 528"/>
              <a:gd name="T4" fmla="*/ 2147483647 w 407"/>
              <a:gd name="T5" fmla="*/ 2147483647 h 528"/>
              <a:gd name="T6" fmla="*/ 2147483647 w 407"/>
              <a:gd name="T7" fmla="*/ 2147483647 h 528"/>
              <a:gd name="T8" fmla="*/ 2147483647 w 407"/>
              <a:gd name="T9" fmla="*/ 2147483647 h 528"/>
              <a:gd name="T10" fmla="*/ 2147483647 w 407"/>
              <a:gd name="T11" fmla="*/ 2147483647 h 528"/>
              <a:gd name="T12" fmla="*/ 2147483647 w 407"/>
              <a:gd name="T13" fmla="*/ 0 h 528"/>
              <a:gd name="T14" fmla="*/ 0 60000 65536"/>
              <a:gd name="T15" fmla="*/ 0 60000 65536"/>
              <a:gd name="T16" fmla="*/ 0 60000 65536"/>
              <a:gd name="T17" fmla="*/ 0 60000 65536"/>
              <a:gd name="T18" fmla="*/ 0 60000 65536"/>
              <a:gd name="T19" fmla="*/ 0 60000 65536"/>
              <a:gd name="T20" fmla="*/ 0 60000 65536"/>
              <a:gd name="T21" fmla="*/ 0 w 407"/>
              <a:gd name="T22" fmla="*/ 0 h 528"/>
              <a:gd name="T23" fmla="*/ 407 w 40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528">
                <a:moveTo>
                  <a:pt x="205" y="0"/>
                </a:moveTo>
                <a:cubicBezTo>
                  <a:pt x="176" y="2"/>
                  <a:pt x="159" y="150"/>
                  <a:pt x="127" y="206"/>
                </a:cubicBezTo>
                <a:cubicBezTo>
                  <a:pt x="95" y="262"/>
                  <a:pt x="0" y="282"/>
                  <a:pt x="13" y="336"/>
                </a:cubicBezTo>
                <a:cubicBezTo>
                  <a:pt x="26" y="390"/>
                  <a:pt x="141" y="528"/>
                  <a:pt x="205" y="528"/>
                </a:cubicBezTo>
                <a:cubicBezTo>
                  <a:pt x="269" y="528"/>
                  <a:pt x="387" y="389"/>
                  <a:pt x="397" y="336"/>
                </a:cubicBezTo>
                <a:cubicBezTo>
                  <a:pt x="407" y="283"/>
                  <a:pt x="296" y="267"/>
                  <a:pt x="264" y="211"/>
                </a:cubicBezTo>
                <a:cubicBezTo>
                  <a:pt x="232" y="155"/>
                  <a:pt x="217" y="44"/>
                  <a:pt x="205" y="0"/>
                </a:cubicBezTo>
                <a:close/>
              </a:path>
            </a:pathLst>
          </a:custGeom>
          <a:solidFill>
            <a:srgbClr val="00B0F0"/>
          </a:solidFill>
          <a:ln w="12700">
            <a:solidFill>
              <a:schemeClr val="hlink"/>
            </a:solidFill>
            <a:round/>
            <a:headEnd/>
            <a:tailEnd/>
          </a:ln>
        </p:spPr>
        <p:txBody>
          <a:bodyPr wrap="none" anchor="ctr"/>
          <a:lstStyle/>
          <a:p>
            <a:endParaRPr lang="hu-HU"/>
          </a:p>
        </p:txBody>
      </p:sp>
      <p:sp>
        <p:nvSpPr>
          <p:cNvPr id="6154" name="Freeform 28"/>
          <p:cNvSpPr>
            <a:spLocks/>
          </p:cNvSpPr>
          <p:nvPr/>
        </p:nvSpPr>
        <p:spPr bwMode="auto">
          <a:xfrm>
            <a:off x="4037013" y="1722438"/>
            <a:ext cx="304800" cy="457200"/>
          </a:xfrm>
          <a:custGeom>
            <a:avLst/>
            <a:gdLst>
              <a:gd name="T0" fmla="*/ 2147483647 w 407"/>
              <a:gd name="T1" fmla="*/ 0 h 528"/>
              <a:gd name="T2" fmla="*/ 2147483647 w 407"/>
              <a:gd name="T3" fmla="*/ 2147483647 h 528"/>
              <a:gd name="T4" fmla="*/ 2147483647 w 407"/>
              <a:gd name="T5" fmla="*/ 2147483647 h 528"/>
              <a:gd name="T6" fmla="*/ 2147483647 w 407"/>
              <a:gd name="T7" fmla="*/ 2147483647 h 528"/>
              <a:gd name="T8" fmla="*/ 2147483647 w 407"/>
              <a:gd name="T9" fmla="*/ 2147483647 h 528"/>
              <a:gd name="T10" fmla="*/ 2147483647 w 407"/>
              <a:gd name="T11" fmla="*/ 2147483647 h 528"/>
              <a:gd name="T12" fmla="*/ 2147483647 w 407"/>
              <a:gd name="T13" fmla="*/ 0 h 528"/>
              <a:gd name="T14" fmla="*/ 0 60000 65536"/>
              <a:gd name="T15" fmla="*/ 0 60000 65536"/>
              <a:gd name="T16" fmla="*/ 0 60000 65536"/>
              <a:gd name="T17" fmla="*/ 0 60000 65536"/>
              <a:gd name="T18" fmla="*/ 0 60000 65536"/>
              <a:gd name="T19" fmla="*/ 0 60000 65536"/>
              <a:gd name="T20" fmla="*/ 0 60000 65536"/>
              <a:gd name="T21" fmla="*/ 0 w 407"/>
              <a:gd name="T22" fmla="*/ 0 h 528"/>
              <a:gd name="T23" fmla="*/ 407 w 40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528">
                <a:moveTo>
                  <a:pt x="205" y="0"/>
                </a:moveTo>
                <a:cubicBezTo>
                  <a:pt x="176" y="2"/>
                  <a:pt x="159" y="150"/>
                  <a:pt x="127" y="206"/>
                </a:cubicBezTo>
                <a:cubicBezTo>
                  <a:pt x="95" y="262"/>
                  <a:pt x="0" y="282"/>
                  <a:pt x="13" y="336"/>
                </a:cubicBezTo>
                <a:cubicBezTo>
                  <a:pt x="26" y="390"/>
                  <a:pt x="141" y="528"/>
                  <a:pt x="205" y="528"/>
                </a:cubicBezTo>
                <a:cubicBezTo>
                  <a:pt x="269" y="528"/>
                  <a:pt x="387" y="389"/>
                  <a:pt x="397" y="336"/>
                </a:cubicBezTo>
                <a:cubicBezTo>
                  <a:pt x="407" y="283"/>
                  <a:pt x="296" y="267"/>
                  <a:pt x="264" y="211"/>
                </a:cubicBezTo>
                <a:cubicBezTo>
                  <a:pt x="232" y="155"/>
                  <a:pt x="217" y="44"/>
                  <a:pt x="205" y="0"/>
                </a:cubicBezTo>
                <a:close/>
              </a:path>
            </a:pathLst>
          </a:custGeom>
          <a:solidFill>
            <a:srgbClr val="00B0F0"/>
          </a:solidFill>
          <a:ln w="12700">
            <a:solidFill>
              <a:schemeClr val="hlink"/>
            </a:solidFill>
            <a:round/>
            <a:headEnd/>
            <a:tailEnd/>
          </a:ln>
        </p:spPr>
        <p:txBody>
          <a:bodyPr wrap="none" anchor="ctr"/>
          <a:lstStyle/>
          <a:p>
            <a:endParaRPr lang="hu-HU"/>
          </a:p>
        </p:txBody>
      </p:sp>
      <p:sp>
        <p:nvSpPr>
          <p:cNvPr id="6155" name="Freeform 29"/>
          <p:cNvSpPr>
            <a:spLocks/>
          </p:cNvSpPr>
          <p:nvPr/>
        </p:nvSpPr>
        <p:spPr bwMode="auto">
          <a:xfrm>
            <a:off x="1979613" y="1798638"/>
            <a:ext cx="646112" cy="838200"/>
          </a:xfrm>
          <a:custGeom>
            <a:avLst/>
            <a:gdLst>
              <a:gd name="T0" fmla="*/ 2147483647 w 407"/>
              <a:gd name="T1" fmla="*/ 0 h 528"/>
              <a:gd name="T2" fmla="*/ 2147483647 w 407"/>
              <a:gd name="T3" fmla="*/ 2147483647 h 528"/>
              <a:gd name="T4" fmla="*/ 2147483647 w 407"/>
              <a:gd name="T5" fmla="*/ 2147483647 h 528"/>
              <a:gd name="T6" fmla="*/ 2147483647 w 407"/>
              <a:gd name="T7" fmla="*/ 2147483647 h 528"/>
              <a:gd name="T8" fmla="*/ 2147483647 w 407"/>
              <a:gd name="T9" fmla="*/ 2147483647 h 528"/>
              <a:gd name="T10" fmla="*/ 2147483647 w 407"/>
              <a:gd name="T11" fmla="*/ 2147483647 h 528"/>
              <a:gd name="T12" fmla="*/ 2147483647 w 407"/>
              <a:gd name="T13" fmla="*/ 0 h 528"/>
              <a:gd name="T14" fmla="*/ 0 60000 65536"/>
              <a:gd name="T15" fmla="*/ 0 60000 65536"/>
              <a:gd name="T16" fmla="*/ 0 60000 65536"/>
              <a:gd name="T17" fmla="*/ 0 60000 65536"/>
              <a:gd name="T18" fmla="*/ 0 60000 65536"/>
              <a:gd name="T19" fmla="*/ 0 60000 65536"/>
              <a:gd name="T20" fmla="*/ 0 60000 65536"/>
              <a:gd name="T21" fmla="*/ 0 w 407"/>
              <a:gd name="T22" fmla="*/ 0 h 528"/>
              <a:gd name="T23" fmla="*/ 407 w 40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528">
                <a:moveTo>
                  <a:pt x="205" y="0"/>
                </a:moveTo>
                <a:cubicBezTo>
                  <a:pt x="176" y="2"/>
                  <a:pt x="159" y="150"/>
                  <a:pt x="127" y="206"/>
                </a:cubicBezTo>
                <a:cubicBezTo>
                  <a:pt x="95" y="262"/>
                  <a:pt x="0" y="282"/>
                  <a:pt x="13" y="336"/>
                </a:cubicBezTo>
                <a:cubicBezTo>
                  <a:pt x="26" y="390"/>
                  <a:pt x="141" y="528"/>
                  <a:pt x="205" y="528"/>
                </a:cubicBezTo>
                <a:cubicBezTo>
                  <a:pt x="269" y="528"/>
                  <a:pt x="387" y="389"/>
                  <a:pt x="397" y="336"/>
                </a:cubicBezTo>
                <a:cubicBezTo>
                  <a:pt x="407" y="283"/>
                  <a:pt x="296" y="267"/>
                  <a:pt x="264" y="211"/>
                </a:cubicBezTo>
                <a:cubicBezTo>
                  <a:pt x="232" y="155"/>
                  <a:pt x="217" y="44"/>
                  <a:pt x="205" y="0"/>
                </a:cubicBezTo>
                <a:close/>
              </a:path>
            </a:pathLst>
          </a:custGeom>
          <a:solidFill>
            <a:srgbClr val="00B0F0"/>
          </a:solidFill>
          <a:ln w="12700">
            <a:solidFill>
              <a:schemeClr val="hlink"/>
            </a:solidFill>
            <a:round/>
            <a:headEnd/>
            <a:tailEnd/>
          </a:ln>
        </p:spPr>
        <p:txBody>
          <a:bodyPr wrap="none" anchor="ctr"/>
          <a:lstStyle/>
          <a:p>
            <a:endParaRPr lang="hu-HU"/>
          </a:p>
        </p:txBody>
      </p:sp>
      <p:sp>
        <p:nvSpPr>
          <p:cNvPr id="6159" name="Freeform 33"/>
          <p:cNvSpPr>
            <a:spLocks/>
          </p:cNvSpPr>
          <p:nvPr/>
        </p:nvSpPr>
        <p:spPr bwMode="auto">
          <a:xfrm>
            <a:off x="5408613" y="2255838"/>
            <a:ext cx="152400" cy="304800"/>
          </a:xfrm>
          <a:custGeom>
            <a:avLst/>
            <a:gdLst>
              <a:gd name="T0" fmla="*/ 2147483647 w 407"/>
              <a:gd name="T1" fmla="*/ 0 h 528"/>
              <a:gd name="T2" fmla="*/ 2147483647 w 407"/>
              <a:gd name="T3" fmla="*/ 2147483647 h 528"/>
              <a:gd name="T4" fmla="*/ 2147483647 w 407"/>
              <a:gd name="T5" fmla="*/ 2147483647 h 528"/>
              <a:gd name="T6" fmla="*/ 2147483647 w 407"/>
              <a:gd name="T7" fmla="*/ 2147483647 h 528"/>
              <a:gd name="T8" fmla="*/ 2147483647 w 407"/>
              <a:gd name="T9" fmla="*/ 2147483647 h 528"/>
              <a:gd name="T10" fmla="*/ 2147483647 w 407"/>
              <a:gd name="T11" fmla="*/ 2147483647 h 528"/>
              <a:gd name="T12" fmla="*/ 2147483647 w 407"/>
              <a:gd name="T13" fmla="*/ 0 h 528"/>
              <a:gd name="T14" fmla="*/ 0 60000 65536"/>
              <a:gd name="T15" fmla="*/ 0 60000 65536"/>
              <a:gd name="T16" fmla="*/ 0 60000 65536"/>
              <a:gd name="T17" fmla="*/ 0 60000 65536"/>
              <a:gd name="T18" fmla="*/ 0 60000 65536"/>
              <a:gd name="T19" fmla="*/ 0 60000 65536"/>
              <a:gd name="T20" fmla="*/ 0 60000 65536"/>
              <a:gd name="T21" fmla="*/ 0 w 407"/>
              <a:gd name="T22" fmla="*/ 0 h 528"/>
              <a:gd name="T23" fmla="*/ 407 w 40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528">
                <a:moveTo>
                  <a:pt x="205" y="0"/>
                </a:moveTo>
                <a:cubicBezTo>
                  <a:pt x="176" y="2"/>
                  <a:pt x="159" y="150"/>
                  <a:pt x="127" y="206"/>
                </a:cubicBezTo>
                <a:cubicBezTo>
                  <a:pt x="95" y="262"/>
                  <a:pt x="0" y="282"/>
                  <a:pt x="13" y="336"/>
                </a:cubicBezTo>
                <a:cubicBezTo>
                  <a:pt x="26" y="390"/>
                  <a:pt x="141" y="528"/>
                  <a:pt x="205" y="528"/>
                </a:cubicBezTo>
                <a:cubicBezTo>
                  <a:pt x="269" y="528"/>
                  <a:pt x="387" y="389"/>
                  <a:pt x="397" y="336"/>
                </a:cubicBezTo>
                <a:cubicBezTo>
                  <a:pt x="407" y="283"/>
                  <a:pt x="296" y="267"/>
                  <a:pt x="264" y="211"/>
                </a:cubicBezTo>
                <a:cubicBezTo>
                  <a:pt x="232" y="155"/>
                  <a:pt x="217" y="44"/>
                  <a:pt x="205" y="0"/>
                </a:cubicBezTo>
                <a:close/>
              </a:path>
            </a:pathLst>
          </a:custGeom>
          <a:solidFill>
            <a:srgbClr val="00B0F0"/>
          </a:solidFill>
          <a:ln w="12700">
            <a:solidFill>
              <a:schemeClr val="hlink"/>
            </a:solidFill>
            <a:round/>
            <a:headEnd/>
            <a:tailEnd/>
          </a:ln>
        </p:spPr>
        <p:txBody>
          <a:bodyPr wrap="none" anchor="ctr"/>
          <a:lstStyle/>
          <a:p>
            <a:endParaRPr lang="hu-HU"/>
          </a:p>
        </p:txBody>
      </p:sp>
      <p:sp>
        <p:nvSpPr>
          <p:cNvPr id="3" name="Cím 1"/>
          <p:cNvSpPr>
            <a:spLocks noGrp="1"/>
          </p:cNvSpPr>
          <p:nvPr>
            <p:ph type="title"/>
          </p:nvPr>
        </p:nvSpPr>
        <p:spPr>
          <a:xfrm>
            <a:off x="0" y="188913"/>
            <a:ext cx="9144000" cy="1143000"/>
          </a:xfrm>
        </p:spPr>
        <p:txBody>
          <a:bodyPr/>
          <a:lstStyle/>
          <a:p>
            <a:pPr>
              <a:defRPr/>
            </a:pPr>
            <a:r>
              <a:rPr lang="hu-HU" dirty="0" smtClean="0">
                <a:solidFill>
                  <a:srgbClr val="FF0000"/>
                </a:solidFill>
              </a:rPr>
              <a:t>Pontok kombinálása</a:t>
            </a:r>
            <a:endParaRPr lang="hu-HU" dirty="0">
              <a:solidFill>
                <a:srgbClr val="FF0000"/>
              </a:solidFill>
            </a:endParaRPr>
          </a:p>
        </p:txBody>
      </p:sp>
      <p:sp>
        <p:nvSpPr>
          <p:cNvPr id="4" name="Tartalom helye 30"/>
          <p:cNvSpPr txBox="1">
            <a:spLocks/>
          </p:cNvSpPr>
          <p:nvPr/>
        </p:nvSpPr>
        <p:spPr>
          <a:xfrm>
            <a:off x="539750" y="3455988"/>
            <a:ext cx="8604250" cy="2592387"/>
          </a:xfrm>
          <a:prstGeom prst="rect">
            <a:avLst/>
          </a:prstGeom>
        </p:spPr>
        <p:txBody>
          <a:bodyPr/>
          <a:lstStyle/>
          <a:p>
            <a:pPr marL="342900" indent="-342900" algn="l">
              <a:spcBef>
                <a:spcPct val="20000"/>
              </a:spcBef>
              <a:buClr>
                <a:schemeClr val="accent2"/>
              </a:buClr>
              <a:buSzPct val="75000"/>
              <a:buFont typeface="Monotype Sorts" pitchFamily="2" charset="2"/>
              <a:buChar char="l"/>
              <a:defRPr/>
            </a:pPr>
            <a:r>
              <a:rPr lang="en-US" sz="2800" b="1" i="1" kern="0" dirty="0">
                <a:cs typeface="Times New Roman" panose="02020603050405020304" pitchFamily="18" charset="0"/>
              </a:rPr>
              <a:t>r</a:t>
            </a:r>
            <a:r>
              <a:rPr lang="en-US" sz="2800" kern="0" dirty="0">
                <a:latin typeface="+mn-lt"/>
              </a:rPr>
              <a:t>  </a:t>
            </a:r>
            <a:r>
              <a:rPr lang="hu-HU" sz="2800" kern="0" dirty="0">
                <a:latin typeface="+mn-lt"/>
              </a:rPr>
              <a:t>az </a:t>
            </a:r>
            <a:r>
              <a:rPr lang="en-US" sz="2800" b="1" i="1" kern="0" dirty="0">
                <a:cs typeface="Times New Roman" panose="02020603050405020304" pitchFamily="18" charset="0"/>
              </a:rPr>
              <a:t>r</a:t>
            </a:r>
            <a:r>
              <a:rPr lang="en-US" sz="2800" kern="0" baseline="-25000" dirty="0">
                <a:cs typeface="Times New Roman" panose="02020603050405020304" pitchFamily="18" charset="0"/>
              </a:rPr>
              <a:t>1</a:t>
            </a:r>
            <a:r>
              <a:rPr lang="en-US" sz="2800" kern="0" dirty="0">
                <a:cs typeface="Times New Roman" panose="02020603050405020304" pitchFamily="18" charset="0"/>
              </a:rPr>
              <a:t>,</a:t>
            </a:r>
            <a:r>
              <a:rPr lang="en-US" sz="2800" b="1" i="1" kern="0" dirty="0">
                <a:cs typeface="Times New Roman" panose="02020603050405020304" pitchFamily="18" charset="0"/>
              </a:rPr>
              <a:t> r</a:t>
            </a:r>
            <a:r>
              <a:rPr lang="en-US" sz="2800" kern="0" baseline="-25000" dirty="0">
                <a:cs typeface="Times New Roman" panose="02020603050405020304" pitchFamily="18" charset="0"/>
              </a:rPr>
              <a:t>2</a:t>
            </a:r>
            <a:r>
              <a:rPr lang="en-US" sz="2800" kern="0" dirty="0" smtClean="0">
                <a:cs typeface="Times New Roman" panose="02020603050405020304" pitchFamily="18" charset="0"/>
              </a:rPr>
              <a:t>,…</a:t>
            </a:r>
            <a:r>
              <a:rPr lang="hu-HU" sz="2800" kern="0" dirty="0" smtClean="0">
                <a:cs typeface="Times New Roman" panose="02020603050405020304" pitchFamily="18" charset="0"/>
              </a:rPr>
              <a:t>,</a:t>
            </a:r>
            <a:r>
              <a:rPr lang="en-US" sz="2800" kern="0" dirty="0" smtClean="0">
                <a:cs typeface="Times New Roman" panose="02020603050405020304" pitchFamily="18" charset="0"/>
              </a:rPr>
              <a:t> </a:t>
            </a:r>
            <a:r>
              <a:rPr lang="en-US" sz="2800" b="1" i="1" kern="0" dirty="0" err="1">
                <a:cs typeface="Times New Roman" panose="02020603050405020304" pitchFamily="18" charset="0"/>
              </a:rPr>
              <a:t>r</a:t>
            </a:r>
            <a:r>
              <a:rPr lang="en-US" sz="2800" i="1" kern="0" baseline="-25000" dirty="0" err="1">
                <a:cs typeface="Times New Roman" panose="02020603050405020304" pitchFamily="18" charset="0"/>
              </a:rPr>
              <a:t>n</a:t>
            </a:r>
            <a:r>
              <a:rPr lang="hu-HU" sz="2800" i="1" kern="0" baseline="-25000" dirty="0">
                <a:cs typeface="Times New Roman" panose="02020603050405020304" pitchFamily="18" charset="0"/>
              </a:rPr>
              <a:t> </a:t>
            </a:r>
            <a:r>
              <a:rPr lang="hu-HU" sz="2800" kern="0" dirty="0"/>
              <a:t>pontok kombinációja</a:t>
            </a:r>
            <a:endParaRPr lang="en-US" sz="2800" u="sng" kern="0" dirty="0">
              <a:latin typeface="+mn-lt"/>
            </a:endParaRPr>
          </a:p>
          <a:p>
            <a:pPr marL="342900" indent="-342900" algn="l">
              <a:spcBef>
                <a:spcPct val="20000"/>
              </a:spcBef>
              <a:buClr>
                <a:schemeClr val="accent2"/>
              </a:buClr>
              <a:buSzPct val="75000"/>
              <a:buFont typeface="Monotype Sorts" pitchFamily="2" charset="2"/>
              <a:buChar char="l"/>
              <a:defRPr/>
            </a:pPr>
            <a:r>
              <a:rPr lang="hu-HU" sz="2800" kern="0" dirty="0">
                <a:latin typeface="+mn-lt"/>
              </a:rPr>
              <a:t>Súlyok a </a:t>
            </a:r>
            <a:r>
              <a:rPr lang="hu-HU" sz="2800" kern="0" dirty="0" err="1">
                <a:latin typeface="+mn-lt"/>
              </a:rPr>
              <a:t>baricentrikus</a:t>
            </a:r>
            <a:r>
              <a:rPr lang="hu-HU" sz="2800" kern="0" dirty="0">
                <a:latin typeface="+mn-lt"/>
              </a:rPr>
              <a:t> koordináták</a:t>
            </a:r>
            <a:endParaRPr lang="en-US" sz="2800" kern="0" dirty="0">
              <a:latin typeface="+mn-lt"/>
            </a:endParaRPr>
          </a:p>
          <a:p>
            <a:pPr marL="342900" indent="-342900" algn="l">
              <a:spcBef>
                <a:spcPct val="20000"/>
              </a:spcBef>
              <a:buClr>
                <a:schemeClr val="accent2"/>
              </a:buClr>
              <a:buSzPct val="75000"/>
              <a:buFont typeface="Monotype Sorts" pitchFamily="2" charset="2"/>
              <a:buChar char="l"/>
              <a:defRPr/>
            </a:pPr>
            <a:r>
              <a:rPr lang="hu-HU" sz="2800" kern="0" dirty="0">
                <a:latin typeface="+mn-lt"/>
              </a:rPr>
              <a:t>Ha a súlyok nem negatívak</a:t>
            </a:r>
            <a:r>
              <a:rPr lang="en-US" sz="2800" kern="0" dirty="0">
                <a:latin typeface="+mn-lt"/>
              </a:rPr>
              <a:t>: </a:t>
            </a:r>
            <a:r>
              <a:rPr lang="hu-HU" sz="2800" u="sng" kern="0" dirty="0">
                <a:latin typeface="+mn-lt"/>
              </a:rPr>
              <a:t>k</a:t>
            </a:r>
            <a:r>
              <a:rPr lang="en-US" sz="2800" u="sng" kern="0" dirty="0" err="1">
                <a:latin typeface="+mn-lt"/>
              </a:rPr>
              <a:t>onvex</a:t>
            </a:r>
            <a:r>
              <a:rPr lang="en-US" sz="2800" u="sng" kern="0" dirty="0">
                <a:latin typeface="+mn-lt"/>
              </a:rPr>
              <a:t> </a:t>
            </a:r>
            <a:r>
              <a:rPr lang="hu-HU" sz="2800" u="sng" kern="0" dirty="0">
                <a:latin typeface="+mn-lt"/>
              </a:rPr>
              <a:t>kombináció</a:t>
            </a:r>
            <a:endParaRPr lang="en-US" sz="2800" u="sng" kern="0" dirty="0">
              <a:latin typeface="+mn-lt"/>
            </a:endParaRPr>
          </a:p>
          <a:p>
            <a:pPr marL="342900" indent="-342900" algn="l">
              <a:spcBef>
                <a:spcPct val="20000"/>
              </a:spcBef>
              <a:buClr>
                <a:schemeClr val="accent2"/>
              </a:buClr>
              <a:buSzPct val="75000"/>
              <a:buFont typeface="Monotype Sorts" pitchFamily="2" charset="2"/>
              <a:buChar char="l"/>
              <a:defRPr/>
            </a:pPr>
            <a:r>
              <a:rPr lang="hu-HU" sz="2800" kern="0" dirty="0">
                <a:latin typeface="+mn-lt"/>
              </a:rPr>
              <a:t>Konvex kombináció a konvex burkon belül van</a:t>
            </a:r>
            <a:endParaRPr lang="en-US" sz="2800" u="sng" kern="0" dirty="0">
              <a:latin typeface="+mn-lt"/>
            </a:endParaRPr>
          </a:p>
          <a:p>
            <a:pPr marL="342900" indent="-342900" algn="l">
              <a:spcBef>
                <a:spcPct val="20000"/>
              </a:spcBef>
              <a:buClr>
                <a:schemeClr val="accent2"/>
              </a:buClr>
              <a:buSzPct val="75000"/>
              <a:buFont typeface="Monotype Sorts" pitchFamily="2" charset="2"/>
              <a:buChar char="l"/>
              <a:defRPr/>
            </a:pPr>
            <a:r>
              <a:rPr lang="hu-HU" sz="2800" kern="0" dirty="0">
                <a:latin typeface="+mn-lt"/>
              </a:rPr>
              <a:t>Egyenes</a:t>
            </a:r>
            <a:r>
              <a:rPr lang="en-US" sz="2800" kern="0" dirty="0">
                <a:latin typeface="+mn-lt"/>
              </a:rPr>
              <a:t> (s</a:t>
            </a:r>
            <a:r>
              <a:rPr lang="hu-HU" sz="2800" kern="0" dirty="0" err="1">
                <a:latin typeface="+mn-lt"/>
              </a:rPr>
              <a:t>zakasz</a:t>
            </a:r>
            <a:r>
              <a:rPr lang="en-US" sz="2800" kern="0" dirty="0">
                <a:latin typeface="+mn-lt"/>
              </a:rPr>
              <a:t>) = </a:t>
            </a:r>
            <a:r>
              <a:rPr lang="hu-HU" sz="2800" kern="0" dirty="0">
                <a:latin typeface="+mn-lt"/>
              </a:rPr>
              <a:t>két pont </a:t>
            </a:r>
            <a:r>
              <a:rPr lang="en-US" sz="2800" kern="0" dirty="0">
                <a:latin typeface="+mn-lt"/>
              </a:rPr>
              <a:t>(</a:t>
            </a:r>
            <a:r>
              <a:rPr lang="hu-HU" sz="2800" kern="0" dirty="0">
                <a:latin typeface="+mn-lt"/>
              </a:rPr>
              <a:t>konvex</a:t>
            </a:r>
            <a:r>
              <a:rPr lang="en-US" sz="2800" kern="0" dirty="0">
                <a:latin typeface="+mn-lt"/>
              </a:rPr>
              <a:t>) </a:t>
            </a:r>
            <a:r>
              <a:rPr lang="hu-HU" sz="2800" kern="0" dirty="0">
                <a:latin typeface="+mn-lt"/>
              </a:rPr>
              <a:t>kombinációja</a:t>
            </a:r>
            <a:endParaRPr lang="en-US" sz="2800" kern="0" dirty="0">
              <a:latin typeface="+mn-lt"/>
            </a:endParaRPr>
          </a:p>
          <a:p>
            <a:pPr marL="342900" indent="-342900" algn="l">
              <a:spcBef>
                <a:spcPct val="20000"/>
              </a:spcBef>
              <a:buClr>
                <a:schemeClr val="accent2"/>
              </a:buClr>
              <a:buSzPct val="75000"/>
              <a:buFont typeface="Monotype Sorts" pitchFamily="2" charset="2"/>
              <a:buChar char="l"/>
              <a:defRPr/>
            </a:pPr>
            <a:r>
              <a:rPr lang="hu-HU" sz="2800" kern="0" dirty="0">
                <a:latin typeface="+mn-lt"/>
              </a:rPr>
              <a:t>Sík</a:t>
            </a:r>
            <a:r>
              <a:rPr lang="en-US" sz="2800" kern="0" dirty="0">
                <a:latin typeface="+mn-lt"/>
              </a:rPr>
              <a:t> (</a:t>
            </a:r>
            <a:r>
              <a:rPr lang="hu-HU" sz="2800" kern="0" dirty="0">
                <a:latin typeface="+mn-lt"/>
              </a:rPr>
              <a:t>háromszög</a:t>
            </a:r>
            <a:r>
              <a:rPr lang="en-US" sz="2800" kern="0" dirty="0">
                <a:latin typeface="+mn-lt"/>
              </a:rPr>
              <a:t>) = </a:t>
            </a:r>
            <a:r>
              <a:rPr lang="hu-HU" sz="2800" kern="0" dirty="0">
                <a:latin typeface="+mn-lt"/>
              </a:rPr>
              <a:t>három pont </a:t>
            </a:r>
            <a:r>
              <a:rPr lang="en-US" sz="2800" kern="0" dirty="0">
                <a:latin typeface="+mn-lt"/>
              </a:rPr>
              <a:t>(</a:t>
            </a:r>
            <a:r>
              <a:rPr lang="hu-HU" sz="2800" kern="0" dirty="0">
                <a:latin typeface="+mn-lt"/>
              </a:rPr>
              <a:t>k</a:t>
            </a:r>
            <a:r>
              <a:rPr lang="en-US" sz="2800" kern="0" dirty="0" err="1">
                <a:latin typeface="+mn-lt"/>
              </a:rPr>
              <a:t>onvex</a:t>
            </a:r>
            <a:r>
              <a:rPr lang="en-US" sz="2800" kern="0" dirty="0">
                <a:latin typeface="+mn-lt"/>
              </a:rPr>
              <a:t>) </a:t>
            </a:r>
            <a:r>
              <a:rPr lang="hu-HU" sz="2800" kern="0" dirty="0">
                <a:latin typeface="+mn-lt"/>
              </a:rPr>
              <a:t>kombinációja</a:t>
            </a:r>
            <a:endParaRPr lang="en-US" sz="2800" kern="0" dirty="0">
              <a:latin typeface="+mn-lt"/>
            </a:endParaRPr>
          </a:p>
        </p:txBody>
      </p:sp>
      <p:sp>
        <p:nvSpPr>
          <p:cNvPr id="6149" name="Oval 23"/>
          <p:cNvSpPr>
            <a:spLocks noChangeArrowheads="1"/>
          </p:cNvSpPr>
          <p:nvPr/>
        </p:nvSpPr>
        <p:spPr bwMode="auto">
          <a:xfrm>
            <a:off x="2817813" y="1874838"/>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0" name="Oval 24"/>
          <p:cNvSpPr>
            <a:spLocks noChangeArrowheads="1"/>
          </p:cNvSpPr>
          <p:nvPr/>
        </p:nvSpPr>
        <p:spPr bwMode="auto">
          <a:xfrm>
            <a:off x="2208213" y="1722438"/>
            <a:ext cx="152400" cy="1524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1" name="Oval 25"/>
          <p:cNvSpPr>
            <a:spLocks noChangeArrowheads="1"/>
          </p:cNvSpPr>
          <p:nvPr/>
        </p:nvSpPr>
        <p:spPr bwMode="auto">
          <a:xfrm>
            <a:off x="4113213" y="1646238"/>
            <a:ext cx="152400" cy="1524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2" name="Oval 26"/>
          <p:cNvSpPr>
            <a:spLocks noChangeArrowheads="1"/>
          </p:cNvSpPr>
          <p:nvPr/>
        </p:nvSpPr>
        <p:spPr bwMode="auto">
          <a:xfrm>
            <a:off x="760413" y="2332038"/>
            <a:ext cx="152400" cy="1524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6" name="Text Box 30"/>
          <p:cNvSpPr txBox="1">
            <a:spLocks noChangeArrowheads="1"/>
          </p:cNvSpPr>
          <p:nvPr/>
        </p:nvSpPr>
        <p:spPr bwMode="auto">
          <a:xfrm>
            <a:off x="608013" y="17986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b="1" i="1"/>
              <a:t>r</a:t>
            </a:r>
            <a:r>
              <a:rPr lang="hu-HU" altLang="en-US" baseline="-25000"/>
              <a:t>1</a:t>
            </a:r>
          </a:p>
        </p:txBody>
      </p:sp>
      <p:sp>
        <p:nvSpPr>
          <p:cNvPr id="6157" name="Text Box 31"/>
          <p:cNvSpPr txBox="1">
            <a:spLocks noChangeArrowheads="1"/>
          </p:cNvSpPr>
          <p:nvPr/>
        </p:nvSpPr>
        <p:spPr bwMode="auto">
          <a:xfrm>
            <a:off x="2055813" y="11890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b="1" i="1"/>
              <a:t>r</a:t>
            </a:r>
            <a:r>
              <a:rPr lang="hu-HU" altLang="en-US" baseline="-25000"/>
              <a:t>2</a:t>
            </a:r>
          </a:p>
        </p:txBody>
      </p:sp>
      <p:sp>
        <p:nvSpPr>
          <p:cNvPr id="6158" name="Oval 32"/>
          <p:cNvSpPr>
            <a:spLocks noChangeArrowheads="1"/>
          </p:cNvSpPr>
          <p:nvPr/>
        </p:nvSpPr>
        <p:spPr bwMode="auto">
          <a:xfrm>
            <a:off x="5408613" y="2103438"/>
            <a:ext cx="152400" cy="152400"/>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60" name="Text Box 34"/>
          <p:cNvSpPr txBox="1">
            <a:spLocks noChangeArrowheads="1"/>
          </p:cNvSpPr>
          <p:nvPr/>
        </p:nvSpPr>
        <p:spPr bwMode="auto">
          <a:xfrm>
            <a:off x="5256213" y="14938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b="1" i="1"/>
              <a:t>r</a:t>
            </a:r>
            <a:r>
              <a:rPr lang="hu-HU" altLang="en-US" baseline="-25000"/>
              <a:t>4</a:t>
            </a:r>
          </a:p>
        </p:txBody>
      </p:sp>
      <p:sp>
        <p:nvSpPr>
          <p:cNvPr id="6161" name="Rectangle 35"/>
          <p:cNvSpPr>
            <a:spLocks noChangeArrowheads="1"/>
          </p:cNvSpPr>
          <p:nvPr/>
        </p:nvSpPr>
        <p:spPr bwMode="auto">
          <a:xfrm>
            <a:off x="622300" y="2781300"/>
            <a:ext cx="511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m</a:t>
            </a:r>
            <a:r>
              <a:rPr lang="hu-HU" altLang="en-US" baseline="-25000"/>
              <a:t>1</a:t>
            </a:r>
            <a:endParaRPr lang="hu-HU" altLang="en-US"/>
          </a:p>
        </p:txBody>
      </p:sp>
      <p:sp>
        <p:nvSpPr>
          <p:cNvPr id="6162" name="Rectangle 36"/>
          <p:cNvSpPr>
            <a:spLocks noChangeArrowheads="1"/>
          </p:cNvSpPr>
          <p:nvPr/>
        </p:nvSpPr>
        <p:spPr bwMode="auto">
          <a:xfrm>
            <a:off x="1990725" y="2636838"/>
            <a:ext cx="509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m</a:t>
            </a:r>
            <a:r>
              <a:rPr lang="hu-HU" altLang="en-US" baseline="-25000"/>
              <a:t>2</a:t>
            </a:r>
            <a:endParaRPr lang="hu-HU" altLang="en-US"/>
          </a:p>
        </p:txBody>
      </p:sp>
      <p:sp>
        <p:nvSpPr>
          <p:cNvPr id="6163" name="Rectangle 37"/>
          <p:cNvSpPr>
            <a:spLocks noChangeArrowheads="1"/>
          </p:cNvSpPr>
          <p:nvPr/>
        </p:nvSpPr>
        <p:spPr bwMode="auto">
          <a:xfrm>
            <a:off x="3862388" y="2349500"/>
            <a:ext cx="511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m</a:t>
            </a:r>
            <a:r>
              <a:rPr lang="hu-HU" altLang="en-US" baseline="-25000"/>
              <a:t>3</a:t>
            </a:r>
            <a:endParaRPr lang="hu-HU" altLang="en-US"/>
          </a:p>
        </p:txBody>
      </p:sp>
      <p:sp>
        <p:nvSpPr>
          <p:cNvPr id="6164" name="Rectangle 38"/>
          <p:cNvSpPr>
            <a:spLocks noChangeArrowheads="1"/>
          </p:cNvSpPr>
          <p:nvPr/>
        </p:nvSpPr>
        <p:spPr bwMode="auto">
          <a:xfrm>
            <a:off x="5256213" y="2484438"/>
            <a:ext cx="509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m</a:t>
            </a:r>
            <a:r>
              <a:rPr lang="hu-HU" altLang="en-US" baseline="-25000"/>
              <a:t>4</a:t>
            </a:r>
            <a:endParaRPr lang="hu-HU" altLang="en-US"/>
          </a:p>
        </p:txBody>
      </p:sp>
      <p:sp>
        <p:nvSpPr>
          <p:cNvPr id="6165" name="Rectangle 40"/>
          <p:cNvSpPr>
            <a:spLocks noChangeArrowheads="1"/>
          </p:cNvSpPr>
          <p:nvPr/>
        </p:nvSpPr>
        <p:spPr bwMode="auto">
          <a:xfrm>
            <a:off x="2970213" y="1722438"/>
            <a:ext cx="3635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sz="3600" b="1" i="1"/>
              <a:t>r</a:t>
            </a:r>
            <a:endParaRPr lang="hu-HU" altLang="en-US" sz="3600" i="1"/>
          </a:p>
        </p:txBody>
      </p:sp>
      <p:sp>
        <p:nvSpPr>
          <p:cNvPr id="6169" name="Text Box 51"/>
          <p:cNvSpPr txBox="1">
            <a:spLocks noChangeArrowheads="1"/>
          </p:cNvSpPr>
          <p:nvPr/>
        </p:nvSpPr>
        <p:spPr bwMode="auto">
          <a:xfrm>
            <a:off x="4078288" y="1125538"/>
            <a:ext cx="4429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sz="2800" b="1" i="1"/>
              <a:t>r</a:t>
            </a:r>
            <a:r>
              <a:rPr lang="hu-HU" altLang="en-US" sz="2800" baseline="-25000"/>
              <a:t>3</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684213" y="71438"/>
            <a:ext cx="7772400" cy="1143000"/>
          </a:xfrm>
        </p:spPr>
        <p:txBody>
          <a:bodyPr/>
          <a:lstStyle/>
          <a:p>
            <a:pPr>
              <a:defRPr/>
            </a:pPr>
            <a:r>
              <a:rPr lang="hu-HU" dirty="0" smtClean="0">
                <a:solidFill>
                  <a:srgbClr val="FF0000"/>
                </a:solidFill>
              </a:rPr>
              <a:t>Vektor algebra</a:t>
            </a:r>
          </a:p>
        </p:txBody>
      </p:sp>
      <p:sp>
        <p:nvSpPr>
          <p:cNvPr id="7171" name="Rectangle 3"/>
          <p:cNvSpPr>
            <a:spLocks noGrp="1" noChangeArrowheads="1"/>
          </p:cNvSpPr>
          <p:nvPr>
            <p:ph idx="1"/>
          </p:nvPr>
        </p:nvSpPr>
        <p:spPr>
          <a:xfrm>
            <a:off x="685800" y="1412776"/>
            <a:ext cx="7772400" cy="5184576"/>
          </a:xfrm>
        </p:spPr>
        <p:txBody>
          <a:bodyPr>
            <a:normAutofit/>
          </a:bodyPr>
          <a:lstStyle/>
          <a:p>
            <a:pPr>
              <a:lnSpc>
                <a:spcPct val="90000"/>
              </a:lnSpc>
            </a:pPr>
            <a:r>
              <a:rPr lang="en-US" altLang="en-US" u="sng" dirty="0" err="1" smtClean="0"/>
              <a:t>Ve</a:t>
            </a:r>
            <a:r>
              <a:rPr lang="hu-HU" altLang="en-US" u="sng" dirty="0" smtClean="0"/>
              <a:t>k</a:t>
            </a:r>
            <a:r>
              <a:rPr lang="en-US" altLang="en-US" u="sng" dirty="0" smtClean="0"/>
              <a:t>tor = </a:t>
            </a:r>
            <a:r>
              <a:rPr lang="hu-HU" altLang="en-US" u="sng" dirty="0" smtClean="0"/>
              <a:t>eltolás</a:t>
            </a:r>
            <a:r>
              <a:rPr lang="en-US" altLang="en-US" dirty="0" smtClean="0"/>
              <a:t>: </a:t>
            </a:r>
            <a:r>
              <a:rPr lang="en-US" altLang="en-US" b="1" i="1" dirty="0" smtClean="0">
                <a:latin typeface="Times New Roman" panose="02020603050405020304" pitchFamily="18" charset="0"/>
                <a:cs typeface="Times New Roman" panose="02020603050405020304" pitchFamily="18" charset="0"/>
              </a:rPr>
              <a:t>v</a:t>
            </a:r>
          </a:p>
          <a:p>
            <a:pPr>
              <a:lnSpc>
                <a:spcPct val="90000"/>
              </a:lnSpc>
            </a:pPr>
            <a:r>
              <a:rPr lang="hu-HU" altLang="en-US" dirty="0" smtClean="0"/>
              <a:t>Irány és hossz </a:t>
            </a:r>
            <a:r>
              <a:rPr lang="en-US" altLang="en-US" dirty="0" smtClean="0"/>
              <a:t>(</a:t>
            </a:r>
            <a:r>
              <a:rPr lang="en-US" altLang="en-US" dirty="0" smtClean="0">
                <a:latin typeface="Times New Roman" panose="02020603050405020304" pitchFamily="18" charset="0"/>
                <a:cs typeface="Times New Roman" panose="02020603050405020304" pitchFamily="18" charset="0"/>
              </a:rPr>
              <a:t>|</a:t>
            </a:r>
            <a:r>
              <a:rPr lang="en-US" altLang="en-US" b="1" i="1" dirty="0" smtClean="0">
                <a:latin typeface="Times New Roman" panose="02020603050405020304" pitchFamily="18" charset="0"/>
                <a:cs typeface="Times New Roman" panose="02020603050405020304" pitchFamily="18" charset="0"/>
              </a:rPr>
              <a:t>v</a:t>
            </a:r>
            <a:r>
              <a:rPr lang="en-US" altLang="en-US" dirty="0" smtClean="0">
                <a:latin typeface="Times New Roman" panose="02020603050405020304" pitchFamily="18" charset="0"/>
                <a:cs typeface="Times New Roman" panose="02020603050405020304" pitchFamily="18" charset="0"/>
              </a:rPr>
              <a:t>|</a:t>
            </a:r>
            <a:r>
              <a:rPr lang="en-US" altLang="en-US" dirty="0" smtClean="0"/>
              <a:t>)</a:t>
            </a:r>
          </a:p>
          <a:p>
            <a:pPr>
              <a:lnSpc>
                <a:spcPct val="90000"/>
              </a:lnSpc>
            </a:pPr>
            <a:r>
              <a:rPr lang="hu-HU" altLang="en-US" dirty="0" smtClean="0"/>
              <a:t>Helyvektor</a:t>
            </a:r>
            <a:endParaRPr lang="en-US" altLang="en-US" dirty="0" smtClean="0"/>
          </a:p>
          <a:p>
            <a:pPr lvl="1">
              <a:lnSpc>
                <a:spcPct val="90000"/>
              </a:lnSpc>
              <a:buFontTx/>
              <a:buNone/>
            </a:pPr>
            <a:r>
              <a:rPr lang="hu-HU" altLang="en-US" dirty="0" smtClean="0"/>
              <a:t>DE</a:t>
            </a:r>
            <a:r>
              <a:rPr lang="en-US" altLang="en-US" dirty="0" smtClean="0"/>
              <a:t> </a:t>
            </a:r>
            <a:r>
              <a:rPr lang="en-US" altLang="en-US" dirty="0" err="1" smtClean="0"/>
              <a:t>ve</a:t>
            </a:r>
            <a:r>
              <a:rPr lang="hu-HU" altLang="en-US" dirty="0" smtClean="0"/>
              <a:t>k</a:t>
            </a:r>
            <a:r>
              <a:rPr lang="en-US" altLang="en-US" dirty="0" smtClean="0"/>
              <a:t>tor </a:t>
            </a:r>
            <a:r>
              <a:rPr lang="en-US" altLang="en-US" dirty="0" smtClean="0">
                <a:cs typeface="Times New Roman" pitchFamily="18" charset="0"/>
              </a:rPr>
              <a:t>≠ </a:t>
            </a:r>
            <a:r>
              <a:rPr lang="en-US" altLang="en-US" dirty="0" err="1" smtClean="0">
                <a:cs typeface="Times New Roman" pitchFamily="18" charset="0"/>
              </a:rPr>
              <a:t>pont</a:t>
            </a:r>
            <a:r>
              <a:rPr lang="en-US" altLang="en-US" dirty="0" smtClean="0">
                <a:cs typeface="Times New Roman" pitchFamily="18" charset="0"/>
              </a:rPr>
              <a:t> !!!</a:t>
            </a:r>
          </a:p>
          <a:p>
            <a:pPr>
              <a:lnSpc>
                <a:spcPct val="90000"/>
              </a:lnSpc>
            </a:pPr>
            <a:r>
              <a:rPr lang="en-US" altLang="en-US" dirty="0" err="1" smtClean="0">
                <a:cs typeface="Times New Roman" pitchFamily="18" charset="0"/>
              </a:rPr>
              <a:t>Ve</a:t>
            </a:r>
            <a:r>
              <a:rPr lang="hu-HU" altLang="en-US" dirty="0" smtClean="0">
                <a:cs typeface="Times New Roman" pitchFamily="18" charset="0"/>
              </a:rPr>
              <a:t>k</a:t>
            </a:r>
            <a:r>
              <a:rPr lang="en-US" altLang="en-US" dirty="0" smtClean="0">
                <a:cs typeface="Times New Roman" pitchFamily="18" charset="0"/>
              </a:rPr>
              <a:t>tor </a:t>
            </a:r>
            <a:r>
              <a:rPr lang="hu-HU" altLang="en-US" dirty="0" smtClean="0">
                <a:cs typeface="Times New Roman" pitchFamily="18" charset="0"/>
              </a:rPr>
              <a:t>összeadás</a:t>
            </a:r>
          </a:p>
          <a:p>
            <a:pPr>
              <a:lnSpc>
                <a:spcPct val="90000"/>
              </a:lnSpc>
              <a:buFont typeface="Monotype Sorts" pitchFamily="2" charset="2"/>
              <a:buNone/>
            </a:pPr>
            <a:r>
              <a:rPr lang="hu-HU" altLang="en-US" b="1" i="1" dirty="0" smtClean="0">
                <a:cs typeface="Times New Roman" pitchFamily="18" charset="0"/>
              </a:rPr>
              <a:t>	 </a:t>
            </a:r>
            <a:r>
              <a:rPr lang="en-US" altLang="en-US" b="1" i="1" dirty="0" smtClean="0">
                <a:latin typeface="Times New Roman" panose="02020603050405020304" pitchFamily="18" charset="0"/>
                <a:cs typeface="Times New Roman" panose="02020603050405020304" pitchFamily="18" charset="0"/>
              </a:rPr>
              <a:t>v</a:t>
            </a:r>
            <a:r>
              <a:rPr lang="en-US" altLang="en-US" i="1" dirty="0" smtClean="0">
                <a:latin typeface="Times New Roman" panose="02020603050405020304" pitchFamily="18" charset="0"/>
                <a:cs typeface="Times New Roman" panose="02020603050405020304" pitchFamily="18" charset="0"/>
              </a:rPr>
              <a:t> = </a:t>
            </a:r>
            <a:r>
              <a:rPr lang="en-US" altLang="en-US" b="1"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1</a:t>
            </a:r>
            <a:r>
              <a:rPr lang="en-US" altLang="en-US" i="1" dirty="0" smtClean="0">
                <a:latin typeface="Times New Roman" panose="02020603050405020304" pitchFamily="18" charset="0"/>
                <a:cs typeface="Times New Roman" panose="02020603050405020304" pitchFamily="18" charset="0"/>
              </a:rPr>
              <a:t> </a:t>
            </a:r>
            <a:r>
              <a:rPr lang="en-US" altLang="en-US" b="1" i="1"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 </a:t>
            </a:r>
            <a:r>
              <a:rPr lang="en-US" altLang="en-US" b="1"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2</a:t>
            </a:r>
            <a:r>
              <a:rPr lang="en-US" altLang="en-US" b="1" dirty="0" smtClean="0">
                <a:latin typeface="Times New Roman" panose="02020603050405020304" pitchFamily="18" charset="0"/>
                <a:cs typeface="Times New Roman" panose="02020603050405020304" pitchFamily="18" charset="0"/>
              </a:rPr>
              <a:t> </a:t>
            </a:r>
            <a:r>
              <a:rPr lang="en-US" altLang="en-US" dirty="0" smtClean="0">
                <a:cs typeface="Times New Roman" pitchFamily="18" charset="0"/>
              </a:rPr>
              <a:t>(</a:t>
            </a:r>
            <a:r>
              <a:rPr lang="hu-HU" altLang="en-US" dirty="0" smtClean="0">
                <a:cs typeface="Times New Roman" pitchFamily="18" charset="0"/>
              </a:rPr>
              <a:t>k</a:t>
            </a:r>
            <a:r>
              <a:rPr lang="en-US" altLang="en-US" dirty="0" err="1" smtClean="0">
                <a:cs typeface="Times New Roman" pitchFamily="18" charset="0"/>
              </a:rPr>
              <a:t>ommutativ</a:t>
            </a:r>
            <a:r>
              <a:rPr lang="en-US" altLang="en-US" dirty="0" smtClean="0">
                <a:cs typeface="Times New Roman" pitchFamily="18" charset="0"/>
              </a:rPr>
              <a:t>, ass</a:t>
            </a:r>
            <a:r>
              <a:rPr lang="hu-HU" altLang="en-US" dirty="0" smtClean="0">
                <a:cs typeface="Times New Roman" pitchFamily="18" charset="0"/>
              </a:rPr>
              <a:t>z</a:t>
            </a:r>
            <a:r>
              <a:rPr lang="en-US" altLang="en-US" dirty="0" err="1" smtClean="0">
                <a:cs typeface="Times New Roman" pitchFamily="18" charset="0"/>
              </a:rPr>
              <a:t>oc</a:t>
            </a:r>
            <a:r>
              <a:rPr lang="hu-HU" altLang="en-US" dirty="0" smtClean="0">
                <a:cs typeface="Times New Roman" pitchFamily="18" charset="0"/>
              </a:rPr>
              <a:t>.</a:t>
            </a:r>
            <a:r>
              <a:rPr lang="en-US" altLang="en-US" dirty="0" smtClean="0">
                <a:cs typeface="Times New Roman" pitchFamily="18" charset="0"/>
              </a:rPr>
              <a:t>)</a:t>
            </a:r>
          </a:p>
          <a:p>
            <a:pPr lvl="1">
              <a:lnSpc>
                <a:spcPct val="90000"/>
              </a:lnSpc>
              <a:buFontTx/>
              <a:buNone/>
            </a:pPr>
            <a:r>
              <a:rPr lang="en-US" altLang="en-US" sz="3200" b="1" i="1" dirty="0" smtClean="0">
                <a:latin typeface="Times New Roman" panose="02020603050405020304" pitchFamily="18" charset="0"/>
                <a:cs typeface="Times New Roman" panose="02020603050405020304" pitchFamily="18" charset="0"/>
              </a:rPr>
              <a:t>v</a:t>
            </a:r>
            <a:r>
              <a:rPr lang="en-US" altLang="en-US" sz="3200" baseline="-25000" dirty="0" smtClean="0">
                <a:latin typeface="Times New Roman" panose="02020603050405020304" pitchFamily="18" charset="0"/>
                <a:cs typeface="Times New Roman" panose="02020603050405020304" pitchFamily="18" charset="0"/>
              </a:rPr>
              <a:t>1</a:t>
            </a:r>
            <a:r>
              <a:rPr lang="en-US" altLang="en-US" sz="3200" i="1" dirty="0" smtClean="0">
                <a:latin typeface="Times New Roman" panose="02020603050405020304" pitchFamily="18" charset="0"/>
                <a:cs typeface="Times New Roman" panose="02020603050405020304" pitchFamily="18" charset="0"/>
              </a:rPr>
              <a:t> = </a:t>
            </a:r>
            <a:r>
              <a:rPr lang="en-US" altLang="en-US" sz="3200" b="1" i="1" dirty="0" smtClean="0">
                <a:latin typeface="Times New Roman" panose="02020603050405020304" pitchFamily="18" charset="0"/>
                <a:cs typeface="Times New Roman" panose="02020603050405020304" pitchFamily="18" charset="0"/>
              </a:rPr>
              <a:t>v - v</a:t>
            </a:r>
            <a:r>
              <a:rPr lang="en-US" altLang="en-US" sz="3200" baseline="-25000" dirty="0" smtClean="0">
                <a:latin typeface="Times New Roman" panose="02020603050405020304" pitchFamily="18" charset="0"/>
                <a:cs typeface="Times New Roman" panose="02020603050405020304" pitchFamily="18" charset="0"/>
              </a:rPr>
              <a:t>2</a:t>
            </a:r>
            <a:r>
              <a:rPr lang="en-US" altLang="en-US" sz="3200" b="1" dirty="0" smtClean="0">
                <a:latin typeface="Times New Roman" panose="02020603050405020304" pitchFamily="18" charset="0"/>
                <a:cs typeface="Times New Roman" panose="02020603050405020304" pitchFamily="18" charset="0"/>
              </a:rPr>
              <a:t>  </a:t>
            </a:r>
            <a:r>
              <a:rPr lang="en-US" altLang="en-US" sz="3200" dirty="0" smtClean="0">
                <a:cs typeface="Times New Roman" pitchFamily="18" charset="0"/>
              </a:rPr>
              <a:t>(</a:t>
            </a:r>
            <a:r>
              <a:rPr lang="hu-HU" altLang="en-US" sz="3200" dirty="0" smtClean="0">
                <a:cs typeface="Times New Roman" pitchFamily="18" charset="0"/>
              </a:rPr>
              <a:t>van inverz</a:t>
            </a:r>
            <a:r>
              <a:rPr lang="en-US" altLang="en-US" sz="3200" dirty="0" smtClean="0">
                <a:cs typeface="Times New Roman" pitchFamily="18" charset="0"/>
              </a:rPr>
              <a:t>)</a:t>
            </a:r>
            <a:endParaRPr lang="hu-HU" altLang="en-US" sz="3200" dirty="0" smtClean="0">
              <a:cs typeface="Times New Roman" pitchFamily="18" charset="0"/>
            </a:endParaRPr>
          </a:p>
          <a:p>
            <a:pPr lvl="1">
              <a:lnSpc>
                <a:spcPct val="90000"/>
              </a:lnSpc>
              <a:buFontTx/>
              <a:buNone/>
            </a:pPr>
            <a:endParaRPr lang="hu-HU" altLang="en-US" sz="1200" dirty="0" smtClean="0">
              <a:cs typeface="Times New Roman" pitchFamily="18" charset="0"/>
            </a:endParaRPr>
          </a:p>
          <a:p>
            <a:pPr>
              <a:lnSpc>
                <a:spcPct val="90000"/>
              </a:lnSpc>
            </a:pPr>
            <a:r>
              <a:rPr lang="hu-HU" altLang="en-US" dirty="0" smtClean="0">
                <a:cs typeface="Times New Roman" pitchFamily="18" charset="0"/>
              </a:rPr>
              <a:t>Skálázás (skalárral szorzás)</a:t>
            </a:r>
            <a:endParaRPr lang="en-US" altLang="en-US" dirty="0" smtClean="0">
              <a:cs typeface="Times New Roman" pitchFamily="18" charset="0"/>
            </a:endParaRPr>
          </a:p>
          <a:p>
            <a:pPr lvl="1">
              <a:lnSpc>
                <a:spcPct val="90000"/>
              </a:lnSpc>
              <a:buFontTx/>
              <a:buNone/>
            </a:pPr>
            <a:r>
              <a:rPr lang="en-US" altLang="en-US" sz="3200" b="1" i="1" dirty="0" smtClean="0">
                <a:latin typeface="Times New Roman" panose="02020603050405020304" pitchFamily="18" charset="0"/>
                <a:cs typeface="Times New Roman" panose="02020603050405020304" pitchFamily="18" charset="0"/>
              </a:rPr>
              <a:t>v</a:t>
            </a:r>
            <a:r>
              <a:rPr lang="en-US" altLang="en-US" sz="3200" baseline="-25000" dirty="0" smtClean="0">
                <a:latin typeface="Times New Roman" panose="02020603050405020304" pitchFamily="18" charset="0"/>
                <a:cs typeface="Times New Roman" panose="02020603050405020304" pitchFamily="18" charset="0"/>
              </a:rPr>
              <a:t>1</a:t>
            </a:r>
            <a:r>
              <a:rPr lang="en-US" altLang="en-US" sz="3200" i="1" dirty="0" smtClean="0">
                <a:latin typeface="Times New Roman" panose="02020603050405020304" pitchFamily="18" charset="0"/>
                <a:cs typeface="Times New Roman" panose="02020603050405020304" pitchFamily="18" charset="0"/>
              </a:rPr>
              <a:t> = </a:t>
            </a:r>
            <a:r>
              <a:rPr lang="en-US" altLang="en-US" sz="3200" i="1" dirty="0" err="1" smtClean="0">
                <a:latin typeface="Times New Roman" panose="02020603050405020304" pitchFamily="18" charset="0"/>
                <a:cs typeface="Times New Roman" panose="02020603050405020304" pitchFamily="18" charset="0"/>
              </a:rPr>
              <a:t>a</a:t>
            </a:r>
            <a:r>
              <a:rPr lang="en-US" altLang="en-US" sz="3200" i="1" dirty="0" err="1" smtClean="0">
                <a:latin typeface="Times New Roman" panose="02020603050405020304" pitchFamily="18" charset="0"/>
                <a:cs typeface="Times New Roman" panose="02020603050405020304" pitchFamily="18" charset="0"/>
                <a:sym typeface="Symbol" pitchFamily="18" charset="2"/>
              </a:rPr>
              <a:t></a:t>
            </a:r>
            <a:r>
              <a:rPr lang="en-US" altLang="en-US" sz="3200" b="1" i="1" dirty="0" err="1" smtClean="0">
                <a:latin typeface="Times New Roman" panose="02020603050405020304" pitchFamily="18" charset="0"/>
                <a:cs typeface="Times New Roman" panose="02020603050405020304" pitchFamily="18" charset="0"/>
                <a:sym typeface="Symbol" pitchFamily="18" charset="2"/>
              </a:rPr>
              <a:t>v</a:t>
            </a:r>
            <a:r>
              <a:rPr lang="en-US" altLang="en-US" sz="3200" b="1" dirty="0" smtClean="0">
                <a:latin typeface="Times New Roman" panose="02020603050405020304" pitchFamily="18" charset="0"/>
                <a:cs typeface="Times New Roman" panose="02020603050405020304" pitchFamily="18" charset="0"/>
                <a:sym typeface="Symbol" pitchFamily="18" charset="2"/>
              </a:rPr>
              <a:t>      </a:t>
            </a:r>
            <a:r>
              <a:rPr lang="en-US" altLang="en-US" sz="3200" dirty="0" smtClean="0">
                <a:cs typeface="Times New Roman" pitchFamily="18" charset="0"/>
                <a:sym typeface="Symbol" pitchFamily="18" charset="2"/>
              </a:rPr>
              <a:t>(</a:t>
            </a:r>
            <a:r>
              <a:rPr lang="hu-HU" altLang="en-US" sz="3200" dirty="0" smtClean="0">
                <a:cs typeface="Times New Roman" pitchFamily="18" charset="0"/>
                <a:sym typeface="Symbol" pitchFamily="18" charset="2"/>
              </a:rPr>
              <a:t>disztributív</a:t>
            </a:r>
            <a:r>
              <a:rPr lang="en-US" altLang="en-US" sz="3200" dirty="0" smtClean="0">
                <a:cs typeface="Times New Roman" pitchFamily="18" charset="0"/>
                <a:sym typeface="Symbol" pitchFamily="18" charset="2"/>
              </a:rPr>
              <a:t>)</a:t>
            </a:r>
          </a:p>
          <a:p>
            <a:pPr lvl="1">
              <a:lnSpc>
                <a:spcPct val="90000"/>
              </a:lnSpc>
            </a:pPr>
            <a:endParaRPr lang="en-US" altLang="en-US" dirty="0" smtClean="0">
              <a:cs typeface="Times New Roman" pitchFamily="18" charset="0"/>
            </a:endParaRPr>
          </a:p>
        </p:txBody>
      </p:sp>
      <p:sp>
        <p:nvSpPr>
          <p:cNvPr id="7172" name="Line 5"/>
          <p:cNvSpPr>
            <a:spLocks noChangeShapeType="1"/>
          </p:cNvSpPr>
          <p:nvPr/>
        </p:nvSpPr>
        <p:spPr bwMode="auto">
          <a:xfrm flipV="1">
            <a:off x="6302375" y="1943100"/>
            <a:ext cx="719138" cy="1008063"/>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173" name="Oval 6"/>
          <p:cNvSpPr>
            <a:spLocks noChangeArrowheads="1"/>
          </p:cNvSpPr>
          <p:nvPr/>
        </p:nvSpPr>
        <p:spPr bwMode="auto">
          <a:xfrm>
            <a:off x="6988175" y="1808163"/>
            <a:ext cx="152400" cy="152400"/>
          </a:xfrm>
          <a:prstGeom prst="ellipse">
            <a:avLst/>
          </a:prstGeom>
          <a:solidFill>
            <a:srgbClr val="FFC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4" name="Oval 13"/>
          <p:cNvSpPr>
            <a:spLocks noChangeArrowheads="1"/>
          </p:cNvSpPr>
          <p:nvPr/>
        </p:nvSpPr>
        <p:spPr bwMode="auto">
          <a:xfrm>
            <a:off x="6229350" y="2878138"/>
            <a:ext cx="152400" cy="152400"/>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39982" name="Text Box 14"/>
          <p:cNvSpPr txBox="1">
            <a:spLocks noChangeArrowheads="1"/>
          </p:cNvSpPr>
          <p:nvPr/>
        </p:nvSpPr>
        <p:spPr bwMode="auto">
          <a:xfrm>
            <a:off x="5864225" y="3024188"/>
            <a:ext cx="833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t>origó</a:t>
            </a:r>
          </a:p>
        </p:txBody>
      </p:sp>
      <p:sp>
        <p:nvSpPr>
          <p:cNvPr id="339983" name="Text Box 15"/>
          <p:cNvSpPr txBox="1">
            <a:spLocks noChangeArrowheads="1"/>
          </p:cNvSpPr>
          <p:nvPr/>
        </p:nvSpPr>
        <p:spPr bwMode="auto">
          <a:xfrm>
            <a:off x="6781800" y="1222375"/>
            <a:ext cx="731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t>pont</a:t>
            </a:r>
          </a:p>
        </p:txBody>
      </p:sp>
      <p:sp>
        <p:nvSpPr>
          <p:cNvPr id="339984" name="Text Box 16"/>
          <p:cNvSpPr txBox="1">
            <a:spLocks noChangeArrowheads="1"/>
          </p:cNvSpPr>
          <p:nvPr/>
        </p:nvSpPr>
        <p:spPr bwMode="auto">
          <a:xfrm>
            <a:off x="6870700" y="2374900"/>
            <a:ext cx="149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t>helyvektor</a:t>
            </a:r>
          </a:p>
        </p:txBody>
      </p:sp>
      <p:sp>
        <p:nvSpPr>
          <p:cNvPr id="7178" name="Line 17"/>
          <p:cNvSpPr>
            <a:spLocks noChangeShapeType="1"/>
          </p:cNvSpPr>
          <p:nvPr/>
        </p:nvSpPr>
        <p:spPr bwMode="auto">
          <a:xfrm flipV="1">
            <a:off x="7164388" y="3527425"/>
            <a:ext cx="719137" cy="1008063"/>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179" name="Line 18"/>
          <p:cNvSpPr>
            <a:spLocks noChangeShapeType="1"/>
          </p:cNvSpPr>
          <p:nvPr/>
        </p:nvSpPr>
        <p:spPr bwMode="auto">
          <a:xfrm>
            <a:off x="7885113" y="3527425"/>
            <a:ext cx="1008062" cy="360363"/>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180" name="Line 19"/>
          <p:cNvSpPr>
            <a:spLocks noChangeShapeType="1"/>
          </p:cNvSpPr>
          <p:nvPr/>
        </p:nvSpPr>
        <p:spPr bwMode="auto">
          <a:xfrm>
            <a:off x="7164388" y="4535488"/>
            <a:ext cx="1008062" cy="360362"/>
          </a:xfrm>
          <a:prstGeom prst="line">
            <a:avLst/>
          </a:prstGeom>
          <a:noFill/>
          <a:ln w="57150">
            <a:solidFill>
              <a:schemeClr val="accent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181" name="Line 20"/>
          <p:cNvSpPr>
            <a:spLocks noChangeShapeType="1"/>
          </p:cNvSpPr>
          <p:nvPr/>
        </p:nvSpPr>
        <p:spPr bwMode="auto">
          <a:xfrm flipV="1">
            <a:off x="8172450" y="3887788"/>
            <a:ext cx="719138" cy="1008062"/>
          </a:xfrm>
          <a:prstGeom prst="line">
            <a:avLst/>
          </a:prstGeom>
          <a:noFill/>
          <a:ln w="57150">
            <a:solidFill>
              <a:schemeClr val="accent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182" name="Rectangle 21"/>
          <p:cNvSpPr>
            <a:spLocks noChangeArrowheads="1"/>
          </p:cNvSpPr>
          <p:nvPr/>
        </p:nvSpPr>
        <p:spPr bwMode="auto">
          <a:xfrm>
            <a:off x="6965950" y="3600450"/>
            <a:ext cx="45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i="1" dirty="0"/>
              <a:t>v</a:t>
            </a:r>
            <a:r>
              <a:rPr lang="hu-HU" altLang="en-US" sz="3200" baseline="-25000" dirty="0">
                <a:cs typeface="Times New Roman" pitchFamily="18" charset="0"/>
              </a:rPr>
              <a:t>1</a:t>
            </a:r>
          </a:p>
        </p:txBody>
      </p:sp>
      <p:sp>
        <p:nvSpPr>
          <p:cNvPr id="7183" name="Rectangle 22"/>
          <p:cNvSpPr>
            <a:spLocks noChangeArrowheads="1"/>
          </p:cNvSpPr>
          <p:nvPr/>
        </p:nvSpPr>
        <p:spPr bwMode="auto">
          <a:xfrm>
            <a:off x="7766818" y="3140968"/>
            <a:ext cx="909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1">
              <a:spcBef>
                <a:spcPct val="20000"/>
              </a:spcBef>
              <a:buClr>
                <a:schemeClr val="tx1"/>
              </a:buClr>
              <a:buSzPct val="100000"/>
            </a:pPr>
            <a:r>
              <a:rPr lang="hu-HU" altLang="en-US" b="1" i="1" dirty="0"/>
              <a:t>v</a:t>
            </a:r>
            <a:r>
              <a:rPr lang="hu-HU" altLang="en-US" sz="3200" baseline="-25000" dirty="0">
                <a:cs typeface="Times New Roman" pitchFamily="18" charset="0"/>
              </a:rPr>
              <a:t>2</a:t>
            </a:r>
          </a:p>
        </p:txBody>
      </p:sp>
      <p:sp>
        <p:nvSpPr>
          <p:cNvPr id="7184" name="Line 23"/>
          <p:cNvSpPr>
            <a:spLocks noChangeShapeType="1"/>
          </p:cNvSpPr>
          <p:nvPr/>
        </p:nvSpPr>
        <p:spPr bwMode="auto">
          <a:xfrm flipV="1">
            <a:off x="5795963" y="5975350"/>
            <a:ext cx="1008062"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185" name="Line 24"/>
          <p:cNvSpPr>
            <a:spLocks noChangeShapeType="1"/>
          </p:cNvSpPr>
          <p:nvPr/>
        </p:nvSpPr>
        <p:spPr bwMode="auto">
          <a:xfrm flipV="1">
            <a:off x="5795963" y="6191250"/>
            <a:ext cx="2305050"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186" name="Rectangle 25"/>
          <p:cNvSpPr>
            <a:spLocks noChangeArrowheads="1"/>
          </p:cNvSpPr>
          <p:nvPr/>
        </p:nvSpPr>
        <p:spPr bwMode="auto">
          <a:xfrm>
            <a:off x="6092825" y="5472113"/>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i="1">
                <a:sym typeface="Symbol" pitchFamily="18" charset="2"/>
              </a:rPr>
              <a:t>v</a:t>
            </a:r>
          </a:p>
        </p:txBody>
      </p:sp>
      <p:sp>
        <p:nvSpPr>
          <p:cNvPr id="7187" name="Rectangle 26"/>
          <p:cNvSpPr>
            <a:spLocks noChangeArrowheads="1"/>
          </p:cNvSpPr>
          <p:nvPr/>
        </p:nvSpPr>
        <p:spPr bwMode="auto">
          <a:xfrm>
            <a:off x="7243763" y="5688013"/>
            <a:ext cx="547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i="1"/>
              <a:t>a</a:t>
            </a:r>
            <a:r>
              <a:rPr lang="hu-HU" altLang="en-US">
                <a:sym typeface="Symbol" pitchFamily="18" charset="2"/>
              </a:rPr>
              <a:t></a:t>
            </a:r>
            <a:r>
              <a:rPr lang="hu-HU" altLang="en-US" b="1" i="1">
                <a:sym typeface="Symbol" pitchFamily="18" charset="2"/>
              </a:rPr>
              <a:t>v</a:t>
            </a:r>
          </a:p>
        </p:txBody>
      </p:sp>
      <p:sp>
        <p:nvSpPr>
          <p:cNvPr id="20" name="Rectangle 22"/>
          <p:cNvSpPr>
            <a:spLocks noChangeArrowheads="1"/>
          </p:cNvSpPr>
          <p:nvPr/>
        </p:nvSpPr>
        <p:spPr bwMode="auto">
          <a:xfrm>
            <a:off x="6879686" y="4667250"/>
            <a:ext cx="909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1">
              <a:spcBef>
                <a:spcPct val="20000"/>
              </a:spcBef>
              <a:buClr>
                <a:schemeClr val="tx1"/>
              </a:buClr>
              <a:buSzPct val="100000"/>
            </a:pPr>
            <a:r>
              <a:rPr lang="hu-HU" altLang="en-US" b="1" i="1" dirty="0"/>
              <a:t>v</a:t>
            </a:r>
            <a:r>
              <a:rPr lang="hu-HU" altLang="en-US" sz="3200" baseline="-25000" dirty="0">
                <a:cs typeface="Times New Roman" pitchFamily="18" charset="0"/>
              </a:rPr>
              <a:t>2</a:t>
            </a:r>
          </a:p>
        </p:txBody>
      </p:sp>
      <p:sp>
        <p:nvSpPr>
          <p:cNvPr id="21" name="Rectangle 21"/>
          <p:cNvSpPr>
            <a:spLocks noChangeArrowheads="1"/>
          </p:cNvSpPr>
          <p:nvPr/>
        </p:nvSpPr>
        <p:spPr bwMode="auto">
          <a:xfrm>
            <a:off x="8509612" y="4306888"/>
            <a:ext cx="4972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sz="2800" b="1" i="1" dirty="0" smtClean="0"/>
              <a:t>v</a:t>
            </a:r>
            <a:r>
              <a:rPr lang="hu-HU" altLang="en-US" sz="3600" baseline="-25000" dirty="0" smtClean="0">
                <a:cs typeface="Times New Roman" pitchFamily="18" charset="0"/>
              </a:rPr>
              <a:t>1</a:t>
            </a:r>
            <a:endParaRPr lang="hu-HU" altLang="en-US" sz="3600" baseline="-25000" dirty="0">
              <a:cs typeface="Times New Roman" pitchFamily="18" charset="0"/>
            </a:endParaRPr>
          </a:p>
        </p:txBody>
      </p:sp>
      <p:sp>
        <p:nvSpPr>
          <p:cNvPr id="2" name="Szövegdoboz 1"/>
          <p:cNvSpPr txBox="1"/>
          <p:nvPr/>
        </p:nvSpPr>
        <p:spPr>
          <a:xfrm>
            <a:off x="8676456" y="4257092"/>
            <a:ext cx="338555" cy="461665"/>
          </a:xfrm>
          <a:prstGeom prst="rect">
            <a:avLst/>
          </a:prstGeom>
          <a:noFill/>
        </p:spPr>
        <p:txBody>
          <a:bodyPr wrap="none" rtlCol="0">
            <a:spAutoFit/>
          </a:bodyPr>
          <a:lstStyle/>
          <a:p>
            <a:r>
              <a:rPr lang="en-US" dirty="0" smtClean="0"/>
              <a:t>*</a:t>
            </a:r>
            <a:endParaRPr lang="en-US" dirty="0"/>
          </a:p>
        </p:txBody>
      </p:sp>
      <p:cxnSp>
        <p:nvCxnSpPr>
          <p:cNvPr id="4" name="Egyenes összekötő 3"/>
          <p:cNvCxnSpPr/>
          <p:nvPr/>
        </p:nvCxnSpPr>
        <p:spPr>
          <a:xfrm>
            <a:off x="7766818" y="3030538"/>
            <a:ext cx="549598" cy="24415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zabadkézi sokszög 4"/>
          <p:cNvSpPr/>
          <p:nvPr/>
        </p:nvSpPr>
        <p:spPr>
          <a:xfrm>
            <a:off x="7817224" y="4437529"/>
            <a:ext cx="349623" cy="439271"/>
          </a:xfrm>
          <a:custGeom>
            <a:avLst/>
            <a:gdLst>
              <a:gd name="connsiteX0" fmla="*/ 349623 w 349623"/>
              <a:gd name="connsiteY0" fmla="*/ 439271 h 439271"/>
              <a:gd name="connsiteX1" fmla="*/ 251011 w 349623"/>
              <a:gd name="connsiteY1" fmla="*/ 0 h 439271"/>
              <a:gd name="connsiteX2" fmla="*/ 0 w 349623"/>
              <a:gd name="connsiteY2" fmla="*/ 331695 h 439271"/>
              <a:gd name="connsiteX3" fmla="*/ 349623 w 349623"/>
              <a:gd name="connsiteY3" fmla="*/ 439271 h 439271"/>
            </a:gdLst>
            <a:ahLst/>
            <a:cxnLst>
              <a:cxn ang="0">
                <a:pos x="connsiteX0" y="connsiteY0"/>
              </a:cxn>
              <a:cxn ang="0">
                <a:pos x="connsiteX1" y="connsiteY1"/>
              </a:cxn>
              <a:cxn ang="0">
                <a:pos x="connsiteX2" y="connsiteY2"/>
              </a:cxn>
              <a:cxn ang="0">
                <a:pos x="connsiteX3" y="connsiteY3"/>
              </a:cxn>
            </a:cxnLst>
            <a:rect l="l" t="t" r="r" b="b"/>
            <a:pathLst>
              <a:path w="349623" h="439271">
                <a:moveTo>
                  <a:pt x="349623" y="439271"/>
                </a:moveTo>
                <a:lnTo>
                  <a:pt x="251011" y="0"/>
                </a:lnTo>
                <a:lnTo>
                  <a:pt x="0" y="331695"/>
                </a:lnTo>
                <a:lnTo>
                  <a:pt x="349623" y="439271"/>
                </a:lnTo>
                <a:close/>
              </a:path>
            </a:pathLst>
          </a:custGeom>
          <a:solidFill>
            <a:srgbClr val="92D05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zabadkézi sokszög 26"/>
          <p:cNvSpPr/>
          <p:nvPr/>
        </p:nvSpPr>
        <p:spPr>
          <a:xfrm rot="10800000">
            <a:off x="7885113" y="3543284"/>
            <a:ext cx="349623" cy="439271"/>
          </a:xfrm>
          <a:custGeom>
            <a:avLst/>
            <a:gdLst>
              <a:gd name="connsiteX0" fmla="*/ 349623 w 349623"/>
              <a:gd name="connsiteY0" fmla="*/ 439271 h 439271"/>
              <a:gd name="connsiteX1" fmla="*/ 251011 w 349623"/>
              <a:gd name="connsiteY1" fmla="*/ 0 h 439271"/>
              <a:gd name="connsiteX2" fmla="*/ 0 w 349623"/>
              <a:gd name="connsiteY2" fmla="*/ 331695 h 439271"/>
              <a:gd name="connsiteX3" fmla="*/ 349623 w 349623"/>
              <a:gd name="connsiteY3" fmla="*/ 439271 h 439271"/>
            </a:gdLst>
            <a:ahLst/>
            <a:cxnLst>
              <a:cxn ang="0">
                <a:pos x="connsiteX0" y="connsiteY0"/>
              </a:cxn>
              <a:cxn ang="0">
                <a:pos x="connsiteX1" y="connsiteY1"/>
              </a:cxn>
              <a:cxn ang="0">
                <a:pos x="connsiteX2" y="connsiteY2"/>
              </a:cxn>
              <a:cxn ang="0">
                <a:pos x="connsiteX3" y="connsiteY3"/>
              </a:cxn>
            </a:cxnLst>
            <a:rect l="l" t="t" r="r" b="b"/>
            <a:pathLst>
              <a:path w="349623" h="439271">
                <a:moveTo>
                  <a:pt x="349623" y="439271"/>
                </a:moveTo>
                <a:lnTo>
                  <a:pt x="251011" y="0"/>
                </a:lnTo>
                <a:lnTo>
                  <a:pt x="0" y="331695"/>
                </a:lnTo>
                <a:lnTo>
                  <a:pt x="349623" y="439271"/>
                </a:lnTo>
                <a:close/>
              </a:path>
            </a:pathLst>
          </a:custGeom>
          <a:solidFill>
            <a:srgbClr val="92D05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zabadkézi sokszög 27"/>
          <p:cNvSpPr/>
          <p:nvPr/>
        </p:nvSpPr>
        <p:spPr>
          <a:xfrm rot="10800000" flipH="1">
            <a:off x="7628965" y="3543284"/>
            <a:ext cx="335611" cy="475130"/>
          </a:xfrm>
          <a:custGeom>
            <a:avLst/>
            <a:gdLst>
              <a:gd name="connsiteX0" fmla="*/ 349623 w 349623"/>
              <a:gd name="connsiteY0" fmla="*/ 439271 h 439271"/>
              <a:gd name="connsiteX1" fmla="*/ 251011 w 349623"/>
              <a:gd name="connsiteY1" fmla="*/ 0 h 439271"/>
              <a:gd name="connsiteX2" fmla="*/ 0 w 349623"/>
              <a:gd name="connsiteY2" fmla="*/ 331695 h 439271"/>
              <a:gd name="connsiteX3" fmla="*/ 349623 w 349623"/>
              <a:gd name="connsiteY3" fmla="*/ 439271 h 439271"/>
              <a:gd name="connsiteX0" fmla="*/ 349623 w 496381"/>
              <a:gd name="connsiteY0" fmla="*/ 475130 h 475130"/>
              <a:gd name="connsiteX1" fmla="*/ 496381 w 496381"/>
              <a:gd name="connsiteY1" fmla="*/ 0 h 475130"/>
              <a:gd name="connsiteX2" fmla="*/ 0 w 496381"/>
              <a:gd name="connsiteY2" fmla="*/ 367554 h 475130"/>
              <a:gd name="connsiteX3" fmla="*/ 349623 w 496381"/>
              <a:gd name="connsiteY3" fmla="*/ 475130 h 475130"/>
              <a:gd name="connsiteX0" fmla="*/ 336708 w 483466"/>
              <a:gd name="connsiteY0" fmla="*/ 475130 h 475130"/>
              <a:gd name="connsiteX1" fmla="*/ 483466 w 483466"/>
              <a:gd name="connsiteY1" fmla="*/ 0 h 475130"/>
              <a:gd name="connsiteX2" fmla="*/ 0 w 483466"/>
              <a:gd name="connsiteY2" fmla="*/ 125507 h 475130"/>
              <a:gd name="connsiteX3" fmla="*/ 336708 w 483466"/>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483466" h="475130">
                <a:moveTo>
                  <a:pt x="336708" y="475130"/>
                </a:moveTo>
                <a:lnTo>
                  <a:pt x="483466" y="0"/>
                </a:lnTo>
                <a:lnTo>
                  <a:pt x="0" y="125507"/>
                </a:lnTo>
                <a:lnTo>
                  <a:pt x="336708" y="475130"/>
                </a:lnTo>
                <a:close/>
              </a:path>
            </a:pathLst>
          </a:cu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zabadkézi sokszög 28"/>
          <p:cNvSpPr/>
          <p:nvPr/>
        </p:nvSpPr>
        <p:spPr>
          <a:xfrm rot="21431737" flipH="1">
            <a:off x="8093909" y="4419598"/>
            <a:ext cx="335611" cy="475130"/>
          </a:xfrm>
          <a:custGeom>
            <a:avLst/>
            <a:gdLst>
              <a:gd name="connsiteX0" fmla="*/ 349623 w 349623"/>
              <a:gd name="connsiteY0" fmla="*/ 439271 h 439271"/>
              <a:gd name="connsiteX1" fmla="*/ 251011 w 349623"/>
              <a:gd name="connsiteY1" fmla="*/ 0 h 439271"/>
              <a:gd name="connsiteX2" fmla="*/ 0 w 349623"/>
              <a:gd name="connsiteY2" fmla="*/ 331695 h 439271"/>
              <a:gd name="connsiteX3" fmla="*/ 349623 w 349623"/>
              <a:gd name="connsiteY3" fmla="*/ 439271 h 439271"/>
              <a:gd name="connsiteX0" fmla="*/ 349623 w 496381"/>
              <a:gd name="connsiteY0" fmla="*/ 475130 h 475130"/>
              <a:gd name="connsiteX1" fmla="*/ 496381 w 496381"/>
              <a:gd name="connsiteY1" fmla="*/ 0 h 475130"/>
              <a:gd name="connsiteX2" fmla="*/ 0 w 496381"/>
              <a:gd name="connsiteY2" fmla="*/ 367554 h 475130"/>
              <a:gd name="connsiteX3" fmla="*/ 349623 w 496381"/>
              <a:gd name="connsiteY3" fmla="*/ 475130 h 475130"/>
              <a:gd name="connsiteX0" fmla="*/ 336708 w 483466"/>
              <a:gd name="connsiteY0" fmla="*/ 475130 h 475130"/>
              <a:gd name="connsiteX1" fmla="*/ 483466 w 483466"/>
              <a:gd name="connsiteY1" fmla="*/ 0 h 475130"/>
              <a:gd name="connsiteX2" fmla="*/ 0 w 483466"/>
              <a:gd name="connsiteY2" fmla="*/ 125507 h 475130"/>
              <a:gd name="connsiteX3" fmla="*/ 336708 w 483466"/>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483466" h="475130">
                <a:moveTo>
                  <a:pt x="336708" y="475130"/>
                </a:moveTo>
                <a:lnTo>
                  <a:pt x="483466" y="0"/>
                </a:lnTo>
                <a:lnTo>
                  <a:pt x="0" y="125507"/>
                </a:lnTo>
                <a:lnTo>
                  <a:pt x="336708" y="475130"/>
                </a:lnTo>
                <a:close/>
              </a:path>
            </a:pathLst>
          </a:cu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99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99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99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arn(inVertical)">
                                      <p:cBhvr>
                                        <p:cTn id="34" dur="500"/>
                                        <p:tgtEl>
                                          <p:spTgt spid="2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arn(inVertical)">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2" grpId="0"/>
      <p:bldP spid="339983" grpId="0"/>
      <p:bldP spid="339984" grpId="0"/>
      <p:bldP spid="2" grpId="0"/>
      <p:bldP spid="5" grpId="0" animBg="1"/>
      <p:bldP spid="27" grpId="0" animBg="1"/>
      <p:bldP spid="28"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684213" y="44450"/>
            <a:ext cx="7772400" cy="1143000"/>
          </a:xfrm>
        </p:spPr>
        <p:txBody>
          <a:bodyPr/>
          <a:lstStyle/>
          <a:p>
            <a:pPr>
              <a:defRPr/>
            </a:pPr>
            <a:r>
              <a:rPr lang="hu-HU" dirty="0" smtClean="0">
                <a:solidFill>
                  <a:srgbClr val="FF0000"/>
                </a:solidFill>
              </a:rPr>
              <a:t>Skalár (</a:t>
            </a:r>
            <a:r>
              <a:rPr lang="hu-HU" dirty="0" err="1" smtClean="0">
                <a:solidFill>
                  <a:srgbClr val="FF0000"/>
                </a:solidFill>
              </a:rPr>
              <a:t>dot</a:t>
            </a:r>
            <a:r>
              <a:rPr lang="hu-HU" dirty="0" smtClean="0">
                <a:solidFill>
                  <a:srgbClr val="FF0000"/>
                </a:solidFill>
              </a:rPr>
              <a:t>, belső) szorzat</a:t>
            </a:r>
          </a:p>
        </p:txBody>
      </p:sp>
      <p:sp>
        <p:nvSpPr>
          <p:cNvPr id="8195" name="Rectangle 3"/>
          <p:cNvSpPr>
            <a:spLocks noGrp="1" noChangeArrowheads="1"/>
          </p:cNvSpPr>
          <p:nvPr>
            <p:ph idx="1"/>
          </p:nvPr>
        </p:nvSpPr>
        <p:spPr>
          <a:xfrm>
            <a:off x="395536" y="1410841"/>
            <a:ext cx="8532812" cy="5330527"/>
          </a:xfrm>
        </p:spPr>
        <p:txBody>
          <a:bodyPr>
            <a:normAutofit lnSpcReduction="10000"/>
          </a:bodyPr>
          <a:lstStyle/>
          <a:p>
            <a:pPr>
              <a:lnSpc>
                <a:spcPct val="90000"/>
              </a:lnSpc>
            </a:pPr>
            <a:r>
              <a:rPr lang="en-US" altLang="en-US" sz="2800" dirty="0" err="1" smtClean="0"/>
              <a:t>Defi</a:t>
            </a:r>
            <a:r>
              <a:rPr lang="hu-HU" altLang="en-US" sz="2800" dirty="0" err="1" smtClean="0"/>
              <a:t>níció</a:t>
            </a:r>
            <a:endParaRPr lang="en-US" altLang="en-US" sz="2800" dirty="0" smtClean="0"/>
          </a:p>
          <a:p>
            <a:pPr lvl="1">
              <a:lnSpc>
                <a:spcPct val="90000"/>
              </a:lnSpc>
              <a:buFontTx/>
              <a:buNone/>
            </a:pPr>
            <a:r>
              <a:rPr lang="en-US" altLang="en-US" sz="2400" b="1" dirty="0" smtClean="0">
                <a:latin typeface="Times New Roman" panose="02020603050405020304" pitchFamily="18" charset="0"/>
                <a:cs typeface="Times New Roman" panose="02020603050405020304" pitchFamily="18" charset="0"/>
              </a:rPr>
              <a:t>v1</a:t>
            </a:r>
            <a:r>
              <a:rPr lang="en-US" altLang="en-US" sz="2400" b="1" dirty="0" smtClean="0">
                <a:latin typeface="Times New Roman" panose="02020603050405020304" pitchFamily="18" charset="0"/>
                <a:cs typeface="Times New Roman" panose="02020603050405020304" pitchFamily="18" charset="0"/>
                <a:sym typeface="Symbol" pitchFamily="18" charset="2"/>
              </a:rPr>
              <a:t>v2 = |</a:t>
            </a:r>
            <a:r>
              <a:rPr lang="en-US" altLang="en-US" sz="2400" b="1" dirty="0" smtClean="0">
                <a:latin typeface="Times New Roman" panose="02020603050405020304" pitchFamily="18" charset="0"/>
                <a:cs typeface="Times New Roman" panose="02020603050405020304" pitchFamily="18" charset="0"/>
              </a:rPr>
              <a:t>v1|</a:t>
            </a:r>
            <a:r>
              <a:rPr lang="en-US" altLang="en-US" sz="2400" b="1" dirty="0" smtClean="0">
                <a:latin typeface="Times New Roman" panose="02020603050405020304" pitchFamily="18" charset="0"/>
                <a:cs typeface="Times New Roman" panose="02020603050405020304" pitchFamily="18" charset="0"/>
                <a:sym typeface="Symbol" pitchFamily="18" charset="2"/>
              </a:rPr>
              <a:t></a:t>
            </a:r>
            <a:r>
              <a:rPr lang="en-US" altLang="en-US" sz="2400" dirty="0" smtClean="0">
                <a:latin typeface="Times New Roman" panose="02020603050405020304" pitchFamily="18" charset="0"/>
                <a:cs typeface="Times New Roman" panose="02020603050405020304" pitchFamily="18" charset="0"/>
                <a:sym typeface="Symbol" pitchFamily="18" charset="2"/>
              </a:rPr>
              <a:t>|</a:t>
            </a:r>
            <a:r>
              <a:rPr lang="en-US" altLang="en-US" sz="2400" b="1" dirty="0" smtClean="0">
                <a:latin typeface="Times New Roman" panose="02020603050405020304" pitchFamily="18" charset="0"/>
                <a:cs typeface="Times New Roman" panose="02020603050405020304" pitchFamily="18" charset="0"/>
                <a:sym typeface="Symbol" pitchFamily="18" charset="2"/>
              </a:rPr>
              <a:t>v2|</a:t>
            </a:r>
            <a:r>
              <a:rPr lang="en-US" altLang="en-US" sz="2400" dirty="0" smtClean="0">
                <a:latin typeface="Times New Roman" panose="02020603050405020304" pitchFamily="18" charset="0"/>
                <a:cs typeface="Times New Roman" panose="02020603050405020304" pitchFamily="18" charset="0"/>
                <a:sym typeface="Symbol" pitchFamily="18" charset="2"/>
              </a:rPr>
              <a:t>cos</a:t>
            </a:r>
            <a:r>
              <a:rPr lang="en-US" altLang="en-US" sz="2400" dirty="0" smtClean="0">
                <a:cs typeface="Times New Roman" pitchFamily="18" charset="0"/>
                <a:sym typeface="Symbol" pitchFamily="18" charset="2"/>
              </a:rPr>
              <a:t></a:t>
            </a:r>
          </a:p>
          <a:p>
            <a:pPr>
              <a:lnSpc>
                <a:spcPct val="90000"/>
              </a:lnSpc>
            </a:pPr>
            <a:r>
              <a:rPr lang="hu-HU" altLang="en-US" sz="2800" dirty="0" smtClean="0">
                <a:cs typeface="Times New Roman" pitchFamily="18" charset="0"/>
                <a:sym typeface="Symbol" pitchFamily="18" charset="2"/>
              </a:rPr>
              <a:t>Jelentés</a:t>
            </a:r>
            <a:endParaRPr lang="en-US" altLang="en-US" sz="2800" dirty="0" smtClean="0">
              <a:cs typeface="Times New Roman" pitchFamily="18" charset="0"/>
              <a:sym typeface="Symbol" pitchFamily="18" charset="2"/>
            </a:endParaRPr>
          </a:p>
          <a:p>
            <a:pPr lvl="1">
              <a:lnSpc>
                <a:spcPct val="90000"/>
              </a:lnSpc>
              <a:buFontTx/>
              <a:buNone/>
            </a:pPr>
            <a:r>
              <a:rPr lang="hu-HU" altLang="en-US" sz="2400" u="sng" dirty="0" smtClean="0">
                <a:cs typeface="Times New Roman" pitchFamily="18" charset="0"/>
                <a:sym typeface="Symbol" pitchFamily="18" charset="2"/>
              </a:rPr>
              <a:t>Egyik vektor vetülete a másikra</a:t>
            </a:r>
            <a:r>
              <a:rPr lang="en-US" altLang="en-US" sz="2400" dirty="0" smtClean="0">
                <a:cs typeface="Times New Roman" pitchFamily="18" charset="0"/>
                <a:sym typeface="Symbol" pitchFamily="18" charset="2"/>
              </a:rPr>
              <a:t> * </a:t>
            </a:r>
            <a:r>
              <a:rPr lang="hu-HU" altLang="en-US" sz="2400" dirty="0" smtClean="0">
                <a:cs typeface="Times New Roman" pitchFamily="18" charset="0"/>
                <a:sym typeface="Symbol" pitchFamily="18" charset="2"/>
              </a:rPr>
              <a:t>másik hossza</a:t>
            </a:r>
            <a:endParaRPr lang="en-US" altLang="en-US" sz="2400" dirty="0" smtClean="0">
              <a:cs typeface="Times New Roman" pitchFamily="18" charset="0"/>
              <a:sym typeface="Symbol" pitchFamily="18" charset="2"/>
            </a:endParaRPr>
          </a:p>
          <a:p>
            <a:pPr>
              <a:lnSpc>
                <a:spcPct val="90000"/>
              </a:lnSpc>
            </a:pPr>
            <a:r>
              <a:rPr lang="hu-HU" altLang="en-US" sz="2800" dirty="0" smtClean="0">
                <a:cs typeface="Times New Roman" pitchFamily="18" charset="0"/>
                <a:sym typeface="Symbol" pitchFamily="18" charset="2"/>
              </a:rPr>
              <a:t>Tulajdonság</a:t>
            </a:r>
            <a:endParaRPr lang="en-US" altLang="en-US" sz="2800" dirty="0" smtClean="0">
              <a:cs typeface="Times New Roman" pitchFamily="18" charset="0"/>
              <a:sym typeface="Symbol" pitchFamily="18" charset="2"/>
            </a:endParaRPr>
          </a:p>
          <a:p>
            <a:pPr lvl="1">
              <a:lnSpc>
                <a:spcPct val="90000"/>
              </a:lnSpc>
              <a:buFontTx/>
              <a:buNone/>
            </a:pPr>
            <a:r>
              <a:rPr lang="hu-HU" altLang="en-US" sz="2400" b="1" u="sng" dirty="0" smtClean="0">
                <a:cs typeface="Times New Roman" pitchFamily="18" charset="0"/>
                <a:sym typeface="Symbol" pitchFamily="18" charset="2"/>
              </a:rPr>
              <a:t>Nem asszociatív</a:t>
            </a:r>
            <a:r>
              <a:rPr lang="en-US" altLang="en-US" sz="2400" b="1" u="sng" dirty="0" smtClean="0">
                <a:cs typeface="Times New Roman" pitchFamily="18" charset="0"/>
                <a:sym typeface="Symbol" pitchFamily="18" charset="2"/>
              </a:rPr>
              <a:t>!!!</a:t>
            </a:r>
            <a:endParaRPr lang="hu-HU" altLang="en-US" sz="2400" b="1" u="sng" dirty="0" smtClean="0">
              <a:cs typeface="Times New Roman" pitchFamily="18" charset="0"/>
              <a:sym typeface="Symbol" pitchFamily="18" charset="2"/>
            </a:endParaRPr>
          </a:p>
          <a:p>
            <a:pPr lvl="1">
              <a:lnSpc>
                <a:spcPct val="90000"/>
              </a:lnSpc>
              <a:buFontTx/>
              <a:buNone/>
            </a:pPr>
            <a:r>
              <a:rPr lang="hu-HU" altLang="en-US" sz="2400" dirty="0" smtClean="0">
                <a:cs typeface="Times New Roman" pitchFamily="18" charset="0"/>
                <a:sym typeface="Symbol" pitchFamily="18" charset="2"/>
              </a:rPr>
              <a:t>K</a:t>
            </a:r>
            <a:r>
              <a:rPr lang="en-US" altLang="en-US" sz="2400" dirty="0" err="1" smtClean="0">
                <a:cs typeface="Times New Roman" pitchFamily="18" charset="0"/>
                <a:sym typeface="Symbol" pitchFamily="18" charset="2"/>
              </a:rPr>
              <a:t>ommutat</a:t>
            </a:r>
            <a:r>
              <a:rPr lang="hu-HU" altLang="en-US" sz="2400" dirty="0" smtClean="0">
                <a:cs typeface="Times New Roman" pitchFamily="18" charset="0"/>
                <a:sym typeface="Symbol" pitchFamily="18" charset="2"/>
              </a:rPr>
              <a:t>ív</a:t>
            </a:r>
            <a:endParaRPr lang="en-US" altLang="en-US" sz="2400" dirty="0" smtClean="0">
              <a:cs typeface="Times New Roman" pitchFamily="18" charset="0"/>
              <a:sym typeface="Symbol" pitchFamily="18" charset="2"/>
            </a:endParaRPr>
          </a:p>
          <a:p>
            <a:pPr lvl="1">
              <a:lnSpc>
                <a:spcPct val="90000"/>
              </a:lnSpc>
              <a:buFontTx/>
              <a:buNone/>
            </a:pPr>
            <a:r>
              <a:rPr lang="en-US" altLang="en-US" sz="2400" b="1" dirty="0" smtClean="0">
                <a:cs typeface="Times New Roman" pitchFamily="18" charset="0"/>
              </a:rPr>
              <a:t>	</a:t>
            </a:r>
            <a:r>
              <a:rPr lang="en-US" altLang="en-US" sz="2400" b="1" dirty="0" smtClean="0">
                <a:latin typeface="Times New Roman" panose="02020603050405020304" pitchFamily="18" charset="0"/>
                <a:cs typeface="Times New Roman" panose="02020603050405020304" pitchFamily="18" charset="0"/>
              </a:rPr>
              <a:t>v1</a:t>
            </a:r>
            <a:r>
              <a:rPr lang="en-US" altLang="en-US" sz="2400" b="1" dirty="0" smtClean="0">
                <a:latin typeface="Times New Roman" panose="02020603050405020304" pitchFamily="18" charset="0"/>
                <a:cs typeface="Times New Roman" panose="02020603050405020304" pitchFamily="18" charset="0"/>
                <a:sym typeface="Symbol" pitchFamily="18" charset="2"/>
              </a:rPr>
              <a:t>v2 = </a:t>
            </a:r>
            <a:r>
              <a:rPr lang="en-US" altLang="en-US" sz="2400" b="1" dirty="0" smtClean="0">
                <a:latin typeface="Times New Roman" panose="02020603050405020304" pitchFamily="18" charset="0"/>
                <a:cs typeface="Times New Roman" panose="02020603050405020304" pitchFamily="18" charset="0"/>
              </a:rPr>
              <a:t>v2</a:t>
            </a:r>
            <a:r>
              <a:rPr lang="en-US" altLang="en-US" sz="2400" dirty="0" smtClean="0">
                <a:latin typeface="Times New Roman" panose="02020603050405020304" pitchFamily="18" charset="0"/>
                <a:cs typeface="Times New Roman" panose="02020603050405020304" pitchFamily="18" charset="0"/>
                <a:sym typeface="Symbol" pitchFamily="18" charset="2"/>
              </a:rPr>
              <a:t></a:t>
            </a:r>
            <a:r>
              <a:rPr lang="en-US" altLang="en-US" sz="2400" b="1" dirty="0" smtClean="0">
                <a:latin typeface="Times New Roman" panose="02020603050405020304" pitchFamily="18" charset="0"/>
                <a:cs typeface="Times New Roman" panose="02020603050405020304" pitchFamily="18" charset="0"/>
                <a:sym typeface="Symbol" pitchFamily="18" charset="2"/>
              </a:rPr>
              <a:t>v1 </a:t>
            </a:r>
          </a:p>
          <a:p>
            <a:pPr lvl="1">
              <a:lnSpc>
                <a:spcPct val="90000"/>
              </a:lnSpc>
              <a:buFontTx/>
              <a:buNone/>
            </a:pPr>
            <a:endParaRPr lang="en-US" altLang="en-US" sz="800" dirty="0" smtClean="0">
              <a:cs typeface="Times New Roman" pitchFamily="18" charset="0"/>
              <a:sym typeface="Symbol" pitchFamily="18" charset="2"/>
            </a:endParaRPr>
          </a:p>
          <a:p>
            <a:pPr lvl="1">
              <a:lnSpc>
                <a:spcPct val="90000"/>
              </a:lnSpc>
              <a:buFontTx/>
              <a:buNone/>
            </a:pPr>
            <a:r>
              <a:rPr lang="en-US" altLang="en-US" sz="2400" dirty="0" smtClean="0">
                <a:cs typeface="Times New Roman" pitchFamily="18" charset="0"/>
                <a:sym typeface="Symbol" pitchFamily="18" charset="2"/>
              </a:rPr>
              <a:t>Dis</a:t>
            </a:r>
            <a:r>
              <a:rPr lang="hu-HU" altLang="en-US" sz="2400" dirty="0" smtClean="0">
                <a:cs typeface="Times New Roman" pitchFamily="18" charset="0"/>
                <a:sym typeface="Symbol" pitchFamily="18" charset="2"/>
              </a:rPr>
              <a:t>z</a:t>
            </a:r>
            <a:r>
              <a:rPr lang="en-US" altLang="en-US" sz="2400" dirty="0" err="1" smtClean="0">
                <a:cs typeface="Times New Roman" pitchFamily="18" charset="0"/>
                <a:sym typeface="Symbol" pitchFamily="18" charset="2"/>
              </a:rPr>
              <a:t>tribut</a:t>
            </a:r>
            <a:r>
              <a:rPr lang="hu-HU" altLang="en-US" sz="2400" dirty="0" smtClean="0">
                <a:cs typeface="Times New Roman" pitchFamily="18" charset="0"/>
                <a:sym typeface="Symbol" pitchFamily="18" charset="2"/>
              </a:rPr>
              <a:t>ív az összeadással</a:t>
            </a:r>
          </a:p>
          <a:p>
            <a:pPr lvl="1">
              <a:lnSpc>
                <a:spcPct val="90000"/>
              </a:lnSpc>
              <a:buFontTx/>
              <a:buNone/>
            </a:pPr>
            <a:r>
              <a:rPr lang="en-US" altLang="en-US" sz="2400" b="1" dirty="0" smtClean="0">
                <a:cs typeface="Times New Roman" pitchFamily="18" charset="0"/>
              </a:rPr>
              <a:t>   	</a:t>
            </a:r>
            <a:r>
              <a:rPr lang="en-US" altLang="en-US" sz="2400" b="1" dirty="0" smtClean="0">
                <a:latin typeface="Times New Roman" panose="02020603050405020304" pitchFamily="18" charset="0"/>
                <a:cs typeface="Times New Roman" panose="02020603050405020304" pitchFamily="18" charset="0"/>
              </a:rPr>
              <a:t>v3</a:t>
            </a:r>
            <a:r>
              <a:rPr lang="en-US" altLang="en-US" sz="2400" b="1" dirty="0" smtClean="0">
                <a:latin typeface="Times New Roman" panose="02020603050405020304" pitchFamily="18" charset="0"/>
                <a:cs typeface="Times New Roman" panose="02020603050405020304" pitchFamily="18" charset="0"/>
                <a:sym typeface="Symbol" pitchFamily="18" charset="2"/>
              </a:rPr>
              <a:t>(v2+v1) = </a:t>
            </a:r>
            <a:r>
              <a:rPr lang="en-US" altLang="en-US" sz="2400" b="1" dirty="0" smtClean="0">
                <a:latin typeface="Times New Roman" panose="02020603050405020304" pitchFamily="18" charset="0"/>
                <a:cs typeface="Times New Roman" panose="02020603050405020304" pitchFamily="18" charset="0"/>
              </a:rPr>
              <a:t>v3</a:t>
            </a:r>
            <a:r>
              <a:rPr lang="en-US" altLang="en-US" sz="2400" b="1" dirty="0" smtClean="0">
                <a:latin typeface="Times New Roman" panose="02020603050405020304" pitchFamily="18" charset="0"/>
                <a:cs typeface="Times New Roman" panose="02020603050405020304" pitchFamily="18" charset="0"/>
                <a:sym typeface="Symbol" pitchFamily="18" charset="2"/>
              </a:rPr>
              <a:t>v2 + </a:t>
            </a:r>
            <a:r>
              <a:rPr lang="en-US" altLang="en-US" sz="2400" b="1" dirty="0" smtClean="0">
                <a:latin typeface="Times New Roman" panose="02020603050405020304" pitchFamily="18" charset="0"/>
                <a:cs typeface="Times New Roman" panose="02020603050405020304" pitchFamily="18" charset="0"/>
              </a:rPr>
              <a:t>v3</a:t>
            </a:r>
            <a:r>
              <a:rPr lang="en-US" altLang="en-US" sz="2400" b="1" dirty="0" smtClean="0">
                <a:latin typeface="Times New Roman" panose="02020603050405020304" pitchFamily="18" charset="0"/>
                <a:cs typeface="Times New Roman" panose="02020603050405020304" pitchFamily="18" charset="0"/>
                <a:sym typeface="Symbol" pitchFamily="18" charset="2"/>
              </a:rPr>
              <a:t>v1</a:t>
            </a:r>
          </a:p>
          <a:p>
            <a:pPr lvl="1">
              <a:lnSpc>
                <a:spcPct val="90000"/>
              </a:lnSpc>
              <a:buFontTx/>
              <a:buNone/>
            </a:pPr>
            <a:endParaRPr lang="en-US" altLang="en-US" sz="800" b="1" dirty="0" smtClean="0">
              <a:cs typeface="Times New Roman" pitchFamily="18" charset="0"/>
              <a:sym typeface="Symbol" pitchFamily="18" charset="2"/>
            </a:endParaRPr>
          </a:p>
          <a:p>
            <a:pPr lvl="1">
              <a:lnSpc>
                <a:spcPct val="90000"/>
              </a:lnSpc>
              <a:buFontTx/>
              <a:buNone/>
            </a:pPr>
            <a:r>
              <a:rPr lang="en-US" altLang="en-US" sz="2400" b="1" dirty="0" smtClean="0">
                <a:cs typeface="Times New Roman" pitchFamily="18" charset="0"/>
              </a:rPr>
              <a:t>	</a:t>
            </a:r>
            <a:r>
              <a:rPr lang="en-US" altLang="en-US" sz="2400" b="1" dirty="0" err="1" smtClean="0">
                <a:latin typeface="Times New Roman" panose="02020603050405020304" pitchFamily="18" charset="0"/>
                <a:cs typeface="Times New Roman" panose="02020603050405020304" pitchFamily="18" charset="0"/>
              </a:rPr>
              <a:t>v</a:t>
            </a:r>
            <a:r>
              <a:rPr lang="en-US" altLang="en-US" sz="2400" dirty="0" err="1" smtClean="0">
                <a:latin typeface="Times New Roman" panose="02020603050405020304" pitchFamily="18" charset="0"/>
                <a:cs typeface="Times New Roman" panose="02020603050405020304" pitchFamily="18" charset="0"/>
                <a:sym typeface="Symbol" pitchFamily="18" charset="2"/>
              </a:rPr>
              <a:t></a:t>
            </a:r>
            <a:r>
              <a:rPr lang="en-US" altLang="en-US" sz="2400" b="1" dirty="0" err="1" smtClean="0">
                <a:latin typeface="Times New Roman" panose="02020603050405020304" pitchFamily="18" charset="0"/>
                <a:cs typeface="Times New Roman" panose="02020603050405020304" pitchFamily="18" charset="0"/>
                <a:sym typeface="Symbol" pitchFamily="18" charset="2"/>
              </a:rPr>
              <a:t>v</a:t>
            </a:r>
            <a:r>
              <a:rPr lang="en-US" altLang="en-US" sz="2400" b="1" dirty="0" smtClean="0">
                <a:latin typeface="Times New Roman" panose="02020603050405020304" pitchFamily="18" charset="0"/>
                <a:cs typeface="Times New Roman" panose="02020603050405020304" pitchFamily="18" charset="0"/>
                <a:sym typeface="Symbol" pitchFamily="18" charset="2"/>
              </a:rPr>
              <a:t> = |</a:t>
            </a:r>
            <a:r>
              <a:rPr lang="en-US" altLang="en-US" sz="2400" b="1" dirty="0" smtClean="0">
                <a:latin typeface="Times New Roman" panose="02020603050405020304" pitchFamily="18" charset="0"/>
                <a:cs typeface="Times New Roman" panose="02020603050405020304" pitchFamily="18" charset="0"/>
              </a:rPr>
              <a:t>v|</a:t>
            </a:r>
            <a:r>
              <a:rPr lang="en-US" altLang="en-US" sz="2400" b="1" baseline="30000" dirty="0" smtClean="0">
                <a:latin typeface="Times New Roman" panose="02020603050405020304" pitchFamily="18" charset="0"/>
                <a:cs typeface="Times New Roman" panose="02020603050405020304" pitchFamily="18" charset="0"/>
              </a:rPr>
              <a:t>2</a:t>
            </a:r>
          </a:p>
          <a:p>
            <a:pPr lvl="1">
              <a:lnSpc>
                <a:spcPct val="90000"/>
              </a:lnSpc>
              <a:buFontTx/>
              <a:buNone/>
            </a:pPr>
            <a:endParaRPr lang="en-US" altLang="en-US" sz="800" b="1" baseline="30000" dirty="0" smtClean="0">
              <a:cs typeface="Times New Roman" pitchFamily="18" charset="0"/>
            </a:endParaRPr>
          </a:p>
          <a:p>
            <a:pPr lvl="1">
              <a:lnSpc>
                <a:spcPct val="90000"/>
              </a:lnSpc>
              <a:buFontTx/>
              <a:buNone/>
            </a:pPr>
            <a:r>
              <a:rPr lang="hu-HU" altLang="en-US" sz="2400" b="1" dirty="0" smtClean="0">
                <a:cs typeface="Times New Roman" pitchFamily="18" charset="0"/>
              </a:rPr>
              <a:t>Két vektor merőleges ha a skalárszorzatuk zérus</a:t>
            </a:r>
            <a:endParaRPr lang="en-US" altLang="en-US" sz="2400" b="1" dirty="0" smtClean="0">
              <a:cs typeface="Times New Roman" pitchFamily="18" charset="0"/>
            </a:endParaRPr>
          </a:p>
        </p:txBody>
      </p:sp>
      <p:sp>
        <p:nvSpPr>
          <p:cNvPr id="8196" name="Line 4"/>
          <p:cNvSpPr>
            <a:spLocks noChangeShapeType="1"/>
          </p:cNvSpPr>
          <p:nvPr/>
        </p:nvSpPr>
        <p:spPr bwMode="auto">
          <a:xfrm flipV="1">
            <a:off x="6518275" y="981075"/>
            <a:ext cx="933450" cy="10795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197" name="Line 10"/>
          <p:cNvSpPr>
            <a:spLocks noChangeShapeType="1"/>
          </p:cNvSpPr>
          <p:nvPr/>
        </p:nvSpPr>
        <p:spPr bwMode="auto">
          <a:xfrm flipV="1">
            <a:off x="6516688" y="2060575"/>
            <a:ext cx="2016125"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198" name="Rectangle 11"/>
          <p:cNvSpPr>
            <a:spLocks noChangeArrowheads="1"/>
          </p:cNvSpPr>
          <p:nvPr/>
        </p:nvSpPr>
        <p:spPr bwMode="auto">
          <a:xfrm>
            <a:off x="6804025" y="1557338"/>
            <a:ext cx="37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a:sym typeface="Symbol" pitchFamily="18" charset="2"/>
              </a:rPr>
              <a:t></a:t>
            </a:r>
            <a:endParaRPr lang="hu-HU" altLang="en-US">
              <a:sym typeface="Symbol" pitchFamily="18" charset="2"/>
            </a:endParaRPr>
          </a:p>
        </p:txBody>
      </p:sp>
      <p:sp>
        <p:nvSpPr>
          <p:cNvPr id="8199" name="Line 13"/>
          <p:cNvSpPr>
            <a:spLocks noChangeShapeType="1"/>
          </p:cNvSpPr>
          <p:nvPr/>
        </p:nvSpPr>
        <p:spPr bwMode="auto">
          <a:xfrm>
            <a:off x="7451725" y="981075"/>
            <a:ext cx="0" cy="10795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hu-HU"/>
          </a:p>
        </p:txBody>
      </p:sp>
      <p:sp>
        <p:nvSpPr>
          <p:cNvPr id="8200" name="Rectangle 14"/>
          <p:cNvSpPr>
            <a:spLocks noChangeArrowheads="1"/>
          </p:cNvSpPr>
          <p:nvPr/>
        </p:nvSpPr>
        <p:spPr bwMode="auto">
          <a:xfrm>
            <a:off x="6443663" y="981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a:t>v1</a:t>
            </a:r>
          </a:p>
        </p:txBody>
      </p:sp>
      <p:sp>
        <p:nvSpPr>
          <p:cNvPr id="8201" name="Rectangle 15"/>
          <p:cNvSpPr>
            <a:spLocks noChangeArrowheads="1"/>
          </p:cNvSpPr>
          <p:nvPr/>
        </p:nvSpPr>
        <p:spPr bwMode="auto">
          <a:xfrm>
            <a:off x="8316913" y="14128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a:sym typeface="Symbol" pitchFamily="18" charset="2"/>
              </a:rPr>
              <a:t>v2</a:t>
            </a:r>
          </a:p>
        </p:txBody>
      </p:sp>
      <p:sp>
        <p:nvSpPr>
          <p:cNvPr id="8202" name="Line 16"/>
          <p:cNvSpPr>
            <a:spLocks noChangeShapeType="1"/>
          </p:cNvSpPr>
          <p:nvPr/>
        </p:nvSpPr>
        <p:spPr bwMode="auto">
          <a:xfrm flipV="1">
            <a:off x="6516688" y="2276475"/>
            <a:ext cx="935037" cy="0"/>
          </a:xfrm>
          <a:prstGeom prst="line">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hu-HU"/>
          </a:p>
        </p:txBody>
      </p:sp>
      <p:sp>
        <p:nvSpPr>
          <p:cNvPr id="8203" name="Rectangle 17"/>
          <p:cNvSpPr>
            <a:spLocks noChangeArrowheads="1"/>
          </p:cNvSpPr>
          <p:nvPr/>
        </p:nvSpPr>
        <p:spPr bwMode="auto">
          <a:xfrm>
            <a:off x="6445250" y="2276475"/>
            <a:ext cx="1296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en-US" b="1">
                <a:sym typeface="Symbol" pitchFamily="18" charset="2"/>
              </a:rPr>
              <a:t>|</a:t>
            </a:r>
            <a:r>
              <a:rPr lang="hu-HU" altLang="en-US" b="1"/>
              <a:t>v1</a:t>
            </a:r>
            <a:r>
              <a:rPr lang="en-US" altLang="en-US" b="1"/>
              <a:t>|</a:t>
            </a:r>
            <a:r>
              <a:rPr lang="hu-HU" altLang="en-US">
                <a:sym typeface="Symbol" pitchFamily="18" charset="2"/>
              </a:rPr>
              <a:t></a:t>
            </a:r>
            <a:r>
              <a:rPr lang="en-US" altLang="en-US">
                <a:sym typeface="Symbol" pitchFamily="18" charset="2"/>
              </a:rPr>
              <a:t>cos</a:t>
            </a:r>
            <a:endParaRPr lang="hu-HU" altLang="en-US">
              <a:sym typeface="Symbol" pitchFamily="18" charset="2"/>
            </a:endParaRPr>
          </a:p>
        </p:txBody>
      </p:sp>
      <p:sp>
        <p:nvSpPr>
          <p:cNvPr id="8204" name="Line 18"/>
          <p:cNvSpPr>
            <a:spLocks noChangeShapeType="1"/>
          </p:cNvSpPr>
          <p:nvPr/>
        </p:nvSpPr>
        <p:spPr bwMode="auto">
          <a:xfrm flipV="1">
            <a:off x="5942013" y="3789363"/>
            <a:ext cx="933450" cy="10795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05" name="Line 19"/>
          <p:cNvSpPr>
            <a:spLocks noChangeShapeType="1"/>
          </p:cNvSpPr>
          <p:nvPr/>
        </p:nvSpPr>
        <p:spPr bwMode="auto">
          <a:xfrm flipV="1">
            <a:off x="5940425" y="4868863"/>
            <a:ext cx="2016125"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06" name="Rectangle 20"/>
          <p:cNvSpPr>
            <a:spLocks noChangeArrowheads="1"/>
          </p:cNvSpPr>
          <p:nvPr/>
        </p:nvSpPr>
        <p:spPr bwMode="auto">
          <a:xfrm>
            <a:off x="6227763" y="4365625"/>
            <a:ext cx="37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a:sym typeface="Symbol" pitchFamily="18" charset="2"/>
              </a:rPr>
              <a:t></a:t>
            </a:r>
            <a:endParaRPr lang="hu-HU" altLang="en-US">
              <a:sym typeface="Symbol" pitchFamily="18" charset="2"/>
            </a:endParaRPr>
          </a:p>
        </p:txBody>
      </p:sp>
      <p:sp>
        <p:nvSpPr>
          <p:cNvPr id="8207" name="Line 21"/>
          <p:cNvSpPr>
            <a:spLocks noChangeShapeType="1"/>
          </p:cNvSpPr>
          <p:nvPr/>
        </p:nvSpPr>
        <p:spPr bwMode="auto">
          <a:xfrm>
            <a:off x="6875463" y="3789363"/>
            <a:ext cx="0" cy="10795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hu-HU"/>
          </a:p>
        </p:txBody>
      </p:sp>
      <p:sp>
        <p:nvSpPr>
          <p:cNvPr id="8208" name="Rectangle 22"/>
          <p:cNvSpPr>
            <a:spLocks noChangeArrowheads="1"/>
          </p:cNvSpPr>
          <p:nvPr/>
        </p:nvSpPr>
        <p:spPr bwMode="auto">
          <a:xfrm>
            <a:off x="5867400" y="37893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a:t>v1</a:t>
            </a:r>
          </a:p>
        </p:txBody>
      </p:sp>
      <p:sp>
        <p:nvSpPr>
          <p:cNvPr id="8209" name="Rectangle 23"/>
          <p:cNvSpPr>
            <a:spLocks noChangeArrowheads="1"/>
          </p:cNvSpPr>
          <p:nvPr/>
        </p:nvSpPr>
        <p:spPr bwMode="auto">
          <a:xfrm>
            <a:off x="7164388" y="3140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a:sym typeface="Symbol" pitchFamily="18" charset="2"/>
              </a:rPr>
              <a:t>v2</a:t>
            </a:r>
          </a:p>
        </p:txBody>
      </p:sp>
      <p:sp>
        <p:nvSpPr>
          <p:cNvPr id="8210" name="Line 24"/>
          <p:cNvSpPr>
            <a:spLocks noChangeShapeType="1"/>
          </p:cNvSpPr>
          <p:nvPr/>
        </p:nvSpPr>
        <p:spPr bwMode="auto">
          <a:xfrm flipV="1">
            <a:off x="5940425" y="5084763"/>
            <a:ext cx="935038" cy="0"/>
          </a:xfrm>
          <a:prstGeom prst="line">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hu-HU"/>
          </a:p>
        </p:txBody>
      </p:sp>
      <p:sp>
        <p:nvSpPr>
          <p:cNvPr id="8211" name="Rectangle 25"/>
          <p:cNvSpPr>
            <a:spLocks noChangeArrowheads="1"/>
          </p:cNvSpPr>
          <p:nvPr/>
        </p:nvSpPr>
        <p:spPr bwMode="auto">
          <a:xfrm>
            <a:off x="5868988" y="5084763"/>
            <a:ext cx="1296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en-US" b="1">
                <a:sym typeface="Symbol" pitchFamily="18" charset="2"/>
              </a:rPr>
              <a:t>|</a:t>
            </a:r>
            <a:r>
              <a:rPr lang="hu-HU" altLang="en-US" b="1"/>
              <a:t>v1</a:t>
            </a:r>
            <a:r>
              <a:rPr lang="en-US" altLang="en-US" b="1"/>
              <a:t>|</a:t>
            </a:r>
            <a:r>
              <a:rPr lang="hu-HU" altLang="en-US">
                <a:sym typeface="Symbol" pitchFamily="18" charset="2"/>
              </a:rPr>
              <a:t></a:t>
            </a:r>
            <a:r>
              <a:rPr lang="en-US" altLang="en-US">
                <a:sym typeface="Symbol" pitchFamily="18" charset="2"/>
              </a:rPr>
              <a:t>cos</a:t>
            </a:r>
            <a:endParaRPr lang="hu-HU" altLang="en-US">
              <a:sym typeface="Symbol" pitchFamily="18" charset="2"/>
            </a:endParaRPr>
          </a:p>
        </p:txBody>
      </p:sp>
      <p:sp>
        <p:nvSpPr>
          <p:cNvPr id="8212" name="Line 26"/>
          <p:cNvSpPr>
            <a:spLocks noChangeShapeType="1"/>
          </p:cNvSpPr>
          <p:nvPr/>
        </p:nvSpPr>
        <p:spPr bwMode="auto">
          <a:xfrm flipV="1">
            <a:off x="6877050" y="3643313"/>
            <a:ext cx="863600" cy="144462"/>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13" name="Line 27"/>
          <p:cNvSpPr>
            <a:spLocks noChangeShapeType="1"/>
          </p:cNvSpPr>
          <p:nvPr/>
        </p:nvSpPr>
        <p:spPr bwMode="auto">
          <a:xfrm>
            <a:off x="7740650" y="3643313"/>
            <a:ext cx="0" cy="122555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hu-HU"/>
          </a:p>
        </p:txBody>
      </p:sp>
      <p:sp>
        <p:nvSpPr>
          <p:cNvPr id="8214" name="Rectangle 28"/>
          <p:cNvSpPr>
            <a:spLocks noChangeArrowheads="1"/>
          </p:cNvSpPr>
          <p:nvPr/>
        </p:nvSpPr>
        <p:spPr bwMode="auto">
          <a:xfrm>
            <a:off x="8027988" y="4724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a:sym typeface="Symbol" pitchFamily="18" charset="2"/>
              </a:rPr>
              <a:t>v</a:t>
            </a:r>
            <a:r>
              <a:rPr lang="en-GB" altLang="en-US" b="1">
                <a:sym typeface="Symbol" pitchFamily="18" charset="2"/>
              </a:rPr>
              <a:t>3</a:t>
            </a:r>
            <a:endParaRPr lang="hu-HU" altLang="en-US" b="1">
              <a:sym typeface="Symbol" pitchFamily="18" charset="2"/>
            </a:endParaRP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Freeform 27"/>
          <p:cNvSpPr>
            <a:spLocks/>
          </p:cNvSpPr>
          <p:nvPr/>
        </p:nvSpPr>
        <p:spPr bwMode="auto">
          <a:xfrm>
            <a:off x="6372225" y="1409700"/>
            <a:ext cx="2479675" cy="1155700"/>
          </a:xfrm>
          <a:custGeom>
            <a:avLst/>
            <a:gdLst>
              <a:gd name="T0" fmla="*/ 2147483647 w 2061"/>
              <a:gd name="T1" fmla="*/ 2147483647 h 728"/>
              <a:gd name="T2" fmla="*/ 0 w 2061"/>
              <a:gd name="T3" fmla="*/ 2147483647 h 728"/>
              <a:gd name="T4" fmla="*/ 2147483647 w 2061"/>
              <a:gd name="T5" fmla="*/ 2147483647 h 728"/>
              <a:gd name="T6" fmla="*/ 2147483647 w 2061"/>
              <a:gd name="T7" fmla="*/ 0 h 728"/>
              <a:gd name="T8" fmla="*/ 2147483647 w 2061"/>
              <a:gd name="T9" fmla="*/ 2147483647 h 728"/>
              <a:gd name="T10" fmla="*/ 0 60000 65536"/>
              <a:gd name="T11" fmla="*/ 0 60000 65536"/>
              <a:gd name="T12" fmla="*/ 0 60000 65536"/>
              <a:gd name="T13" fmla="*/ 0 60000 65536"/>
              <a:gd name="T14" fmla="*/ 0 60000 65536"/>
              <a:gd name="T15" fmla="*/ 0 w 2061"/>
              <a:gd name="T16" fmla="*/ 0 h 728"/>
              <a:gd name="T17" fmla="*/ 2061 w 2061"/>
              <a:gd name="T18" fmla="*/ 728 h 728"/>
            </a:gdLst>
            <a:ahLst/>
            <a:cxnLst>
              <a:cxn ang="T10">
                <a:pos x="T0" y="T1"/>
              </a:cxn>
              <a:cxn ang="T11">
                <a:pos x="T2" y="T3"/>
              </a:cxn>
              <a:cxn ang="T12">
                <a:pos x="T4" y="T5"/>
              </a:cxn>
              <a:cxn ang="T13">
                <a:pos x="T6" y="T7"/>
              </a:cxn>
              <a:cxn ang="T14">
                <a:pos x="T8" y="T9"/>
              </a:cxn>
            </a:cxnLst>
            <a:rect l="T15" t="T16" r="T17" b="T18"/>
            <a:pathLst>
              <a:path w="2061" h="728">
                <a:moveTo>
                  <a:pt x="454" y="3"/>
                </a:moveTo>
                <a:lnTo>
                  <a:pt x="0" y="728"/>
                </a:lnTo>
                <a:lnTo>
                  <a:pt x="1724" y="728"/>
                </a:lnTo>
                <a:lnTo>
                  <a:pt x="2061" y="0"/>
                </a:lnTo>
                <a:lnTo>
                  <a:pt x="454" y="3"/>
                </a:lnTo>
                <a:close/>
              </a:path>
            </a:pathLst>
          </a:custGeom>
          <a:solidFill>
            <a:schemeClr val="bg2"/>
          </a:solidFill>
          <a:ln w="12700">
            <a:solidFill>
              <a:schemeClr val="tx1"/>
            </a:solidFill>
            <a:round/>
            <a:headEnd/>
            <a:tailEnd/>
          </a:ln>
        </p:spPr>
        <p:txBody>
          <a:bodyPr/>
          <a:lstStyle/>
          <a:p>
            <a:endParaRPr lang="hu-HU"/>
          </a:p>
        </p:txBody>
      </p:sp>
      <p:sp>
        <p:nvSpPr>
          <p:cNvPr id="344093" name="Freeform 29"/>
          <p:cNvSpPr>
            <a:spLocks/>
          </p:cNvSpPr>
          <p:nvPr/>
        </p:nvSpPr>
        <p:spPr bwMode="auto">
          <a:xfrm>
            <a:off x="7235825" y="1627188"/>
            <a:ext cx="1370013" cy="793750"/>
          </a:xfrm>
          <a:custGeom>
            <a:avLst/>
            <a:gdLst>
              <a:gd name="T0" fmla="*/ 2147483647 w 863"/>
              <a:gd name="T1" fmla="*/ 2147483647 h 500"/>
              <a:gd name="T2" fmla="*/ 0 w 863"/>
              <a:gd name="T3" fmla="*/ 2147483647 h 500"/>
              <a:gd name="T4" fmla="*/ 2147483647 w 863"/>
              <a:gd name="T5" fmla="*/ 2147483647 h 500"/>
              <a:gd name="T6" fmla="*/ 2147483647 w 863"/>
              <a:gd name="T7" fmla="*/ 0 h 500"/>
              <a:gd name="T8" fmla="*/ 2147483647 w 863"/>
              <a:gd name="T9" fmla="*/ 2147483647 h 500"/>
              <a:gd name="T10" fmla="*/ 0 60000 65536"/>
              <a:gd name="T11" fmla="*/ 0 60000 65536"/>
              <a:gd name="T12" fmla="*/ 0 60000 65536"/>
              <a:gd name="T13" fmla="*/ 0 60000 65536"/>
              <a:gd name="T14" fmla="*/ 0 60000 65536"/>
              <a:gd name="T15" fmla="*/ 0 w 863"/>
              <a:gd name="T16" fmla="*/ 0 h 500"/>
              <a:gd name="T17" fmla="*/ 863 w 863"/>
              <a:gd name="T18" fmla="*/ 500 h 500"/>
            </a:gdLst>
            <a:ahLst/>
            <a:cxnLst>
              <a:cxn ang="T10">
                <a:pos x="T0" y="T1"/>
              </a:cxn>
              <a:cxn ang="T11">
                <a:pos x="T2" y="T3"/>
              </a:cxn>
              <a:cxn ang="T12">
                <a:pos x="T4" y="T5"/>
              </a:cxn>
              <a:cxn ang="T13">
                <a:pos x="T6" y="T7"/>
              </a:cxn>
              <a:cxn ang="T14">
                <a:pos x="T8" y="T9"/>
              </a:cxn>
            </a:cxnLst>
            <a:rect l="T15" t="T16" r="T17" b="T18"/>
            <a:pathLst>
              <a:path w="863" h="500">
                <a:moveTo>
                  <a:pt x="180" y="1"/>
                </a:moveTo>
                <a:lnTo>
                  <a:pt x="0" y="500"/>
                </a:lnTo>
                <a:lnTo>
                  <a:pt x="683" y="500"/>
                </a:lnTo>
                <a:lnTo>
                  <a:pt x="863" y="0"/>
                </a:lnTo>
                <a:lnTo>
                  <a:pt x="180" y="1"/>
                </a:lnTo>
                <a:close/>
              </a:path>
            </a:pathLst>
          </a:custGeom>
          <a:solidFill>
            <a:srgbClr val="FFFF00"/>
          </a:solidFill>
          <a:ln w="12700">
            <a:solidFill>
              <a:schemeClr val="tx1"/>
            </a:solidFill>
            <a:round/>
            <a:headEnd/>
            <a:tailEnd/>
          </a:ln>
        </p:spPr>
        <p:txBody>
          <a:bodyPr/>
          <a:lstStyle/>
          <a:p>
            <a:endParaRPr lang="hu-HU"/>
          </a:p>
        </p:txBody>
      </p:sp>
      <p:sp>
        <p:nvSpPr>
          <p:cNvPr id="9221" name="Rectangle 5"/>
          <p:cNvSpPr>
            <a:spLocks noChangeArrowheads="1"/>
          </p:cNvSpPr>
          <p:nvPr/>
        </p:nvSpPr>
        <p:spPr bwMode="auto">
          <a:xfrm>
            <a:off x="539750" y="1084263"/>
            <a:ext cx="83534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80000"/>
              </a:lnSpc>
              <a:spcBef>
                <a:spcPct val="20000"/>
              </a:spcBef>
              <a:buClr>
                <a:schemeClr val="accent2"/>
              </a:buClr>
              <a:buSzPct val="75000"/>
              <a:buFont typeface="Monotype Sorts" pitchFamily="2" charset="2"/>
              <a:buChar char="l"/>
            </a:pPr>
            <a:r>
              <a:rPr lang="en-US" altLang="en-US" sz="2800" dirty="0" err="1">
                <a:latin typeface="+mn-lt"/>
              </a:rPr>
              <a:t>Defin</a:t>
            </a:r>
            <a:r>
              <a:rPr lang="hu-HU" altLang="en-US" sz="2800" dirty="0" err="1">
                <a:latin typeface="+mn-lt"/>
              </a:rPr>
              <a:t>íció</a:t>
            </a:r>
            <a:endParaRPr lang="hu-HU" altLang="en-US" sz="2800" dirty="0">
              <a:latin typeface="+mn-lt"/>
            </a:endParaRPr>
          </a:p>
          <a:p>
            <a:pPr lvl="1" algn="l">
              <a:lnSpc>
                <a:spcPct val="80000"/>
              </a:lnSpc>
              <a:spcBef>
                <a:spcPct val="20000"/>
              </a:spcBef>
              <a:buClr>
                <a:schemeClr val="tx1"/>
              </a:buClr>
              <a:buSzPct val="100000"/>
            </a:pPr>
            <a:r>
              <a:rPr lang="en-US" altLang="en-US" b="1" dirty="0">
                <a:cs typeface="Times New Roman" panose="02020603050405020304" pitchFamily="18" charset="0"/>
              </a:rPr>
              <a:t>|</a:t>
            </a:r>
            <a:r>
              <a:rPr lang="hu-HU" altLang="en-US" b="1" dirty="0">
                <a:cs typeface="Times New Roman" panose="02020603050405020304" pitchFamily="18" charset="0"/>
              </a:rPr>
              <a:t>v1</a:t>
            </a:r>
            <a:r>
              <a:rPr lang="en-GB" altLang="en-US" b="1" dirty="0">
                <a:cs typeface="Times New Roman" panose="02020603050405020304" pitchFamily="18" charset="0"/>
              </a:rPr>
              <a:t> </a:t>
            </a:r>
            <a:r>
              <a:rPr lang="hu-HU" altLang="en-US" b="1" dirty="0">
                <a:cs typeface="Times New Roman" panose="02020603050405020304" pitchFamily="18" charset="0"/>
                <a:sym typeface="Symbol" pitchFamily="18" charset="2"/>
              </a:rPr>
              <a:t></a:t>
            </a:r>
            <a:r>
              <a:rPr lang="en-GB" altLang="en-US" dirty="0">
                <a:cs typeface="Times New Roman" panose="02020603050405020304" pitchFamily="18" charset="0"/>
                <a:sym typeface="Symbol" pitchFamily="18" charset="2"/>
              </a:rPr>
              <a:t> </a:t>
            </a:r>
            <a:r>
              <a:rPr lang="hu-HU" altLang="en-US" b="1" dirty="0">
                <a:cs typeface="Times New Roman" panose="02020603050405020304" pitchFamily="18" charset="0"/>
                <a:sym typeface="Symbol" pitchFamily="18" charset="2"/>
              </a:rPr>
              <a:t>v2</a:t>
            </a:r>
            <a:r>
              <a:rPr lang="en-US" altLang="en-US" b="1" dirty="0">
                <a:cs typeface="Times New Roman" panose="02020603050405020304" pitchFamily="18" charset="0"/>
                <a:sym typeface="Symbol" pitchFamily="18" charset="2"/>
              </a:rPr>
              <a:t>|</a:t>
            </a:r>
            <a:r>
              <a:rPr lang="hu-HU" altLang="en-US" b="1" dirty="0">
                <a:cs typeface="Times New Roman" panose="02020603050405020304" pitchFamily="18" charset="0"/>
                <a:sym typeface="Symbol" pitchFamily="18" charset="2"/>
              </a:rPr>
              <a:t> </a:t>
            </a:r>
            <a:r>
              <a:rPr lang="en-GB" altLang="en-US" b="1" dirty="0">
                <a:cs typeface="Times New Roman" panose="02020603050405020304" pitchFamily="18" charset="0"/>
                <a:sym typeface="Symbol" pitchFamily="18" charset="2"/>
              </a:rPr>
              <a:t>= |</a:t>
            </a:r>
            <a:r>
              <a:rPr lang="hu-HU" altLang="en-US" b="1" dirty="0">
                <a:cs typeface="Times New Roman" panose="02020603050405020304" pitchFamily="18" charset="0"/>
              </a:rPr>
              <a:t>v1</a:t>
            </a:r>
            <a:r>
              <a:rPr lang="en-US" altLang="en-US" b="1" dirty="0">
                <a:cs typeface="Times New Roman" panose="02020603050405020304" pitchFamily="18" charset="0"/>
              </a:rPr>
              <a:t>|</a:t>
            </a:r>
            <a:r>
              <a:rPr lang="hu-HU" altLang="en-US" dirty="0">
                <a:cs typeface="Times New Roman" panose="02020603050405020304" pitchFamily="18" charset="0"/>
                <a:sym typeface="Symbol" pitchFamily="18" charset="2"/>
              </a:rPr>
              <a:t></a:t>
            </a:r>
            <a:r>
              <a:rPr lang="en-US" altLang="en-US" dirty="0">
                <a:cs typeface="Times New Roman" panose="02020603050405020304" pitchFamily="18" charset="0"/>
                <a:sym typeface="Symbol" pitchFamily="18" charset="2"/>
              </a:rPr>
              <a:t>|</a:t>
            </a:r>
            <a:r>
              <a:rPr lang="hu-HU" altLang="en-US" b="1" dirty="0">
                <a:cs typeface="Times New Roman" panose="02020603050405020304" pitchFamily="18" charset="0"/>
                <a:sym typeface="Symbol" pitchFamily="18" charset="2"/>
              </a:rPr>
              <a:t>v2</a:t>
            </a:r>
            <a:r>
              <a:rPr lang="en-US" altLang="en-US" b="1" dirty="0">
                <a:cs typeface="Times New Roman" panose="02020603050405020304" pitchFamily="18" charset="0"/>
                <a:sym typeface="Symbol" pitchFamily="18" charset="2"/>
              </a:rPr>
              <a:t>|</a:t>
            </a:r>
            <a:r>
              <a:rPr lang="hu-HU" altLang="en-US" dirty="0">
                <a:cs typeface="Times New Roman" panose="02020603050405020304" pitchFamily="18" charset="0"/>
                <a:sym typeface="Symbol" pitchFamily="18" charset="2"/>
              </a:rPr>
              <a:t></a:t>
            </a:r>
            <a:r>
              <a:rPr lang="en-US" altLang="en-US" dirty="0">
                <a:cs typeface="Times New Roman" panose="02020603050405020304" pitchFamily="18" charset="0"/>
                <a:sym typeface="Symbol" pitchFamily="18" charset="2"/>
              </a:rPr>
              <a:t>sin</a:t>
            </a:r>
            <a:r>
              <a:rPr lang="en-US" altLang="en-US" dirty="0">
                <a:latin typeface="+mn-lt"/>
                <a:cs typeface="Times New Roman" pitchFamily="18" charset="0"/>
                <a:sym typeface="Symbol" pitchFamily="18" charset="2"/>
              </a:rPr>
              <a:t> </a:t>
            </a:r>
          </a:p>
          <a:p>
            <a:pPr lvl="1" algn="l">
              <a:lnSpc>
                <a:spcPct val="80000"/>
              </a:lnSpc>
              <a:spcBef>
                <a:spcPct val="20000"/>
              </a:spcBef>
              <a:buClr>
                <a:schemeClr val="tx1"/>
              </a:buClr>
              <a:buSzPct val="100000"/>
            </a:pPr>
            <a:r>
              <a:rPr lang="hu-HU" altLang="en-US" dirty="0">
                <a:latin typeface="+mn-lt"/>
                <a:cs typeface="Times New Roman" pitchFamily="18" charset="0"/>
                <a:sym typeface="Symbol" pitchFamily="18" charset="2"/>
              </a:rPr>
              <a:t>Merőleges, jobb kéz szabály</a:t>
            </a:r>
            <a:endParaRPr lang="en-US" altLang="en-US" dirty="0">
              <a:latin typeface="+mn-lt"/>
              <a:cs typeface="Times New Roman" pitchFamily="18" charset="0"/>
              <a:sym typeface="Symbol" pitchFamily="18" charset="2"/>
            </a:endParaRPr>
          </a:p>
          <a:p>
            <a:pPr algn="l">
              <a:lnSpc>
                <a:spcPct val="80000"/>
              </a:lnSpc>
              <a:spcBef>
                <a:spcPct val="20000"/>
              </a:spcBef>
              <a:buClr>
                <a:schemeClr val="accent2"/>
              </a:buClr>
              <a:buSzPct val="75000"/>
              <a:buFont typeface="Monotype Sorts" pitchFamily="2" charset="2"/>
              <a:buChar char="l"/>
            </a:pPr>
            <a:r>
              <a:rPr lang="hu-HU" altLang="en-US" sz="2800" dirty="0">
                <a:latin typeface="+mn-lt"/>
                <a:cs typeface="Times New Roman" pitchFamily="18" charset="0"/>
                <a:sym typeface="Symbol" pitchFamily="18" charset="2"/>
              </a:rPr>
              <a:t>Jelentés</a:t>
            </a:r>
          </a:p>
          <a:p>
            <a:pPr lvl="1" algn="l">
              <a:lnSpc>
                <a:spcPct val="80000"/>
              </a:lnSpc>
              <a:spcBef>
                <a:spcPct val="20000"/>
              </a:spcBef>
              <a:buClr>
                <a:schemeClr val="tx1"/>
              </a:buClr>
              <a:buSzPct val="100000"/>
            </a:pPr>
            <a:r>
              <a:rPr lang="hu-HU" altLang="en-US" b="1" u="sng" dirty="0">
                <a:latin typeface="+mn-lt"/>
                <a:cs typeface="Times New Roman" pitchFamily="18" charset="0"/>
                <a:sym typeface="Symbol" pitchFamily="18" charset="2"/>
              </a:rPr>
              <a:t>Terület és merőleges vektor</a:t>
            </a:r>
            <a:r>
              <a:rPr lang="hu-HU" altLang="en-US" dirty="0">
                <a:latin typeface="+mn-lt"/>
                <a:cs typeface="Times New Roman" pitchFamily="18" charset="0"/>
                <a:sym typeface="Symbol" pitchFamily="18" charset="2"/>
              </a:rPr>
              <a:t>, </a:t>
            </a:r>
          </a:p>
          <a:p>
            <a:pPr lvl="1" algn="l">
              <a:lnSpc>
                <a:spcPct val="80000"/>
              </a:lnSpc>
              <a:spcBef>
                <a:spcPct val="20000"/>
              </a:spcBef>
              <a:buClr>
                <a:schemeClr val="tx1"/>
              </a:buClr>
              <a:buSzPct val="100000"/>
            </a:pPr>
            <a:r>
              <a:rPr lang="en-US" altLang="en-US" dirty="0">
                <a:latin typeface="+mn-lt"/>
                <a:cs typeface="Times New Roman" pitchFamily="18" charset="0"/>
                <a:sym typeface="Symbol" pitchFamily="18" charset="2"/>
              </a:rPr>
              <a:t>(</a:t>
            </a:r>
            <a:r>
              <a:rPr lang="hu-HU" altLang="en-US" dirty="0">
                <a:latin typeface="+mn-lt"/>
                <a:cs typeface="Times New Roman" pitchFamily="18" charset="0"/>
                <a:sym typeface="Symbol" pitchFamily="18" charset="2"/>
              </a:rPr>
              <a:t>Egyik vektor vetülete a másikra merőleges síkra + 90 fokos elforgatás) </a:t>
            </a:r>
            <a:r>
              <a:rPr lang="en-US" altLang="en-US" dirty="0">
                <a:latin typeface="+mn-lt"/>
                <a:cs typeface="Times New Roman" pitchFamily="18" charset="0"/>
                <a:sym typeface="Symbol" pitchFamily="18" charset="2"/>
              </a:rPr>
              <a:t>* m</a:t>
            </a:r>
            <a:r>
              <a:rPr lang="hu-HU" altLang="en-US" dirty="0" err="1">
                <a:latin typeface="+mn-lt"/>
                <a:cs typeface="Times New Roman" pitchFamily="18" charset="0"/>
                <a:sym typeface="Symbol" pitchFamily="18" charset="2"/>
              </a:rPr>
              <a:t>ásik</a:t>
            </a:r>
            <a:r>
              <a:rPr lang="hu-HU" altLang="en-US" dirty="0">
                <a:latin typeface="+mn-lt"/>
                <a:cs typeface="Times New Roman" pitchFamily="18" charset="0"/>
                <a:sym typeface="Symbol" pitchFamily="18" charset="2"/>
              </a:rPr>
              <a:t> hossza</a:t>
            </a:r>
          </a:p>
          <a:p>
            <a:pPr algn="l">
              <a:lnSpc>
                <a:spcPct val="80000"/>
              </a:lnSpc>
              <a:spcBef>
                <a:spcPct val="20000"/>
              </a:spcBef>
              <a:buClr>
                <a:schemeClr val="accent2"/>
              </a:buClr>
              <a:buSzPct val="75000"/>
              <a:buFont typeface="Monotype Sorts" pitchFamily="2" charset="2"/>
              <a:buChar char="l"/>
            </a:pPr>
            <a:r>
              <a:rPr lang="hu-HU" altLang="en-US" sz="2800" dirty="0">
                <a:latin typeface="+mn-lt"/>
                <a:cs typeface="Times New Roman" pitchFamily="18" charset="0"/>
                <a:sym typeface="Symbol" pitchFamily="18" charset="2"/>
              </a:rPr>
              <a:t>Tulajdonságok</a:t>
            </a:r>
          </a:p>
          <a:p>
            <a:pPr lvl="1" algn="l">
              <a:lnSpc>
                <a:spcPct val="80000"/>
              </a:lnSpc>
              <a:spcBef>
                <a:spcPct val="20000"/>
              </a:spcBef>
              <a:buClr>
                <a:schemeClr val="tx1"/>
              </a:buClr>
              <a:buSzPct val="100000"/>
            </a:pPr>
            <a:r>
              <a:rPr lang="hu-HU" altLang="en-US" b="1" u="sng" dirty="0">
                <a:latin typeface="+mn-lt"/>
                <a:cs typeface="Times New Roman" pitchFamily="18" charset="0"/>
                <a:sym typeface="Symbol" pitchFamily="18" charset="2"/>
              </a:rPr>
              <a:t>Nem asszociatív</a:t>
            </a:r>
            <a:r>
              <a:rPr lang="en-US" altLang="en-US" b="1" u="sng" dirty="0">
                <a:latin typeface="+mn-lt"/>
                <a:cs typeface="Times New Roman" pitchFamily="18" charset="0"/>
                <a:sym typeface="Symbol" pitchFamily="18" charset="2"/>
              </a:rPr>
              <a:t>!!!</a:t>
            </a:r>
          </a:p>
          <a:p>
            <a:pPr lvl="1" algn="l">
              <a:lnSpc>
                <a:spcPct val="80000"/>
              </a:lnSpc>
              <a:spcBef>
                <a:spcPct val="20000"/>
              </a:spcBef>
              <a:buClr>
                <a:schemeClr val="tx1"/>
              </a:buClr>
              <a:buSzPct val="100000"/>
            </a:pPr>
            <a:r>
              <a:rPr lang="hu-HU" altLang="en-US" dirty="0" smtClean="0">
                <a:latin typeface="+mn-lt"/>
                <a:cs typeface="Times New Roman" pitchFamily="18" charset="0"/>
                <a:sym typeface="Symbol" pitchFamily="18" charset="2"/>
              </a:rPr>
              <a:t>Nem kommutatív: </a:t>
            </a:r>
            <a:r>
              <a:rPr lang="en-US" altLang="en-US" dirty="0" smtClean="0">
                <a:latin typeface="+mn-lt"/>
                <a:cs typeface="Times New Roman" pitchFamily="18" charset="0"/>
                <a:sym typeface="Symbol" pitchFamily="18" charset="2"/>
              </a:rPr>
              <a:t>A</a:t>
            </a:r>
            <a:r>
              <a:rPr lang="hu-HU" altLang="en-US" dirty="0" err="1">
                <a:latin typeface="+mn-lt"/>
                <a:cs typeface="Times New Roman" pitchFamily="18" charset="0"/>
                <a:sym typeface="Symbol" pitchFamily="18" charset="2"/>
              </a:rPr>
              <a:t>ntiszimmetrikus</a:t>
            </a:r>
            <a:endParaRPr lang="en-GB" altLang="en-US" dirty="0">
              <a:latin typeface="+mn-lt"/>
              <a:cs typeface="Times New Roman" pitchFamily="18" charset="0"/>
              <a:sym typeface="Symbol" pitchFamily="18" charset="2"/>
            </a:endParaRPr>
          </a:p>
          <a:p>
            <a:pPr lvl="1" algn="l">
              <a:lnSpc>
                <a:spcPct val="80000"/>
              </a:lnSpc>
              <a:spcBef>
                <a:spcPct val="20000"/>
              </a:spcBef>
              <a:buClr>
                <a:schemeClr val="tx1"/>
              </a:buClr>
              <a:buSzPct val="100000"/>
            </a:pPr>
            <a:r>
              <a:rPr lang="en-GB" altLang="en-US" b="1" dirty="0">
                <a:latin typeface="+mn-lt"/>
                <a:cs typeface="Times New Roman" pitchFamily="18" charset="0"/>
              </a:rPr>
              <a:t>	</a:t>
            </a:r>
            <a:r>
              <a:rPr lang="hu-HU" altLang="en-US" b="1" dirty="0">
                <a:cs typeface="Times New Roman" panose="02020603050405020304" pitchFamily="18" charset="0"/>
              </a:rPr>
              <a:t>v1 </a:t>
            </a:r>
            <a:r>
              <a:rPr lang="hu-HU" altLang="en-US" b="1" dirty="0">
                <a:cs typeface="Times New Roman" panose="02020603050405020304" pitchFamily="18" charset="0"/>
                <a:sym typeface="Symbol" pitchFamily="18" charset="2"/>
              </a:rPr>
              <a:t> v2</a:t>
            </a:r>
            <a:r>
              <a:rPr lang="en-GB" altLang="en-US" b="1" dirty="0">
                <a:cs typeface="Times New Roman" panose="02020603050405020304" pitchFamily="18" charset="0"/>
                <a:sym typeface="Symbol" pitchFamily="18" charset="2"/>
              </a:rPr>
              <a:t> = </a:t>
            </a:r>
            <a:r>
              <a:rPr lang="hu-HU" altLang="en-US" b="1" i="1" dirty="0">
                <a:cs typeface="Times New Roman" panose="02020603050405020304" pitchFamily="18" charset="0"/>
                <a:sym typeface="Symbol" pitchFamily="18" charset="2"/>
              </a:rPr>
              <a:t>- </a:t>
            </a:r>
            <a:r>
              <a:rPr lang="hu-HU" altLang="en-US" b="1" dirty="0">
                <a:cs typeface="Times New Roman" panose="02020603050405020304" pitchFamily="18" charset="0"/>
              </a:rPr>
              <a:t>v</a:t>
            </a:r>
            <a:r>
              <a:rPr lang="en-GB" altLang="en-US" b="1" dirty="0">
                <a:cs typeface="Times New Roman" panose="02020603050405020304" pitchFamily="18" charset="0"/>
              </a:rPr>
              <a:t>2 </a:t>
            </a:r>
            <a:r>
              <a:rPr lang="hu-HU" altLang="en-US" b="1" dirty="0">
                <a:cs typeface="Times New Roman" panose="02020603050405020304" pitchFamily="18" charset="0"/>
                <a:sym typeface="Symbol" pitchFamily="18" charset="2"/>
              </a:rPr>
              <a:t> v</a:t>
            </a:r>
            <a:r>
              <a:rPr lang="en-GB" altLang="en-US" b="1" dirty="0">
                <a:cs typeface="Times New Roman" panose="02020603050405020304" pitchFamily="18" charset="0"/>
                <a:sym typeface="Symbol" pitchFamily="18" charset="2"/>
              </a:rPr>
              <a:t>1 </a:t>
            </a:r>
          </a:p>
          <a:p>
            <a:pPr lvl="1" algn="l">
              <a:lnSpc>
                <a:spcPct val="80000"/>
              </a:lnSpc>
              <a:spcBef>
                <a:spcPct val="20000"/>
              </a:spcBef>
              <a:buClr>
                <a:schemeClr val="tx1"/>
              </a:buClr>
              <a:buSzPct val="100000"/>
            </a:pPr>
            <a:endParaRPr lang="hu-HU" altLang="en-US" sz="1200" dirty="0">
              <a:latin typeface="+mn-lt"/>
              <a:cs typeface="Times New Roman" pitchFamily="18" charset="0"/>
              <a:sym typeface="Symbol" pitchFamily="18" charset="2"/>
            </a:endParaRPr>
          </a:p>
          <a:p>
            <a:pPr lvl="1" algn="l">
              <a:lnSpc>
                <a:spcPct val="80000"/>
              </a:lnSpc>
              <a:spcBef>
                <a:spcPct val="20000"/>
              </a:spcBef>
              <a:buClr>
                <a:schemeClr val="tx1"/>
              </a:buClr>
              <a:buSzPct val="100000"/>
            </a:pPr>
            <a:r>
              <a:rPr lang="hu-HU" altLang="en-US" dirty="0">
                <a:latin typeface="+mn-lt"/>
                <a:cs typeface="Times New Roman" pitchFamily="18" charset="0"/>
                <a:sym typeface="Symbol" pitchFamily="18" charset="2"/>
              </a:rPr>
              <a:t>Disztributív az összeadással</a:t>
            </a:r>
            <a:endParaRPr lang="en-GB" altLang="en-US" dirty="0">
              <a:latin typeface="+mn-lt"/>
              <a:cs typeface="Times New Roman" pitchFamily="18" charset="0"/>
              <a:sym typeface="Symbol" pitchFamily="18" charset="2"/>
            </a:endParaRPr>
          </a:p>
          <a:p>
            <a:pPr lvl="1" algn="l">
              <a:lnSpc>
                <a:spcPct val="80000"/>
              </a:lnSpc>
              <a:spcBef>
                <a:spcPct val="20000"/>
              </a:spcBef>
              <a:buClr>
                <a:schemeClr val="tx1"/>
              </a:buClr>
              <a:buSzPct val="100000"/>
            </a:pPr>
            <a:r>
              <a:rPr lang="en-GB" altLang="en-US" b="1" dirty="0">
                <a:cs typeface="Times New Roman" panose="02020603050405020304" pitchFamily="18" charset="0"/>
              </a:rPr>
              <a:t>   </a:t>
            </a:r>
            <a:r>
              <a:rPr lang="hu-HU" altLang="en-US" b="1" dirty="0">
                <a:cs typeface="Times New Roman" panose="02020603050405020304" pitchFamily="18" charset="0"/>
              </a:rPr>
              <a:t>v</a:t>
            </a:r>
            <a:r>
              <a:rPr lang="en-GB" altLang="en-US" b="1" dirty="0">
                <a:cs typeface="Times New Roman" panose="02020603050405020304" pitchFamily="18" charset="0"/>
              </a:rPr>
              <a:t>3</a:t>
            </a:r>
            <a:r>
              <a:rPr lang="hu-HU" altLang="en-US" b="1" dirty="0">
                <a:cs typeface="Times New Roman" panose="02020603050405020304" pitchFamily="18" charset="0"/>
              </a:rPr>
              <a:t> </a:t>
            </a:r>
            <a:r>
              <a:rPr lang="hu-HU" altLang="en-US" b="1" dirty="0">
                <a:cs typeface="Times New Roman" panose="02020603050405020304" pitchFamily="18" charset="0"/>
                <a:sym typeface="Symbol" pitchFamily="18" charset="2"/>
              </a:rPr>
              <a:t> </a:t>
            </a:r>
            <a:r>
              <a:rPr lang="en-GB" altLang="en-US" b="1" dirty="0">
                <a:cs typeface="Times New Roman" panose="02020603050405020304" pitchFamily="18" charset="0"/>
                <a:sym typeface="Symbol" pitchFamily="18" charset="2"/>
              </a:rPr>
              <a:t>(</a:t>
            </a:r>
            <a:r>
              <a:rPr lang="hu-HU" altLang="en-US" b="1" dirty="0">
                <a:cs typeface="Times New Roman" panose="02020603050405020304" pitchFamily="18" charset="0"/>
                <a:sym typeface="Symbol" pitchFamily="18" charset="2"/>
              </a:rPr>
              <a:t>v2</a:t>
            </a:r>
            <a:r>
              <a:rPr lang="en-GB" altLang="en-US" b="1" dirty="0">
                <a:cs typeface="Times New Roman" panose="02020603050405020304" pitchFamily="18" charset="0"/>
                <a:sym typeface="Symbol" pitchFamily="18" charset="2"/>
              </a:rPr>
              <a:t>+v1) = </a:t>
            </a:r>
            <a:r>
              <a:rPr lang="hu-HU" altLang="en-US" b="1" dirty="0">
                <a:cs typeface="Times New Roman" panose="02020603050405020304" pitchFamily="18" charset="0"/>
              </a:rPr>
              <a:t>v</a:t>
            </a:r>
            <a:r>
              <a:rPr lang="en-GB" altLang="en-US" b="1" dirty="0">
                <a:cs typeface="Times New Roman" panose="02020603050405020304" pitchFamily="18" charset="0"/>
              </a:rPr>
              <a:t>3 </a:t>
            </a:r>
            <a:r>
              <a:rPr lang="hu-HU" altLang="en-US" b="1" dirty="0">
                <a:cs typeface="Times New Roman" panose="02020603050405020304" pitchFamily="18" charset="0"/>
                <a:sym typeface="Symbol" pitchFamily="18" charset="2"/>
              </a:rPr>
              <a:t> v2</a:t>
            </a:r>
            <a:r>
              <a:rPr lang="en-GB" altLang="en-US" b="1" dirty="0">
                <a:cs typeface="Times New Roman" panose="02020603050405020304" pitchFamily="18" charset="0"/>
                <a:sym typeface="Symbol" pitchFamily="18" charset="2"/>
              </a:rPr>
              <a:t> + </a:t>
            </a:r>
            <a:r>
              <a:rPr lang="hu-HU" altLang="en-US" b="1" dirty="0">
                <a:cs typeface="Times New Roman" panose="02020603050405020304" pitchFamily="18" charset="0"/>
              </a:rPr>
              <a:t>v</a:t>
            </a:r>
            <a:r>
              <a:rPr lang="en-GB" altLang="en-US" b="1" dirty="0">
                <a:cs typeface="Times New Roman" panose="02020603050405020304" pitchFamily="18" charset="0"/>
              </a:rPr>
              <a:t>3 </a:t>
            </a:r>
            <a:r>
              <a:rPr lang="hu-HU" altLang="en-US" b="1" dirty="0">
                <a:cs typeface="Times New Roman" panose="02020603050405020304" pitchFamily="18" charset="0"/>
                <a:sym typeface="Symbol" pitchFamily="18" charset="2"/>
              </a:rPr>
              <a:t> </a:t>
            </a:r>
            <a:r>
              <a:rPr lang="en-GB" altLang="en-US" b="1" dirty="0">
                <a:cs typeface="Times New Roman" panose="02020603050405020304" pitchFamily="18" charset="0"/>
                <a:sym typeface="Symbol" pitchFamily="18" charset="2"/>
              </a:rPr>
              <a:t>v1</a:t>
            </a:r>
          </a:p>
          <a:p>
            <a:pPr lvl="1" algn="l">
              <a:lnSpc>
                <a:spcPct val="80000"/>
              </a:lnSpc>
              <a:spcBef>
                <a:spcPct val="20000"/>
              </a:spcBef>
              <a:buClr>
                <a:schemeClr val="tx1"/>
              </a:buClr>
              <a:buSzPct val="100000"/>
            </a:pPr>
            <a:endParaRPr lang="en-GB" altLang="en-US" sz="800" b="1" dirty="0">
              <a:latin typeface="+mn-lt"/>
              <a:cs typeface="Times New Roman" pitchFamily="18" charset="0"/>
              <a:sym typeface="Symbol" pitchFamily="18" charset="2"/>
            </a:endParaRPr>
          </a:p>
          <a:p>
            <a:pPr lvl="1" algn="l">
              <a:lnSpc>
                <a:spcPct val="80000"/>
              </a:lnSpc>
              <a:spcBef>
                <a:spcPct val="20000"/>
              </a:spcBef>
              <a:buClr>
                <a:schemeClr val="tx1"/>
              </a:buClr>
              <a:buSzPct val="100000"/>
            </a:pPr>
            <a:r>
              <a:rPr lang="hu-HU" altLang="en-US" b="1" dirty="0">
                <a:latin typeface="+mn-lt"/>
                <a:cs typeface="Times New Roman" pitchFamily="18" charset="0"/>
                <a:sym typeface="Symbol" pitchFamily="18" charset="2"/>
              </a:rPr>
              <a:t>Két vektor párhuzamos ha vektorszorzatuk zérus</a:t>
            </a:r>
            <a:r>
              <a:rPr lang="en-GB" altLang="en-US" b="1" dirty="0">
                <a:latin typeface="+mn-lt"/>
                <a:cs typeface="Times New Roman" pitchFamily="18" charset="0"/>
                <a:sym typeface="Symbol" pitchFamily="18" charset="2"/>
              </a:rPr>
              <a:t>.</a:t>
            </a:r>
          </a:p>
          <a:p>
            <a:pPr lvl="1" algn="l">
              <a:lnSpc>
                <a:spcPct val="80000"/>
              </a:lnSpc>
              <a:spcBef>
                <a:spcPct val="20000"/>
              </a:spcBef>
              <a:buClr>
                <a:schemeClr val="tx1"/>
              </a:buClr>
              <a:buSzPct val="100000"/>
            </a:pPr>
            <a:endParaRPr lang="en-GB" altLang="en-US" b="1" dirty="0">
              <a:latin typeface="+mn-lt"/>
              <a:cs typeface="Times New Roman" pitchFamily="18" charset="0"/>
              <a:sym typeface="Symbol" pitchFamily="18" charset="2"/>
            </a:endParaRPr>
          </a:p>
        </p:txBody>
      </p:sp>
      <p:sp>
        <p:nvSpPr>
          <p:cNvPr id="9222" name="Line 6"/>
          <p:cNvSpPr>
            <a:spLocks noChangeShapeType="1"/>
          </p:cNvSpPr>
          <p:nvPr/>
        </p:nvSpPr>
        <p:spPr bwMode="auto">
          <a:xfrm flipV="1">
            <a:off x="7235825" y="1625600"/>
            <a:ext cx="288925" cy="792163"/>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23" name="Line 7"/>
          <p:cNvSpPr>
            <a:spLocks noChangeShapeType="1"/>
          </p:cNvSpPr>
          <p:nvPr/>
        </p:nvSpPr>
        <p:spPr bwMode="auto">
          <a:xfrm flipV="1">
            <a:off x="7235825" y="2417763"/>
            <a:ext cx="1081088"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24" name="Rectangle 8"/>
          <p:cNvSpPr>
            <a:spLocks noChangeArrowheads="1"/>
          </p:cNvSpPr>
          <p:nvPr/>
        </p:nvSpPr>
        <p:spPr bwMode="auto">
          <a:xfrm>
            <a:off x="7380288" y="1912938"/>
            <a:ext cx="37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a:sym typeface="Symbol" pitchFamily="18" charset="2"/>
              </a:rPr>
              <a:t></a:t>
            </a:r>
            <a:endParaRPr lang="hu-HU" altLang="en-US">
              <a:sym typeface="Symbol" pitchFamily="18" charset="2"/>
            </a:endParaRPr>
          </a:p>
        </p:txBody>
      </p:sp>
      <p:sp>
        <p:nvSpPr>
          <p:cNvPr id="9225" name="Line 9"/>
          <p:cNvSpPr>
            <a:spLocks noChangeShapeType="1"/>
          </p:cNvSpPr>
          <p:nvPr/>
        </p:nvSpPr>
        <p:spPr bwMode="auto">
          <a:xfrm>
            <a:off x="7235825" y="1338263"/>
            <a:ext cx="0" cy="1079500"/>
          </a:xfrm>
          <a:prstGeom prst="line">
            <a:avLst/>
          </a:prstGeom>
          <a:noFill/>
          <a:ln w="76200">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p:sp>
        <p:nvSpPr>
          <p:cNvPr id="9226" name="Rectangle 10"/>
          <p:cNvSpPr>
            <a:spLocks noChangeArrowheads="1"/>
          </p:cNvSpPr>
          <p:nvPr/>
        </p:nvSpPr>
        <p:spPr bwMode="auto">
          <a:xfrm>
            <a:off x="7885113" y="1841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a:t>v1</a:t>
            </a:r>
          </a:p>
        </p:txBody>
      </p:sp>
      <p:sp>
        <p:nvSpPr>
          <p:cNvPr id="9227" name="Rectangle 11"/>
          <p:cNvSpPr>
            <a:spLocks noChangeArrowheads="1"/>
          </p:cNvSpPr>
          <p:nvPr/>
        </p:nvSpPr>
        <p:spPr bwMode="auto">
          <a:xfrm>
            <a:off x="7524750" y="14811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a:sym typeface="Symbol" pitchFamily="18" charset="2"/>
              </a:rPr>
              <a:t>v2</a:t>
            </a:r>
          </a:p>
        </p:txBody>
      </p:sp>
      <p:sp>
        <p:nvSpPr>
          <p:cNvPr id="9228" name="Rectangle 28"/>
          <p:cNvSpPr>
            <a:spLocks noChangeArrowheads="1"/>
          </p:cNvSpPr>
          <p:nvPr/>
        </p:nvSpPr>
        <p:spPr bwMode="auto">
          <a:xfrm>
            <a:off x="7016750" y="833438"/>
            <a:ext cx="111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en-US" b="1"/>
              <a:t>v</a:t>
            </a:r>
            <a:r>
              <a:rPr lang="hu-HU" altLang="en-US" b="1"/>
              <a:t>1</a:t>
            </a:r>
            <a:r>
              <a:rPr lang="en-GB" altLang="en-US" b="1"/>
              <a:t> </a:t>
            </a:r>
            <a:r>
              <a:rPr lang="hu-HU" altLang="en-US" b="1">
                <a:sym typeface="Symbol" pitchFamily="18" charset="2"/>
              </a:rPr>
              <a:t></a:t>
            </a:r>
            <a:r>
              <a:rPr lang="en-GB" altLang="en-US">
                <a:sym typeface="Symbol" pitchFamily="18" charset="2"/>
              </a:rPr>
              <a:t> </a:t>
            </a:r>
            <a:r>
              <a:rPr lang="hu-HU" altLang="en-US" b="1">
                <a:sym typeface="Symbol" pitchFamily="18" charset="2"/>
              </a:rPr>
              <a:t>v2</a:t>
            </a:r>
          </a:p>
        </p:txBody>
      </p:sp>
      <p:sp>
        <p:nvSpPr>
          <p:cNvPr id="9229" name="Freeform 30"/>
          <p:cNvSpPr>
            <a:spLocks/>
          </p:cNvSpPr>
          <p:nvPr/>
        </p:nvSpPr>
        <p:spPr bwMode="auto">
          <a:xfrm>
            <a:off x="5922963" y="3944938"/>
            <a:ext cx="2840037" cy="1584325"/>
          </a:xfrm>
          <a:custGeom>
            <a:avLst/>
            <a:gdLst>
              <a:gd name="T0" fmla="*/ 2147483647 w 2061"/>
              <a:gd name="T1" fmla="*/ 2147483647 h 728"/>
              <a:gd name="T2" fmla="*/ 0 w 2061"/>
              <a:gd name="T3" fmla="*/ 2147483647 h 728"/>
              <a:gd name="T4" fmla="*/ 2147483647 w 2061"/>
              <a:gd name="T5" fmla="*/ 2147483647 h 728"/>
              <a:gd name="T6" fmla="*/ 2147483647 w 2061"/>
              <a:gd name="T7" fmla="*/ 0 h 728"/>
              <a:gd name="T8" fmla="*/ 2147483647 w 2061"/>
              <a:gd name="T9" fmla="*/ 2147483647 h 728"/>
              <a:gd name="T10" fmla="*/ 0 60000 65536"/>
              <a:gd name="T11" fmla="*/ 0 60000 65536"/>
              <a:gd name="T12" fmla="*/ 0 60000 65536"/>
              <a:gd name="T13" fmla="*/ 0 60000 65536"/>
              <a:gd name="T14" fmla="*/ 0 60000 65536"/>
              <a:gd name="T15" fmla="*/ 0 w 2061"/>
              <a:gd name="T16" fmla="*/ 0 h 728"/>
              <a:gd name="T17" fmla="*/ 2061 w 2061"/>
              <a:gd name="T18" fmla="*/ 728 h 728"/>
            </a:gdLst>
            <a:ahLst/>
            <a:cxnLst>
              <a:cxn ang="T10">
                <a:pos x="T0" y="T1"/>
              </a:cxn>
              <a:cxn ang="T11">
                <a:pos x="T2" y="T3"/>
              </a:cxn>
              <a:cxn ang="T12">
                <a:pos x="T4" y="T5"/>
              </a:cxn>
              <a:cxn ang="T13">
                <a:pos x="T6" y="T7"/>
              </a:cxn>
              <a:cxn ang="T14">
                <a:pos x="T8" y="T9"/>
              </a:cxn>
            </a:cxnLst>
            <a:rect l="T15" t="T16" r="T17" b="T18"/>
            <a:pathLst>
              <a:path w="2061" h="728">
                <a:moveTo>
                  <a:pt x="454" y="3"/>
                </a:moveTo>
                <a:lnTo>
                  <a:pt x="0" y="728"/>
                </a:lnTo>
                <a:lnTo>
                  <a:pt x="1724" y="728"/>
                </a:lnTo>
                <a:lnTo>
                  <a:pt x="2061" y="0"/>
                </a:lnTo>
                <a:lnTo>
                  <a:pt x="454" y="3"/>
                </a:lnTo>
                <a:close/>
              </a:path>
            </a:pathLst>
          </a:custGeom>
          <a:solidFill>
            <a:schemeClr val="bg2"/>
          </a:solidFill>
          <a:ln w="12700">
            <a:solidFill>
              <a:schemeClr val="tx1"/>
            </a:solidFill>
            <a:round/>
            <a:headEnd/>
            <a:tailEnd/>
          </a:ln>
        </p:spPr>
        <p:txBody>
          <a:bodyPr/>
          <a:lstStyle/>
          <a:p>
            <a:endParaRPr lang="hu-HU"/>
          </a:p>
        </p:txBody>
      </p:sp>
      <p:sp>
        <p:nvSpPr>
          <p:cNvPr id="9230" name="Line 32"/>
          <p:cNvSpPr>
            <a:spLocks noChangeShapeType="1"/>
          </p:cNvSpPr>
          <p:nvPr/>
        </p:nvSpPr>
        <p:spPr bwMode="auto">
          <a:xfrm flipH="1" flipV="1">
            <a:off x="7507288" y="4016375"/>
            <a:ext cx="576262" cy="936625"/>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31" name="Rectangle 34"/>
          <p:cNvSpPr>
            <a:spLocks noChangeArrowheads="1"/>
          </p:cNvSpPr>
          <p:nvPr/>
        </p:nvSpPr>
        <p:spPr bwMode="auto">
          <a:xfrm>
            <a:off x="7723188" y="4089400"/>
            <a:ext cx="37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a:sym typeface="Symbol" pitchFamily="18" charset="2"/>
              </a:rPr>
              <a:t></a:t>
            </a:r>
            <a:endParaRPr lang="hu-HU" altLang="en-US">
              <a:sym typeface="Symbol" pitchFamily="18" charset="2"/>
            </a:endParaRPr>
          </a:p>
        </p:txBody>
      </p:sp>
      <p:sp>
        <p:nvSpPr>
          <p:cNvPr id="9232" name="Line 35"/>
          <p:cNvSpPr>
            <a:spLocks noChangeShapeType="1"/>
          </p:cNvSpPr>
          <p:nvPr/>
        </p:nvSpPr>
        <p:spPr bwMode="auto">
          <a:xfrm>
            <a:off x="8083550" y="3871913"/>
            <a:ext cx="0" cy="1079500"/>
          </a:xfrm>
          <a:prstGeom prst="line">
            <a:avLst/>
          </a:prstGeom>
          <a:noFill/>
          <a:ln w="57150">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p:sp>
        <p:nvSpPr>
          <p:cNvPr id="9233" name="Rectangle 36"/>
          <p:cNvSpPr>
            <a:spLocks noChangeArrowheads="1"/>
          </p:cNvSpPr>
          <p:nvPr/>
        </p:nvSpPr>
        <p:spPr bwMode="auto">
          <a:xfrm>
            <a:off x="7867650" y="3368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a:t>v2</a:t>
            </a:r>
          </a:p>
        </p:txBody>
      </p:sp>
      <p:sp>
        <p:nvSpPr>
          <p:cNvPr id="9234" name="Rectangle 37"/>
          <p:cNvSpPr>
            <a:spLocks noChangeArrowheads="1"/>
          </p:cNvSpPr>
          <p:nvPr/>
        </p:nvSpPr>
        <p:spPr bwMode="auto">
          <a:xfrm>
            <a:off x="7362825" y="35131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a:sym typeface="Symbol" pitchFamily="18" charset="2"/>
              </a:rPr>
              <a:t>v1</a:t>
            </a:r>
          </a:p>
        </p:txBody>
      </p:sp>
      <p:sp>
        <p:nvSpPr>
          <p:cNvPr id="9235" name="Rectangle 39"/>
          <p:cNvSpPr>
            <a:spLocks noChangeArrowheads="1"/>
          </p:cNvSpPr>
          <p:nvPr/>
        </p:nvSpPr>
        <p:spPr bwMode="auto">
          <a:xfrm>
            <a:off x="6237288" y="4376738"/>
            <a:ext cx="1246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en-US" b="1">
                <a:sym typeface="Symbol" pitchFamily="18" charset="2"/>
              </a:rPr>
              <a:t>|</a:t>
            </a:r>
            <a:r>
              <a:rPr lang="hu-HU" altLang="en-US" b="1"/>
              <a:t>v1</a:t>
            </a:r>
            <a:r>
              <a:rPr lang="en-US" altLang="en-US" b="1"/>
              <a:t>|</a:t>
            </a:r>
            <a:r>
              <a:rPr lang="hu-HU" altLang="en-US">
                <a:sym typeface="Symbol" pitchFamily="18" charset="2"/>
              </a:rPr>
              <a:t>sin</a:t>
            </a:r>
            <a:r>
              <a:rPr lang="en-US" altLang="en-US">
                <a:sym typeface="Symbol" pitchFamily="18" charset="2"/>
              </a:rPr>
              <a:t></a:t>
            </a:r>
            <a:endParaRPr lang="hu-HU" altLang="en-US">
              <a:sym typeface="Symbol" pitchFamily="18" charset="2"/>
            </a:endParaRPr>
          </a:p>
        </p:txBody>
      </p:sp>
      <p:sp>
        <p:nvSpPr>
          <p:cNvPr id="9236" name="Rectangle 40"/>
          <p:cNvSpPr>
            <a:spLocks noChangeArrowheads="1"/>
          </p:cNvSpPr>
          <p:nvPr/>
        </p:nvSpPr>
        <p:spPr bwMode="auto">
          <a:xfrm>
            <a:off x="7362825" y="5600700"/>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a:t>v1</a:t>
            </a:r>
            <a:r>
              <a:rPr lang="hu-HU" altLang="en-US">
                <a:sym typeface="Symbol" pitchFamily="18" charset="2"/>
              </a:rPr>
              <a:t></a:t>
            </a:r>
            <a:r>
              <a:rPr lang="hu-HU" altLang="en-US" b="1">
                <a:sym typeface="Symbol" pitchFamily="18" charset="2"/>
              </a:rPr>
              <a:t>v2</a:t>
            </a:r>
          </a:p>
        </p:txBody>
      </p:sp>
      <p:sp>
        <p:nvSpPr>
          <p:cNvPr id="9237" name="Line 41"/>
          <p:cNvSpPr>
            <a:spLocks noChangeShapeType="1"/>
          </p:cNvSpPr>
          <p:nvPr/>
        </p:nvSpPr>
        <p:spPr bwMode="auto">
          <a:xfrm>
            <a:off x="7507288" y="4016375"/>
            <a:ext cx="0" cy="79375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hu-HU"/>
          </a:p>
        </p:txBody>
      </p:sp>
      <p:sp>
        <p:nvSpPr>
          <p:cNvPr id="9238" name="Line 42"/>
          <p:cNvSpPr>
            <a:spLocks noChangeShapeType="1"/>
          </p:cNvSpPr>
          <p:nvPr/>
        </p:nvSpPr>
        <p:spPr bwMode="auto">
          <a:xfrm>
            <a:off x="7507288" y="4808538"/>
            <a:ext cx="576262" cy="144462"/>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p:sp>
        <p:nvSpPr>
          <p:cNvPr id="9239" name="Line 43"/>
          <p:cNvSpPr>
            <a:spLocks noChangeShapeType="1"/>
          </p:cNvSpPr>
          <p:nvPr/>
        </p:nvSpPr>
        <p:spPr bwMode="auto">
          <a:xfrm flipV="1">
            <a:off x="7723188" y="4953000"/>
            <a:ext cx="360362" cy="503238"/>
          </a:xfrm>
          <a:prstGeom prst="line">
            <a:avLst/>
          </a:prstGeom>
          <a:noFill/>
          <a:ln w="57150">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p:sp>
        <p:nvSpPr>
          <p:cNvPr id="9240" name="Rectangle 44"/>
          <p:cNvSpPr>
            <a:spLocks noChangeArrowheads="1"/>
          </p:cNvSpPr>
          <p:nvPr/>
        </p:nvSpPr>
        <p:spPr bwMode="auto">
          <a:xfrm>
            <a:off x="6854825" y="4881563"/>
            <a:ext cx="981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sym typeface="Symbol" pitchFamily="18" charset="2"/>
              </a:rPr>
              <a:t>90 fok</a:t>
            </a:r>
          </a:p>
        </p:txBody>
      </p:sp>
      <p:sp>
        <p:nvSpPr>
          <p:cNvPr id="2" name="Cím 1"/>
          <p:cNvSpPr>
            <a:spLocks noGrp="1"/>
          </p:cNvSpPr>
          <p:nvPr>
            <p:ph type="title"/>
          </p:nvPr>
        </p:nvSpPr>
        <p:spPr>
          <a:xfrm>
            <a:off x="457200" y="44624"/>
            <a:ext cx="8229600" cy="1143000"/>
          </a:xfrm>
        </p:spPr>
        <p:txBody>
          <a:bodyPr/>
          <a:lstStyle/>
          <a:p>
            <a:r>
              <a:rPr lang="hu-HU" dirty="0" smtClean="0">
                <a:solidFill>
                  <a:srgbClr val="FF0000"/>
                </a:solidFill>
              </a:rPr>
              <a:t>Vektor (kereszt) szorzat</a:t>
            </a:r>
            <a:endParaRPr lang="hu-HU" dirty="0">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4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9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0" y="341313"/>
            <a:ext cx="9144000" cy="1143000"/>
          </a:xfrm>
        </p:spPr>
        <p:txBody>
          <a:bodyPr/>
          <a:lstStyle/>
          <a:p>
            <a:pPr>
              <a:defRPr/>
            </a:pPr>
            <a:r>
              <a:rPr lang="hu-HU" dirty="0" smtClean="0">
                <a:solidFill>
                  <a:srgbClr val="FF0000"/>
                </a:solidFill>
              </a:rPr>
              <a:t>Descartes koordináta rendszer</a:t>
            </a:r>
          </a:p>
        </p:txBody>
      </p:sp>
      <p:sp>
        <p:nvSpPr>
          <p:cNvPr id="10242" name="Rectangle 22"/>
          <p:cNvSpPr>
            <a:spLocks noGrp="1" noChangeArrowheads="1"/>
          </p:cNvSpPr>
          <p:nvPr>
            <p:ph idx="1"/>
          </p:nvPr>
        </p:nvSpPr>
        <p:spPr>
          <a:xfrm>
            <a:off x="323850" y="1700213"/>
            <a:ext cx="8640763" cy="4876800"/>
          </a:xfrm>
          <a:noFill/>
        </p:spPr>
        <p:txBody>
          <a:bodyPr/>
          <a:lstStyle/>
          <a:p>
            <a:pPr>
              <a:lnSpc>
                <a:spcPct val="80000"/>
              </a:lnSpc>
            </a:pPr>
            <a:r>
              <a:rPr lang="hu-HU" altLang="en-US" sz="2800" dirty="0" smtClean="0"/>
              <a:t>Egyértelmű</a:t>
            </a:r>
            <a:r>
              <a:rPr lang="en-US" altLang="en-US" sz="2800" dirty="0" smtClean="0"/>
              <a:t> </a:t>
            </a:r>
            <a:r>
              <a:rPr lang="hu-HU" altLang="en-US" sz="2800" dirty="0" smtClean="0"/>
              <a:t>(</a:t>
            </a:r>
            <a:r>
              <a:rPr lang="hu-HU" altLang="en-US" sz="2800" i="1" dirty="0" smtClean="0">
                <a:latin typeface="Times New Roman" panose="02020603050405020304" pitchFamily="18" charset="0"/>
                <a:cs typeface="Times New Roman" panose="02020603050405020304" pitchFamily="18" charset="0"/>
              </a:rPr>
              <a:t>x </a:t>
            </a:r>
            <a:r>
              <a:rPr lang="en-GB" altLang="en-US" sz="2800" i="1" dirty="0" smtClean="0">
                <a:latin typeface="Times New Roman" panose="02020603050405020304" pitchFamily="18" charset="0"/>
                <a:cs typeface="Times New Roman" panose="02020603050405020304" pitchFamily="18" charset="0"/>
              </a:rPr>
              <a:t>= </a:t>
            </a:r>
            <a:r>
              <a:rPr lang="en-GB" altLang="en-US" sz="2800" b="1" i="1" dirty="0" smtClean="0">
                <a:latin typeface="Times New Roman" panose="02020603050405020304" pitchFamily="18" charset="0"/>
                <a:cs typeface="Times New Roman" panose="02020603050405020304" pitchFamily="18" charset="0"/>
              </a:rPr>
              <a:t>v</a:t>
            </a:r>
            <a:r>
              <a:rPr lang="hu-HU" altLang="en-US" sz="2800" dirty="0" smtClean="0">
                <a:latin typeface="Times New Roman" panose="02020603050405020304" pitchFamily="18" charset="0"/>
                <a:cs typeface="Times New Roman" panose="02020603050405020304" pitchFamily="18" charset="0"/>
                <a:sym typeface="Symbol" pitchFamily="18" charset="2"/>
              </a:rPr>
              <a:t></a:t>
            </a:r>
            <a:r>
              <a:rPr lang="hu-HU" altLang="en-US" sz="2800" b="1" i="1" dirty="0" smtClean="0">
                <a:latin typeface="Times New Roman" panose="02020603050405020304" pitchFamily="18" charset="0"/>
                <a:cs typeface="Times New Roman" panose="02020603050405020304" pitchFamily="18" charset="0"/>
              </a:rPr>
              <a:t>i,</a:t>
            </a:r>
            <a:r>
              <a:rPr lang="en-GB" altLang="en-US" sz="2800" b="1" dirty="0" smtClean="0">
                <a:latin typeface="Times New Roman" panose="02020603050405020304" pitchFamily="18" charset="0"/>
                <a:cs typeface="Times New Roman" panose="02020603050405020304" pitchFamily="18" charset="0"/>
              </a:rPr>
              <a:t> </a:t>
            </a:r>
            <a:r>
              <a:rPr lang="hu-HU" altLang="en-US" sz="2800" i="1" dirty="0" smtClean="0">
                <a:latin typeface="Times New Roman" panose="02020603050405020304" pitchFamily="18" charset="0"/>
                <a:cs typeface="Times New Roman" panose="02020603050405020304" pitchFamily="18" charset="0"/>
              </a:rPr>
              <a:t>y </a:t>
            </a:r>
            <a:r>
              <a:rPr lang="en-GB" altLang="en-US" sz="2800" i="1" dirty="0" smtClean="0">
                <a:latin typeface="Times New Roman" panose="02020603050405020304" pitchFamily="18" charset="0"/>
                <a:cs typeface="Times New Roman" panose="02020603050405020304" pitchFamily="18" charset="0"/>
              </a:rPr>
              <a:t>= </a:t>
            </a:r>
            <a:r>
              <a:rPr lang="en-GB" altLang="en-US" sz="2800" b="1" i="1" dirty="0" smtClean="0">
                <a:latin typeface="Times New Roman" panose="02020603050405020304" pitchFamily="18" charset="0"/>
                <a:cs typeface="Times New Roman" panose="02020603050405020304" pitchFamily="18" charset="0"/>
              </a:rPr>
              <a:t>v</a:t>
            </a:r>
            <a:r>
              <a:rPr lang="hu-HU" altLang="en-US" sz="2800" dirty="0" smtClean="0">
                <a:latin typeface="Times New Roman" panose="02020603050405020304" pitchFamily="18" charset="0"/>
                <a:cs typeface="Times New Roman" panose="02020603050405020304" pitchFamily="18" charset="0"/>
                <a:sym typeface="Symbol" pitchFamily="18" charset="2"/>
              </a:rPr>
              <a:t></a:t>
            </a:r>
            <a:r>
              <a:rPr lang="en-GB" altLang="en-US" sz="2800" b="1" i="1" dirty="0" smtClean="0">
                <a:latin typeface="Times New Roman" panose="02020603050405020304" pitchFamily="18" charset="0"/>
                <a:cs typeface="Times New Roman" panose="02020603050405020304" pitchFamily="18" charset="0"/>
              </a:rPr>
              <a:t>j</a:t>
            </a:r>
            <a:r>
              <a:rPr lang="hu-HU" altLang="en-US" sz="2800" dirty="0" smtClean="0"/>
              <a:t>)</a:t>
            </a:r>
            <a:endParaRPr lang="en-US" altLang="en-US" sz="2800" dirty="0" smtClean="0">
              <a:sym typeface="Symbol" pitchFamily="18" charset="2"/>
            </a:endParaRPr>
          </a:p>
          <a:p>
            <a:pPr>
              <a:lnSpc>
                <a:spcPct val="80000"/>
              </a:lnSpc>
            </a:pPr>
            <a:r>
              <a:rPr lang="hu-HU" altLang="en-US" sz="2800" dirty="0" smtClean="0">
                <a:sym typeface="Symbol" pitchFamily="18" charset="2"/>
              </a:rPr>
              <a:t>Operációk koordinátákban</a:t>
            </a:r>
          </a:p>
          <a:p>
            <a:pPr lvl="1">
              <a:lnSpc>
                <a:spcPct val="80000"/>
              </a:lnSpc>
              <a:buFontTx/>
              <a:buNone/>
            </a:pPr>
            <a:r>
              <a:rPr lang="hu-HU" altLang="en-US" sz="2400" dirty="0" smtClean="0">
                <a:cs typeface="Times New Roman" pitchFamily="18" charset="0"/>
              </a:rPr>
              <a:t>Összeadás: </a:t>
            </a:r>
          </a:p>
          <a:p>
            <a:pPr lvl="1">
              <a:lnSpc>
                <a:spcPct val="80000"/>
              </a:lnSpc>
              <a:buFontTx/>
              <a:buNone/>
            </a:pPr>
            <a:r>
              <a:rPr lang="hu-HU" altLang="en-US" sz="2400" b="1" dirty="0" smtClean="0">
                <a:cs typeface="Times New Roman" pitchFamily="18" charset="0"/>
              </a:rPr>
              <a:t>	</a:t>
            </a:r>
            <a:r>
              <a:rPr lang="hu-HU" altLang="en-US" sz="2400" b="1" i="1" dirty="0" smtClean="0">
                <a:latin typeface="Times New Roman" panose="02020603050405020304" pitchFamily="18" charset="0"/>
                <a:cs typeface="Times New Roman" panose="02020603050405020304" pitchFamily="18" charset="0"/>
              </a:rPr>
              <a:t>v</a:t>
            </a:r>
            <a:r>
              <a:rPr lang="hu-HU" altLang="en-US" sz="2400" baseline="-25000" dirty="0" smtClean="0">
                <a:latin typeface="Times New Roman" panose="02020603050405020304" pitchFamily="18" charset="0"/>
                <a:cs typeface="Times New Roman" panose="02020603050405020304" pitchFamily="18" charset="0"/>
              </a:rPr>
              <a:t>1</a:t>
            </a:r>
            <a:r>
              <a:rPr lang="hu-HU" altLang="en-US" sz="2400" dirty="0" smtClean="0">
                <a:latin typeface="Times New Roman" panose="02020603050405020304" pitchFamily="18" charset="0"/>
                <a:cs typeface="Times New Roman" panose="02020603050405020304" pitchFamily="18" charset="0"/>
              </a:rPr>
              <a:t> </a:t>
            </a:r>
            <a:r>
              <a:rPr lang="hu-HU" altLang="en-US" sz="2400" b="1" dirty="0" smtClean="0">
                <a:latin typeface="Times New Roman" panose="02020603050405020304" pitchFamily="18" charset="0"/>
                <a:cs typeface="Times New Roman" panose="02020603050405020304" pitchFamily="18" charset="0"/>
              </a:rPr>
              <a:t>+</a:t>
            </a:r>
            <a:r>
              <a:rPr lang="hu-HU" altLang="en-US" sz="2400" dirty="0" smtClean="0">
                <a:latin typeface="Times New Roman" panose="02020603050405020304" pitchFamily="18" charset="0"/>
                <a:cs typeface="Times New Roman" panose="02020603050405020304" pitchFamily="18" charset="0"/>
              </a:rPr>
              <a:t> </a:t>
            </a:r>
            <a:r>
              <a:rPr lang="hu-HU" altLang="en-US" sz="2400" b="1" i="1" dirty="0" smtClean="0">
                <a:latin typeface="Times New Roman" panose="02020603050405020304" pitchFamily="18" charset="0"/>
                <a:cs typeface="Times New Roman" panose="02020603050405020304" pitchFamily="18" charset="0"/>
              </a:rPr>
              <a:t>v</a:t>
            </a:r>
            <a:r>
              <a:rPr lang="hu-HU" altLang="en-US" sz="2400" b="1" baseline="-25000" dirty="0" smtClean="0">
                <a:latin typeface="Times New Roman" panose="02020603050405020304" pitchFamily="18" charset="0"/>
                <a:cs typeface="Times New Roman" panose="02020603050405020304" pitchFamily="18" charset="0"/>
              </a:rPr>
              <a:t>2</a:t>
            </a:r>
            <a:r>
              <a:rPr lang="hu-HU" altLang="en-US" sz="2400" b="1" dirty="0" smtClean="0">
                <a:latin typeface="Times New Roman" panose="02020603050405020304" pitchFamily="18" charset="0"/>
                <a:cs typeface="Times New Roman" panose="02020603050405020304" pitchFamily="18" charset="0"/>
              </a:rPr>
              <a:t> = </a:t>
            </a:r>
            <a:r>
              <a:rPr lang="en-GB" altLang="en-US" sz="2400" b="1" dirty="0" smtClean="0">
                <a:latin typeface="Times New Roman" panose="02020603050405020304" pitchFamily="18" charset="0"/>
                <a:cs typeface="Times New Roman" panose="02020603050405020304" pitchFamily="18" charset="0"/>
              </a:rPr>
              <a:t>(</a:t>
            </a:r>
            <a:r>
              <a:rPr lang="hu-HU" altLang="en-US" sz="2400" i="1" dirty="0" smtClean="0">
                <a:latin typeface="Times New Roman" panose="02020603050405020304" pitchFamily="18" charset="0"/>
                <a:cs typeface="Times New Roman" panose="02020603050405020304" pitchFamily="18" charset="0"/>
              </a:rPr>
              <a:t>x</a:t>
            </a:r>
            <a:r>
              <a:rPr lang="hu-HU" altLang="en-US" sz="2400" baseline="-25000" dirty="0" smtClean="0">
                <a:latin typeface="Times New Roman" panose="02020603050405020304" pitchFamily="18" charset="0"/>
                <a:cs typeface="Times New Roman" panose="02020603050405020304" pitchFamily="18" charset="0"/>
              </a:rPr>
              <a:t>1</a:t>
            </a:r>
            <a:r>
              <a:rPr lang="en-GB" altLang="en-US" sz="2400" b="1" i="1" dirty="0" smtClean="0">
                <a:latin typeface="Times New Roman" panose="02020603050405020304" pitchFamily="18" charset="0"/>
                <a:cs typeface="Times New Roman" panose="02020603050405020304" pitchFamily="18" charset="0"/>
              </a:rPr>
              <a:t>+</a:t>
            </a:r>
            <a:r>
              <a:rPr lang="en-GB" altLang="en-US" sz="2400" i="1" dirty="0" smtClean="0">
                <a:latin typeface="Times New Roman" panose="02020603050405020304" pitchFamily="18" charset="0"/>
                <a:cs typeface="Times New Roman" panose="02020603050405020304" pitchFamily="18" charset="0"/>
              </a:rPr>
              <a:t>x</a:t>
            </a:r>
            <a:r>
              <a:rPr lang="en-GB" altLang="en-US" sz="2400" baseline="-25000" dirty="0" smtClean="0">
                <a:latin typeface="Times New Roman" panose="02020603050405020304" pitchFamily="18" charset="0"/>
                <a:cs typeface="Times New Roman" panose="02020603050405020304" pitchFamily="18" charset="0"/>
              </a:rPr>
              <a:t>2</a:t>
            </a:r>
            <a:r>
              <a:rPr lang="en-GB" altLang="en-US" sz="2400" dirty="0" smtClean="0">
                <a:latin typeface="Times New Roman" panose="02020603050405020304" pitchFamily="18" charset="0"/>
                <a:cs typeface="Times New Roman" panose="02020603050405020304" pitchFamily="18" charset="0"/>
              </a:rPr>
              <a:t>)</a:t>
            </a:r>
            <a:r>
              <a:rPr lang="hu-HU" altLang="en-US" sz="2400" b="1" i="1" dirty="0" smtClean="0">
                <a:latin typeface="Times New Roman" panose="02020603050405020304" pitchFamily="18" charset="0"/>
                <a:cs typeface="Times New Roman" panose="02020603050405020304" pitchFamily="18" charset="0"/>
              </a:rPr>
              <a:t>i</a:t>
            </a:r>
            <a:r>
              <a:rPr lang="en-GB" altLang="en-US" sz="2400" b="1" dirty="0" smtClean="0">
                <a:latin typeface="Times New Roman" panose="02020603050405020304" pitchFamily="18" charset="0"/>
                <a:cs typeface="Times New Roman" panose="02020603050405020304" pitchFamily="18" charset="0"/>
              </a:rPr>
              <a:t> + </a:t>
            </a:r>
            <a:r>
              <a:rPr lang="en-GB" altLang="en-US" sz="2400" dirty="0" smtClean="0">
                <a:latin typeface="Times New Roman" panose="02020603050405020304" pitchFamily="18" charset="0"/>
                <a:cs typeface="Times New Roman" panose="02020603050405020304" pitchFamily="18" charset="0"/>
              </a:rPr>
              <a:t>(</a:t>
            </a:r>
            <a:r>
              <a:rPr lang="en-GB" altLang="en-US" sz="2400" i="1" dirty="0" smtClean="0">
                <a:latin typeface="Times New Roman" panose="02020603050405020304" pitchFamily="18" charset="0"/>
                <a:cs typeface="Times New Roman" panose="02020603050405020304" pitchFamily="18" charset="0"/>
              </a:rPr>
              <a:t>y</a:t>
            </a:r>
            <a:r>
              <a:rPr lang="en-GB" altLang="en-US" sz="2400" baseline="-25000" dirty="0" smtClean="0">
                <a:latin typeface="Times New Roman" panose="02020603050405020304" pitchFamily="18" charset="0"/>
                <a:cs typeface="Times New Roman" panose="02020603050405020304" pitchFamily="18" charset="0"/>
              </a:rPr>
              <a:t>1</a:t>
            </a:r>
            <a:r>
              <a:rPr lang="en-GB" altLang="en-US" sz="2400" b="1" i="1" dirty="0" smtClean="0">
                <a:latin typeface="Times New Roman" panose="02020603050405020304" pitchFamily="18" charset="0"/>
                <a:cs typeface="Times New Roman" panose="02020603050405020304" pitchFamily="18" charset="0"/>
              </a:rPr>
              <a:t>+</a:t>
            </a:r>
            <a:r>
              <a:rPr lang="en-GB" altLang="en-US" sz="2400" i="1" dirty="0" smtClean="0">
                <a:latin typeface="Times New Roman" panose="02020603050405020304" pitchFamily="18" charset="0"/>
                <a:cs typeface="Times New Roman" panose="02020603050405020304" pitchFamily="18" charset="0"/>
              </a:rPr>
              <a:t>y</a:t>
            </a:r>
            <a:r>
              <a:rPr lang="en-GB" altLang="en-US" sz="2400" baseline="-25000" dirty="0" smtClean="0">
                <a:latin typeface="Times New Roman" panose="02020603050405020304" pitchFamily="18" charset="0"/>
                <a:cs typeface="Times New Roman" panose="02020603050405020304" pitchFamily="18" charset="0"/>
              </a:rPr>
              <a:t>2</a:t>
            </a:r>
            <a:r>
              <a:rPr lang="en-GB" altLang="en-US" sz="2400" dirty="0" smtClean="0">
                <a:latin typeface="Times New Roman" panose="02020603050405020304" pitchFamily="18" charset="0"/>
                <a:cs typeface="Times New Roman" panose="02020603050405020304" pitchFamily="18" charset="0"/>
              </a:rPr>
              <a:t>)</a:t>
            </a:r>
            <a:r>
              <a:rPr lang="en-GB" altLang="en-US" sz="2400" b="1" i="1" dirty="0" smtClean="0">
                <a:latin typeface="Times New Roman" panose="02020603050405020304" pitchFamily="18" charset="0"/>
                <a:cs typeface="Times New Roman" panose="02020603050405020304" pitchFamily="18" charset="0"/>
              </a:rPr>
              <a:t>j</a:t>
            </a:r>
            <a:endParaRPr lang="hu-HU" altLang="en-US" sz="2400" b="1" i="1" dirty="0" smtClean="0">
              <a:latin typeface="Times New Roman" panose="02020603050405020304" pitchFamily="18" charset="0"/>
              <a:cs typeface="Times New Roman" panose="02020603050405020304" pitchFamily="18" charset="0"/>
            </a:endParaRPr>
          </a:p>
          <a:p>
            <a:pPr lvl="1">
              <a:lnSpc>
                <a:spcPct val="80000"/>
              </a:lnSpc>
              <a:buFontTx/>
              <a:buNone/>
            </a:pPr>
            <a:endParaRPr lang="hu-HU" altLang="en-US" sz="1200" dirty="0" smtClean="0">
              <a:cs typeface="Times New Roman" pitchFamily="18" charset="0"/>
            </a:endParaRPr>
          </a:p>
          <a:p>
            <a:pPr lvl="1">
              <a:lnSpc>
                <a:spcPct val="80000"/>
              </a:lnSpc>
              <a:buFontTx/>
              <a:buNone/>
            </a:pPr>
            <a:r>
              <a:rPr lang="hu-HU" altLang="en-US" sz="2400" dirty="0" smtClean="0">
                <a:cs typeface="Times New Roman" pitchFamily="18" charset="0"/>
              </a:rPr>
              <a:t>Skalár szorzat</a:t>
            </a:r>
            <a:r>
              <a:rPr lang="en-GB" altLang="en-US" sz="2400" dirty="0" smtClean="0">
                <a:cs typeface="Times New Roman" pitchFamily="18" charset="0"/>
              </a:rPr>
              <a:t>:</a:t>
            </a:r>
          </a:p>
          <a:p>
            <a:pPr lvl="1">
              <a:lnSpc>
                <a:spcPct val="80000"/>
              </a:lnSpc>
              <a:buFontTx/>
              <a:buNone/>
            </a:pPr>
            <a:r>
              <a:rPr lang="hu-HU" altLang="en-US" sz="2400" b="1" i="1" dirty="0" smtClean="0">
                <a:latin typeface="Times New Roman" panose="02020603050405020304" pitchFamily="18" charset="0"/>
                <a:cs typeface="Times New Roman" panose="02020603050405020304" pitchFamily="18" charset="0"/>
              </a:rPr>
              <a:t>v</a:t>
            </a:r>
            <a:r>
              <a:rPr lang="hu-HU" altLang="en-US" sz="2400" b="1" baseline="-25000" dirty="0" smtClean="0">
                <a:latin typeface="Times New Roman" panose="02020603050405020304" pitchFamily="18" charset="0"/>
                <a:cs typeface="Times New Roman" panose="02020603050405020304" pitchFamily="18" charset="0"/>
              </a:rPr>
              <a:t>1</a:t>
            </a:r>
            <a:r>
              <a:rPr lang="hu-HU" altLang="en-US" sz="2400" dirty="0" smtClean="0">
                <a:latin typeface="Times New Roman" panose="02020603050405020304" pitchFamily="18" charset="0"/>
                <a:cs typeface="Times New Roman" panose="02020603050405020304" pitchFamily="18" charset="0"/>
              </a:rPr>
              <a:t> </a:t>
            </a:r>
            <a:r>
              <a:rPr lang="hu-HU" altLang="en-US" sz="2400" dirty="0" smtClean="0">
                <a:latin typeface="Times New Roman" panose="02020603050405020304" pitchFamily="18" charset="0"/>
                <a:cs typeface="Times New Roman" panose="02020603050405020304" pitchFamily="18" charset="0"/>
                <a:sym typeface="Symbol" pitchFamily="18" charset="2"/>
              </a:rPr>
              <a:t></a:t>
            </a:r>
            <a:r>
              <a:rPr lang="hu-HU" altLang="en-US" sz="2400" dirty="0" smtClean="0">
                <a:latin typeface="Times New Roman" panose="02020603050405020304" pitchFamily="18" charset="0"/>
                <a:cs typeface="Times New Roman" panose="02020603050405020304" pitchFamily="18" charset="0"/>
              </a:rPr>
              <a:t> </a:t>
            </a:r>
            <a:r>
              <a:rPr lang="hu-HU" altLang="en-US" sz="2400" b="1" i="1" dirty="0" smtClean="0">
                <a:latin typeface="Times New Roman" panose="02020603050405020304" pitchFamily="18" charset="0"/>
                <a:cs typeface="Times New Roman" panose="02020603050405020304" pitchFamily="18" charset="0"/>
              </a:rPr>
              <a:t>v</a:t>
            </a:r>
            <a:r>
              <a:rPr lang="hu-HU" altLang="en-US" sz="2400" b="1" baseline="-25000" dirty="0" smtClean="0">
                <a:latin typeface="Times New Roman" panose="02020603050405020304" pitchFamily="18" charset="0"/>
                <a:cs typeface="Times New Roman" panose="02020603050405020304" pitchFamily="18" charset="0"/>
              </a:rPr>
              <a:t>2</a:t>
            </a:r>
            <a:r>
              <a:rPr lang="hu-HU" altLang="en-US" sz="2400" b="1" dirty="0" smtClean="0">
                <a:latin typeface="Times New Roman" panose="02020603050405020304" pitchFamily="18" charset="0"/>
                <a:cs typeface="Times New Roman" panose="02020603050405020304" pitchFamily="18" charset="0"/>
              </a:rPr>
              <a:t> = </a:t>
            </a:r>
            <a:r>
              <a:rPr lang="en-GB" altLang="en-US" sz="2400" b="1" dirty="0" smtClean="0">
                <a:latin typeface="Times New Roman" panose="02020603050405020304" pitchFamily="18" charset="0"/>
                <a:cs typeface="Times New Roman" panose="02020603050405020304" pitchFamily="18" charset="0"/>
              </a:rPr>
              <a:t>(</a:t>
            </a:r>
            <a:r>
              <a:rPr lang="hu-HU" altLang="en-US" sz="2400" i="1" dirty="0" smtClean="0">
                <a:latin typeface="Times New Roman" panose="02020603050405020304" pitchFamily="18" charset="0"/>
                <a:cs typeface="Times New Roman" panose="02020603050405020304" pitchFamily="18" charset="0"/>
              </a:rPr>
              <a:t>x</a:t>
            </a:r>
            <a:r>
              <a:rPr lang="hu-HU" altLang="en-US" sz="2400" baseline="-25000" dirty="0" smtClean="0">
                <a:latin typeface="Times New Roman" panose="02020603050405020304" pitchFamily="18" charset="0"/>
                <a:cs typeface="Times New Roman" panose="02020603050405020304" pitchFamily="18" charset="0"/>
              </a:rPr>
              <a:t>1</a:t>
            </a:r>
            <a:r>
              <a:rPr lang="hu-HU" altLang="en-US" sz="2400" b="1" i="1" dirty="0" smtClean="0">
                <a:latin typeface="Times New Roman" panose="02020603050405020304" pitchFamily="18" charset="0"/>
                <a:cs typeface="Times New Roman" panose="02020603050405020304" pitchFamily="18" charset="0"/>
              </a:rPr>
              <a:t>i</a:t>
            </a:r>
            <a:r>
              <a:rPr lang="en-GB" altLang="en-US" sz="2400" b="1" dirty="0" smtClean="0">
                <a:latin typeface="Times New Roman" panose="02020603050405020304" pitchFamily="18" charset="0"/>
                <a:cs typeface="Times New Roman" panose="02020603050405020304" pitchFamily="18" charset="0"/>
              </a:rPr>
              <a:t> + </a:t>
            </a:r>
            <a:r>
              <a:rPr lang="en-GB" altLang="en-US" sz="2400" i="1" dirty="0" smtClean="0">
                <a:latin typeface="Times New Roman" panose="02020603050405020304" pitchFamily="18" charset="0"/>
                <a:cs typeface="Times New Roman" panose="02020603050405020304" pitchFamily="18" charset="0"/>
              </a:rPr>
              <a:t>y</a:t>
            </a:r>
            <a:r>
              <a:rPr lang="en-GB" altLang="en-US" sz="2400" baseline="-25000" dirty="0" smtClean="0">
                <a:latin typeface="Times New Roman" panose="02020603050405020304" pitchFamily="18" charset="0"/>
                <a:cs typeface="Times New Roman" panose="02020603050405020304" pitchFamily="18" charset="0"/>
              </a:rPr>
              <a:t>1</a:t>
            </a:r>
            <a:r>
              <a:rPr lang="hu-HU" altLang="en-US" sz="2400" baseline="-25000" dirty="0" smtClean="0">
                <a:latin typeface="Times New Roman" panose="02020603050405020304" pitchFamily="18" charset="0"/>
                <a:cs typeface="Times New Roman" panose="02020603050405020304" pitchFamily="18" charset="0"/>
              </a:rPr>
              <a:t> </a:t>
            </a:r>
            <a:r>
              <a:rPr lang="en-GB" altLang="en-US" sz="2400" b="1" i="1" dirty="0" smtClean="0">
                <a:latin typeface="Times New Roman" panose="02020603050405020304" pitchFamily="18" charset="0"/>
                <a:cs typeface="Times New Roman" panose="02020603050405020304" pitchFamily="18" charset="0"/>
              </a:rPr>
              <a:t>j</a:t>
            </a:r>
            <a:r>
              <a:rPr lang="en-GB" altLang="en-US" sz="2400" b="1" dirty="0" smtClean="0">
                <a:latin typeface="Times New Roman" panose="02020603050405020304" pitchFamily="18" charset="0"/>
                <a:cs typeface="Times New Roman" panose="02020603050405020304" pitchFamily="18" charset="0"/>
              </a:rPr>
              <a:t>) </a:t>
            </a:r>
            <a:r>
              <a:rPr lang="hu-HU" altLang="en-US" sz="2400" dirty="0" smtClean="0">
                <a:latin typeface="Times New Roman" panose="02020603050405020304" pitchFamily="18" charset="0"/>
                <a:cs typeface="Times New Roman" panose="02020603050405020304" pitchFamily="18" charset="0"/>
                <a:sym typeface="Symbol" pitchFamily="18" charset="2"/>
              </a:rPr>
              <a:t></a:t>
            </a:r>
            <a:r>
              <a:rPr lang="en-GB" altLang="en-US" sz="2400" b="1" dirty="0" smtClean="0">
                <a:latin typeface="Times New Roman" panose="02020603050405020304" pitchFamily="18" charset="0"/>
                <a:cs typeface="Times New Roman" panose="02020603050405020304" pitchFamily="18" charset="0"/>
              </a:rPr>
              <a:t> (</a:t>
            </a:r>
            <a:r>
              <a:rPr lang="hu-HU" altLang="en-US" sz="2400" i="1" dirty="0" smtClean="0">
                <a:latin typeface="Times New Roman" panose="02020603050405020304" pitchFamily="18" charset="0"/>
                <a:cs typeface="Times New Roman" panose="02020603050405020304" pitchFamily="18" charset="0"/>
              </a:rPr>
              <a:t>x</a:t>
            </a:r>
            <a:r>
              <a:rPr lang="en-GB" altLang="en-US" sz="2400" baseline="-25000" dirty="0" smtClean="0">
                <a:latin typeface="Times New Roman" panose="02020603050405020304" pitchFamily="18" charset="0"/>
                <a:cs typeface="Times New Roman" panose="02020603050405020304" pitchFamily="18" charset="0"/>
              </a:rPr>
              <a:t>2</a:t>
            </a:r>
            <a:r>
              <a:rPr lang="hu-HU" altLang="en-US" sz="2400" b="1" i="1" dirty="0" smtClean="0">
                <a:latin typeface="Times New Roman" panose="02020603050405020304" pitchFamily="18" charset="0"/>
                <a:cs typeface="Times New Roman" panose="02020603050405020304" pitchFamily="18" charset="0"/>
              </a:rPr>
              <a:t>i</a:t>
            </a:r>
            <a:r>
              <a:rPr lang="en-GB" altLang="en-US" sz="2400" b="1" dirty="0" smtClean="0">
                <a:latin typeface="Times New Roman" panose="02020603050405020304" pitchFamily="18" charset="0"/>
                <a:cs typeface="Times New Roman" panose="02020603050405020304" pitchFamily="18" charset="0"/>
              </a:rPr>
              <a:t> + </a:t>
            </a:r>
            <a:r>
              <a:rPr lang="en-GB" altLang="en-US" sz="2400" i="1" dirty="0" smtClean="0">
                <a:latin typeface="Times New Roman" panose="02020603050405020304" pitchFamily="18" charset="0"/>
                <a:cs typeface="Times New Roman" panose="02020603050405020304" pitchFamily="18" charset="0"/>
              </a:rPr>
              <a:t>y</a:t>
            </a:r>
            <a:r>
              <a:rPr lang="en-GB" altLang="en-US" sz="2400" baseline="-25000" dirty="0" smtClean="0">
                <a:latin typeface="Times New Roman" panose="02020603050405020304" pitchFamily="18" charset="0"/>
                <a:cs typeface="Times New Roman" panose="02020603050405020304" pitchFamily="18" charset="0"/>
              </a:rPr>
              <a:t>2</a:t>
            </a:r>
            <a:r>
              <a:rPr lang="hu-HU" altLang="en-US" sz="2400" baseline="-25000" dirty="0" smtClean="0">
                <a:latin typeface="Times New Roman" panose="02020603050405020304" pitchFamily="18" charset="0"/>
                <a:cs typeface="Times New Roman" panose="02020603050405020304" pitchFamily="18" charset="0"/>
              </a:rPr>
              <a:t> </a:t>
            </a:r>
            <a:r>
              <a:rPr lang="en-GB" altLang="en-US" sz="2400" b="1" i="1" dirty="0" smtClean="0">
                <a:latin typeface="Times New Roman" panose="02020603050405020304" pitchFamily="18" charset="0"/>
                <a:cs typeface="Times New Roman" panose="02020603050405020304" pitchFamily="18" charset="0"/>
              </a:rPr>
              <a:t>j</a:t>
            </a:r>
            <a:r>
              <a:rPr lang="en-GB" altLang="en-US" sz="2400" b="1" dirty="0" smtClean="0">
                <a:latin typeface="Times New Roman" panose="02020603050405020304" pitchFamily="18" charset="0"/>
                <a:cs typeface="Times New Roman" panose="02020603050405020304" pitchFamily="18" charset="0"/>
              </a:rPr>
              <a:t>) = (</a:t>
            </a:r>
            <a:r>
              <a:rPr lang="hu-HU" altLang="en-US" sz="2400" i="1" dirty="0" smtClean="0">
                <a:latin typeface="Times New Roman" panose="02020603050405020304" pitchFamily="18" charset="0"/>
                <a:cs typeface="Times New Roman" panose="02020603050405020304" pitchFamily="18" charset="0"/>
              </a:rPr>
              <a:t>x</a:t>
            </a:r>
            <a:r>
              <a:rPr lang="hu-HU" altLang="en-US" sz="2400" baseline="-25000" dirty="0" smtClean="0">
                <a:latin typeface="Times New Roman" panose="02020603050405020304" pitchFamily="18" charset="0"/>
                <a:cs typeface="Times New Roman" panose="02020603050405020304" pitchFamily="18" charset="0"/>
              </a:rPr>
              <a:t>1 </a:t>
            </a:r>
            <a:r>
              <a:rPr lang="hu-HU" altLang="en-US" sz="2400" i="1" dirty="0" smtClean="0">
                <a:latin typeface="Times New Roman" panose="02020603050405020304" pitchFamily="18" charset="0"/>
                <a:cs typeface="Times New Roman" panose="02020603050405020304" pitchFamily="18" charset="0"/>
              </a:rPr>
              <a:t>x</a:t>
            </a:r>
            <a:r>
              <a:rPr lang="en-GB" altLang="en-US" sz="2400" baseline="-25000" dirty="0" smtClean="0">
                <a:latin typeface="Times New Roman" panose="02020603050405020304" pitchFamily="18" charset="0"/>
                <a:cs typeface="Times New Roman" panose="02020603050405020304" pitchFamily="18" charset="0"/>
              </a:rPr>
              <a:t>2</a:t>
            </a:r>
            <a:r>
              <a:rPr lang="hu-HU" altLang="en-US" sz="2400" baseline="-25000" dirty="0" smtClean="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 </a:t>
            </a:r>
            <a:r>
              <a:rPr lang="en-GB" altLang="en-US" sz="2400" i="1" dirty="0" smtClean="0">
                <a:latin typeface="Times New Roman" panose="02020603050405020304" pitchFamily="18" charset="0"/>
                <a:cs typeface="Times New Roman" panose="02020603050405020304" pitchFamily="18" charset="0"/>
              </a:rPr>
              <a:t>y</a:t>
            </a:r>
            <a:r>
              <a:rPr lang="en-GB" altLang="en-US" sz="2400" baseline="-25000" dirty="0" smtClean="0">
                <a:latin typeface="Times New Roman" panose="02020603050405020304" pitchFamily="18" charset="0"/>
                <a:cs typeface="Times New Roman" panose="02020603050405020304" pitchFamily="18" charset="0"/>
              </a:rPr>
              <a:t>1</a:t>
            </a:r>
            <a:r>
              <a:rPr lang="en-GB" altLang="en-US" sz="2400" i="1" dirty="0" smtClean="0">
                <a:latin typeface="Times New Roman" panose="02020603050405020304" pitchFamily="18" charset="0"/>
                <a:cs typeface="Times New Roman" panose="02020603050405020304" pitchFamily="18" charset="0"/>
              </a:rPr>
              <a:t>y</a:t>
            </a:r>
            <a:r>
              <a:rPr lang="en-GB" altLang="en-US" sz="2400" baseline="-25000" dirty="0" smtClean="0">
                <a:latin typeface="Times New Roman" panose="02020603050405020304" pitchFamily="18" charset="0"/>
                <a:cs typeface="Times New Roman" panose="02020603050405020304" pitchFamily="18" charset="0"/>
              </a:rPr>
              <a:t>2</a:t>
            </a:r>
            <a:r>
              <a:rPr lang="en-GB" altLang="en-US" sz="2400" b="1" dirty="0" smtClean="0">
                <a:latin typeface="Times New Roman" panose="02020603050405020304" pitchFamily="18" charset="0"/>
                <a:cs typeface="Times New Roman" panose="02020603050405020304" pitchFamily="18" charset="0"/>
              </a:rPr>
              <a:t>) </a:t>
            </a:r>
          </a:p>
          <a:p>
            <a:pPr lvl="1">
              <a:lnSpc>
                <a:spcPct val="80000"/>
              </a:lnSpc>
              <a:buFontTx/>
              <a:buNone/>
            </a:pPr>
            <a:endParaRPr lang="hu-HU" altLang="en-US" sz="1200" dirty="0" smtClean="0">
              <a:cs typeface="Times New Roman" pitchFamily="18" charset="0"/>
            </a:endParaRPr>
          </a:p>
          <a:p>
            <a:pPr lvl="1">
              <a:lnSpc>
                <a:spcPct val="80000"/>
              </a:lnSpc>
              <a:buFontTx/>
              <a:buNone/>
            </a:pPr>
            <a:r>
              <a:rPr lang="hu-HU" altLang="en-US" sz="2400" dirty="0" smtClean="0">
                <a:cs typeface="Times New Roman" pitchFamily="18" charset="0"/>
              </a:rPr>
              <a:t>Vektor szorzat</a:t>
            </a:r>
            <a:r>
              <a:rPr lang="en-US" altLang="en-US" sz="2400" dirty="0" smtClean="0">
                <a:cs typeface="Times New Roman" pitchFamily="18" charset="0"/>
              </a:rPr>
              <a:t>:</a:t>
            </a:r>
            <a:endParaRPr lang="en-GB" altLang="en-US" sz="2400" dirty="0" smtClean="0">
              <a:cs typeface="Times New Roman" pitchFamily="18" charset="0"/>
            </a:endParaRPr>
          </a:p>
          <a:p>
            <a:pPr lvl="1">
              <a:lnSpc>
                <a:spcPct val="80000"/>
              </a:lnSpc>
              <a:buFontTx/>
              <a:buNone/>
            </a:pPr>
            <a:r>
              <a:rPr lang="hu-HU" altLang="en-US" sz="2400" b="1" i="1" dirty="0" smtClean="0">
                <a:latin typeface="Times New Roman" panose="02020603050405020304" pitchFamily="18" charset="0"/>
                <a:cs typeface="Times New Roman" panose="02020603050405020304" pitchFamily="18" charset="0"/>
              </a:rPr>
              <a:t>v</a:t>
            </a:r>
            <a:r>
              <a:rPr lang="hu-HU" altLang="en-US" sz="2400" b="1" baseline="-25000" dirty="0" smtClean="0">
                <a:latin typeface="Times New Roman" panose="02020603050405020304" pitchFamily="18" charset="0"/>
                <a:cs typeface="Times New Roman" panose="02020603050405020304" pitchFamily="18" charset="0"/>
              </a:rPr>
              <a:t>1</a:t>
            </a:r>
            <a:r>
              <a:rPr lang="hu-HU" altLang="en-US" sz="2400" dirty="0" smtClean="0">
                <a:latin typeface="Times New Roman" panose="02020603050405020304" pitchFamily="18" charset="0"/>
                <a:cs typeface="Times New Roman" panose="02020603050405020304" pitchFamily="18" charset="0"/>
              </a:rPr>
              <a:t> </a:t>
            </a:r>
            <a:r>
              <a:rPr lang="hu-HU" altLang="en-US" sz="2000" b="1" dirty="0" smtClean="0">
                <a:latin typeface="Times New Roman" panose="02020603050405020304" pitchFamily="18" charset="0"/>
                <a:cs typeface="Times New Roman" panose="02020603050405020304" pitchFamily="18" charset="0"/>
                <a:sym typeface="Symbol" pitchFamily="18" charset="2"/>
              </a:rPr>
              <a:t></a:t>
            </a:r>
            <a:r>
              <a:rPr lang="hu-HU" altLang="en-US" sz="2400" dirty="0" smtClean="0">
                <a:latin typeface="Times New Roman" panose="02020603050405020304" pitchFamily="18" charset="0"/>
                <a:cs typeface="Times New Roman" panose="02020603050405020304" pitchFamily="18" charset="0"/>
              </a:rPr>
              <a:t> </a:t>
            </a:r>
            <a:r>
              <a:rPr lang="hu-HU" altLang="en-US" sz="2400" b="1" i="1" dirty="0" smtClean="0">
                <a:latin typeface="Times New Roman" panose="02020603050405020304" pitchFamily="18" charset="0"/>
                <a:cs typeface="Times New Roman" panose="02020603050405020304" pitchFamily="18" charset="0"/>
              </a:rPr>
              <a:t>v</a:t>
            </a:r>
            <a:r>
              <a:rPr lang="hu-HU" altLang="en-US" sz="2400" b="1" baseline="-25000" dirty="0" smtClean="0">
                <a:latin typeface="Times New Roman" panose="02020603050405020304" pitchFamily="18" charset="0"/>
                <a:cs typeface="Times New Roman" panose="02020603050405020304" pitchFamily="18" charset="0"/>
              </a:rPr>
              <a:t>2</a:t>
            </a:r>
            <a:r>
              <a:rPr lang="hu-HU" altLang="en-US" sz="2400" b="1" dirty="0" smtClean="0">
                <a:latin typeface="Times New Roman" panose="02020603050405020304" pitchFamily="18" charset="0"/>
                <a:cs typeface="Times New Roman" panose="02020603050405020304" pitchFamily="18" charset="0"/>
              </a:rPr>
              <a:t> = </a:t>
            </a:r>
            <a:r>
              <a:rPr lang="en-GB" altLang="en-US" sz="2400" b="1" dirty="0" smtClean="0">
                <a:latin typeface="Times New Roman" panose="02020603050405020304" pitchFamily="18" charset="0"/>
                <a:cs typeface="Times New Roman" panose="02020603050405020304" pitchFamily="18" charset="0"/>
              </a:rPr>
              <a:t>(</a:t>
            </a:r>
            <a:r>
              <a:rPr lang="hu-HU" altLang="en-US" sz="2400" i="1" dirty="0" smtClean="0">
                <a:latin typeface="Times New Roman" panose="02020603050405020304" pitchFamily="18" charset="0"/>
                <a:cs typeface="Times New Roman" panose="02020603050405020304" pitchFamily="18" charset="0"/>
              </a:rPr>
              <a:t>x</a:t>
            </a:r>
            <a:r>
              <a:rPr lang="hu-HU" altLang="en-US" sz="2400" baseline="-25000" dirty="0" smtClean="0">
                <a:latin typeface="Times New Roman" panose="02020603050405020304" pitchFamily="18" charset="0"/>
                <a:cs typeface="Times New Roman" panose="02020603050405020304" pitchFamily="18" charset="0"/>
              </a:rPr>
              <a:t>1</a:t>
            </a:r>
            <a:r>
              <a:rPr lang="hu-HU" altLang="en-US" sz="2400" b="1" i="1" dirty="0" smtClean="0">
                <a:latin typeface="Times New Roman" panose="02020603050405020304" pitchFamily="18" charset="0"/>
                <a:cs typeface="Times New Roman" panose="02020603050405020304" pitchFamily="18" charset="0"/>
              </a:rPr>
              <a:t>i</a:t>
            </a:r>
            <a:r>
              <a:rPr lang="en-GB" altLang="en-US" sz="2400" b="1" dirty="0" smtClean="0">
                <a:latin typeface="Times New Roman" panose="02020603050405020304" pitchFamily="18" charset="0"/>
                <a:cs typeface="Times New Roman" panose="02020603050405020304" pitchFamily="18" charset="0"/>
              </a:rPr>
              <a:t> + </a:t>
            </a:r>
            <a:r>
              <a:rPr lang="en-GB" altLang="en-US" sz="2400" i="1" dirty="0" smtClean="0">
                <a:latin typeface="Times New Roman" panose="02020603050405020304" pitchFamily="18" charset="0"/>
                <a:cs typeface="Times New Roman" panose="02020603050405020304" pitchFamily="18" charset="0"/>
              </a:rPr>
              <a:t>y</a:t>
            </a:r>
            <a:r>
              <a:rPr lang="en-GB" altLang="en-US" sz="2400" baseline="-25000" dirty="0" smtClean="0">
                <a:latin typeface="Times New Roman" panose="02020603050405020304" pitchFamily="18" charset="0"/>
                <a:cs typeface="Times New Roman" panose="02020603050405020304" pitchFamily="18" charset="0"/>
              </a:rPr>
              <a:t>1</a:t>
            </a:r>
            <a:r>
              <a:rPr lang="hu-HU" altLang="en-US" sz="2400" baseline="-25000" dirty="0" smtClean="0">
                <a:latin typeface="Times New Roman" panose="02020603050405020304" pitchFamily="18" charset="0"/>
                <a:cs typeface="Times New Roman" panose="02020603050405020304" pitchFamily="18" charset="0"/>
              </a:rPr>
              <a:t> </a:t>
            </a:r>
            <a:r>
              <a:rPr lang="en-GB" altLang="en-US" sz="2400" b="1" i="1" dirty="0" smtClean="0">
                <a:latin typeface="Times New Roman" panose="02020603050405020304" pitchFamily="18" charset="0"/>
                <a:cs typeface="Times New Roman" panose="02020603050405020304" pitchFamily="18" charset="0"/>
              </a:rPr>
              <a:t>j</a:t>
            </a:r>
            <a:r>
              <a:rPr lang="hu-HU" altLang="en-US" sz="2400" b="1" i="1" dirty="0" smtClean="0">
                <a:latin typeface="Times New Roman" panose="02020603050405020304" pitchFamily="18" charset="0"/>
                <a:cs typeface="Times New Roman" panose="02020603050405020304" pitchFamily="18" charset="0"/>
              </a:rPr>
              <a:t> + </a:t>
            </a:r>
            <a:r>
              <a:rPr lang="hu-HU" altLang="en-US" sz="2400" i="1" dirty="0" smtClean="0">
                <a:latin typeface="Times New Roman" panose="02020603050405020304" pitchFamily="18" charset="0"/>
                <a:cs typeface="Times New Roman" panose="02020603050405020304" pitchFamily="18" charset="0"/>
              </a:rPr>
              <a:t>z</a:t>
            </a:r>
            <a:r>
              <a:rPr lang="en-GB" altLang="en-US" sz="2400" baseline="-25000" dirty="0" smtClean="0">
                <a:latin typeface="Times New Roman" panose="02020603050405020304" pitchFamily="18" charset="0"/>
                <a:cs typeface="Times New Roman" panose="02020603050405020304" pitchFamily="18" charset="0"/>
              </a:rPr>
              <a:t>1</a:t>
            </a:r>
            <a:r>
              <a:rPr lang="hu-HU" altLang="en-US" sz="2400" b="1" i="1" dirty="0" smtClean="0">
                <a:latin typeface="Times New Roman" panose="02020603050405020304" pitchFamily="18" charset="0"/>
                <a:cs typeface="Times New Roman" panose="02020603050405020304" pitchFamily="18" charset="0"/>
              </a:rPr>
              <a:t>k</a:t>
            </a:r>
            <a:r>
              <a:rPr lang="en-GB" altLang="en-US" sz="2400" dirty="0" smtClean="0">
                <a:latin typeface="Times New Roman" panose="02020603050405020304" pitchFamily="18" charset="0"/>
                <a:cs typeface="Times New Roman" panose="02020603050405020304" pitchFamily="18" charset="0"/>
              </a:rPr>
              <a:t>)</a:t>
            </a:r>
            <a:r>
              <a:rPr lang="en-GB" altLang="en-US" sz="2400" b="1" dirty="0" smtClean="0">
                <a:latin typeface="Times New Roman" panose="02020603050405020304" pitchFamily="18" charset="0"/>
                <a:cs typeface="Times New Roman" panose="02020603050405020304" pitchFamily="18" charset="0"/>
              </a:rPr>
              <a:t> </a:t>
            </a:r>
            <a:r>
              <a:rPr lang="hu-HU" altLang="en-US" sz="2000" b="1" dirty="0" smtClean="0">
                <a:latin typeface="Times New Roman" panose="02020603050405020304" pitchFamily="18" charset="0"/>
                <a:cs typeface="Times New Roman" panose="02020603050405020304" pitchFamily="18" charset="0"/>
                <a:sym typeface="Symbol" pitchFamily="18" charset="2"/>
              </a:rPr>
              <a:t></a:t>
            </a:r>
            <a:r>
              <a:rPr lang="en-GB" altLang="en-US" sz="2400" b="1" dirty="0" smtClean="0">
                <a:latin typeface="Times New Roman" panose="02020603050405020304" pitchFamily="18" charset="0"/>
                <a:cs typeface="Times New Roman" panose="02020603050405020304" pitchFamily="18" charset="0"/>
              </a:rPr>
              <a:t> (</a:t>
            </a:r>
            <a:r>
              <a:rPr lang="hu-HU" altLang="en-US" sz="2400" i="1" dirty="0" smtClean="0">
                <a:latin typeface="Times New Roman" panose="02020603050405020304" pitchFamily="18" charset="0"/>
                <a:cs typeface="Times New Roman" panose="02020603050405020304" pitchFamily="18" charset="0"/>
              </a:rPr>
              <a:t>x</a:t>
            </a:r>
            <a:r>
              <a:rPr lang="en-GB" altLang="en-US" sz="2400" baseline="-25000" dirty="0" smtClean="0">
                <a:latin typeface="Times New Roman" panose="02020603050405020304" pitchFamily="18" charset="0"/>
                <a:cs typeface="Times New Roman" panose="02020603050405020304" pitchFamily="18" charset="0"/>
              </a:rPr>
              <a:t>2</a:t>
            </a:r>
            <a:r>
              <a:rPr lang="hu-HU" altLang="en-US" sz="2400" b="1" i="1" dirty="0" smtClean="0">
                <a:latin typeface="Times New Roman" panose="02020603050405020304" pitchFamily="18" charset="0"/>
                <a:cs typeface="Times New Roman" panose="02020603050405020304" pitchFamily="18" charset="0"/>
              </a:rPr>
              <a:t>i</a:t>
            </a:r>
            <a:r>
              <a:rPr lang="en-GB" altLang="en-US" sz="2400" b="1" dirty="0" smtClean="0">
                <a:latin typeface="Times New Roman" panose="02020603050405020304" pitchFamily="18" charset="0"/>
                <a:cs typeface="Times New Roman" panose="02020603050405020304" pitchFamily="18" charset="0"/>
              </a:rPr>
              <a:t> + </a:t>
            </a:r>
            <a:r>
              <a:rPr lang="en-GB" altLang="en-US" sz="2400" i="1" dirty="0" smtClean="0">
                <a:latin typeface="Times New Roman" panose="02020603050405020304" pitchFamily="18" charset="0"/>
                <a:cs typeface="Times New Roman" panose="02020603050405020304" pitchFamily="18" charset="0"/>
              </a:rPr>
              <a:t>y</a:t>
            </a:r>
            <a:r>
              <a:rPr lang="en-GB" altLang="en-US" sz="2400" baseline="-25000" dirty="0" smtClean="0">
                <a:latin typeface="Times New Roman" panose="02020603050405020304" pitchFamily="18" charset="0"/>
                <a:cs typeface="Times New Roman" panose="02020603050405020304" pitchFamily="18" charset="0"/>
              </a:rPr>
              <a:t>2</a:t>
            </a:r>
            <a:r>
              <a:rPr lang="hu-HU" altLang="en-US" sz="2400" baseline="-25000" dirty="0" smtClean="0">
                <a:latin typeface="Times New Roman" panose="02020603050405020304" pitchFamily="18" charset="0"/>
                <a:cs typeface="Times New Roman" panose="02020603050405020304" pitchFamily="18" charset="0"/>
              </a:rPr>
              <a:t> </a:t>
            </a:r>
            <a:r>
              <a:rPr lang="en-GB" altLang="en-US" sz="2400" b="1" i="1" dirty="0" smtClean="0">
                <a:latin typeface="Times New Roman" panose="02020603050405020304" pitchFamily="18" charset="0"/>
                <a:cs typeface="Times New Roman" panose="02020603050405020304" pitchFamily="18" charset="0"/>
              </a:rPr>
              <a:t>j </a:t>
            </a:r>
            <a:r>
              <a:rPr lang="hu-HU" altLang="en-US" sz="2400" b="1" i="1" dirty="0" smtClean="0">
                <a:latin typeface="Times New Roman" panose="02020603050405020304" pitchFamily="18" charset="0"/>
                <a:cs typeface="Times New Roman" panose="02020603050405020304" pitchFamily="18" charset="0"/>
              </a:rPr>
              <a:t>+ </a:t>
            </a:r>
            <a:r>
              <a:rPr lang="hu-HU" altLang="en-US" sz="2400" i="1" dirty="0" smtClean="0">
                <a:latin typeface="Times New Roman" panose="02020603050405020304" pitchFamily="18" charset="0"/>
                <a:cs typeface="Times New Roman" panose="02020603050405020304" pitchFamily="18" charset="0"/>
              </a:rPr>
              <a:t>z</a:t>
            </a:r>
            <a:r>
              <a:rPr lang="hu-HU" altLang="en-US" sz="2400" baseline="-25000" dirty="0" smtClean="0">
                <a:latin typeface="Times New Roman" panose="02020603050405020304" pitchFamily="18" charset="0"/>
                <a:cs typeface="Times New Roman" panose="02020603050405020304" pitchFamily="18" charset="0"/>
              </a:rPr>
              <a:t>2</a:t>
            </a:r>
            <a:r>
              <a:rPr lang="hu-HU" altLang="en-US" sz="2400" b="1" i="1" dirty="0" smtClean="0">
                <a:latin typeface="Times New Roman" panose="02020603050405020304" pitchFamily="18" charset="0"/>
                <a:cs typeface="Times New Roman" panose="02020603050405020304" pitchFamily="18" charset="0"/>
              </a:rPr>
              <a:t>k</a:t>
            </a:r>
            <a:r>
              <a:rPr lang="en-GB" altLang="en-US" sz="2400" b="1" dirty="0" smtClean="0">
                <a:latin typeface="Times New Roman" panose="02020603050405020304" pitchFamily="18" charset="0"/>
                <a:cs typeface="Times New Roman" panose="02020603050405020304" pitchFamily="18" charset="0"/>
              </a:rPr>
              <a:t>) = </a:t>
            </a:r>
            <a:endParaRPr lang="hu-HU" altLang="en-US" sz="2400" b="1" dirty="0" smtClean="0">
              <a:latin typeface="Times New Roman" panose="02020603050405020304" pitchFamily="18" charset="0"/>
              <a:cs typeface="Times New Roman" panose="02020603050405020304" pitchFamily="18" charset="0"/>
            </a:endParaRPr>
          </a:p>
          <a:p>
            <a:pPr lvl="1">
              <a:lnSpc>
                <a:spcPct val="80000"/>
              </a:lnSpc>
              <a:buFontTx/>
              <a:buNone/>
            </a:pPr>
            <a:r>
              <a:rPr lang="hu-HU" altLang="en-US" sz="2400" b="1" dirty="0" smtClean="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a:t>
            </a:r>
            <a:r>
              <a:rPr lang="hu-HU" altLang="en-US" sz="2400" i="1" dirty="0" smtClean="0">
                <a:latin typeface="Times New Roman" panose="02020603050405020304" pitchFamily="18" charset="0"/>
                <a:cs typeface="Times New Roman" panose="02020603050405020304" pitchFamily="18" charset="0"/>
              </a:rPr>
              <a:t>y</a:t>
            </a:r>
            <a:r>
              <a:rPr lang="hu-HU" altLang="en-US" sz="2400" baseline="-25000" dirty="0" smtClean="0">
                <a:latin typeface="Times New Roman" panose="02020603050405020304" pitchFamily="18" charset="0"/>
                <a:cs typeface="Times New Roman" panose="02020603050405020304" pitchFamily="18" charset="0"/>
              </a:rPr>
              <a:t>1</a:t>
            </a:r>
            <a:r>
              <a:rPr lang="hu-HU" altLang="en-US" sz="2400" i="1" dirty="0" smtClean="0">
                <a:latin typeface="Times New Roman" panose="02020603050405020304" pitchFamily="18" charset="0"/>
                <a:cs typeface="Times New Roman" panose="02020603050405020304" pitchFamily="18" charset="0"/>
              </a:rPr>
              <a:t>z</a:t>
            </a:r>
            <a:r>
              <a:rPr lang="en-GB" altLang="en-US" sz="2400" baseline="-25000" dirty="0" smtClean="0">
                <a:latin typeface="Times New Roman" panose="02020603050405020304" pitchFamily="18" charset="0"/>
                <a:cs typeface="Times New Roman" panose="02020603050405020304" pitchFamily="18" charset="0"/>
              </a:rPr>
              <a:t>2 </a:t>
            </a:r>
            <a:r>
              <a:rPr lang="hu-HU" altLang="en-US" sz="2400" b="1" dirty="0" smtClean="0">
                <a:latin typeface="Times New Roman" panose="02020603050405020304" pitchFamily="18" charset="0"/>
                <a:cs typeface="Times New Roman" panose="02020603050405020304" pitchFamily="18" charset="0"/>
              </a:rPr>
              <a:t>– </a:t>
            </a:r>
            <a:r>
              <a:rPr lang="hu-HU" altLang="en-US" sz="2400" i="1" dirty="0" smtClean="0">
                <a:latin typeface="Times New Roman" panose="02020603050405020304" pitchFamily="18" charset="0"/>
                <a:cs typeface="Times New Roman" panose="02020603050405020304" pitchFamily="18" charset="0"/>
              </a:rPr>
              <a:t>y</a:t>
            </a:r>
            <a:r>
              <a:rPr lang="hu-HU" altLang="en-US" sz="2400" baseline="-25000" dirty="0" smtClean="0">
                <a:latin typeface="Times New Roman" panose="02020603050405020304" pitchFamily="18" charset="0"/>
                <a:cs typeface="Times New Roman" panose="02020603050405020304" pitchFamily="18" charset="0"/>
              </a:rPr>
              <a:t>2</a:t>
            </a:r>
            <a:r>
              <a:rPr lang="hu-HU" altLang="en-US" sz="2400" i="1" dirty="0" smtClean="0">
                <a:latin typeface="Times New Roman" panose="02020603050405020304" pitchFamily="18" charset="0"/>
                <a:cs typeface="Times New Roman" panose="02020603050405020304" pitchFamily="18" charset="0"/>
              </a:rPr>
              <a:t>z</a:t>
            </a:r>
            <a:r>
              <a:rPr lang="hu-HU" altLang="en-US" sz="2400" baseline="-25000" dirty="0" smtClean="0">
                <a:latin typeface="Times New Roman" panose="02020603050405020304" pitchFamily="18" charset="0"/>
                <a:cs typeface="Times New Roman" panose="02020603050405020304" pitchFamily="18" charset="0"/>
              </a:rPr>
              <a:t>1</a:t>
            </a:r>
            <a:r>
              <a:rPr lang="en-GB" altLang="en-US" sz="2400" dirty="0" smtClean="0">
                <a:latin typeface="Times New Roman" panose="02020603050405020304" pitchFamily="18" charset="0"/>
                <a:cs typeface="Times New Roman" panose="02020603050405020304" pitchFamily="18" charset="0"/>
              </a:rPr>
              <a:t>) </a:t>
            </a:r>
            <a:r>
              <a:rPr lang="hu-HU" altLang="en-US" sz="2400" b="1" i="1" dirty="0" smtClean="0">
                <a:latin typeface="Times New Roman" panose="02020603050405020304" pitchFamily="18" charset="0"/>
                <a:cs typeface="Times New Roman" panose="02020603050405020304" pitchFamily="18" charset="0"/>
              </a:rPr>
              <a:t>i</a:t>
            </a:r>
            <a:r>
              <a:rPr lang="en-GB" altLang="en-US" sz="2400" b="1" dirty="0" smtClean="0">
                <a:latin typeface="Times New Roman" panose="02020603050405020304" pitchFamily="18" charset="0"/>
                <a:cs typeface="Times New Roman" panose="02020603050405020304" pitchFamily="18" charset="0"/>
              </a:rPr>
              <a:t> </a:t>
            </a:r>
            <a:r>
              <a:rPr lang="hu-HU" altLang="en-US" sz="2400" dirty="0" smtClean="0">
                <a:latin typeface="Times New Roman" panose="02020603050405020304" pitchFamily="18" charset="0"/>
                <a:cs typeface="Times New Roman" panose="02020603050405020304" pitchFamily="18" charset="0"/>
              </a:rPr>
              <a:t>+</a:t>
            </a:r>
            <a:r>
              <a:rPr lang="en-GB" altLang="en-US" sz="2400" baseline="-25000" dirty="0" smtClean="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a:t>
            </a:r>
            <a:r>
              <a:rPr lang="hu-HU" altLang="en-US" sz="2400" i="1" dirty="0" smtClean="0">
                <a:latin typeface="Times New Roman" panose="02020603050405020304" pitchFamily="18" charset="0"/>
                <a:cs typeface="Times New Roman" panose="02020603050405020304" pitchFamily="18" charset="0"/>
              </a:rPr>
              <a:t>x</a:t>
            </a:r>
            <a:r>
              <a:rPr lang="hu-HU" altLang="en-US" sz="2400" baseline="-25000" dirty="0" smtClean="0">
                <a:latin typeface="Times New Roman" panose="02020603050405020304" pitchFamily="18" charset="0"/>
                <a:cs typeface="Times New Roman" panose="02020603050405020304" pitchFamily="18" charset="0"/>
              </a:rPr>
              <a:t>2</a:t>
            </a:r>
            <a:r>
              <a:rPr lang="hu-HU" altLang="en-US" sz="2400" i="1" dirty="0" smtClean="0">
                <a:latin typeface="Times New Roman" panose="02020603050405020304" pitchFamily="18" charset="0"/>
                <a:cs typeface="Times New Roman" panose="02020603050405020304" pitchFamily="18" charset="0"/>
              </a:rPr>
              <a:t>z</a:t>
            </a:r>
            <a:r>
              <a:rPr lang="hu-HU" altLang="en-US" sz="2400" baseline="-25000" dirty="0" smtClean="0">
                <a:latin typeface="Times New Roman" panose="02020603050405020304" pitchFamily="18" charset="0"/>
                <a:cs typeface="Times New Roman" panose="02020603050405020304" pitchFamily="18" charset="0"/>
              </a:rPr>
              <a:t>1</a:t>
            </a:r>
            <a:r>
              <a:rPr lang="en-GB" altLang="en-US" sz="2400" baseline="-25000" dirty="0" smtClean="0">
                <a:latin typeface="Times New Roman" panose="02020603050405020304" pitchFamily="18" charset="0"/>
                <a:cs typeface="Times New Roman" panose="02020603050405020304" pitchFamily="18" charset="0"/>
              </a:rPr>
              <a:t> </a:t>
            </a:r>
            <a:r>
              <a:rPr lang="hu-HU" altLang="en-US" sz="2400" b="1" dirty="0" smtClean="0">
                <a:latin typeface="Times New Roman" panose="02020603050405020304" pitchFamily="18" charset="0"/>
                <a:cs typeface="Times New Roman" panose="02020603050405020304" pitchFamily="18" charset="0"/>
              </a:rPr>
              <a:t>– </a:t>
            </a:r>
            <a:r>
              <a:rPr lang="hu-HU" altLang="en-US" sz="2400" i="1" dirty="0" smtClean="0">
                <a:latin typeface="Times New Roman" panose="02020603050405020304" pitchFamily="18" charset="0"/>
                <a:cs typeface="Times New Roman" panose="02020603050405020304" pitchFamily="18" charset="0"/>
              </a:rPr>
              <a:t>x</a:t>
            </a:r>
            <a:r>
              <a:rPr lang="hu-HU" altLang="en-US" sz="2400" baseline="-25000" dirty="0" smtClean="0">
                <a:latin typeface="Times New Roman" panose="02020603050405020304" pitchFamily="18" charset="0"/>
                <a:cs typeface="Times New Roman" panose="02020603050405020304" pitchFamily="18" charset="0"/>
              </a:rPr>
              <a:t>1</a:t>
            </a:r>
            <a:r>
              <a:rPr lang="hu-HU" altLang="en-US" sz="2400" i="1" dirty="0" smtClean="0">
                <a:latin typeface="Times New Roman" panose="02020603050405020304" pitchFamily="18" charset="0"/>
                <a:cs typeface="Times New Roman" panose="02020603050405020304" pitchFamily="18" charset="0"/>
              </a:rPr>
              <a:t>z</a:t>
            </a:r>
            <a:r>
              <a:rPr lang="hu-HU" altLang="en-US" sz="2400" baseline="-25000" dirty="0" smtClean="0">
                <a:latin typeface="Times New Roman" panose="02020603050405020304" pitchFamily="18" charset="0"/>
                <a:cs typeface="Times New Roman" panose="02020603050405020304" pitchFamily="18" charset="0"/>
              </a:rPr>
              <a:t>2</a:t>
            </a:r>
            <a:r>
              <a:rPr lang="en-GB" altLang="en-US" sz="2400" dirty="0" smtClean="0">
                <a:latin typeface="Times New Roman" panose="02020603050405020304" pitchFamily="18" charset="0"/>
                <a:cs typeface="Times New Roman" panose="02020603050405020304" pitchFamily="18" charset="0"/>
              </a:rPr>
              <a:t>) </a:t>
            </a:r>
            <a:r>
              <a:rPr lang="hu-HU" altLang="en-US" sz="2400" b="1" i="1" dirty="0" smtClean="0">
                <a:latin typeface="Times New Roman" panose="02020603050405020304" pitchFamily="18" charset="0"/>
                <a:cs typeface="Times New Roman" panose="02020603050405020304" pitchFamily="18" charset="0"/>
              </a:rPr>
              <a:t>j</a:t>
            </a:r>
            <a:r>
              <a:rPr lang="en-GB" altLang="en-US" sz="2400" b="1" dirty="0" smtClean="0">
                <a:latin typeface="Times New Roman" panose="02020603050405020304" pitchFamily="18" charset="0"/>
                <a:cs typeface="Times New Roman" panose="02020603050405020304" pitchFamily="18" charset="0"/>
              </a:rPr>
              <a:t> </a:t>
            </a:r>
            <a:r>
              <a:rPr lang="hu-HU" altLang="en-US" sz="2400" dirty="0" smtClean="0">
                <a:latin typeface="Times New Roman" panose="02020603050405020304" pitchFamily="18" charset="0"/>
                <a:cs typeface="Times New Roman" panose="02020603050405020304" pitchFamily="18" charset="0"/>
              </a:rPr>
              <a:t>+</a:t>
            </a:r>
            <a:r>
              <a:rPr lang="en-GB" altLang="en-US" sz="2400" baseline="-25000" dirty="0" smtClean="0">
                <a:latin typeface="Times New Roman" panose="02020603050405020304" pitchFamily="18" charset="0"/>
                <a:cs typeface="Times New Roman" panose="02020603050405020304" pitchFamily="18" charset="0"/>
              </a:rPr>
              <a:t> </a:t>
            </a:r>
            <a:r>
              <a:rPr lang="en-GB" altLang="en-US" sz="2400" b="1" dirty="0" smtClean="0">
                <a:latin typeface="Times New Roman" panose="02020603050405020304" pitchFamily="18" charset="0"/>
                <a:cs typeface="Times New Roman" panose="02020603050405020304" pitchFamily="18" charset="0"/>
              </a:rPr>
              <a:t>(</a:t>
            </a:r>
            <a:r>
              <a:rPr lang="hu-HU" altLang="en-US" sz="2400" i="1" dirty="0" smtClean="0">
                <a:latin typeface="Times New Roman" panose="02020603050405020304" pitchFamily="18" charset="0"/>
                <a:cs typeface="Times New Roman" panose="02020603050405020304" pitchFamily="18" charset="0"/>
              </a:rPr>
              <a:t>x</a:t>
            </a:r>
            <a:r>
              <a:rPr lang="hu-HU" altLang="en-US" sz="2400" baseline="-25000" dirty="0" smtClean="0">
                <a:latin typeface="Times New Roman" panose="02020603050405020304" pitchFamily="18" charset="0"/>
                <a:cs typeface="Times New Roman" panose="02020603050405020304" pitchFamily="18" charset="0"/>
              </a:rPr>
              <a:t>1</a:t>
            </a:r>
            <a:r>
              <a:rPr lang="hu-HU" altLang="en-US" sz="2400" i="1" dirty="0" smtClean="0">
                <a:latin typeface="Times New Roman" panose="02020603050405020304" pitchFamily="18" charset="0"/>
                <a:cs typeface="Times New Roman" panose="02020603050405020304" pitchFamily="18" charset="0"/>
              </a:rPr>
              <a:t>y</a:t>
            </a:r>
            <a:r>
              <a:rPr lang="en-GB" altLang="en-US" sz="2400" baseline="-25000" dirty="0" smtClean="0">
                <a:latin typeface="Times New Roman" panose="02020603050405020304" pitchFamily="18" charset="0"/>
                <a:cs typeface="Times New Roman" panose="02020603050405020304" pitchFamily="18" charset="0"/>
              </a:rPr>
              <a:t>2 </a:t>
            </a:r>
            <a:r>
              <a:rPr lang="hu-HU" altLang="en-US" sz="2400" b="1" dirty="0" smtClean="0">
                <a:latin typeface="Times New Roman" panose="02020603050405020304" pitchFamily="18" charset="0"/>
                <a:cs typeface="Times New Roman" panose="02020603050405020304" pitchFamily="18" charset="0"/>
              </a:rPr>
              <a:t>– </a:t>
            </a:r>
            <a:r>
              <a:rPr lang="hu-HU" altLang="en-US" sz="2400" i="1" dirty="0" smtClean="0">
                <a:latin typeface="Times New Roman" panose="02020603050405020304" pitchFamily="18" charset="0"/>
                <a:cs typeface="Times New Roman" panose="02020603050405020304" pitchFamily="18" charset="0"/>
              </a:rPr>
              <a:t>y</a:t>
            </a:r>
            <a:r>
              <a:rPr lang="hu-HU" altLang="en-US" sz="2400" baseline="-25000" dirty="0" smtClean="0">
                <a:latin typeface="Times New Roman" panose="02020603050405020304" pitchFamily="18" charset="0"/>
                <a:cs typeface="Times New Roman" panose="02020603050405020304" pitchFamily="18" charset="0"/>
              </a:rPr>
              <a:t>1</a:t>
            </a:r>
            <a:r>
              <a:rPr lang="hu-HU" altLang="en-US" sz="2400" i="1" dirty="0" smtClean="0">
                <a:latin typeface="Times New Roman" panose="02020603050405020304" pitchFamily="18" charset="0"/>
                <a:cs typeface="Times New Roman" panose="02020603050405020304" pitchFamily="18" charset="0"/>
              </a:rPr>
              <a:t>x</a:t>
            </a:r>
            <a:r>
              <a:rPr lang="hu-HU" altLang="en-US" sz="2400" baseline="-25000" dirty="0" smtClean="0">
                <a:latin typeface="Times New Roman" panose="02020603050405020304" pitchFamily="18" charset="0"/>
                <a:cs typeface="Times New Roman" panose="02020603050405020304" pitchFamily="18" charset="0"/>
              </a:rPr>
              <a:t>2</a:t>
            </a:r>
            <a:r>
              <a:rPr lang="en-GB" altLang="en-US" sz="2400" dirty="0" smtClean="0">
                <a:latin typeface="Times New Roman" panose="02020603050405020304" pitchFamily="18" charset="0"/>
                <a:cs typeface="Times New Roman" panose="02020603050405020304" pitchFamily="18" charset="0"/>
              </a:rPr>
              <a:t>)</a:t>
            </a:r>
            <a:r>
              <a:rPr lang="hu-HU" altLang="en-US" sz="2400" b="1" i="1" dirty="0" smtClean="0">
                <a:latin typeface="Times New Roman" panose="02020603050405020304" pitchFamily="18" charset="0"/>
                <a:cs typeface="Times New Roman" panose="02020603050405020304" pitchFamily="18" charset="0"/>
              </a:rPr>
              <a:t>k</a:t>
            </a:r>
            <a:r>
              <a:rPr lang="en-GB" altLang="en-US" sz="2400" b="1" dirty="0" smtClean="0">
                <a:latin typeface="Times New Roman" panose="02020603050405020304" pitchFamily="18" charset="0"/>
                <a:cs typeface="Times New Roman" panose="02020603050405020304" pitchFamily="18" charset="0"/>
              </a:rPr>
              <a:t> </a:t>
            </a:r>
            <a:endParaRPr lang="hu-HU" altLang="en-US" sz="2400" baseline="-25000" dirty="0" smtClean="0">
              <a:latin typeface="Times New Roman" panose="02020603050405020304" pitchFamily="18" charset="0"/>
              <a:cs typeface="Times New Roman" panose="02020603050405020304" pitchFamily="18" charset="0"/>
            </a:endParaRPr>
          </a:p>
          <a:p>
            <a:pPr lvl="1">
              <a:lnSpc>
                <a:spcPct val="80000"/>
              </a:lnSpc>
              <a:buFontTx/>
              <a:buNone/>
            </a:pPr>
            <a:endParaRPr lang="hu-HU" altLang="en-US" sz="1200" dirty="0" smtClean="0">
              <a:cs typeface="Times New Roman" pitchFamily="18" charset="0"/>
            </a:endParaRPr>
          </a:p>
          <a:p>
            <a:pPr lvl="1">
              <a:lnSpc>
                <a:spcPct val="80000"/>
              </a:lnSpc>
              <a:buFontTx/>
              <a:buNone/>
            </a:pPr>
            <a:r>
              <a:rPr lang="hu-HU" altLang="en-US" sz="2400" dirty="0" smtClean="0">
                <a:cs typeface="Times New Roman" pitchFamily="18" charset="0"/>
              </a:rPr>
              <a:t>Hossz</a:t>
            </a:r>
            <a:r>
              <a:rPr lang="en-GB" altLang="en-US" sz="2400" dirty="0" smtClean="0">
                <a:cs typeface="Times New Roman" pitchFamily="18" charset="0"/>
              </a:rPr>
              <a:t>:</a:t>
            </a:r>
          </a:p>
          <a:p>
            <a:pPr lvl="1">
              <a:lnSpc>
                <a:spcPct val="80000"/>
              </a:lnSpc>
              <a:buFontTx/>
              <a:buNone/>
            </a:pPr>
            <a:r>
              <a:rPr lang="en-GB" altLang="en-US" sz="2400" b="1" dirty="0" smtClean="0">
                <a:latin typeface="Times New Roman" panose="02020603050405020304" pitchFamily="18" charset="0"/>
                <a:cs typeface="Times New Roman" panose="02020603050405020304" pitchFamily="18" charset="0"/>
                <a:sym typeface="Symbol" pitchFamily="18" charset="2"/>
              </a:rPr>
              <a:t>|</a:t>
            </a:r>
            <a:r>
              <a:rPr lang="hu-HU" altLang="en-US" sz="2400" b="1" i="1" dirty="0" smtClean="0">
                <a:latin typeface="Times New Roman" panose="02020603050405020304" pitchFamily="18" charset="0"/>
                <a:cs typeface="Times New Roman" panose="02020603050405020304" pitchFamily="18" charset="0"/>
              </a:rPr>
              <a:t>v</a:t>
            </a:r>
            <a:r>
              <a:rPr lang="en-US" altLang="en-US" sz="2400" b="1" dirty="0" smtClean="0">
                <a:latin typeface="Times New Roman" panose="02020603050405020304" pitchFamily="18" charset="0"/>
                <a:cs typeface="Times New Roman" panose="02020603050405020304" pitchFamily="18" charset="0"/>
              </a:rPr>
              <a:t>|</a:t>
            </a:r>
            <a:r>
              <a:rPr lang="hu-HU" altLang="en-US" sz="2400" b="1" dirty="0" smtClean="0">
                <a:latin typeface="Times New Roman" panose="02020603050405020304" pitchFamily="18" charset="0"/>
                <a:cs typeface="Times New Roman" panose="02020603050405020304" pitchFamily="18" charset="0"/>
                <a:sym typeface="Symbol" pitchFamily="18" charset="2"/>
              </a:rPr>
              <a:t> </a:t>
            </a:r>
            <a:r>
              <a:rPr lang="en-GB" altLang="en-US" sz="2400" b="1" dirty="0" smtClean="0">
                <a:latin typeface="Times New Roman" panose="02020603050405020304" pitchFamily="18" charset="0"/>
                <a:cs typeface="Times New Roman" panose="02020603050405020304" pitchFamily="18" charset="0"/>
                <a:sym typeface="Symbol" pitchFamily="18" charset="2"/>
              </a:rPr>
              <a:t>=  </a:t>
            </a:r>
            <a:r>
              <a:rPr lang="hu-HU" altLang="en-US" sz="2400" b="1" i="1" dirty="0" smtClean="0">
                <a:latin typeface="Times New Roman" panose="02020603050405020304" pitchFamily="18" charset="0"/>
                <a:cs typeface="Times New Roman" panose="02020603050405020304" pitchFamily="18" charset="0"/>
              </a:rPr>
              <a:t>v</a:t>
            </a:r>
            <a:r>
              <a:rPr lang="hu-HU" altLang="en-US" sz="2400" i="1" dirty="0" smtClean="0">
                <a:latin typeface="Times New Roman" panose="02020603050405020304" pitchFamily="18" charset="0"/>
                <a:cs typeface="Times New Roman" panose="02020603050405020304" pitchFamily="18" charset="0"/>
                <a:sym typeface="Symbol" pitchFamily="18" charset="2"/>
              </a:rPr>
              <a:t></a:t>
            </a:r>
            <a:r>
              <a:rPr lang="hu-HU" altLang="en-US" sz="2400" b="1" i="1" dirty="0" err="1" smtClean="0">
                <a:latin typeface="Times New Roman" panose="02020603050405020304" pitchFamily="18" charset="0"/>
                <a:cs typeface="Times New Roman" panose="02020603050405020304" pitchFamily="18" charset="0"/>
                <a:sym typeface="Symbol" pitchFamily="18" charset="2"/>
              </a:rPr>
              <a:t>v</a:t>
            </a:r>
            <a:r>
              <a:rPr lang="hu-HU" altLang="en-US" sz="2400" b="1" dirty="0" smtClean="0">
                <a:latin typeface="Times New Roman" panose="02020603050405020304" pitchFamily="18" charset="0"/>
                <a:cs typeface="Times New Roman" panose="02020603050405020304" pitchFamily="18" charset="0"/>
                <a:sym typeface="Symbol" pitchFamily="18" charset="2"/>
              </a:rPr>
              <a:t> </a:t>
            </a:r>
            <a:r>
              <a:rPr lang="en-GB" altLang="en-US" sz="2400" b="1" dirty="0" smtClean="0">
                <a:latin typeface="Times New Roman" panose="02020603050405020304" pitchFamily="18" charset="0"/>
                <a:cs typeface="Times New Roman" panose="02020603050405020304" pitchFamily="18" charset="0"/>
                <a:sym typeface="Symbol" pitchFamily="18" charset="2"/>
              </a:rPr>
              <a:t>=  </a:t>
            </a:r>
            <a:r>
              <a:rPr lang="en-GB" altLang="en-US" sz="2400" i="1" dirty="0" smtClean="0">
                <a:latin typeface="Times New Roman" panose="02020603050405020304" pitchFamily="18" charset="0"/>
                <a:cs typeface="Times New Roman" panose="02020603050405020304" pitchFamily="18" charset="0"/>
                <a:sym typeface="Symbol" pitchFamily="18" charset="2"/>
              </a:rPr>
              <a:t>x</a:t>
            </a:r>
            <a:r>
              <a:rPr lang="en-GB" altLang="en-US" sz="2400" baseline="30000" dirty="0" smtClean="0">
                <a:latin typeface="Times New Roman" panose="02020603050405020304" pitchFamily="18" charset="0"/>
                <a:cs typeface="Times New Roman" panose="02020603050405020304" pitchFamily="18" charset="0"/>
                <a:sym typeface="Symbol" pitchFamily="18" charset="2"/>
              </a:rPr>
              <a:t>2 </a:t>
            </a:r>
            <a:r>
              <a:rPr lang="hu-HU" altLang="en-US" sz="2400" b="1" dirty="0" smtClean="0">
                <a:latin typeface="Times New Roman" panose="02020603050405020304" pitchFamily="18" charset="0"/>
                <a:cs typeface="Times New Roman" panose="02020603050405020304" pitchFamily="18" charset="0"/>
              </a:rPr>
              <a:t>+</a:t>
            </a:r>
            <a:r>
              <a:rPr lang="hu-HU" altLang="en-US" sz="2400" dirty="0" smtClean="0">
                <a:latin typeface="Times New Roman" panose="02020603050405020304" pitchFamily="18" charset="0"/>
                <a:cs typeface="Times New Roman" panose="02020603050405020304" pitchFamily="18" charset="0"/>
              </a:rPr>
              <a:t> </a:t>
            </a:r>
            <a:r>
              <a:rPr lang="hu-HU" altLang="en-US" sz="2400" i="1" dirty="0" smtClean="0">
                <a:latin typeface="Times New Roman" panose="02020603050405020304" pitchFamily="18" charset="0"/>
                <a:cs typeface="Times New Roman" panose="02020603050405020304" pitchFamily="18" charset="0"/>
              </a:rPr>
              <a:t>y</a:t>
            </a:r>
            <a:r>
              <a:rPr lang="en-GB" altLang="en-US" sz="2400" baseline="30000" dirty="0" smtClean="0">
                <a:latin typeface="Times New Roman" panose="02020603050405020304" pitchFamily="18" charset="0"/>
                <a:cs typeface="Times New Roman" panose="02020603050405020304" pitchFamily="18" charset="0"/>
                <a:sym typeface="Symbol" pitchFamily="18" charset="2"/>
              </a:rPr>
              <a:t>2 </a:t>
            </a:r>
            <a:r>
              <a:rPr lang="hu-HU" altLang="en-US" sz="2400" b="1" dirty="0" smtClean="0">
                <a:latin typeface="Times New Roman" panose="02020603050405020304" pitchFamily="18" charset="0"/>
                <a:cs typeface="Times New Roman" panose="02020603050405020304" pitchFamily="18" charset="0"/>
              </a:rPr>
              <a:t>+</a:t>
            </a:r>
            <a:r>
              <a:rPr lang="en-GB" altLang="en-US" sz="2400" baseline="30000" dirty="0" smtClean="0">
                <a:latin typeface="Times New Roman" panose="02020603050405020304" pitchFamily="18" charset="0"/>
                <a:cs typeface="Times New Roman" panose="02020603050405020304" pitchFamily="18" charset="0"/>
                <a:sym typeface="Symbol" pitchFamily="18" charset="2"/>
              </a:rPr>
              <a:t> </a:t>
            </a:r>
            <a:r>
              <a:rPr lang="hu-HU" altLang="en-US" sz="2400" i="1" dirty="0" smtClean="0">
                <a:latin typeface="Times New Roman" panose="02020603050405020304" pitchFamily="18" charset="0"/>
                <a:cs typeface="Times New Roman" panose="02020603050405020304" pitchFamily="18" charset="0"/>
              </a:rPr>
              <a:t>z</a:t>
            </a:r>
            <a:r>
              <a:rPr lang="en-GB" altLang="en-US" sz="2400" baseline="30000" dirty="0" smtClean="0">
                <a:latin typeface="Times New Roman" panose="02020603050405020304" pitchFamily="18" charset="0"/>
                <a:cs typeface="Times New Roman" panose="02020603050405020304" pitchFamily="18" charset="0"/>
                <a:sym typeface="Symbol" pitchFamily="18" charset="2"/>
              </a:rPr>
              <a:t>2</a:t>
            </a:r>
            <a:r>
              <a:rPr lang="hu-HU" altLang="en-US" sz="2400" dirty="0">
                <a:cs typeface="Times New Roman" pitchFamily="18" charset="0"/>
              </a:rPr>
              <a:t> </a:t>
            </a:r>
            <a:r>
              <a:rPr lang="en-US" altLang="en-US" sz="2400" dirty="0" smtClean="0">
                <a:cs typeface="Times New Roman" pitchFamily="18" charset="0"/>
              </a:rPr>
              <a:t>     </a:t>
            </a:r>
            <a:r>
              <a:rPr lang="hu-HU" altLang="en-US" sz="2400" u="sng" dirty="0" err="1" smtClean="0">
                <a:cs typeface="Times New Roman" pitchFamily="18" charset="0"/>
              </a:rPr>
              <a:t>Pitagórász</a:t>
            </a:r>
            <a:r>
              <a:rPr lang="hu-HU" altLang="en-US" sz="2400" u="sng" dirty="0" smtClean="0">
                <a:cs typeface="Times New Roman" pitchFamily="18" charset="0"/>
              </a:rPr>
              <a:t> </a:t>
            </a:r>
            <a:r>
              <a:rPr lang="hu-HU" altLang="en-US" sz="2400" u="sng" dirty="0">
                <a:cs typeface="Times New Roman" pitchFamily="18" charset="0"/>
              </a:rPr>
              <a:t>tétele</a:t>
            </a:r>
            <a:r>
              <a:rPr lang="en-US" altLang="en-US" sz="2400" u="sng" dirty="0">
                <a:cs typeface="Times New Roman" pitchFamily="18" charset="0"/>
              </a:rPr>
              <a:t>!</a:t>
            </a:r>
            <a:endParaRPr lang="hu-HU" altLang="en-US" sz="2400" u="sng" baseline="30000" dirty="0" smtClean="0">
              <a:latin typeface="Times New Roman" panose="02020603050405020304" pitchFamily="18" charset="0"/>
              <a:cs typeface="Times New Roman" panose="02020603050405020304" pitchFamily="18" charset="0"/>
              <a:sym typeface="Symbol" pitchFamily="18" charset="2"/>
            </a:endParaRPr>
          </a:p>
        </p:txBody>
      </p:sp>
      <p:sp>
        <p:nvSpPr>
          <p:cNvPr id="10243" name="Line 18"/>
          <p:cNvSpPr>
            <a:spLocks noChangeShapeType="1"/>
          </p:cNvSpPr>
          <p:nvPr/>
        </p:nvSpPr>
        <p:spPr bwMode="auto">
          <a:xfrm>
            <a:off x="5780088" y="3068638"/>
            <a:ext cx="1584325"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244" name="Line 19"/>
          <p:cNvSpPr>
            <a:spLocks noChangeShapeType="1"/>
          </p:cNvSpPr>
          <p:nvPr/>
        </p:nvSpPr>
        <p:spPr bwMode="auto">
          <a:xfrm flipV="1">
            <a:off x="5707063" y="1843088"/>
            <a:ext cx="0" cy="122555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246" name="Line 4"/>
          <p:cNvSpPr>
            <a:spLocks noChangeShapeType="1"/>
          </p:cNvSpPr>
          <p:nvPr/>
        </p:nvSpPr>
        <p:spPr bwMode="auto">
          <a:xfrm flipV="1">
            <a:off x="5707063" y="2419350"/>
            <a:ext cx="0" cy="6492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247" name="Line 5"/>
          <p:cNvSpPr>
            <a:spLocks noChangeShapeType="1"/>
          </p:cNvSpPr>
          <p:nvPr/>
        </p:nvSpPr>
        <p:spPr bwMode="auto">
          <a:xfrm>
            <a:off x="5707063" y="3068638"/>
            <a:ext cx="649287"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248" name="Oval 6"/>
          <p:cNvSpPr>
            <a:spLocks noChangeArrowheads="1"/>
          </p:cNvSpPr>
          <p:nvPr/>
        </p:nvSpPr>
        <p:spPr bwMode="auto">
          <a:xfrm>
            <a:off x="7291388" y="1771650"/>
            <a:ext cx="152400" cy="152400"/>
          </a:xfrm>
          <a:prstGeom prst="ellipse">
            <a:avLst/>
          </a:prstGeom>
          <a:solidFill>
            <a:srgbClr val="FFC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9" name="Line 7"/>
          <p:cNvSpPr>
            <a:spLocks noChangeShapeType="1"/>
          </p:cNvSpPr>
          <p:nvPr/>
        </p:nvSpPr>
        <p:spPr bwMode="auto">
          <a:xfrm>
            <a:off x="7364413" y="1843088"/>
            <a:ext cx="0" cy="1211262"/>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50" name="Line 8"/>
          <p:cNvSpPr>
            <a:spLocks noChangeShapeType="1"/>
          </p:cNvSpPr>
          <p:nvPr/>
        </p:nvSpPr>
        <p:spPr bwMode="auto">
          <a:xfrm flipH="1">
            <a:off x="5707063" y="1843088"/>
            <a:ext cx="165735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51" name="Text Box 9"/>
          <p:cNvSpPr txBox="1">
            <a:spLocks noChangeArrowheads="1"/>
          </p:cNvSpPr>
          <p:nvPr/>
        </p:nvSpPr>
        <p:spPr bwMode="auto">
          <a:xfrm>
            <a:off x="6931025" y="3068638"/>
            <a:ext cx="47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x </a:t>
            </a:r>
            <a:r>
              <a:rPr lang="hu-HU" altLang="en-US" b="1" i="1"/>
              <a:t>i</a:t>
            </a:r>
          </a:p>
        </p:txBody>
      </p:sp>
      <p:sp>
        <p:nvSpPr>
          <p:cNvPr id="10252" name="Text Box 10"/>
          <p:cNvSpPr txBox="1">
            <a:spLocks noChangeArrowheads="1"/>
          </p:cNvSpPr>
          <p:nvPr/>
        </p:nvSpPr>
        <p:spPr bwMode="auto">
          <a:xfrm>
            <a:off x="5130800" y="1700213"/>
            <a:ext cx="47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y </a:t>
            </a:r>
            <a:r>
              <a:rPr lang="hu-HU" altLang="en-US" b="1" i="1"/>
              <a:t>j</a:t>
            </a:r>
          </a:p>
        </p:txBody>
      </p:sp>
      <p:sp>
        <p:nvSpPr>
          <p:cNvPr id="10253" name="Oval 14"/>
          <p:cNvSpPr>
            <a:spLocks noChangeArrowheads="1"/>
          </p:cNvSpPr>
          <p:nvPr/>
        </p:nvSpPr>
        <p:spPr bwMode="auto">
          <a:xfrm>
            <a:off x="5635625" y="2995613"/>
            <a:ext cx="152400" cy="152400"/>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6127" name="Text Box 15"/>
          <p:cNvSpPr txBox="1">
            <a:spLocks noChangeArrowheads="1"/>
          </p:cNvSpPr>
          <p:nvPr/>
        </p:nvSpPr>
        <p:spPr bwMode="auto">
          <a:xfrm>
            <a:off x="5200650" y="3211513"/>
            <a:ext cx="833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a:t>orig</a:t>
            </a:r>
            <a:r>
              <a:rPr lang="hu-HU" altLang="en-US"/>
              <a:t>ó</a:t>
            </a:r>
          </a:p>
        </p:txBody>
      </p:sp>
      <p:sp>
        <p:nvSpPr>
          <p:cNvPr id="10255" name="Rectangle 16"/>
          <p:cNvSpPr>
            <a:spLocks noChangeArrowheads="1"/>
          </p:cNvSpPr>
          <p:nvPr/>
        </p:nvSpPr>
        <p:spPr bwMode="auto">
          <a:xfrm>
            <a:off x="6138863" y="3140075"/>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i="1"/>
              <a:t>i</a:t>
            </a:r>
            <a:endParaRPr lang="hu-HU" altLang="en-US" b="1" i="1">
              <a:sym typeface="Symbol" pitchFamily="18" charset="2"/>
            </a:endParaRPr>
          </a:p>
        </p:txBody>
      </p:sp>
      <p:sp>
        <p:nvSpPr>
          <p:cNvPr id="10256" name="Rectangle 17"/>
          <p:cNvSpPr>
            <a:spLocks noChangeArrowheads="1"/>
          </p:cNvSpPr>
          <p:nvPr/>
        </p:nvSpPr>
        <p:spPr bwMode="auto">
          <a:xfrm>
            <a:off x="5348288" y="2419350"/>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i="1"/>
              <a:t>j</a:t>
            </a:r>
            <a:endParaRPr lang="hu-HU" altLang="en-US" b="1" i="1">
              <a:sym typeface="Symbol" pitchFamily="18" charset="2"/>
            </a:endParaRPr>
          </a:p>
        </p:txBody>
      </p:sp>
      <p:sp>
        <p:nvSpPr>
          <p:cNvPr id="10257" name="Line 20"/>
          <p:cNvSpPr>
            <a:spLocks noChangeShapeType="1"/>
          </p:cNvSpPr>
          <p:nvPr/>
        </p:nvSpPr>
        <p:spPr bwMode="auto">
          <a:xfrm flipV="1">
            <a:off x="5707063" y="1843088"/>
            <a:ext cx="1657350" cy="122555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258" name="Rectangle 21"/>
          <p:cNvSpPr>
            <a:spLocks noChangeArrowheads="1"/>
          </p:cNvSpPr>
          <p:nvPr/>
        </p:nvSpPr>
        <p:spPr bwMode="auto">
          <a:xfrm>
            <a:off x="7532688" y="1628775"/>
            <a:ext cx="144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en-US" b="1" i="1"/>
              <a:t>v</a:t>
            </a:r>
            <a:r>
              <a:rPr lang="hu-HU" altLang="en-US" i="1"/>
              <a:t> </a:t>
            </a:r>
            <a:r>
              <a:rPr lang="en-GB" altLang="en-US" i="1"/>
              <a:t>= </a:t>
            </a:r>
            <a:r>
              <a:rPr lang="hu-HU" altLang="en-US" i="1"/>
              <a:t>x</a:t>
            </a:r>
            <a:r>
              <a:rPr lang="hu-HU" altLang="en-US" b="1" i="1"/>
              <a:t>i</a:t>
            </a:r>
            <a:r>
              <a:rPr lang="en-GB" altLang="en-US" b="1"/>
              <a:t> + </a:t>
            </a:r>
            <a:r>
              <a:rPr lang="en-GB" altLang="en-US" i="1"/>
              <a:t>y</a:t>
            </a:r>
            <a:r>
              <a:rPr lang="en-GB" altLang="en-US" b="1" i="1"/>
              <a:t>j</a:t>
            </a:r>
            <a:endParaRPr lang="hu-HU" altLang="en-US" b="1" i="1"/>
          </a:p>
        </p:txBody>
      </p:sp>
      <p:sp>
        <p:nvSpPr>
          <p:cNvPr id="10259" name="Rectangle 23"/>
          <p:cNvSpPr>
            <a:spLocks noChangeArrowheads="1"/>
          </p:cNvSpPr>
          <p:nvPr/>
        </p:nvSpPr>
        <p:spPr bwMode="auto">
          <a:xfrm>
            <a:off x="7740650" y="4292600"/>
            <a:ext cx="13001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i="1"/>
              <a:t>i</a:t>
            </a:r>
            <a:r>
              <a:rPr lang="en-GB" altLang="en-US" b="1"/>
              <a:t>  </a:t>
            </a:r>
            <a:r>
              <a:rPr lang="en-GB" altLang="en-US" i="1"/>
              <a:t>  </a:t>
            </a:r>
            <a:r>
              <a:rPr lang="en-GB" altLang="en-US" b="1" i="1"/>
              <a:t>j    </a:t>
            </a:r>
            <a:r>
              <a:rPr lang="hu-HU" altLang="en-US" b="1" i="1"/>
              <a:t>k</a:t>
            </a:r>
            <a:endParaRPr lang="en-GB" altLang="en-US" b="1" i="1"/>
          </a:p>
          <a:p>
            <a:r>
              <a:rPr lang="hu-HU" altLang="en-US" sz="2800" i="1"/>
              <a:t>x</a:t>
            </a:r>
            <a:r>
              <a:rPr lang="hu-HU" altLang="en-US" sz="2800" baseline="-25000"/>
              <a:t>1</a:t>
            </a:r>
            <a:r>
              <a:rPr lang="en-GB" altLang="en-US" sz="2800" b="1"/>
              <a:t>  </a:t>
            </a:r>
            <a:r>
              <a:rPr lang="en-GB" altLang="en-US" sz="2800" i="1"/>
              <a:t>y</a:t>
            </a:r>
            <a:r>
              <a:rPr lang="en-GB" altLang="en-US" sz="2800" baseline="-25000"/>
              <a:t>1</a:t>
            </a:r>
            <a:r>
              <a:rPr lang="hu-HU" altLang="en-US" sz="2800" b="1" i="1"/>
              <a:t> </a:t>
            </a:r>
            <a:r>
              <a:rPr lang="hu-HU" altLang="en-US" sz="2800" i="1"/>
              <a:t>z</a:t>
            </a:r>
            <a:r>
              <a:rPr lang="en-GB" altLang="en-US" sz="2800" baseline="-25000"/>
              <a:t>1</a:t>
            </a:r>
          </a:p>
          <a:p>
            <a:r>
              <a:rPr lang="hu-HU" altLang="en-US" sz="2800" i="1"/>
              <a:t>x</a:t>
            </a:r>
            <a:r>
              <a:rPr lang="en-GB" altLang="en-US" sz="2800" baseline="-25000"/>
              <a:t>2   </a:t>
            </a:r>
            <a:r>
              <a:rPr lang="en-GB" altLang="en-US" sz="2800" i="1"/>
              <a:t>y</a:t>
            </a:r>
            <a:r>
              <a:rPr lang="en-GB" altLang="en-US" sz="2800" baseline="-25000"/>
              <a:t>2  </a:t>
            </a:r>
            <a:r>
              <a:rPr lang="hu-HU" altLang="en-US" sz="2800" i="1"/>
              <a:t>z</a:t>
            </a:r>
            <a:r>
              <a:rPr lang="hu-HU" altLang="en-US" sz="2800" baseline="-25000"/>
              <a:t>2</a:t>
            </a:r>
            <a:endParaRPr lang="hu-HU" altLang="en-US" sz="2800" b="1"/>
          </a:p>
        </p:txBody>
      </p:sp>
      <p:sp>
        <p:nvSpPr>
          <p:cNvPr id="10260" name="Line 24"/>
          <p:cNvSpPr>
            <a:spLocks noChangeShapeType="1"/>
          </p:cNvSpPr>
          <p:nvPr/>
        </p:nvSpPr>
        <p:spPr bwMode="auto">
          <a:xfrm>
            <a:off x="7740650" y="4365625"/>
            <a:ext cx="0" cy="1223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1" name="Line 25"/>
          <p:cNvSpPr>
            <a:spLocks noChangeShapeType="1"/>
          </p:cNvSpPr>
          <p:nvPr/>
        </p:nvSpPr>
        <p:spPr bwMode="auto">
          <a:xfrm>
            <a:off x="9036050" y="4365625"/>
            <a:ext cx="0" cy="1223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2" name="Line 26"/>
          <p:cNvSpPr>
            <a:spLocks noChangeShapeType="1"/>
          </p:cNvSpPr>
          <p:nvPr/>
        </p:nvSpPr>
        <p:spPr bwMode="auto">
          <a:xfrm flipH="1">
            <a:off x="2555776" y="6021388"/>
            <a:ext cx="13684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3" name="Line 27"/>
          <p:cNvSpPr>
            <a:spLocks noChangeShapeType="1"/>
          </p:cNvSpPr>
          <p:nvPr/>
        </p:nvSpPr>
        <p:spPr bwMode="auto">
          <a:xfrm flipH="1">
            <a:off x="1619672" y="6021288"/>
            <a:ext cx="43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6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738438" y="0"/>
            <a:ext cx="6405562" cy="1143000"/>
          </a:xfrm>
        </p:spPr>
        <p:txBody>
          <a:bodyPr>
            <a:normAutofit/>
          </a:bodyPr>
          <a:lstStyle/>
          <a:p>
            <a:pPr>
              <a:defRPr/>
            </a:pPr>
            <a:r>
              <a:rPr lang="en-GB" dirty="0" err="1" smtClean="0">
                <a:solidFill>
                  <a:srgbClr val="FF0000"/>
                </a:solidFill>
              </a:rPr>
              <a:t>Ve</a:t>
            </a:r>
            <a:r>
              <a:rPr lang="hu-HU" dirty="0" smtClean="0">
                <a:solidFill>
                  <a:srgbClr val="FF0000"/>
                </a:solidFill>
              </a:rPr>
              <a:t>k</a:t>
            </a:r>
            <a:r>
              <a:rPr lang="en-GB" dirty="0" smtClean="0">
                <a:solidFill>
                  <a:srgbClr val="FF0000"/>
                </a:solidFill>
              </a:rPr>
              <a:t>tor</a:t>
            </a:r>
            <a:r>
              <a:rPr lang="en-GB" dirty="0" smtClean="0"/>
              <a:t>/</a:t>
            </a:r>
            <a:r>
              <a:rPr lang="en-GB" dirty="0" smtClean="0">
                <a:solidFill>
                  <a:srgbClr val="00B050"/>
                </a:solidFill>
              </a:rPr>
              <a:t>Pont</a:t>
            </a:r>
            <a:r>
              <a:rPr lang="en-GB" dirty="0" smtClean="0"/>
              <a:t>/</a:t>
            </a:r>
            <a:r>
              <a:rPr lang="hu-HU" dirty="0" smtClean="0">
                <a:solidFill>
                  <a:srgbClr val="0000FF"/>
                </a:solidFill>
              </a:rPr>
              <a:t>Szín osztály</a:t>
            </a:r>
          </a:p>
        </p:txBody>
      </p:sp>
      <p:sp>
        <p:nvSpPr>
          <p:cNvPr id="12291" name="Rectangle 4"/>
          <p:cNvSpPr>
            <a:spLocks noChangeArrowheads="1"/>
          </p:cNvSpPr>
          <p:nvPr/>
        </p:nvSpPr>
        <p:spPr bwMode="auto">
          <a:xfrm>
            <a:off x="360734" y="473759"/>
            <a:ext cx="9467850" cy="6324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sz="1600" b="1" u="sng" dirty="0" err="1">
                <a:latin typeface="Courier New" pitchFamily="49" charset="0"/>
              </a:rPr>
              <a:t>struct</a:t>
            </a:r>
            <a:r>
              <a:rPr lang="hu-HU" altLang="en-US" sz="1600" b="1" u="sng" noProof="1">
                <a:latin typeface="Courier New" pitchFamily="49" charset="0"/>
              </a:rPr>
              <a:t> </a:t>
            </a:r>
            <a:r>
              <a:rPr lang="hu-HU" altLang="en-US" sz="1600" b="1" u="sng" noProof="1" smtClean="0">
                <a:latin typeface="Courier New" pitchFamily="49" charset="0"/>
              </a:rPr>
              <a:t>vec3</a:t>
            </a:r>
            <a:r>
              <a:rPr lang="hu-HU" altLang="en-US" sz="1600" b="1" noProof="1" smtClean="0">
                <a:latin typeface="Courier New" pitchFamily="49" charset="0"/>
              </a:rPr>
              <a:t> </a:t>
            </a:r>
            <a:r>
              <a:rPr lang="hu-HU" altLang="en-US" sz="1600" b="1" noProof="1">
                <a:latin typeface="Courier New" pitchFamily="49" charset="0"/>
              </a:rPr>
              <a:t>{</a:t>
            </a:r>
            <a:endParaRPr lang="hu-HU" altLang="en-US" sz="1600" noProof="1">
              <a:latin typeface="Courier New" pitchFamily="49" charset="0"/>
            </a:endParaRPr>
          </a:p>
          <a:p>
            <a:pPr algn="l"/>
            <a:r>
              <a:rPr lang="hu-HU" altLang="en-US" sz="1600" b="1" dirty="0">
                <a:latin typeface="Courier New" pitchFamily="49" charset="0"/>
              </a:rPr>
              <a:t>   </a:t>
            </a:r>
            <a:r>
              <a:rPr lang="hu-HU" altLang="en-US" sz="1600" b="1" u="sng" noProof="1">
                <a:latin typeface="Courier New" pitchFamily="49" charset="0"/>
              </a:rPr>
              <a:t>float</a:t>
            </a:r>
            <a:r>
              <a:rPr lang="hu-HU" altLang="en-US" sz="1600" b="1" noProof="1">
                <a:latin typeface="Courier New" pitchFamily="49" charset="0"/>
              </a:rPr>
              <a:t> x, y, z;</a:t>
            </a:r>
          </a:p>
          <a:p>
            <a:pPr algn="l"/>
            <a:endParaRPr lang="en-GB" altLang="en-US" sz="700" b="1" dirty="0">
              <a:latin typeface="Courier New" pitchFamily="49" charset="0"/>
            </a:endParaRPr>
          </a:p>
          <a:p>
            <a:pPr algn="l"/>
            <a:r>
              <a:rPr lang="en-GB" altLang="en-US" sz="1600" b="1" dirty="0">
                <a:latin typeface="Courier New" pitchFamily="49" charset="0"/>
              </a:rPr>
              <a:t>   </a:t>
            </a:r>
            <a:r>
              <a:rPr lang="hu-HU" altLang="en-US" sz="1600" b="1" dirty="0" err="1" smtClean="0">
                <a:latin typeface="Courier New" pitchFamily="49" charset="0"/>
              </a:rPr>
              <a:t>vec</a:t>
            </a:r>
            <a:r>
              <a:rPr lang="en-GB" altLang="en-US" sz="1600" b="1" dirty="0" smtClean="0">
                <a:latin typeface="Courier New" pitchFamily="49" charset="0"/>
              </a:rPr>
              <a:t>3(float </a:t>
            </a:r>
            <a:r>
              <a:rPr lang="en-GB" altLang="en-US" sz="1600" b="1" dirty="0">
                <a:latin typeface="Courier New" pitchFamily="49" charset="0"/>
              </a:rPr>
              <a:t>x0, float y0, float </a:t>
            </a:r>
            <a:r>
              <a:rPr lang="en-GB" altLang="en-US" sz="1600" b="1" dirty="0" smtClean="0">
                <a:latin typeface="Courier New" pitchFamily="49" charset="0"/>
              </a:rPr>
              <a:t>z0</a:t>
            </a:r>
            <a:r>
              <a:rPr lang="hu-HU" altLang="en-US" sz="1600" b="1" dirty="0" smtClean="0">
                <a:latin typeface="Courier New" pitchFamily="49" charset="0"/>
              </a:rPr>
              <a:t> </a:t>
            </a:r>
            <a:r>
              <a:rPr lang="en-US" altLang="en-US" sz="1600" b="1" dirty="0" smtClean="0">
                <a:latin typeface="Courier New" pitchFamily="49" charset="0"/>
              </a:rPr>
              <a:t>= 0</a:t>
            </a:r>
            <a:r>
              <a:rPr lang="en-GB" altLang="en-US" sz="1600" b="1" dirty="0" smtClean="0">
                <a:latin typeface="Courier New" pitchFamily="49" charset="0"/>
              </a:rPr>
              <a:t>) </a:t>
            </a:r>
            <a:r>
              <a:rPr lang="en-GB" altLang="en-US" sz="1600" b="1" dirty="0">
                <a:latin typeface="Courier New" pitchFamily="49" charset="0"/>
              </a:rPr>
              <a:t>{ </a:t>
            </a:r>
            <a:r>
              <a:rPr lang="en-GB" altLang="en-US" sz="1600" b="1" dirty="0" smtClean="0">
                <a:latin typeface="Courier New" pitchFamily="49" charset="0"/>
              </a:rPr>
              <a:t>x = x0</a:t>
            </a:r>
            <a:r>
              <a:rPr lang="en-US" altLang="en-US" sz="1600" b="1" dirty="0">
                <a:latin typeface="Courier New" pitchFamily="49" charset="0"/>
              </a:rPr>
              <a:t>; </a:t>
            </a:r>
            <a:r>
              <a:rPr lang="en-US" altLang="en-US" sz="1600" b="1" dirty="0" smtClean="0">
                <a:latin typeface="Courier New" pitchFamily="49" charset="0"/>
              </a:rPr>
              <a:t>y = y0</a:t>
            </a:r>
            <a:r>
              <a:rPr lang="en-US" altLang="en-US" sz="1600" b="1" dirty="0">
                <a:latin typeface="Courier New" pitchFamily="49" charset="0"/>
              </a:rPr>
              <a:t>; </a:t>
            </a:r>
            <a:r>
              <a:rPr lang="en-US" altLang="en-US" sz="1600" b="1" dirty="0" smtClean="0">
                <a:latin typeface="Courier New" pitchFamily="49" charset="0"/>
              </a:rPr>
              <a:t>z = z0</a:t>
            </a:r>
            <a:r>
              <a:rPr lang="en-US" altLang="en-US" sz="1600" b="1" dirty="0">
                <a:latin typeface="Courier New" pitchFamily="49" charset="0"/>
              </a:rPr>
              <a:t>;</a:t>
            </a:r>
            <a:r>
              <a:rPr lang="hu-HU" altLang="en-US" sz="1600" b="1" dirty="0">
                <a:latin typeface="Courier New" pitchFamily="49" charset="0"/>
              </a:rPr>
              <a:t> </a:t>
            </a:r>
            <a:r>
              <a:rPr lang="en-US" altLang="en-US" sz="1600" b="1" dirty="0">
                <a:latin typeface="Courier New" pitchFamily="49" charset="0"/>
              </a:rPr>
              <a:t>}</a:t>
            </a:r>
            <a:endParaRPr lang="en-US" altLang="en-US" sz="1600" b="1" noProof="1">
              <a:latin typeface="Courier New" pitchFamily="49" charset="0"/>
            </a:endParaRPr>
          </a:p>
          <a:p>
            <a:pPr algn="l"/>
            <a:endParaRPr lang="hu-HU" altLang="hu-HU" sz="700" dirty="0"/>
          </a:p>
          <a:p>
            <a:pPr algn="l"/>
            <a:r>
              <a:rPr lang="hu-HU" altLang="en-US" sz="1600" b="1" dirty="0">
                <a:latin typeface="Courier New" pitchFamily="49" charset="0"/>
              </a:rPr>
              <a:t>   </a:t>
            </a:r>
            <a:r>
              <a:rPr lang="hu-HU" altLang="en-US" sz="1600" b="1" dirty="0" err="1" smtClean="0">
                <a:latin typeface="Courier New" pitchFamily="49" charset="0"/>
              </a:rPr>
              <a:t>vec</a:t>
            </a:r>
            <a:r>
              <a:rPr lang="en-GB" altLang="en-US" sz="1600" b="1" dirty="0" smtClean="0">
                <a:latin typeface="Courier New" pitchFamily="49" charset="0"/>
              </a:rPr>
              <a:t>3</a:t>
            </a:r>
            <a:r>
              <a:rPr lang="en-GB" altLang="en-US" sz="1600" b="1" noProof="1" smtClean="0">
                <a:latin typeface="Courier New" pitchFamily="49" charset="0"/>
              </a:rPr>
              <a:t> </a:t>
            </a:r>
            <a:r>
              <a:rPr lang="en-GB" altLang="en-US" sz="1600" b="1" noProof="1">
                <a:solidFill>
                  <a:srgbClr val="D60093"/>
                </a:solidFill>
                <a:latin typeface="Courier New" pitchFamily="49" charset="0"/>
              </a:rPr>
              <a:t>operator*(</a:t>
            </a:r>
            <a:r>
              <a:rPr lang="en-GB" altLang="en-US" sz="1600" b="1" dirty="0">
                <a:solidFill>
                  <a:srgbClr val="D60093"/>
                </a:solidFill>
                <a:latin typeface="Courier New" pitchFamily="49" charset="0"/>
              </a:rPr>
              <a:t>float</a:t>
            </a:r>
            <a:r>
              <a:rPr lang="en-GB" altLang="en-US" sz="1600" b="1" noProof="1">
                <a:solidFill>
                  <a:srgbClr val="D60093"/>
                </a:solidFill>
                <a:latin typeface="Courier New" pitchFamily="49" charset="0"/>
              </a:rPr>
              <a:t> </a:t>
            </a:r>
            <a:r>
              <a:rPr lang="en-GB" altLang="en-US" sz="1600" b="1" dirty="0">
                <a:solidFill>
                  <a:srgbClr val="D60093"/>
                </a:solidFill>
                <a:latin typeface="Courier New" pitchFamily="49" charset="0"/>
              </a:rPr>
              <a:t>a</a:t>
            </a:r>
            <a:r>
              <a:rPr lang="en-GB" altLang="en-US" sz="1600" b="1" noProof="1">
                <a:solidFill>
                  <a:srgbClr val="D60093"/>
                </a:solidFill>
                <a:latin typeface="Courier New" pitchFamily="49" charset="0"/>
              </a:rPr>
              <a:t>) </a:t>
            </a:r>
            <a:r>
              <a:rPr lang="en-GB" altLang="en-US" sz="1600" b="1" noProof="1">
                <a:latin typeface="Courier New" pitchFamily="49" charset="0"/>
              </a:rPr>
              <a:t>{</a:t>
            </a:r>
            <a:r>
              <a:rPr lang="en-US" altLang="en-US" sz="1600" b="1" dirty="0">
                <a:latin typeface="Courier New" pitchFamily="49" charset="0"/>
              </a:rPr>
              <a:t> </a:t>
            </a:r>
            <a:r>
              <a:rPr lang="en-US" altLang="en-US" sz="1600" b="1" dirty="0" smtClean="0">
                <a:latin typeface="Courier New" pitchFamily="49" charset="0"/>
              </a:rPr>
              <a:t>return </a:t>
            </a:r>
            <a:r>
              <a:rPr lang="hu-HU" altLang="en-US" sz="1600" b="1" dirty="0" err="1" smtClean="0">
                <a:latin typeface="Courier New" pitchFamily="49" charset="0"/>
              </a:rPr>
              <a:t>vec</a:t>
            </a:r>
            <a:r>
              <a:rPr lang="en-GB" altLang="en-US" sz="1600" b="1" dirty="0" smtClean="0">
                <a:latin typeface="Courier New" pitchFamily="49" charset="0"/>
              </a:rPr>
              <a:t>3</a:t>
            </a:r>
            <a:r>
              <a:rPr lang="en-US" altLang="en-US" sz="1600" b="1" dirty="0">
                <a:latin typeface="Courier New" pitchFamily="49" charset="0"/>
              </a:rPr>
              <a:t>(</a:t>
            </a:r>
            <a:r>
              <a:rPr lang="en-US" altLang="en-US" sz="1600" b="1" noProof="1">
                <a:latin typeface="Courier New" pitchFamily="49" charset="0"/>
              </a:rPr>
              <a:t>x</a:t>
            </a:r>
            <a:r>
              <a:rPr lang="en-GB" altLang="en-US" sz="1600" b="1" dirty="0">
                <a:latin typeface="Courier New" pitchFamily="49" charset="0"/>
              </a:rPr>
              <a:t> * a</a:t>
            </a:r>
            <a:r>
              <a:rPr lang="en-US" altLang="en-US" sz="1600" b="1" dirty="0">
                <a:latin typeface="Courier New" pitchFamily="49" charset="0"/>
              </a:rPr>
              <a:t>,</a:t>
            </a:r>
            <a:r>
              <a:rPr lang="en-US" altLang="en-US" sz="1600" b="1" noProof="1">
                <a:latin typeface="Courier New" pitchFamily="49" charset="0"/>
              </a:rPr>
              <a:t> y </a:t>
            </a:r>
            <a:r>
              <a:rPr lang="en-GB" altLang="en-US" sz="1600" b="1" dirty="0">
                <a:latin typeface="Courier New" pitchFamily="49" charset="0"/>
              </a:rPr>
              <a:t>* a,</a:t>
            </a:r>
            <a:r>
              <a:rPr lang="en-GB" altLang="en-US" sz="1600" b="1" noProof="1">
                <a:latin typeface="Courier New" pitchFamily="49" charset="0"/>
              </a:rPr>
              <a:t> z </a:t>
            </a:r>
            <a:r>
              <a:rPr lang="en-GB" altLang="en-US" sz="1600" b="1" dirty="0">
                <a:latin typeface="Courier New" pitchFamily="49" charset="0"/>
              </a:rPr>
              <a:t>* a)</a:t>
            </a:r>
            <a:r>
              <a:rPr lang="en-GB" altLang="en-US" sz="1600" b="1" noProof="1">
                <a:latin typeface="Courier New" pitchFamily="49" charset="0"/>
              </a:rPr>
              <a:t>;</a:t>
            </a:r>
            <a:r>
              <a:rPr lang="en-US" altLang="en-US" sz="1600" b="1" dirty="0">
                <a:latin typeface="Courier New" pitchFamily="49" charset="0"/>
              </a:rPr>
              <a:t> </a:t>
            </a:r>
            <a:r>
              <a:rPr lang="en-US" altLang="en-US" sz="1600" b="1" noProof="1" smtClean="0">
                <a:latin typeface="Courier New" pitchFamily="49" charset="0"/>
              </a:rPr>
              <a:t>}</a:t>
            </a:r>
          </a:p>
          <a:p>
            <a:pPr algn="l"/>
            <a:endParaRPr lang="hu-HU" altLang="hu-HU" sz="800" dirty="0"/>
          </a:p>
          <a:p>
            <a:pPr algn="l"/>
            <a:r>
              <a:rPr lang="hu-HU" altLang="en-US" sz="1600" b="1" dirty="0" smtClean="0">
                <a:latin typeface="Courier New" pitchFamily="49" charset="0"/>
              </a:rPr>
              <a:t>   </a:t>
            </a:r>
            <a:r>
              <a:rPr lang="hu-HU" altLang="en-US" sz="1600" b="1" dirty="0" err="1" smtClean="0">
                <a:latin typeface="Courier New" pitchFamily="49" charset="0"/>
              </a:rPr>
              <a:t>vec</a:t>
            </a:r>
            <a:r>
              <a:rPr lang="en-GB" altLang="en-US" sz="1600" b="1" dirty="0" smtClean="0">
                <a:latin typeface="Courier New" pitchFamily="49" charset="0"/>
              </a:rPr>
              <a:t>3 </a:t>
            </a:r>
            <a:r>
              <a:rPr lang="en-GB" altLang="en-US" sz="1600" b="1" noProof="1">
                <a:latin typeface="Courier New" pitchFamily="49" charset="0"/>
              </a:rPr>
              <a:t>operator+(const </a:t>
            </a:r>
            <a:r>
              <a:rPr lang="hu-HU" altLang="en-US" sz="1600" b="1" dirty="0" err="1" smtClean="0">
                <a:latin typeface="Courier New" pitchFamily="49" charset="0"/>
              </a:rPr>
              <a:t>vec</a:t>
            </a:r>
            <a:r>
              <a:rPr lang="en-GB" altLang="en-US" sz="1600" b="1" dirty="0" smtClean="0">
                <a:latin typeface="Courier New" pitchFamily="49" charset="0"/>
              </a:rPr>
              <a:t>3</a:t>
            </a:r>
            <a:r>
              <a:rPr lang="en-GB" altLang="en-US" sz="1600" b="1" noProof="1">
                <a:latin typeface="Courier New" pitchFamily="49" charset="0"/>
              </a:rPr>
              <a:t>&amp; v) </a:t>
            </a:r>
            <a:r>
              <a:rPr lang="en-GB" altLang="en-US" sz="1600" b="1" noProof="1" smtClean="0">
                <a:latin typeface="Courier New" pitchFamily="49" charset="0"/>
              </a:rPr>
              <a:t>{ // </a:t>
            </a:r>
            <a:r>
              <a:rPr lang="en-GB" altLang="en-US" sz="1600" b="1" noProof="1" smtClean="0">
                <a:solidFill>
                  <a:srgbClr val="FF0000"/>
                </a:solidFill>
                <a:latin typeface="Courier New" pitchFamily="49" charset="0"/>
              </a:rPr>
              <a:t>vektor</a:t>
            </a:r>
            <a:r>
              <a:rPr lang="hu-HU" altLang="en-US" sz="1600" b="1" noProof="1" smtClean="0">
                <a:latin typeface="Courier New" pitchFamily="49" charset="0"/>
              </a:rPr>
              <a:t>,</a:t>
            </a:r>
            <a:r>
              <a:rPr lang="hu-HU" altLang="en-US" sz="1600" b="1" noProof="1" smtClean="0">
                <a:solidFill>
                  <a:srgbClr val="FF0000"/>
                </a:solidFill>
                <a:latin typeface="Courier New" pitchFamily="49" charset="0"/>
              </a:rPr>
              <a:t> </a:t>
            </a:r>
            <a:r>
              <a:rPr lang="hu-HU" altLang="en-US" sz="1600" b="1" noProof="1" smtClean="0">
                <a:solidFill>
                  <a:srgbClr val="0000FF"/>
                </a:solidFill>
                <a:latin typeface="Courier New" pitchFamily="49" charset="0"/>
              </a:rPr>
              <a:t>szín</a:t>
            </a:r>
            <a:r>
              <a:rPr lang="hu-HU" altLang="en-US" sz="1600" b="1" noProof="1" smtClean="0">
                <a:latin typeface="Courier New" pitchFamily="49" charset="0"/>
              </a:rPr>
              <a:t>,</a:t>
            </a:r>
            <a:r>
              <a:rPr lang="en-US" altLang="en-US" sz="1600" b="1" noProof="1" smtClean="0">
                <a:latin typeface="Courier New" pitchFamily="49" charset="0"/>
              </a:rPr>
              <a:t> </a:t>
            </a:r>
            <a:r>
              <a:rPr lang="en-US" altLang="en-US" sz="1600" b="1" noProof="1" smtClean="0">
                <a:solidFill>
                  <a:srgbClr val="00B050"/>
                </a:solidFill>
                <a:latin typeface="Courier New" pitchFamily="49" charset="0"/>
              </a:rPr>
              <a:t>pont + vektor</a:t>
            </a:r>
            <a:endParaRPr lang="en-US" altLang="en-US" sz="1600" b="1" dirty="0">
              <a:solidFill>
                <a:srgbClr val="00B050"/>
              </a:solidFill>
              <a:latin typeface="Courier New" pitchFamily="49" charset="0"/>
            </a:endParaRPr>
          </a:p>
          <a:p>
            <a:pPr algn="l"/>
            <a:r>
              <a:rPr lang="en-US" altLang="en-US" sz="1600" b="1" dirty="0">
                <a:latin typeface="Courier New" pitchFamily="49" charset="0"/>
              </a:rPr>
              <a:t> 	return </a:t>
            </a:r>
            <a:r>
              <a:rPr lang="hu-HU" altLang="en-US" sz="1600" b="1" dirty="0" err="1" smtClean="0">
                <a:latin typeface="Courier New" pitchFamily="49" charset="0"/>
              </a:rPr>
              <a:t>vec</a:t>
            </a:r>
            <a:r>
              <a:rPr lang="en-GB" altLang="en-US" sz="1600" b="1" dirty="0" smtClean="0">
                <a:latin typeface="Courier New" pitchFamily="49" charset="0"/>
              </a:rPr>
              <a:t>3</a:t>
            </a:r>
            <a:r>
              <a:rPr lang="en-US" altLang="en-US" sz="1600" b="1" dirty="0">
                <a:latin typeface="Courier New" pitchFamily="49" charset="0"/>
              </a:rPr>
              <a:t>(</a:t>
            </a:r>
            <a:r>
              <a:rPr lang="en-US" altLang="en-US" sz="1600" b="1" noProof="1">
                <a:latin typeface="Courier New" pitchFamily="49" charset="0"/>
              </a:rPr>
              <a:t>x</a:t>
            </a:r>
            <a:r>
              <a:rPr lang="en-US" altLang="en-US" sz="1600" b="1" dirty="0">
                <a:latin typeface="Courier New" pitchFamily="49" charset="0"/>
              </a:rPr>
              <a:t> </a:t>
            </a:r>
            <a:r>
              <a:rPr lang="en-GB" altLang="en-US" sz="1600" b="1" dirty="0">
                <a:latin typeface="Courier New" pitchFamily="49" charset="0"/>
              </a:rPr>
              <a:t>+ </a:t>
            </a:r>
            <a:r>
              <a:rPr lang="en-GB" altLang="en-US" sz="1600" b="1" dirty="0" err="1">
                <a:latin typeface="Courier New" pitchFamily="49" charset="0"/>
              </a:rPr>
              <a:t>v.x</a:t>
            </a:r>
            <a:r>
              <a:rPr lang="en-US" altLang="en-US" sz="1600" b="1" dirty="0">
                <a:latin typeface="Courier New" pitchFamily="49" charset="0"/>
              </a:rPr>
              <a:t>,</a:t>
            </a:r>
            <a:r>
              <a:rPr lang="en-US" altLang="en-US" sz="1600" b="1" noProof="1">
                <a:latin typeface="Courier New" pitchFamily="49" charset="0"/>
              </a:rPr>
              <a:t> y</a:t>
            </a:r>
            <a:r>
              <a:rPr lang="en-US" altLang="en-US" sz="1600" b="1" dirty="0">
                <a:latin typeface="Courier New" pitchFamily="49" charset="0"/>
              </a:rPr>
              <a:t> + </a:t>
            </a:r>
            <a:r>
              <a:rPr lang="en-US" altLang="en-US" sz="1600" b="1" dirty="0" err="1">
                <a:latin typeface="Courier New" pitchFamily="49" charset="0"/>
              </a:rPr>
              <a:t>v.y</a:t>
            </a:r>
            <a:r>
              <a:rPr lang="en-GB" altLang="en-US" sz="1600" b="1" dirty="0">
                <a:latin typeface="Courier New" pitchFamily="49" charset="0"/>
              </a:rPr>
              <a:t>,</a:t>
            </a:r>
            <a:r>
              <a:rPr lang="en-GB" altLang="en-US" sz="1600" b="1" noProof="1">
                <a:latin typeface="Courier New" pitchFamily="49" charset="0"/>
              </a:rPr>
              <a:t> z </a:t>
            </a:r>
            <a:r>
              <a:rPr lang="en-GB" altLang="en-US" sz="1600" b="1" dirty="0">
                <a:latin typeface="Courier New" pitchFamily="49" charset="0"/>
              </a:rPr>
              <a:t>+ </a:t>
            </a:r>
            <a:r>
              <a:rPr lang="en-GB" altLang="en-US" sz="1600" b="1" dirty="0" err="1">
                <a:latin typeface="Courier New" pitchFamily="49" charset="0"/>
              </a:rPr>
              <a:t>v.z</a:t>
            </a:r>
            <a:r>
              <a:rPr lang="en-GB" altLang="en-US" sz="1600" b="1" dirty="0">
                <a:latin typeface="Courier New" pitchFamily="49" charset="0"/>
              </a:rPr>
              <a:t>)</a:t>
            </a:r>
            <a:r>
              <a:rPr lang="en-GB" altLang="en-US" sz="1600" b="1" noProof="1">
                <a:latin typeface="Courier New" pitchFamily="49" charset="0"/>
              </a:rPr>
              <a:t>;</a:t>
            </a:r>
            <a:r>
              <a:rPr lang="en-GB" altLang="en-US" sz="1600" b="1" dirty="0">
                <a:latin typeface="Courier New" pitchFamily="49" charset="0"/>
              </a:rPr>
              <a:t> </a:t>
            </a:r>
          </a:p>
          <a:p>
            <a:pPr algn="l"/>
            <a:r>
              <a:rPr lang="en-GB" altLang="en-US" sz="1600" b="1" dirty="0">
                <a:latin typeface="Courier New" pitchFamily="49" charset="0"/>
              </a:rPr>
              <a:t>   </a:t>
            </a:r>
            <a:r>
              <a:rPr lang="en-GB" altLang="en-US" sz="1600" b="1" noProof="1">
                <a:latin typeface="Courier New" pitchFamily="49" charset="0"/>
              </a:rPr>
              <a:t>}</a:t>
            </a:r>
            <a:endParaRPr lang="en-GB" altLang="en-US" sz="1600" b="1" dirty="0">
              <a:latin typeface="Courier New" pitchFamily="49" charset="0"/>
            </a:endParaRPr>
          </a:p>
          <a:p>
            <a:pPr algn="l"/>
            <a:r>
              <a:rPr lang="en-GB" altLang="en-US" sz="1600" b="1" dirty="0">
                <a:latin typeface="Courier New" pitchFamily="49" charset="0"/>
              </a:rPr>
              <a:t>   </a:t>
            </a:r>
            <a:r>
              <a:rPr lang="hu-HU" altLang="en-US" sz="1600" b="1" dirty="0" err="1" smtClean="0">
                <a:latin typeface="Courier New" pitchFamily="49" charset="0"/>
              </a:rPr>
              <a:t>vec</a:t>
            </a:r>
            <a:r>
              <a:rPr lang="en-GB" altLang="en-US" sz="1600" b="1" dirty="0" smtClean="0">
                <a:latin typeface="Courier New" pitchFamily="49" charset="0"/>
              </a:rPr>
              <a:t>3</a:t>
            </a:r>
            <a:r>
              <a:rPr lang="en-GB" altLang="en-US" sz="1600" b="1" noProof="1" smtClean="0">
                <a:latin typeface="Courier New" pitchFamily="49" charset="0"/>
              </a:rPr>
              <a:t> </a:t>
            </a:r>
            <a:r>
              <a:rPr lang="en-GB" altLang="en-US" sz="1600" b="1" noProof="1">
                <a:latin typeface="Courier New" pitchFamily="49" charset="0"/>
              </a:rPr>
              <a:t>operator</a:t>
            </a:r>
            <a:r>
              <a:rPr lang="en-GB" altLang="en-US" sz="1600" b="1" dirty="0">
                <a:latin typeface="Courier New" pitchFamily="49" charset="0"/>
              </a:rPr>
              <a:t>-</a:t>
            </a:r>
            <a:r>
              <a:rPr lang="en-GB" altLang="en-US" sz="1600" b="1" noProof="1">
                <a:latin typeface="Courier New" pitchFamily="49" charset="0"/>
              </a:rPr>
              <a:t>(const </a:t>
            </a:r>
            <a:r>
              <a:rPr lang="hu-HU" altLang="en-US" sz="1600" b="1" dirty="0" err="1" smtClean="0">
                <a:latin typeface="Courier New" pitchFamily="49" charset="0"/>
              </a:rPr>
              <a:t>vec</a:t>
            </a:r>
            <a:r>
              <a:rPr lang="en-GB" altLang="en-US" sz="1600" b="1" dirty="0" smtClean="0">
                <a:latin typeface="Courier New" pitchFamily="49" charset="0"/>
              </a:rPr>
              <a:t>3</a:t>
            </a:r>
            <a:r>
              <a:rPr lang="en-GB" altLang="en-US" sz="1600" b="1" noProof="1">
                <a:latin typeface="Courier New" pitchFamily="49" charset="0"/>
              </a:rPr>
              <a:t>&amp; v) </a:t>
            </a:r>
            <a:r>
              <a:rPr lang="en-GB" altLang="en-US" sz="1600" b="1" noProof="1" smtClean="0">
                <a:latin typeface="Courier New" pitchFamily="49" charset="0"/>
              </a:rPr>
              <a:t>{ // </a:t>
            </a:r>
            <a:r>
              <a:rPr lang="en-GB" altLang="en-US" sz="1600" b="1" noProof="1" smtClean="0">
                <a:solidFill>
                  <a:srgbClr val="FF0000"/>
                </a:solidFill>
                <a:latin typeface="Courier New" pitchFamily="49" charset="0"/>
              </a:rPr>
              <a:t>vektor</a:t>
            </a:r>
            <a:r>
              <a:rPr lang="hu-HU" altLang="en-US" sz="1600" b="1" noProof="1" smtClean="0">
                <a:latin typeface="Courier New" pitchFamily="49" charset="0"/>
              </a:rPr>
              <a:t>,</a:t>
            </a:r>
            <a:r>
              <a:rPr lang="hu-HU" altLang="en-US" sz="1600" b="1" noProof="1" smtClean="0">
                <a:solidFill>
                  <a:srgbClr val="FF0000"/>
                </a:solidFill>
                <a:latin typeface="Courier New" pitchFamily="49" charset="0"/>
              </a:rPr>
              <a:t> </a:t>
            </a:r>
            <a:r>
              <a:rPr lang="hu-HU" altLang="en-US" sz="1600" b="1" noProof="1" smtClean="0">
                <a:solidFill>
                  <a:srgbClr val="0000FF"/>
                </a:solidFill>
                <a:latin typeface="Courier New" pitchFamily="49" charset="0"/>
              </a:rPr>
              <a:t>szín</a:t>
            </a:r>
            <a:r>
              <a:rPr lang="hu-HU" altLang="en-US" sz="1600" b="1" noProof="1" smtClean="0">
                <a:latin typeface="Courier New" pitchFamily="49" charset="0"/>
              </a:rPr>
              <a:t>,</a:t>
            </a:r>
            <a:r>
              <a:rPr lang="en-US" altLang="en-US" sz="1600" b="1" noProof="1" smtClean="0">
                <a:latin typeface="Courier New" pitchFamily="49" charset="0"/>
              </a:rPr>
              <a:t> </a:t>
            </a:r>
            <a:r>
              <a:rPr lang="en-US" altLang="en-US" sz="1600" b="1" noProof="1">
                <a:solidFill>
                  <a:srgbClr val="00B050"/>
                </a:solidFill>
                <a:latin typeface="Courier New" pitchFamily="49" charset="0"/>
              </a:rPr>
              <a:t>pont </a:t>
            </a:r>
            <a:r>
              <a:rPr lang="en-US" altLang="en-US" sz="1600" b="1" noProof="1" smtClean="0">
                <a:solidFill>
                  <a:srgbClr val="00B050"/>
                </a:solidFill>
                <a:latin typeface="Courier New" pitchFamily="49" charset="0"/>
              </a:rPr>
              <a:t>- pont</a:t>
            </a:r>
            <a:endParaRPr lang="en-US" altLang="en-US" sz="1600" b="1" dirty="0">
              <a:solidFill>
                <a:srgbClr val="00B050"/>
              </a:solidFill>
              <a:latin typeface="Courier New" pitchFamily="49" charset="0"/>
            </a:endParaRPr>
          </a:p>
          <a:p>
            <a:pPr algn="l"/>
            <a:r>
              <a:rPr lang="en-US" altLang="en-US" sz="1600" b="1" dirty="0">
                <a:latin typeface="Courier New" pitchFamily="49" charset="0"/>
              </a:rPr>
              <a:t> 	return </a:t>
            </a:r>
            <a:r>
              <a:rPr lang="hu-HU" altLang="en-US" sz="1600" b="1" dirty="0" err="1" smtClean="0">
                <a:latin typeface="Courier New" pitchFamily="49" charset="0"/>
              </a:rPr>
              <a:t>vec</a:t>
            </a:r>
            <a:r>
              <a:rPr lang="en-GB" altLang="en-US" sz="1600" b="1" dirty="0" smtClean="0">
                <a:latin typeface="Courier New" pitchFamily="49" charset="0"/>
              </a:rPr>
              <a:t>3</a:t>
            </a:r>
            <a:r>
              <a:rPr lang="en-US" altLang="en-US" sz="1600" b="1" dirty="0">
                <a:latin typeface="Courier New" pitchFamily="49" charset="0"/>
              </a:rPr>
              <a:t>(</a:t>
            </a:r>
            <a:r>
              <a:rPr lang="en-US" altLang="en-US" sz="1600" b="1" noProof="1">
                <a:latin typeface="Courier New" pitchFamily="49" charset="0"/>
              </a:rPr>
              <a:t>x</a:t>
            </a:r>
            <a:r>
              <a:rPr lang="en-US" altLang="en-US" sz="1600" b="1" dirty="0">
                <a:latin typeface="Courier New" pitchFamily="49" charset="0"/>
              </a:rPr>
              <a:t> </a:t>
            </a:r>
            <a:r>
              <a:rPr lang="en-GB" altLang="en-US" sz="1600" b="1" dirty="0">
                <a:latin typeface="Courier New" pitchFamily="49" charset="0"/>
              </a:rPr>
              <a:t>- </a:t>
            </a:r>
            <a:r>
              <a:rPr lang="en-GB" altLang="en-US" sz="1600" b="1" dirty="0" err="1">
                <a:latin typeface="Courier New" pitchFamily="49" charset="0"/>
              </a:rPr>
              <a:t>v.x</a:t>
            </a:r>
            <a:r>
              <a:rPr lang="en-US" altLang="en-US" sz="1600" b="1" dirty="0">
                <a:latin typeface="Courier New" pitchFamily="49" charset="0"/>
              </a:rPr>
              <a:t>,</a:t>
            </a:r>
            <a:r>
              <a:rPr lang="en-US" altLang="en-US" sz="1600" b="1" noProof="1">
                <a:latin typeface="Courier New" pitchFamily="49" charset="0"/>
              </a:rPr>
              <a:t> y</a:t>
            </a:r>
            <a:r>
              <a:rPr lang="en-US" altLang="en-US" sz="1600" b="1" dirty="0">
                <a:latin typeface="Courier New" pitchFamily="49" charset="0"/>
              </a:rPr>
              <a:t> - </a:t>
            </a:r>
            <a:r>
              <a:rPr lang="en-US" altLang="en-US" sz="1600" b="1" dirty="0" err="1">
                <a:latin typeface="Courier New" pitchFamily="49" charset="0"/>
              </a:rPr>
              <a:t>v.y</a:t>
            </a:r>
            <a:r>
              <a:rPr lang="en-GB" altLang="en-US" sz="1600" b="1" dirty="0">
                <a:latin typeface="Courier New" pitchFamily="49" charset="0"/>
              </a:rPr>
              <a:t>,</a:t>
            </a:r>
            <a:r>
              <a:rPr lang="en-GB" altLang="en-US" sz="1600" b="1" noProof="1">
                <a:latin typeface="Courier New" pitchFamily="49" charset="0"/>
              </a:rPr>
              <a:t> z </a:t>
            </a:r>
            <a:r>
              <a:rPr lang="en-GB" altLang="en-US" sz="1600" b="1" dirty="0">
                <a:latin typeface="Courier New" pitchFamily="49" charset="0"/>
              </a:rPr>
              <a:t>- </a:t>
            </a:r>
            <a:r>
              <a:rPr lang="en-GB" altLang="en-US" sz="1600" b="1" dirty="0" err="1">
                <a:latin typeface="Courier New" pitchFamily="49" charset="0"/>
              </a:rPr>
              <a:t>v.z</a:t>
            </a:r>
            <a:r>
              <a:rPr lang="en-GB" altLang="en-US" sz="1600" b="1" dirty="0">
                <a:latin typeface="Courier New" pitchFamily="49" charset="0"/>
              </a:rPr>
              <a:t>)</a:t>
            </a:r>
            <a:r>
              <a:rPr lang="en-GB" altLang="en-US" sz="1600" b="1" noProof="1">
                <a:latin typeface="Courier New" pitchFamily="49" charset="0"/>
              </a:rPr>
              <a:t>;</a:t>
            </a:r>
            <a:r>
              <a:rPr lang="en-GB" altLang="en-US" sz="1600" b="1" dirty="0">
                <a:latin typeface="Courier New" pitchFamily="49" charset="0"/>
              </a:rPr>
              <a:t> </a:t>
            </a:r>
          </a:p>
          <a:p>
            <a:pPr algn="l"/>
            <a:r>
              <a:rPr lang="en-GB" altLang="en-US" sz="1600" b="1" dirty="0">
                <a:latin typeface="Courier New" pitchFamily="49" charset="0"/>
              </a:rPr>
              <a:t>   </a:t>
            </a:r>
            <a:r>
              <a:rPr lang="en-GB" altLang="en-US" sz="1600" b="1" noProof="1">
                <a:latin typeface="Courier New" pitchFamily="49" charset="0"/>
              </a:rPr>
              <a:t>}</a:t>
            </a:r>
            <a:endParaRPr lang="en-GB" altLang="en-US" sz="1600" b="1" dirty="0">
              <a:latin typeface="Courier New" pitchFamily="49" charset="0"/>
            </a:endParaRPr>
          </a:p>
          <a:p>
            <a:pPr algn="l"/>
            <a:r>
              <a:rPr lang="en-GB" altLang="en-US" sz="1600" b="1" dirty="0">
                <a:latin typeface="Courier New" pitchFamily="49" charset="0"/>
              </a:rPr>
              <a:t> </a:t>
            </a:r>
            <a:r>
              <a:rPr lang="en-GB" altLang="en-US" sz="1600" b="1" dirty="0" smtClean="0">
                <a:latin typeface="Courier New" pitchFamily="49" charset="0"/>
              </a:rPr>
              <a:t>  </a:t>
            </a:r>
            <a:r>
              <a:rPr lang="hu-HU" altLang="en-US" sz="1600" b="1" dirty="0" err="1" smtClean="0">
                <a:latin typeface="Courier New" pitchFamily="49" charset="0"/>
              </a:rPr>
              <a:t>vec</a:t>
            </a:r>
            <a:r>
              <a:rPr lang="en-GB" altLang="en-US" sz="1600" b="1" dirty="0">
                <a:latin typeface="Courier New" pitchFamily="49" charset="0"/>
              </a:rPr>
              <a:t>3</a:t>
            </a:r>
            <a:r>
              <a:rPr lang="en-GB" altLang="en-US" sz="1600" b="1" noProof="1">
                <a:latin typeface="Courier New" pitchFamily="49" charset="0"/>
              </a:rPr>
              <a:t> </a:t>
            </a:r>
            <a:r>
              <a:rPr lang="en-GB" altLang="en-US" sz="1600" b="1" noProof="1" smtClean="0">
                <a:solidFill>
                  <a:srgbClr val="0000FF"/>
                </a:solidFill>
                <a:latin typeface="Courier New" pitchFamily="49" charset="0"/>
              </a:rPr>
              <a:t>operator</a:t>
            </a:r>
            <a:r>
              <a:rPr lang="en-GB" altLang="en-US" sz="1600" b="1" dirty="0" smtClean="0">
                <a:solidFill>
                  <a:srgbClr val="0000FF"/>
                </a:solidFill>
                <a:latin typeface="Courier New" pitchFamily="49" charset="0"/>
              </a:rPr>
              <a:t>*</a:t>
            </a:r>
            <a:r>
              <a:rPr lang="en-GB" altLang="en-US" sz="1600" b="1" noProof="1" smtClean="0">
                <a:solidFill>
                  <a:srgbClr val="0000FF"/>
                </a:solidFill>
                <a:latin typeface="Courier New" pitchFamily="49" charset="0"/>
              </a:rPr>
              <a:t>(</a:t>
            </a:r>
            <a:r>
              <a:rPr lang="en-GB" altLang="en-US" sz="1600" b="1" noProof="1">
                <a:solidFill>
                  <a:srgbClr val="0000FF"/>
                </a:solidFill>
                <a:latin typeface="Courier New" pitchFamily="49" charset="0"/>
              </a:rPr>
              <a:t>const </a:t>
            </a:r>
            <a:r>
              <a:rPr lang="hu-HU" altLang="en-US" sz="1600" b="1" dirty="0" err="1">
                <a:solidFill>
                  <a:srgbClr val="0000FF"/>
                </a:solidFill>
                <a:latin typeface="Courier New" pitchFamily="49" charset="0"/>
              </a:rPr>
              <a:t>vec</a:t>
            </a:r>
            <a:r>
              <a:rPr lang="en-GB" altLang="en-US" sz="1600" b="1" dirty="0">
                <a:solidFill>
                  <a:srgbClr val="0000FF"/>
                </a:solidFill>
                <a:latin typeface="Courier New" pitchFamily="49" charset="0"/>
              </a:rPr>
              <a:t>3</a:t>
            </a:r>
            <a:r>
              <a:rPr lang="en-GB" altLang="en-US" sz="1600" b="1" noProof="1">
                <a:solidFill>
                  <a:srgbClr val="0000FF"/>
                </a:solidFill>
                <a:latin typeface="Courier New" pitchFamily="49" charset="0"/>
              </a:rPr>
              <a:t>&amp; v) </a:t>
            </a:r>
            <a:r>
              <a:rPr lang="en-GB" altLang="en-US" sz="1600" b="1" noProof="1">
                <a:latin typeface="Courier New" pitchFamily="49" charset="0"/>
              </a:rPr>
              <a:t>{</a:t>
            </a:r>
            <a:endParaRPr lang="en-US" altLang="en-US" sz="1600" b="1" dirty="0">
              <a:latin typeface="Courier New" pitchFamily="49" charset="0"/>
            </a:endParaRPr>
          </a:p>
          <a:p>
            <a:pPr algn="l"/>
            <a:r>
              <a:rPr lang="en-US" altLang="en-US" sz="1600" b="1" dirty="0">
                <a:latin typeface="Courier New" pitchFamily="49" charset="0"/>
              </a:rPr>
              <a:t> 	return </a:t>
            </a:r>
            <a:r>
              <a:rPr lang="hu-HU" altLang="en-US" sz="1600" b="1" dirty="0" err="1">
                <a:latin typeface="Courier New" pitchFamily="49" charset="0"/>
              </a:rPr>
              <a:t>vec</a:t>
            </a:r>
            <a:r>
              <a:rPr lang="en-GB" altLang="en-US" sz="1600" b="1" dirty="0">
                <a:latin typeface="Courier New" pitchFamily="49" charset="0"/>
              </a:rPr>
              <a:t>3</a:t>
            </a:r>
            <a:r>
              <a:rPr lang="en-US" altLang="en-US" sz="1600" b="1" dirty="0">
                <a:latin typeface="Courier New" pitchFamily="49" charset="0"/>
              </a:rPr>
              <a:t>(</a:t>
            </a:r>
            <a:r>
              <a:rPr lang="en-US" altLang="en-US" sz="1600" b="1" noProof="1">
                <a:latin typeface="Courier New" pitchFamily="49" charset="0"/>
              </a:rPr>
              <a:t>x</a:t>
            </a:r>
            <a:r>
              <a:rPr lang="en-US" altLang="en-US" sz="1600" b="1" dirty="0">
                <a:latin typeface="Courier New" pitchFamily="49" charset="0"/>
              </a:rPr>
              <a:t> </a:t>
            </a:r>
            <a:r>
              <a:rPr lang="en-GB" altLang="en-US" sz="1600" b="1" dirty="0" smtClean="0">
                <a:latin typeface="Courier New" pitchFamily="49" charset="0"/>
              </a:rPr>
              <a:t>* </a:t>
            </a:r>
            <a:r>
              <a:rPr lang="en-GB" altLang="en-US" sz="1600" b="1" dirty="0" err="1">
                <a:latin typeface="Courier New" pitchFamily="49" charset="0"/>
              </a:rPr>
              <a:t>v.x</a:t>
            </a:r>
            <a:r>
              <a:rPr lang="en-US" altLang="en-US" sz="1600" b="1" dirty="0">
                <a:latin typeface="Courier New" pitchFamily="49" charset="0"/>
              </a:rPr>
              <a:t>,</a:t>
            </a:r>
            <a:r>
              <a:rPr lang="en-US" altLang="en-US" sz="1600" b="1" noProof="1">
                <a:latin typeface="Courier New" pitchFamily="49" charset="0"/>
              </a:rPr>
              <a:t> y</a:t>
            </a:r>
            <a:r>
              <a:rPr lang="en-US" altLang="en-US" sz="1600" b="1" dirty="0">
                <a:latin typeface="Courier New" pitchFamily="49" charset="0"/>
              </a:rPr>
              <a:t> </a:t>
            </a:r>
            <a:r>
              <a:rPr lang="en-US" altLang="en-US" sz="1600" b="1" dirty="0" smtClean="0">
                <a:latin typeface="Courier New" pitchFamily="49" charset="0"/>
              </a:rPr>
              <a:t>* </a:t>
            </a:r>
            <a:r>
              <a:rPr lang="en-US" altLang="en-US" sz="1600" b="1" dirty="0" err="1">
                <a:latin typeface="Courier New" pitchFamily="49" charset="0"/>
              </a:rPr>
              <a:t>v.y</a:t>
            </a:r>
            <a:r>
              <a:rPr lang="en-GB" altLang="en-US" sz="1600" b="1" dirty="0">
                <a:latin typeface="Courier New" pitchFamily="49" charset="0"/>
              </a:rPr>
              <a:t>,</a:t>
            </a:r>
            <a:r>
              <a:rPr lang="en-GB" altLang="en-US" sz="1600" b="1" noProof="1">
                <a:latin typeface="Courier New" pitchFamily="49" charset="0"/>
              </a:rPr>
              <a:t> z </a:t>
            </a:r>
            <a:r>
              <a:rPr lang="en-GB" altLang="en-US" sz="1600" b="1" dirty="0" smtClean="0">
                <a:latin typeface="Courier New" pitchFamily="49" charset="0"/>
              </a:rPr>
              <a:t>* </a:t>
            </a:r>
            <a:r>
              <a:rPr lang="en-GB" altLang="en-US" sz="1600" b="1" dirty="0" err="1">
                <a:latin typeface="Courier New" pitchFamily="49" charset="0"/>
              </a:rPr>
              <a:t>v.z</a:t>
            </a:r>
            <a:r>
              <a:rPr lang="en-GB" altLang="en-US" sz="1600" b="1" dirty="0">
                <a:latin typeface="Courier New" pitchFamily="49" charset="0"/>
              </a:rPr>
              <a:t>)</a:t>
            </a:r>
            <a:r>
              <a:rPr lang="en-GB" altLang="en-US" sz="1600" b="1" noProof="1">
                <a:latin typeface="Courier New" pitchFamily="49" charset="0"/>
              </a:rPr>
              <a:t>;</a:t>
            </a:r>
            <a:r>
              <a:rPr lang="en-GB" altLang="en-US" sz="1600" b="1" dirty="0">
                <a:latin typeface="Courier New" pitchFamily="49" charset="0"/>
              </a:rPr>
              <a:t> </a:t>
            </a:r>
          </a:p>
          <a:p>
            <a:pPr algn="l"/>
            <a:r>
              <a:rPr lang="en-GB" altLang="en-US" sz="1600" b="1" dirty="0">
                <a:latin typeface="Courier New" pitchFamily="49" charset="0"/>
              </a:rPr>
              <a:t>   </a:t>
            </a:r>
            <a:r>
              <a:rPr lang="en-GB" altLang="en-US" sz="1600" b="1" noProof="1">
                <a:latin typeface="Courier New" pitchFamily="49" charset="0"/>
              </a:rPr>
              <a:t>}</a:t>
            </a:r>
            <a:r>
              <a:rPr lang="en-US" altLang="en-US" sz="1600" b="1" dirty="0" smtClean="0">
                <a:latin typeface="Courier New" pitchFamily="49" charset="0"/>
              </a:rPr>
              <a:t>   </a:t>
            </a:r>
          </a:p>
          <a:p>
            <a:pPr algn="l"/>
            <a:r>
              <a:rPr lang="en-US" altLang="en-US" sz="1600" b="1" dirty="0">
                <a:latin typeface="Courier New" pitchFamily="49" charset="0"/>
              </a:rPr>
              <a:t> </a:t>
            </a:r>
            <a:r>
              <a:rPr lang="en-US" altLang="en-US" sz="1600" b="1" dirty="0" smtClean="0">
                <a:latin typeface="Courier New" pitchFamily="49" charset="0"/>
              </a:rPr>
              <a:t>  float </a:t>
            </a:r>
            <a:r>
              <a:rPr lang="en-US" altLang="en-US" sz="1600" b="1" dirty="0">
                <a:solidFill>
                  <a:srgbClr val="FF0000"/>
                </a:solidFill>
                <a:latin typeface="Courier New" pitchFamily="49" charset="0"/>
              </a:rPr>
              <a:t>Length() </a:t>
            </a:r>
            <a:r>
              <a:rPr lang="en-US" altLang="en-US" sz="1600" b="1" dirty="0">
                <a:latin typeface="Courier New" pitchFamily="49" charset="0"/>
              </a:rPr>
              <a:t>{ return </a:t>
            </a:r>
            <a:r>
              <a:rPr lang="en-US" altLang="en-US" sz="1600" b="1" dirty="0" err="1">
                <a:latin typeface="Courier New" pitchFamily="49" charset="0"/>
              </a:rPr>
              <a:t>sqrt</a:t>
            </a:r>
            <a:r>
              <a:rPr lang="hu-HU" altLang="en-US" sz="1600" b="1" dirty="0">
                <a:latin typeface="Courier New" pitchFamily="49" charset="0"/>
              </a:rPr>
              <a:t>f</a:t>
            </a:r>
            <a:r>
              <a:rPr lang="en-US" altLang="en-US" sz="1600" b="1" dirty="0">
                <a:latin typeface="Courier New" pitchFamily="49" charset="0"/>
              </a:rPr>
              <a:t>(x * x + y * y + z * z); }</a:t>
            </a:r>
          </a:p>
          <a:p>
            <a:pPr algn="l"/>
            <a:r>
              <a:rPr lang="en-US" altLang="en-US" sz="1600" b="1" dirty="0">
                <a:latin typeface="Courier New" pitchFamily="49" charset="0"/>
              </a:rPr>
              <a:t>};</a:t>
            </a:r>
            <a:endParaRPr lang="hu-HU" altLang="en-US" sz="1600" b="1" dirty="0">
              <a:latin typeface="Courier New" pitchFamily="49" charset="0"/>
            </a:endParaRPr>
          </a:p>
          <a:p>
            <a:pPr algn="l"/>
            <a:endParaRPr lang="en-US" altLang="en-US" sz="700" b="1" dirty="0">
              <a:latin typeface="Courier New" pitchFamily="49" charset="0"/>
            </a:endParaRPr>
          </a:p>
          <a:p>
            <a:pPr algn="l"/>
            <a:r>
              <a:rPr lang="en-US" altLang="en-US" sz="1600" b="1" noProof="1">
                <a:latin typeface="Courier New" pitchFamily="49" charset="0"/>
              </a:rPr>
              <a:t>float </a:t>
            </a:r>
            <a:r>
              <a:rPr lang="en-US" altLang="en-US" sz="1600" b="1" noProof="1">
                <a:solidFill>
                  <a:srgbClr val="FF0000"/>
                </a:solidFill>
                <a:latin typeface="Courier New" pitchFamily="49" charset="0"/>
              </a:rPr>
              <a:t>dot(const </a:t>
            </a:r>
            <a:r>
              <a:rPr lang="hu-HU" altLang="en-US" sz="1600" b="1" dirty="0" err="1" smtClean="0">
                <a:solidFill>
                  <a:srgbClr val="FF0000"/>
                </a:solidFill>
                <a:latin typeface="Courier New" pitchFamily="49" charset="0"/>
              </a:rPr>
              <a:t>vec</a:t>
            </a:r>
            <a:r>
              <a:rPr lang="en-GB" altLang="en-US" sz="1600" b="1" dirty="0" smtClean="0">
                <a:solidFill>
                  <a:srgbClr val="FF0000"/>
                </a:solidFill>
                <a:latin typeface="Courier New" pitchFamily="49" charset="0"/>
              </a:rPr>
              <a:t>3</a:t>
            </a:r>
            <a:r>
              <a:rPr lang="en-GB" altLang="en-US" sz="1600" b="1" noProof="1">
                <a:solidFill>
                  <a:srgbClr val="FF0000"/>
                </a:solidFill>
                <a:latin typeface="Courier New" pitchFamily="49" charset="0"/>
              </a:rPr>
              <a:t>&amp; v1, const </a:t>
            </a:r>
            <a:r>
              <a:rPr lang="hu-HU" altLang="en-US" sz="1600" b="1" dirty="0" err="1" smtClean="0">
                <a:solidFill>
                  <a:srgbClr val="FF0000"/>
                </a:solidFill>
                <a:latin typeface="Courier New" pitchFamily="49" charset="0"/>
              </a:rPr>
              <a:t>vec</a:t>
            </a:r>
            <a:r>
              <a:rPr lang="en-GB" altLang="en-US" sz="1600" b="1" dirty="0" smtClean="0">
                <a:solidFill>
                  <a:srgbClr val="FF0000"/>
                </a:solidFill>
                <a:latin typeface="Courier New" pitchFamily="49" charset="0"/>
              </a:rPr>
              <a:t>3</a:t>
            </a:r>
            <a:r>
              <a:rPr lang="en-GB" altLang="en-US" sz="1600" b="1" noProof="1">
                <a:solidFill>
                  <a:srgbClr val="FF0000"/>
                </a:solidFill>
                <a:latin typeface="Courier New" pitchFamily="49" charset="0"/>
              </a:rPr>
              <a:t>&amp; v2) </a:t>
            </a:r>
            <a:r>
              <a:rPr lang="en-GB" altLang="en-US" sz="1600" b="1" noProof="1">
                <a:latin typeface="Courier New" pitchFamily="49" charset="0"/>
              </a:rPr>
              <a:t>{ </a:t>
            </a:r>
            <a:endParaRPr lang="en-US" altLang="en-US" sz="1600" b="1" dirty="0">
              <a:latin typeface="Courier New" pitchFamily="49" charset="0"/>
            </a:endParaRPr>
          </a:p>
          <a:p>
            <a:pPr algn="l"/>
            <a:r>
              <a:rPr lang="en-US" altLang="en-US" sz="1600" b="1" noProof="1">
                <a:latin typeface="Courier New" pitchFamily="49" charset="0"/>
              </a:rPr>
              <a:t>   return (v1.x</a:t>
            </a:r>
            <a:r>
              <a:rPr lang="en-US" altLang="en-US" sz="1600" b="1" dirty="0">
                <a:latin typeface="Courier New" pitchFamily="49" charset="0"/>
              </a:rPr>
              <a:t> </a:t>
            </a:r>
            <a:r>
              <a:rPr lang="en-US" altLang="en-US" sz="1600" b="1" noProof="1">
                <a:latin typeface="Courier New" pitchFamily="49" charset="0"/>
              </a:rPr>
              <a:t>*</a:t>
            </a:r>
            <a:r>
              <a:rPr lang="en-US" altLang="en-US" sz="1600" b="1" dirty="0">
                <a:latin typeface="Courier New" pitchFamily="49" charset="0"/>
              </a:rPr>
              <a:t> </a:t>
            </a:r>
            <a:r>
              <a:rPr lang="en-US" altLang="en-US" sz="1600" b="1" noProof="1">
                <a:latin typeface="Courier New" pitchFamily="49" charset="0"/>
              </a:rPr>
              <a:t>v2.x + v1.y</a:t>
            </a:r>
            <a:r>
              <a:rPr lang="en-US" altLang="en-US" sz="1600" b="1" dirty="0">
                <a:latin typeface="Courier New" pitchFamily="49" charset="0"/>
              </a:rPr>
              <a:t> </a:t>
            </a:r>
            <a:r>
              <a:rPr lang="en-US" altLang="en-US" sz="1600" b="1" noProof="1">
                <a:latin typeface="Courier New" pitchFamily="49" charset="0"/>
              </a:rPr>
              <a:t>*</a:t>
            </a:r>
            <a:r>
              <a:rPr lang="en-US" altLang="en-US" sz="1600" b="1" dirty="0">
                <a:latin typeface="Courier New" pitchFamily="49" charset="0"/>
              </a:rPr>
              <a:t> </a:t>
            </a:r>
            <a:r>
              <a:rPr lang="en-US" altLang="en-US" sz="1600" b="1" noProof="1">
                <a:latin typeface="Courier New" pitchFamily="49" charset="0"/>
              </a:rPr>
              <a:t>v2.y + v1.z</a:t>
            </a:r>
            <a:r>
              <a:rPr lang="en-US" altLang="en-US" sz="1600" b="1" dirty="0">
                <a:latin typeface="Courier New" pitchFamily="49" charset="0"/>
              </a:rPr>
              <a:t> </a:t>
            </a:r>
            <a:r>
              <a:rPr lang="en-US" altLang="en-US" sz="1600" b="1" noProof="1">
                <a:latin typeface="Courier New" pitchFamily="49" charset="0"/>
              </a:rPr>
              <a:t>*</a:t>
            </a:r>
            <a:r>
              <a:rPr lang="en-US" altLang="en-US" sz="1600" b="1" dirty="0">
                <a:latin typeface="Courier New" pitchFamily="49" charset="0"/>
              </a:rPr>
              <a:t> </a:t>
            </a:r>
            <a:r>
              <a:rPr lang="en-US" altLang="en-US" sz="1600" b="1" noProof="1">
                <a:latin typeface="Courier New" pitchFamily="49" charset="0"/>
              </a:rPr>
              <a:t>v2.z); </a:t>
            </a:r>
            <a:endParaRPr lang="en-US" altLang="en-US" sz="1600" b="1" dirty="0">
              <a:latin typeface="Courier New" pitchFamily="49" charset="0"/>
            </a:endParaRPr>
          </a:p>
          <a:p>
            <a:pPr algn="l"/>
            <a:r>
              <a:rPr lang="en-US" altLang="en-US" sz="1600" b="1" noProof="1" smtClean="0">
                <a:latin typeface="Courier New" pitchFamily="49" charset="0"/>
              </a:rPr>
              <a:t>}</a:t>
            </a:r>
          </a:p>
          <a:p>
            <a:pPr algn="l"/>
            <a:endParaRPr lang="hu-HU" altLang="en-US" sz="800" b="1" dirty="0">
              <a:latin typeface="Courier New" pitchFamily="49" charset="0"/>
            </a:endParaRPr>
          </a:p>
          <a:p>
            <a:pPr algn="l"/>
            <a:r>
              <a:rPr lang="hu-HU" altLang="en-US" sz="1600" b="1" noProof="1" smtClean="0">
                <a:latin typeface="Courier New" pitchFamily="49" charset="0"/>
              </a:rPr>
              <a:t>vec3 </a:t>
            </a:r>
            <a:r>
              <a:rPr lang="hu-HU" altLang="en-US" sz="1600" b="1" noProof="1">
                <a:solidFill>
                  <a:srgbClr val="FF0000"/>
                </a:solidFill>
                <a:latin typeface="Courier New" pitchFamily="49" charset="0"/>
              </a:rPr>
              <a:t>cross(const </a:t>
            </a:r>
            <a:r>
              <a:rPr lang="hu-HU" altLang="en-US" sz="1600" b="1" noProof="1" smtClean="0">
                <a:solidFill>
                  <a:srgbClr val="FF0000"/>
                </a:solidFill>
                <a:latin typeface="Courier New" pitchFamily="49" charset="0"/>
              </a:rPr>
              <a:t>vec3</a:t>
            </a:r>
            <a:r>
              <a:rPr lang="hu-HU" altLang="en-US" sz="1600" b="1" noProof="1">
                <a:solidFill>
                  <a:srgbClr val="FF0000"/>
                </a:solidFill>
                <a:latin typeface="Courier New" pitchFamily="49" charset="0"/>
              </a:rPr>
              <a:t>&amp; v1, const </a:t>
            </a:r>
            <a:r>
              <a:rPr lang="hu-HU" altLang="en-US" sz="1600" b="1" noProof="1" smtClean="0">
                <a:solidFill>
                  <a:srgbClr val="FF0000"/>
                </a:solidFill>
                <a:latin typeface="Courier New" pitchFamily="49" charset="0"/>
              </a:rPr>
              <a:t>vec3</a:t>
            </a:r>
            <a:r>
              <a:rPr lang="hu-HU" altLang="en-US" sz="1600" b="1" noProof="1">
                <a:solidFill>
                  <a:srgbClr val="FF0000"/>
                </a:solidFill>
                <a:latin typeface="Courier New" pitchFamily="49" charset="0"/>
              </a:rPr>
              <a:t>&amp; v2) </a:t>
            </a:r>
            <a:r>
              <a:rPr lang="hu-HU" altLang="en-US" sz="1600" b="1" noProof="1">
                <a:latin typeface="Courier New" pitchFamily="49" charset="0"/>
              </a:rPr>
              <a:t>{ </a:t>
            </a:r>
            <a:endParaRPr lang="hu-HU" altLang="en-US" sz="1600" b="1" dirty="0">
              <a:latin typeface="Courier New" pitchFamily="49" charset="0"/>
            </a:endParaRPr>
          </a:p>
          <a:p>
            <a:pPr algn="l"/>
            <a:r>
              <a:rPr lang="hu-HU" altLang="en-US" sz="1600" b="1" noProof="1">
                <a:latin typeface="Courier New" pitchFamily="49" charset="0"/>
              </a:rPr>
              <a:t>   </a:t>
            </a:r>
            <a:r>
              <a:rPr lang="en-US" altLang="en-US" sz="1600" b="1" dirty="0">
                <a:latin typeface="Courier New" pitchFamily="49" charset="0"/>
              </a:rPr>
              <a:t>return </a:t>
            </a:r>
            <a:r>
              <a:rPr lang="hu-HU" altLang="en-US" sz="1600" b="1" dirty="0" err="1" smtClean="0">
                <a:latin typeface="Courier New" pitchFamily="49" charset="0"/>
              </a:rPr>
              <a:t>vec</a:t>
            </a:r>
            <a:r>
              <a:rPr lang="en-US" altLang="en-US" sz="1600" b="1" dirty="0" smtClean="0">
                <a:latin typeface="Courier New" pitchFamily="49" charset="0"/>
              </a:rPr>
              <a:t>3(</a:t>
            </a:r>
            <a:r>
              <a:rPr lang="hu-HU" altLang="en-US" sz="1600" b="1" dirty="0" smtClean="0">
                <a:latin typeface="Courier New" pitchFamily="49" charset="0"/>
              </a:rPr>
              <a:t> </a:t>
            </a:r>
            <a:r>
              <a:rPr lang="en-US" altLang="en-US" sz="1600" b="1" dirty="0" smtClean="0">
                <a:latin typeface="Courier New" pitchFamily="49" charset="0"/>
              </a:rPr>
              <a:t>v1.</a:t>
            </a:r>
            <a:r>
              <a:rPr lang="en-US" altLang="en-US" sz="1600" b="1" noProof="1" smtClean="0">
                <a:latin typeface="Courier New" pitchFamily="49" charset="0"/>
              </a:rPr>
              <a:t>y </a:t>
            </a:r>
            <a:r>
              <a:rPr lang="en-US" altLang="en-US" sz="1600" b="1" noProof="1">
                <a:latin typeface="Courier New" pitchFamily="49" charset="0"/>
              </a:rPr>
              <a:t>* v2.z - v1.z * v2.y</a:t>
            </a:r>
            <a:r>
              <a:rPr lang="en-US" altLang="en-US" sz="1600" b="1" dirty="0">
                <a:latin typeface="Courier New" pitchFamily="49" charset="0"/>
              </a:rPr>
              <a:t>,</a:t>
            </a:r>
            <a:r>
              <a:rPr lang="en-US" altLang="en-US" sz="1600" b="1" noProof="1">
                <a:latin typeface="Courier New" pitchFamily="49" charset="0"/>
              </a:rPr>
              <a:t> </a:t>
            </a:r>
          </a:p>
          <a:p>
            <a:pPr algn="l"/>
            <a:r>
              <a:rPr lang="en-US" altLang="en-US" sz="1600" b="1" noProof="1">
                <a:latin typeface="Courier New" pitchFamily="49" charset="0"/>
              </a:rPr>
              <a:t>		 </a:t>
            </a:r>
            <a:r>
              <a:rPr lang="en-US" altLang="en-US" sz="1600" b="1" noProof="1" smtClean="0">
                <a:latin typeface="Courier New" pitchFamily="49" charset="0"/>
              </a:rPr>
              <a:t>v1.z </a:t>
            </a:r>
            <a:r>
              <a:rPr lang="en-US" altLang="en-US" sz="1600" b="1" noProof="1">
                <a:latin typeface="Courier New" pitchFamily="49" charset="0"/>
              </a:rPr>
              <a:t>* v2.x – v1.x * v2.z</a:t>
            </a:r>
            <a:r>
              <a:rPr lang="en-US" altLang="en-US" sz="1600" b="1" dirty="0">
                <a:latin typeface="Courier New" pitchFamily="49" charset="0"/>
              </a:rPr>
              <a:t>,</a:t>
            </a:r>
            <a:r>
              <a:rPr lang="en-US" altLang="en-US" sz="1600" b="1" noProof="1">
                <a:latin typeface="Courier New" pitchFamily="49" charset="0"/>
              </a:rPr>
              <a:t> </a:t>
            </a:r>
          </a:p>
          <a:p>
            <a:pPr algn="l"/>
            <a:r>
              <a:rPr lang="en-US" altLang="en-US" sz="1600" b="1" noProof="1">
                <a:latin typeface="Courier New" pitchFamily="49" charset="0"/>
              </a:rPr>
              <a:t>		 </a:t>
            </a:r>
            <a:r>
              <a:rPr lang="en-US" altLang="en-US" sz="1600" b="1" noProof="1" smtClean="0">
                <a:latin typeface="Courier New" pitchFamily="49" charset="0"/>
              </a:rPr>
              <a:t>v1.x </a:t>
            </a:r>
            <a:r>
              <a:rPr lang="en-US" altLang="en-US" sz="1600" b="1" noProof="1">
                <a:latin typeface="Courier New" pitchFamily="49" charset="0"/>
              </a:rPr>
              <a:t>* v2.y – v1.y * v2.x</a:t>
            </a:r>
            <a:r>
              <a:rPr lang="en-US" altLang="en-US" sz="1600" b="1" dirty="0">
                <a:latin typeface="Courier New" pitchFamily="49" charset="0"/>
              </a:rPr>
              <a:t>);</a:t>
            </a:r>
            <a:endParaRPr lang="en-GB" altLang="en-US" sz="1600" b="1" dirty="0">
              <a:latin typeface="Courier New" pitchFamily="49" charset="0"/>
            </a:endParaRPr>
          </a:p>
          <a:p>
            <a:pPr algn="l"/>
            <a:r>
              <a:rPr lang="en-GB" altLang="en-US" sz="1600" b="1" noProof="1">
                <a:latin typeface="Courier New" pitchFamily="49" charset="0"/>
              </a:rPr>
              <a:t>}</a:t>
            </a:r>
            <a:endParaRPr lang="en-GB" altLang="en-US" sz="1600" b="1" dirty="0">
              <a:latin typeface="Courier New" pitchFamily="49" charset="0"/>
            </a:endParaRPr>
          </a:p>
        </p:txBody>
      </p:sp>
      <p:sp>
        <p:nvSpPr>
          <p:cNvPr id="2" name="Lekerekített téglalap feliratnak 1"/>
          <p:cNvSpPr/>
          <p:nvPr/>
        </p:nvSpPr>
        <p:spPr>
          <a:xfrm>
            <a:off x="107504" y="80628"/>
            <a:ext cx="2808312" cy="288032"/>
          </a:xfrm>
          <a:prstGeom prst="wedgeRoundRectCallout">
            <a:avLst>
              <a:gd name="adj1" fmla="val -26228"/>
              <a:gd name="adj2" fmla="val 23057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float-ot</a:t>
            </a:r>
            <a:r>
              <a:rPr lang="hu-HU" dirty="0" smtClean="0">
                <a:solidFill>
                  <a:schemeClr val="tx1"/>
                </a:solidFill>
              </a:rPr>
              <a:t> használunk</a:t>
            </a:r>
            <a:r>
              <a:rPr lang="en-US" dirty="0" smtClean="0">
                <a:solidFill>
                  <a:schemeClr val="tx1"/>
                </a:solidFill>
              </a:rPr>
              <a:t>!</a:t>
            </a:r>
            <a:endParaRPr lang="en-US" dirty="0">
              <a:solidFill>
                <a:schemeClr val="tx1"/>
              </a:solidFill>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8" name="Freeform 20"/>
          <p:cNvSpPr>
            <a:spLocks/>
          </p:cNvSpPr>
          <p:nvPr/>
        </p:nvSpPr>
        <p:spPr bwMode="auto">
          <a:xfrm>
            <a:off x="1116013" y="3646488"/>
            <a:ext cx="1368425" cy="1511300"/>
          </a:xfrm>
          <a:custGeom>
            <a:avLst/>
            <a:gdLst>
              <a:gd name="T0" fmla="*/ 2147483647 w 407"/>
              <a:gd name="T1" fmla="*/ 0 h 528"/>
              <a:gd name="T2" fmla="*/ 2147483647 w 407"/>
              <a:gd name="T3" fmla="*/ 2147483647 h 528"/>
              <a:gd name="T4" fmla="*/ 2147483647 w 407"/>
              <a:gd name="T5" fmla="*/ 2147483647 h 528"/>
              <a:gd name="T6" fmla="*/ 2147483647 w 407"/>
              <a:gd name="T7" fmla="*/ 2147483647 h 528"/>
              <a:gd name="T8" fmla="*/ 2147483647 w 407"/>
              <a:gd name="T9" fmla="*/ 2147483647 h 528"/>
              <a:gd name="T10" fmla="*/ 2147483647 w 407"/>
              <a:gd name="T11" fmla="*/ 2147483647 h 528"/>
              <a:gd name="T12" fmla="*/ 2147483647 w 407"/>
              <a:gd name="T13" fmla="*/ 0 h 528"/>
              <a:gd name="T14" fmla="*/ 0 60000 65536"/>
              <a:gd name="T15" fmla="*/ 0 60000 65536"/>
              <a:gd name="T16" fmla="*/ 0 60000 65536"/>
              <a:gd name="T17" fmla="*/ 0 60000 65536"/>
              <a:gd name="T18" fmla="*/ 0 60000 65536"/>
              <a:gd name="T19" fmla="*/ 0 60000 65536"/>
              <a:gd name="T20" fmla="*/ 0 60000 65536"/>
              <a:gd name="T21" fmla="*/ 0 w 407"/>
              <a:gd name="T22" fmla="*/ 0 h 528"/>
              <a:gd name="T23" fmla="*/ 407 w 40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528">
                <a:moveTo>
                  <a:pt x="205" y="0"/>
                </a:moveTo>
                <a:cubicBezTo>
                  <a:pt x="176" y="2"/>
                  <a:pt x="159" y="150"/>
                  <a:pt x="127" y="206"/>
                </a:cubicBezTo>
                <a:cubicBezTo>
                  <a:pt x="95" y="262"/>
                  <a:pt x="0" y="282"/>
                  <a:pt x="13" y="336"/>
                </a:cubicBezTo>
                <a:cubicBezTo>
                  <a:pt x="26" y="390"/>
                  <a:pt x="141" y="528"/>
                  <a:pt x="205" y="528"/>
                </a:cubicBezTo>
                <a:cubicBezTo>
                  <a:pt x="269" y="528"/>
                  <a:pt x="387" y="389"/>
                  <a:pt x="397" y="336"/>
                </a:cubicBezTo>
                <a:cubicBezTo>
                  <a:pt x="407" y="283"/>
                  <a:pt x="296" y="267"/>
                  <a:pt x="264" y="211"/>
                </a:cubicBezTo>
                <a:cubicBezTo>
                  <a:pt x="232" y="155"/>
                  <a:pt x="217" y="44"/>
                  <a:pt x="205" y="0"/>
                </a:cubicBezTo>
                <a:close/>
              </a:path>
            </a:pathLst>
          </a:custGeom>
          <a:solidFill>
            <a:srgbClr val="00B0F0"/>
          </a:solidFill>
          <a:ln w="12700">
            <a:solidFill>
              <a:schemeClr val="hlink"/>
            </a:solidFill>
            <a:round/>
            <a:headEnd/>
            <a:tailEnd/>
          </a:ln>
        </p:spPr>
        <p:txBody>
          <a:bodyPr wrap="none" anchor="ctr"/>
          <a:lstStyle/>
          <a:p>
            <a:endParaRPr lang="hu-HU"/>
          </a:p>
        </p:txBody>
      </p:sp>
      <p:sp>
        <p:nvSpPr>
          <p:cNvPr id="233493" name="Freeform 21"/>
          <p:cNvSpPr>
            <a:spLocks/>
          </p:cNvSpPr>
          <p:nvPr/>
        </p:nvSpPr>
        <p:spPr bwMode="auto">
          <a:xfrm>
            <a:off x="3203575" y="2781300"/>
            <a:ext cx="1728788" cy="2159000"/>
          </a:xfrm>
          <a:custGeom>
            <a:avLst/>
            <a:gdLst>
              <a:gd name="T0" fmla="*/ 2147483647 w 407"/>
              <a:gd name="T1" fmla="*/ 0 h 528"/>
              <a:gd name="T2" fmla="*/ 2147483647 w 407"/>
              <a:gd name="T3" fmla="*/ 2147483647 h 528"/>
              <a:gd name="T4" fmla="*/ 2147483647 w 407"/>
              <a:gd name="T5" fmla="*/ 2147483647 h 528"/>
              <a:gd name="T6" fmla="*/ 2147483647 w 407"/>
              <a:gd name="T7" fmla="*/ 2147483647 h 528"/>
              <a:gd name="T8" fmla="*/ 2147483647 w 407"/>
              <a:gd name="T9" fmla="*/ 2147483647 h 528"/>
              <a:gd name="T10" fmla="*/ 2147483647 w 407"/>
              <a:gd name="T11" fmla="*/ 2147483647 h 528"/>
              <a:gd name="T12" fmla="*/ 2147483647 w 407"/>
              <a:gd name="T13" fmla="*/ 0 h 528"/>
              <a:gd name="T14" fmla="*/ 0 60000 65536"/>
              <a:gd name="T15" fmla="*/ 0 60000 65536"/>
              <a:gd name="T16" fmla="*/ 0 60000 65536"/>
              <a:gd name="T17" fmla="*/ 0 60000 65536"/>
              <a:gd name="T18" fmla="*/ 0 60000 65536"/>
              <a:gd name="T19" fmla="*/ 0 60000 65536"/>
              <a:gd name="T20" fmla="*/ 0 60000 65536"/>
              <a:gd name="T21" fmla="*/ 0 w 407"/>
              <a:gd name="T22" fmla="*/ 0 h 528"/>
              <a:gd name="T23" fmla="*/ 407 w 407"/>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528">
                <a:moveTo>
                  <a:pt x="205" y="0"/>
                </a:moveTo>
                <a:cubicBezTo>
                  <a:pt x="176" y="2"/>
                  <a:pt x="159" y="150"/>
                  <a:pt x="127" y="206"/>
                </a:cubicBezTo>
                <a:cubicBezTo>
                  <a:pt x="95" y="262"/>
                  <a:pt x="0" y="282"/>
                  <a:pt x="13" y="336"/>
                </a:cubicBezTo>
                <a:cubicBezTo>
                  <a:pt x="26" y="390"/>
                  <a:pt x="141" y="528"/>
                  <a:pt x="205" y="528"/>
                </a:cubicBezTo>
                <a:cubicBezTo>
                  <a:pt x="269" y="528"/>
                  <a:pt x="387" y="389"/>
                  <a:pt x="397" y="336"/>
                </a:cubicBezTo>
                <a:cubicBezTo>
                  <a:pt x="407" y="283"/>
                  <a:pt x="296" y="267"/>
                  <a:pt x="264" y="211"/>
                </a:cubicBezTo>
                <a:cubicBezTo>
                  <a:pt x="232" y="155"/>
                  <a:pt x="217" y="44"/>
                  <a:pt x="205" y="0"/>
                </a:cubicBezTo>
                <a:close/>
              </a:path>
            </a:pathLst>
          </a:custGeom>
          <a:solidFill>
            <a:srgbClr val="FFC000"/>
          </a:solidFill>
          <a:ln w="12700" cap="flat" cmpd="sng">
            <a:solidFill>
              <a:schemeClr val="accent2"/>
            </a:solidFill>
            <a:prstDash val="solid"/>
            <a:round/>
            <a:headEnd/>
            <a:tailEnd/>
          </a:ln>
        </p:spPr>
        <p:txBody>
          <a:bodyPr wrap="none" anchor="ctr"/>
          <a:lstStyle/>
          <a:p>
            <a:pPr>
              <a:defRPr/>
            </a:pPr>
            <a:endParaRPr lang="hu-HU"/>
          </a:p>
        </p:txBody>
      </p:sp>
      <p:sp>
        <p:nvSpPr>
          <p:cNvPr id="13314" name="Line 22"/>
          <p:cNvSpPr>
            <a:spLocks noChangeShapeType="1"/>
          </p:cNvSpPr>
          <p:nvPr/>
        </p:nvSpPr>
        <p:spPr bwMode="auto">
          <a:xfrm flipV="1">
            <a:off x="1187450" y="2493963"/>
            <a:ext cx="3455988" cy="1368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33474" name="Rectangle 2"/>
          <p:cNvSpPr>
            <a:spLocks noGrp="1" noChangeArrowheads="1"/>
          </p:cNvSpPr>
          <p:nvPr>
            <p:ph type="title"/>
          </p:nvPr>
        </p:nvSpPr>
        <p:spPr>
          <a:xfrm>
            <a:off x="-2089" y="224644"/>
            <a:ext cx="9146089" cy="1143000"/>
          </a:xfrm>
        </p:spPr>
        <p:txBody>
          <a:bodyPr>
            <a:normAutofit fontScale="90000"/>
          </a:bodyPr>
          <a:lstStyle/>
          <a:p>
            <a:pPr>
              <a:defRPr/>
            </a:pPr>
            <a:r>
              <a:rPr lang="hu-HU" dirty="0" smtClean="0">
                <a:solidFill>
                  <a:srgbClr val="FF0000"/>
                </a:solidFill>
              </a:rPr>
              <a:t>Egyenes</a:t>
            </a:r>
            <a:r>
              <a:rPr lang="hu-HU" dirty="0">
                <a:solidFill>
                  <a:srgbClr val="FF0000"/>
                </a:solidFill>
              </a:rPr>
              <a:t>/</a:t>
            </a:r>
            <a:r>
              <a:rPr lang="en-US" dirty="0" smtClean="0">
                <a:solidFill>
                  <a:srgbClr val="FF0000"/>
                </a:solidFill>
              </a:rPr>
              <a:t>s</a:t>
            </a:r>
            <a:r>
              <a:rPr lang="hu-HU" dirty="0" err="1" smtClean="0">
                <a:solidFill>
                  <a:srgbClr val="FF0000"/>
                </a:solidFill>
              </a:rPr>
              <a:t>zakasz</a:t>
            </a:r>
            <a:r>
              <a:rPr lang="hu-HU" dirty="0" smtClean="0">
                <a:solidFill>
                  <a:srgbClr val="FF0000"/>
                </a:solidFill>
              </a:rPr>
              <a:t>: két pont kombinációja</a:t>
            </a:r>
          </a:p>
        </p:txBody>
      </p:sp>
      <p:sp>
        <p:nvSpPr>
          <p:cNvPr id="13316" name="Oval 4"/>
          <p:cNvSpPr>
            <a:spLocks noChangeArrowheads="1"/>
          </p:cNvSpPr>
          <p:nvPr/>
        </p:nvSpPr>
        <p:spPr bwMode="auto">
          <a:xfrm>
            <a:off x="1690688" y="3502025"/>
            <a:ext cx="215900" cy="223838"/>
          </a:xfrm>
          <a:prstGeom prst="ellipse">
            <a:avLst/>
          </a:prstGeom>
          <a:solidFill>
            <a:srgbClr val="00B0F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2800"/>
          </a:p>
        </p:txBody>
      </p:sp>
      <p:sp>
        <p:nvSpPr>
          <p:cNvPr id="233491" name="Oval 19"/>
          <p:cNvSpPr>
            <a:spLocks noChangeArrowheads="1"/>
          </p:cNvSpPr>
          <p:nvPr/>
        </p:nvSpPr>
        <p:spPr bwMode="auto">
          <a:xfrm>
            <a:off x="3922713" y="2628900"/>
            <a:ext cx="225425" cy="225425"/>
          </a:xfrm>
          <a:prstGeom prst="ellipse">
            <a:avLst/>
          </a:prstGeom>
          <a:solidFill>
            <a:srgbClr val="FFC000"/>
          </a:solidFill>
          <a:ln w="12700">
            <a:solidFill>
              <a:schemeClr val="accent2"/>
            </a:solidFill>
            <a:round/>
            <a:headEnd/>
            <a:tailEnd/>
          </a:ln>
        </p:spPr>
        <p:txBody>
          <a:bodyPr wrap="none" anchor="ctr"/>
          <a:lstStyle/>
          <a:p>
            <a:pPr>
              <a:defRPr/>
            </a:pPr>
            <a:endParaRPr lang="en-US"/>
          </a:p>
        </p:txBody>
      </p:sp>
      <p:sp>
        <p:nvSpPr>
          <p:cNvPr id="13320" name="Oval 23"/>
          <p:cNvSpPr>
            <a:spLocks noChangeArrowheads="1"/>
          </p:cNvSpPr>
          <p:nvPr/>
        </p:nvSpPr>
        <p:spPr bwMode="auto">
          <a:xfrm>
            <a:off x="2411413" y="3213100"/>
            <a:ext cx="225425" cy="225425"/>
          </a:xfrm>
          <a:prstGeom prst="ellipse">
            <a:avLst/>
          </a:prstGeom>
          <a:solidFill>
            <a:schemeClr val="accent2"/>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2800"/>
          </a:p>
        </p:txBody>
      </p:sp>
      <p:sp>
        <p:nvSpPr>
          <p:cNvPr id="13321" name="Rectangle 5"/>
          <p:cNvSpPr>
            <a:spLocks noChangeArrowheads="1"/>
          </p:cNvSpPr>
          <p:nvPr/>
        </p:nvSpPr>
        <p:spPr bwMode="auto">
          <a:xfrm>
            <a:off x="827088" y="5373688"/>
            <a:ext cx="302418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3200" i="1"/>
              <a:t>x</a:t>
            </a:r>
            <a:r>
              <a:rPr lang="en-US" altLang="en-US" sz="3200"/>
              <a:t>(</a:t>
            </a:r>
            <a:r>
              <a:rPr lang="en-US" altLang="en-US" sz="3200" i="1"/>
              <a:t>t</a:t>
            </a:r>
            <a:r>
              <a:rPr lang="en-US" altLang="en-US" sz="3200"/>
              <a:t>)=</a:t>
            </a:r>
            <a:r>
              <a:rPr lang="en-US" altLang="en-US" sz="3200" i="1"/>
              <a:t>x</a:t>
            </a:r>
            <a:r>
              <a:rPr lang="hu-HU" altLang="en-US" sz="3200" baseline="-25000"/>
              <a:t>1</a:t>
            </a:r>
            <a:r>
              <a:rPr lang="en-US" altLang="en-US" sz="3200"/>
              <a:t>(1-</a:t>
            </a:r>
            <a:r>
              <a:rPr lang="en-US" altLang="en-US" sz="3200" i="1"/>
              <a:t>t</a:t>
            </a:r>
            <a:r>
              <a:rPr lang="en-US" altLang="en-US" sz="3200"/>
              <a:t>)</a:t>
            </a:r>
            <a:r>
              <a:rPr lang="en-US" altLang="en-US" sz="3200" i="1"/>
              <a:t>+ x</a:t>
            </a:r>
            <a:r>
              <a:rPr lang="en-US" altLang="en-US" sz="3200" baseline="-25000"/>
              <a:t>2</a:t>
            </a:r>
            <a:r>
              <a:rPr lang="en-US" altLang="en-US" sz="3200" i="1"/>
              <a:t>t</a:t>
            </a:r>
            <a:endParaRPr lang="en-US" altLang="en-US" sz="3200"/>
          </a:p>
          <a:p>
            <a:r>
              <a:rPr lang="en-US" altLang="en-US" sz="3200" i="1"/>
              <a:t>y</a:t>
            </a:r>
            <a:r>
              <a:rPr lang="en-US" altLang="en-US" sz="3200"/>
              <a:t>(</a:t>
            </a:r>
            <a:r>
              <a:rPr lang="en-US" altLang="en-US" sz="3200" i="1"/>
              <a:t>t</a:t>
            </a:r>
            <a:r>
              <a:rPr lang="en-US" altLang="en-US" sz="3200"/>
              <a:t>)=</a:t>
            </a:r>
            <a:r>
              <a:rPr lang="en-US" altLang="en-US" sz="3200" i="1"/>
              <a:t>y</a:t>
            </a:r>
            <a:r>
              <a:rPr lang="hu-HU" altLang="en-US" sz="3200" baseline="-25000"/>
              <a:t>1</a:t>
            </a:r>
            <a:r>
              <a:rPr lang="en-US" altLang="en-US" sz="3200"/>
              <a:t>(1-</a:t>
            </a:r>
            <a:r>
              <a:rPr lang="en-US" altLang="en-US" sz="3200" i="1"/>
              <a:t>t</a:t>
            </a:r>
            <a:r>
              <a:rPr lang="en-US" altLang="en-US" sz="3200"/>
              <a:t>)</a:t>
            </a:r>
            <a:r>
              <a:rPr lang="en-US" altLang="en-US" sz="3200" i="1"/>
              <a:t>+ y</a:t>
            </a:r>
            <a:r>
              <a:rPr lang="en-US" altLang="en-US" sz="3200" baseline="-25000"/>
              <a:t>2</a:t>
            </a:r>
            <a:r>
              <a:rPr lang="en-US" altLang="en-US" sz="3200" i="1"/>
              <a:t>t</a:t>
            </a:r>
            <a:r>
              <a:rPr lang="en-US" altLang="en-US" sz="3200"/>
              <a:t>  </a:t>
            </a:r>
          </a:p>
        </p:txBody>
      </p:sp>
      <p:sp>
        <p:nvSpPr>
          <p:cNvPr id="13322" name="Rectangle 6"/>
          <p:cNvSpPr>
            <a:spLocks noChangeArrowheads="1"/>
          </p:cNvSpPr>
          <p:nvPr/>
        </p:nvSpPr>
        <p:spPr bwMode="auto">
          <a:xfrm>
            <a:off x="755650" y="5300663"/>
            <a:ext cx="3132138" cy="1341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3323" name="Rectangle 42"/>
          <p:cNvSpPr>
            <a:spLocks noChangeArrowheads="1"/>
          </p:cNvSpPr>
          <p:nvPr/>
        </p:nvSpPr>
        <p:spPr bwMode="auto">
          <a:xfrm>
            <a:off x="6137276" y="2720181"/>
            <a:ext cx="24622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sz="3200" b="1" i="1"/>
              <a:t>r</a:t>
            </a:r>
            <a:r>
              <a:rPr lang="hu-HU" altLang="en-US" sz="3200"/>
              <a:t> =</a:t>
            </a:r>
            <a:endParaRPr lang="hu-HU" altLang="en-US" sz="3200" i="1" baseline="-25000"/>
          </a:p>
        </p:txBody>
      </p:sp>
      <p:sp>
        <p:nvSpPr>
          <p:cNvPr id="13324" name="Rectangle 41"/>
          <p:cNvSpPr>
            <a:spLocks noChangeArrowheads="1"/>
          </p:cNvSpPr>
          <p:nvPr/>
        </p:nvSpPr>
        <p:spPr bwMode="auto">
          <a:xfrm>
            <a:off x="6784976" y="2418556"/>
            <a:ext cx="11398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sz="3200">
                <a:latin typeface="Symbol" pitchFamily="18" charset="2"/>
              </a:rPr>
              <a:t>S</a:t>
            </a:r>
            <a:r>
              <a:rPr lang="hu-HU" altLang="en-US" sz="3200"/>
              <a:t> </a:t>
            </a:r>
            <a:r>
              <a:rPr lang="hu-HU" altLang="en-US" sz="3200" i="1"/>
              <a:t>m</a:t>
            </a:r>
            <a:r>
              <a:rPr lang="hu-HU" altLang="en-US" sz="3200" i="1" baseline="-25000"/>
              <a:t>i</a:t>
            </a:r>
            <a:r>
              <a:rPr lang="hu-HU" altLang="en-US" sz="3200" b="1" i="1"/>
              <a:t>r</a:t>
            </a:r>
            <a:r>
              <a:rPr lang="hu-HU" altLang="en-US" sz="3200" i="1" baseline="-25000"/>
              <a:t>i</a:t>
            </a:r>
            <a:endParaRPr lang="hu-HU" altLang="en-US" sz="3200"/>
          </a:p>
        </p:txBody>
      </p:sp>
      <p:sp>
        <p:nvSpPr>
          <p:cNvPr id="13325" name="Line 43"/>
          <p:cNvSpPr>
            <a:spLocks noChangeShapeType="1"/>
          </p:cNvSpPr>
          <p:nvPr/>
        </p:nvSpPr>
        <p:spPr bwMode="auto">
          <a:xfrm>
            <a:off x="6929438" y="3080544"/>
            <a:ext cx="1081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3326" name="Rectangle 44"/>
          <p:cNvSpPr>
            <a:spLocks noChangeArrowheads="1"/>
          </p:cNvSpPr>
          <p:nvPr/>
        </p:nvSpPr>
        <p:spPr bwMode="auto">
          <a:xfrm>
            <a:off x="6951663" y="3028156"/>
            <a:ext cx="9032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sz="3200">
                <a:latin typeface="Symbol" pitchFamily="18" charset="2"/>
              </a:rPr>
              <a:t>S</a:t>
            </a:r>
            <a:r>
              <a:rPr lang="hu-HU" altLang="en-US" sz="3200"/>
              <a:t> </a:t>
            </a:r>
            <a:r>
              <a:rPr lang="hu-HU" altLang="en-US" sz="3200" i="1"/>
              <a:t>m</a:t>
            </a:r>
            <a:r>
              <a:rPr lang="hu-HU" altLang="en-US" sz="3200" i="1" baseline="-25000"/>
              <a:t>j</a:t>
            </a:r>
            <a:endParaRPr lang="hu-HU" altLang="en-US" sz="3200"/>
          </a:p>
        </p:txBody>
      </p:sp>
      <p:sp>
        <p:nvSpPr>
          <p:cNvPr id="13327" name="Téglalap 31"/>
          <p:cNvSpPr>
            <a:spLocks noChangeArrowheads="1"/>
          </p:cNvSpPr>
          <p:nvPr/>
        </p:nvSpPr>
        <p:spPr bwMode="auto">
          <a:xfrm>
            <a:off x="539750" y="3141663"/>
            <a:ext cx="1073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2800"/>
              <a:t>(</a:t>
            </a:r>
            <a:r>
              <a:rPr lang="en-US" altLang="en-US" sz="2800" i="1"/>
              <a:t>x</a:t>
            </a:r>
            <a:r>
              <a:rPr lang="hu-HU" altLang="en-US" sz="2800" baseline="-25000"/>
              <a:t>1</a:t>
            </a:r>
            <a:r>
              <a:rPr lang="hu-HU" altLang="en-US" sz="2800" i="1"/>
              <a:t>,</a:t>
            </a:r>
            <a:r>
              <a:rPr lang="en-US" altLang="en-US" sz="2800" i="1"/>
              <a:t>y</a:t>
            </a:r>
            <a:r>
              <a:rPr lang="hu-HU" altLang="en-US" sz="2800" baseline="-25000"/>
              <a:t>1</a:t>
            </a:r>
            <a:r>
              <a:rPr lang="en-US" altLang="en-US" sz="2800"/>
              <a:t>)</a:t>
            </a:r>
            <a:endParaRPr lang="hu-HU" altLang="en-US" sz="2800"/>
          </a:p>
        </p:txBody>
      </p:sp>
      <p:sp>
        <p:nvSpPr>
          <p:cNvPr id="13328" name="Téglalap 32"/>
          <p:cNvSpPr>
            <a:spLocks noChangeArrowheads="1"/>
          </p:cNvSpPr>
          <p:nvPr/>
        </p:nvSpPr>
        <p:spPr bwMode="auto">
          <a:xfrm>
            <a:off x="3635375" y="1989138"/>
            <a:ext cx="1073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2800"/>
              <a:t>(</a:t>
            </a:r>
            <a:r>
              <a:rPr lang="en-US" altLang="en-US" sz="2800" i="1"/>
              <a:t>x</a:t>
            </a:r>
            <a:r>
              <a:rPr lang="en-US" altLang="en-US" sz="2800" baseline="-25000"/>
              <a:t>2</a:t>
            </a:r>
            <a:r>
              <a:rPr lang="hu-HU" altLang="en-US" sz="2800" i="1"/>
              <a:t>,</a:t>
            </a:r>
            <a:r>
              <a:rPr lang="en-US" altLang="en-US" sz="2800" i="1"/>
              <a:t>y</a:t>
            </a:r>
            <a:r>
              <a:rPr lang="en-US" altLang="en-US" sz="2800" baseline="-25000"/>
              <a:t>2</a:t>
            </a:r>
            <a:r>
              <a:rPr lang="en-US" altLang="en-US" sz="2800"/>
              <a:t>)</a:t>
            </a:r>
            <a:endParaRPr lang="hu-HU" altLang="en-US" sz="2800"/>
          </a:p>
        </p:txBody>
      </p:sp>
      <p:sp>
        <p:nvSpPr>
          <p:cNvPr id="13329" name="Téglalap 33"/>
          <p:cNvSpPr>
            <a:spLocks noChangeArrowheads="1"/>
          </p:cNvSpPr>
          <p:nvPr/>
        </p:nvSpPr>
        <p:spPr bwMode="auto">
          <a:xfrm>
            <a:off x="1274763" y="4437063"/>
            <a:ext cx="1025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i="1">
                <a:cs typeface="Times New Roman" pitchFamily="18" charset="0"/>
              </a:rPr>
              <a:t>m</a:t>
            </a:r>
            <a:r>
              <a:rPr lang="hu-HU" altLang="en-US" baseline="-25000"/>
              <a:t>1</a:t>
            </a:r>
            <a:r>
              <a:rPr lang="en-US" altLang="en-US">
                <a:cs typeface="Times New Roman" pitchFamily="18" charset="0"/>
              </a:rPr>
              <a:t>=1-</a:t>
            </a:r>
            <a:r>
              <a:rPr lang="en-US" altLang="en-US" i="1"/>
              <a:t>t</a:t>
            </a:r>
            <a:endParaRPr lang="hu-HU" altLang="en-US"/>
          </a:p>
        </p:txBody>
      </p:sp>
      <p:sp>
        <p:nvSpPr>
          <p:cNvPr id="13330" name="Téglalap 34"/>
          <p:cNvSpPr>
            <a:spLocks noChangeArrowheads="1"/>
          </p:cNvSpPr>
          <p:nvPr/>
        </p:nvSpPr>
        <p:spPr bwMode="auto">
          <a:xfrm>
            <a:off x="3692525" y="4005263"/>
            <a:ext cx="768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i="1">
                <a:cs typeface="Times New Roman" pitchFamily="18" charset="0"/>
              </a:rPr>
              <a:t>m</a:t>
            </a:r>
            <a:r>
              <a:rPr lang="en-US" altLang="en-US" baseline="-25000"/>
              <a:t>2</a:t>
            </a:r>
            <a:r>
              <a:rPr lang="en-US" altLang="en-US">
                <a:cs typeface="Times New Roman" pitchFamily="18" charset="0"/>
              </a:rPr>
              <a:t>=</a:t>
            </a:r>
            <a:r>
              <a:rPr lang="en-US" altLang="en-US" i="1"/>
              <a:t>t</a:t>
            </a:r>
            <a:endParaRPr lang="hu-HU" altLang="en-US"/>
          </a:p>
        </p:txBody>
      </p:sp>
      <p:sp>
        <p:nvSpPr>
          <p:cNvPr id="13331" name="Téglalap 35"/>
          <p:cNvSpPr>
            <a:spLocks noChangeArrowheads="1"/>
          </p:cNvSpPr>
          <p:nvPr/>
        </p:nvSpPr>
        <p:spPr bwMode="auto">
          <a:xfrm>
            <a:off x="1763713" y="2636838"/>
            <a:ext cx="1511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2800"/>
              <a:t>(</a:t>
            </a:r>
            <a:r>
              <a:rPr lang="en-US" altLang="en-US" sz="2800" i="1"/>
              <a:t>x</a:t>
            </a:r>
            <a:r>
              <a:rPr lang="en-US" altLang="en-US" sz="2800"/>
              <a:t>(</a:t>
            </a:r>
            <a:r>
              <a:rPr lang="en-US" altLang="en-US" sz="2800" i="1"/>
              <a:t>t</a:t>
            </a:r>
            <a:r>
              <a:rPr lang="en-US" altLang="en-US" sz="2800"/>
              <a:t>)</a:t>
            </a:r>
            <a:r>
              <a:rPr lang="en-US" altLang="en-US" sz="2800" i="1"/>
              <a:t>,y</a:t>
            </a:r>
            <a:r>
              <a:rPr lang="en-US" altLang="en-US" sz="2800"/>
              <a:t>(</a:t>
            </a:r>
            <a:r>
              <a:rPr lang="en-US" altLang="en-US" sz="2800" i="1"/>
              <a:t>t</a:t>
            </a:r>
            <a:r>
              <a:rPr lang="en-US" altLang="en-US" sz="2800"/>
              <a:t>))</a:t>
            </a:r>
            <a:endParaRPr lang="hu-HU" altLang="en-US" sz="2800"/>
          </a:p>
        </p:txBody>
      </p:sp>
      <p:sp>
        <p:nvSpPr>
          <p:cNvPr id="13332" name="Rectangle 24"/>
          <p:cNvSpPr>
            <a:spLocks noChangeArrowheads="1"/>
          </p:cNvSpPr>
          <p:nvPr/>
        </p:nvSpPr>
        <p:spPr bwMode="auto">
          <a:xfrm>
            <a:off x="4859338" y="4797425"/>
            <a:ext cx="4286751"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sz="3200" b="1" i="1" dirty="0">
                <a:sym typeface="Symbol" pitchFamily="18" charset="2"/>
              </a:rPr>
              <a:t>r</a:t>
            </a:r>
            <a:r>
              <a:rPr lang="en-US" altLang="en-US" sz="3200" dirty="0"/>
              <a:t>(</a:t>
            </a:r>
            <a:r>
              <a:rPr lang="en-US" altLang="en-US" sz="3200" i="1" dirty="0"/>
              <a:t>t</a:t>
            </a:r>
            <a:r>
              <a:rPr lang="en-US" altLang="en-US" sz="3200" dirty="0"/>
              <a:t>)</a:t>
            </a:r>
            <a:r>
              <a:rPr lang="hu-HU" altLang="en-US" sz="3200" b="1" i="1" dirty="0">
                <a:sym typeface="Symbol" pitchFamily="18" charset="2"/>
              </a:rPr>
              <a:t> </a:t>
            </a:r>
            <a:r>
              <a:rPr lang="en-GB" altLang="en-US" sz="3200" b="1" i="1" dirty="0">
                <a:sym typeface="Symbol" pitchFamily="18" charset="2"/>
              </a:rPr>
              <a:t>= r</a:t>
            </a:r>
            <a:r>
              <a:rPr lang="en-GB" altLang="en-US" sz="3200" baseline="-25000" dirty="0">
                <a:sym typeface="Symbol" pitchFamily="18" charset="2"/>
              </a:rPr>
              <a:t>0 </a:t>
            </a:r>
            <a:r>
              <a:rPr lang="hu-HU" altLang="en-US" sz="3200" dirty="0"/>
              <a:t>+ </a:t>
            </a:r>
            <a:r>
              <a:rPr lang="en-GB" altLang="en-US" sz="3200" b="1" i="1" dirty="0"/>
              <a:t>v</a:t>
            </a:r>
            <a:r>
              <a:rPr lang="hu-HU" altLang="en-US" sz="3200" dirty="0"/>
              <a:t> </a:t>
            </a:r>
            <a:r>
              <a:rPr lang="hu-HU" altLang="en-US" sz="3200" i="1" dirty="0">
                <a:sym typeface="Symbol" pitchFamily="18" charset="2"/>
              </a:rPr>
              <a:t>t</a:t>
            </a:r>
            <a:r>
              <a:rPr lang="en-GB" altLang="en-US" sz="3200" i="1" dirty="0">
                <a:sym typeface="Symbol" pitchFamily="18" charset="2"/>
              </a:rPr>
              <a:t>,   t</a:t>
            </a:r>
            <a:r>
              <a:rPr lang="en-GB" altLang="en-US" sz="3200" i="1" dirty="0" smtClean="0">
                <a:sym typeface="Symbol" pitchFamily="18" charset="2"/>
              </a:rPr>
              <a:t></a:t>
            </a:r>
            <a:r>
              <a:rPr lang="hu-HU" altLang="en-US" sz="3200" i="1" dirty="0" smtClean="0">
                <a:sym typeface="Symbol" pitchFamily="18" charset="2"/>
              </a:rPr>
              <a:t> </a:t>
            </a:r>
            <a:r>
              <a:rPr lang="hu-HU" altLang="en-US" sz="3200" dirty="0" smtClean="0">
                <a:sym typeface="Symbol" pitchFamily="18" charset="2"/>
              </a:rPr>
              <a:t>(</a:t>
            </a:r>
            <a:r>
              <a:rPr lang="en-GB" altLang="en-US" sz="3200" i="1" dirty="0" smtClean="0">
                <a:sym typeface="Symbol" pitchFamily="18" charset="2"/>
              </a:rPr>
              <a:t>-</a:t>
            </a:r>
            <a:r>
              <a:rPr lang="en-GB" altLang="en-US" sz="3200" i="1" dirty="0">
                <a:sym typeface="Symbol" pitchFamily="18" charset="2"/>
              </a:rPr>
              <a:t>∞,</a:t>
            </a:r>
            <a:r>
              <a:rPr lang="en-GB" altLang="en-US" sz="3200" i="1" dirty="0" smtClean="0">
                <a:sym typeface="Symbol" pitchFamily="18" charset="2"/>
              </a:rPr>
              <a:t>∞</a:t>
            </a:r>
            <a:r>
              <a:rPr lang="hu-HU" altLang="en-US" sz="3200" dirty="0" smtClean="0">
                <a:sym typeface="Symbol" pitchFamily="18" charset="2"/>
              </a:rPr>
              <a:t>)</a:t>
            </a:r>
            <a:endParaRPr lang="en-GB" altLang="en-US" sz="3200" dirty="0">
              <a:sym typeface="Symbol" pitchFamily="18" charset="2"/>
            </a:endParaRPr>
          </a:p>
          <a:p>
            <a:pPr lvl="2" algn="l">
              <a:spcBef>
                <a:spcPct val="20000"/>
              </a:spcBef>
              <a:buClr>
                <a:schemeClr val="accent1"/>
              </a:buClr>
              <a:buSzPct val="62000"/>
              <a:buFont typeface="Monotype Sorts" pitchFamily="2" charset="2"/>
              <a:buNone/>
            </a:pPr>
            <a:endParaRPr lang="en-GB" altLang="en-US" sz="1200" i="1" dirty="0">
              <a:sym typeface="Symbol" pitchFamily="18" charset="2"/>
            </a:endParaRPr>
          </a:p>
          <a:p>
            <a:pPr algn="l"/>
            <a:r>
              <a:rPr lang="en-GB" altLang="en-US" sz="3200" i="1" dirty="0">
                <a:sym typeface="Symbol" pitchFamily="18" charset="2"/>
              </a:rPr>
              <a:t>x</a:t>
            </a:r>
            <a:r>
              <a:rPr lang="en-US" altLang="en-US" sz="3200" dirty="0"/>
              <a:t>(</a:t>
            </a:r>
            <a:r>
              <a:rPr lang="en-US" altLang="en-US" sz="3200" i="1" dirty="0"/>
              <a:t>t</a:t>
            </a:r>
            <a:r>
              <a:rPr lang="en-US" altLang="en-US" sz="3200" dirty="0"/>
              <a:t>)</a:t>
            </a:r>
            <a:r>
              <a:rPr lang="en-GB" altLang="en-US" sz="3200" i="1" dirty="0">
                <a:sym typeface="Symbol" pitchFamily="18" charset="2"/>
              </a:rPr>
              <a:t> = x</a:t>
            </a:r>
            <a:r>
              <a:rPr lang="en-GB" altLang="en-US" sz="3200" baseline="-25000" dirty="0">
                <a:sym typeface="Symbol" pitchFamily="18" charset="2"/>
              </a:rPr>
              <a:t>1 </a:t>
            </a:r>
            <a:r>
              <a:rPr lang="hu-HU" altLang="en-US" sz="3200" dirty="0"/>
              <a:t>+ </a:t>
            </a:r>
            <a:r>
              <a:rPr lang="en-GB" altLang="en-US" sz="3200" i="1" dirty="0" err="1"/>
              <a:t>v</a:t>
            </a:r>
            <a:r>
              <a:rPr lang="en-GB" altLang="en-US" sz="3200" i="1" baseline="-25000" dirty="0" err="1">
                <a:sym typeface="Symbol" pitchFamily="18" charset="2"/>
              </a:rPr>
              <a:t>x</a:t>
            </a:r>
            <a:r>
              <a:rPr lang="hu-HU" altLang="en-US" sz="3200" dirty="0"/>
              <a:t> </a:t>
            </a:r>
            <a:r>
              <a:rPr lang="hu-HU" altLang="en-US" sz="3200" i="1" dirty="0">
                <a:sym typeface="Symbol" pitchFamily="18" charset="2"/>
              </a:rPr>
              <a:t>t</a:t>
            </a:r>
            <a:endParaRPr lang="en-GB" altLang="en-US" sz="3200" i="1" dirty="0">
              <a:sym typeface="Symbol" pitchFamily="18" charset="2"/>
            </a:endParaRPr>
          </a:p>
          <a:p>
            <a:pPr algn="l"/>
            <a:r>
              <a:rPr lang="en-GB" altLang="en-US" sz="3200" i="1" dirty="0">
                <a:sym typeface="Symbol" pitchFamily="18" charset="2"/>
              </a:rPr>
              <a:t>y</a:t>
            </a:r>
            <a:r>
              <a:rPr lang="en-US" altLang="en-US" sz="3200" dirty="0"/>
              <a:t>(</a:t>
            </a:r>
            <a:r>
              <a:rPr lang="en-US" altLang="en-US" sz="3200" i="1" dirty="0"/>
              <a:t>t</a:t>
            </a:r>
            <a:r>
              <a:rPr lang="en-US" altLang="en-US" sz="3200" dirty="0"/>
              <a:t>)</a:t>
            </a:r>
            <a:r>
              <a:rPr lang="en-GB" altLang="en-US" sz="3200" i="1" dirty="0">
                <a:sym typeface="Symbol" pitchFamily="18" charset="2"/>
              </a:rPr>
              <a:t> = y</a:t>
            </a:r>
            <a:r>
              <a:rPr lang="en-GB" altLang="en-US" sz="3200" baseline="-25000" dirty="0">
                <a:sym typeface="Symbol" pitchFamily="18" charset="2"/>
              </a:rPr>
              <a:t>1 </a:t>
            </a:r>
            <a:r>
              <a:rPr lang="hu-HU" altLang="en-US" sz="3200" dirty="0"/>
              <a:t>+ </a:t>
            </a:r>
            <a:r>
              <a:rPr lang="en-GB" altLang="en-US" sz="3200" i="1" dirty="0" err="1"/>
              <a:t>v</a:t>
            </a:r>
            <a:r>
              <a:rPr lang="en-GB" altLang="en-US" sz="3200" i="1" baseline="-25000" dirty="0" err="1">
                <a:sym typeface="Symbol" pitchFamily="18" charset="2"/>
              </a:rPr>
              <a:t>y</a:t>
            </a:r>
            <a:r>
              <a:rPr lang="hu-HU" altLang="en-US" sz="3200" dirty="0"/>
              <a:t> </a:t>
            </a:r>
            <a:r>
              <a:rPr lang="hu-HU" altLang="en-US" sz="3200" i="1" dirty="0">
                <a:sym typeface="Symbol" pitchFamily="18" charset="2"/>
              </a:rPr>
              <a:t>t</a:t>
            </a:r>
            <a:r>
              <a:rPr lang="en-GB" altLang="en-US" sz="3200" b="1" i="1" dirty="0">
                <a:sym typeface="Symbol" pitchFamily="18" charset="2"/>
              </a:rPr>
              <a:t> </a:t>
            </a:r>
            <a:endParaRPr lang="hu-HU" altLang="en-US" sz="3200" b="1" i="1" dirty="0">
              <a:sym typeface="Symbol" pitchFamily="18" charset="2"/>
            </a:endParaRPr>
          </a:p>
        </p:txBody>
      </p:sp>
      <p:sp>
        <p:nvSpPr>
          <p:cNvPr id="13333" name="Rectangle 26"/>
          <p:cNvSpPr>
            <a:spLocks noChangeArrowheads="1"/>
          </p:cNvSpPr>
          <p:nvPr/>
        </p:nvSpPr>
        <p:spPr bwMode="auto">
          <a:xfrm>
            <a:off x="4787900" y="4797425"/>
            <a:ext cx="4248150" cy="1873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cxnSp>
        <p:nvCxnSpPr>
          <p:cNvPr id="40" name="Egyenes összekötő nyíllal 39"/>
          <p:cNvCxnSpPr>
            <a:cxnSpLocks noChangeShapeType="1"/>
          </p:cNvCxnSpPr>
          <p:nvPr/>
        </p:nvCxnSpPr>
        <p:spPr bwMode="auto">
          <a:xfrm flipV="1">
            <a:off x="1908175" y="2924175"/>
            <a:ext cx="2085975" cy="831850"/>
          </a:xfrm>
          <a:prstGeom prst="straightConnector1">
            <a:avLst/>
          </a:prstGeom>
          <a:noFill/>
          <a:ln w="38100"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43" name="Téglalap 42"/>
          <p:cNvSpPr>
            <a:spLocks noChangeArrowheads="1"/>
          </p:cNvSpPr>
          <p:nvPr/>
        </p:nvSpPr>
        <p:spPr bwMode="auto">
          <a:xfrm>
            <a:off x="2689225" y="3357563"/>
            <a:ext cx="3429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en-US" sz="2800" b="1" i="1" dirty="0">
                <a:solidFill>
                  <a:srgbClr val="00B050"/>
                </a:solidFill>
              </a:rPr>
              <a:t>v</a:t>
            </a:r>
            <a:endParaRPr lang="hu-HU" altLang="en-US" sz="2800" dirty="0">
              <a:solidFill>
                <a:srgbClr val="00B050"/>
              </a:solidFill>
            </a:endParaRPr>
          </a:p>
        </p:txBody>
      </p:sp>
      <p:sp>
        <p:nvSpPr>
          <p:cNvPr id="13336" name="Line 6"/>
          <p:cNvSpPr>
            <a:spLocks noChangeShapeType="1"/>
          </p:cNvSpPr>
          <p:nvPr/>
        </p:nvSpPr>
        <p:spPr bwMode="auto">
          <a:xfrm flipV="1">
            <a:off x="323850" y="4535488"/>
            <a:ext cx="0" cy="622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3337" name="Line 7"/>
          <p:cNvSpPr>
            <a:spLocks noChangeShapeType="1"/>
          </p:cNvSpPr>
          <p:nvPr/>
        </p:nvSpPr>
        <p:spPr bwMode="auto">
          <a:xfrm>
            <a:off x="323850" y="5157788"/>
            <a:ext cx="647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3338" name="Text Box 12"/>
          <p:cNvSpPr txBox="1">
            <a:spLocks noChangeArrowheads="1"/>
          </p:cNvSpPr>
          <p:nvPr/>
        </p:nvSpPr>
        <p:spPr bwMode="auto">
          <a:xfrm>
            <a:off x="179388" y="414972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y</a:t>
            </a:r>
            <a:endParaRPr lang="hu-HU" altLang="en-US"/>
          </a:p>
        </p:txBody>
      </p:sp>
      <p:sp>
        <p:nvSpPr>
          <p:cNvPr id="13339" name="Text Box 28"/>
          <p:cNvSpPr txBox="1">
            <a:spLocks noChangeArrowheads="1"/>
          </p:cNvSpPr>
          <p:nvPr/>
        </p:nvSpPr>
        <p:spPr bwMode="auto">
          <a:xfrm>
            <a:off x="684213" y="472440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x</a:t>
            </a:r>
            <a:endParaRPr lang="hu-HU" altLang="en-US"/>
          </a:p>
        </p:txBody>
      </p:sp>
      <p:sp>
        <p:nvSpPr>
          <p:cNvPr id="13340" name="Szövegdoboz 27"/>
          <p:cNvSpPr txBox="1">
            <a:spLocks noChangeArrowheads="1"/>
          </p:cNvSpPr>
          <p:nvPr/>
        </p:nvSpPr>
        <p:spPr bwMode="auto">
          <a:xfrm>
            <a:off x="5573820" y="1088740"/>
            <a:ext cx="30461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dirty="0" smtClean="0">
                <a:latin typeface="+mn-lt"/>
              </a:rPr>
              <a:t>F</a:t>
            </a:r>
            <a:r>
              <a:rPr lang="hu-HU" altLang="en-US" dirty="0" err="1" smtClean="0">
                <a:latin typeface="+mn-lt"/>
              </a:rPr>
              <a:t>izikából</a:t>
            </a:r>
            <a:r>
              <a:rPr lang="en-US" altLang="en-US" dirty="0" smtClean="0">
                <a:latin typeface="+mn-lt"/>
              </a:rPr>
              <a:t>: </a:t>
            </a:r>
            <a:endParaRPr lang="hu-HU" altLang="en-US" dirty="0" smtClean="0">
              <a:latin typeface="+mn-lt"/>
            </a:endParaRPr>
          </a:p>
          <a:p>
            <a:r>
              <a:rPr lang="en-US" altLang="en-US" dirty="0" err="1" smtClean="0">
                <a:latin typeface="+mn-lt"/>
              </a:rPr>
              <a:t>forgat</a:t>
            </a:r>
            <a:r>
              <a:rPr lang="hu-HU" altLang="en-US" dirty="0" err="1" smtClean="0">
                <a:latin typeface="+mn-lt"/>
              </a:rPr>
              <a:t>ónyomaték</a:t>
            </a:r>
            <a:r>
              <a:rPr lang="hu-HU" altLang="en-US" dirty="0" smtClean="0">
                <a:latin typeface="+mn-lt"/>
              </a:rPr>
              <a:t> zérus</a:t>
            </a:r>
            <a:endParaRPr lang="hu-HU" altLang="en-US" dirty="0">
              <a:latin typeface="+mn-lt"/>
            </a:endParaRPr>
          </a:p>
        </p:txBody>
      </p:sp>
      <p:sp>
        <p:nvSpPr>
          <p:cNvPr id="13341" name="Szövegdoboz 28"/>
          <p:cNvSpPr txBox="1">
            <a:spLocks noChangeArrowheads="1"/>
          </p:cNvSpPr>
          <p:nvPr/>
        </p:nvSpPr>
        <p:spPr bwMode="auto">
          <a:xfrm>
            <a:off x="5452415" y="4292600"/>
            <a:ext cx="29048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a:latin typeface="+mn-lt"/>
              </a:rPr>
              <a:t>Paraméteres egyenlet</a:t>
            </a:r>
          </a:p>
        </p:txBody>
      </p:sp>
      <p:sp>
        <p:nvSpPr>
          <p:cNvPr id="30" name="Téglalap 29"/>
          <p:cNvSpPr/>
          <p:nvPr/>
        </p:nvSpPr>
        <p:spPr>
          <a:xfrm>
            <a:off x="5672254" y="1764155"/>
            <a:ext cx="2964273" cy="523220"/>
          </a:xfrm>
          <a:prstGeom prst="rect">
            <a:avLst/>
          </a:prstGeom>
        </p:spPr>
        <p:txBody>
          <a:bodyPr wrap="none">
            <a:spAutoFit/>
          </a:bodyPr>
          <a:lstStyle/>
          <a:p>
            <a:r>
              <a:rPr lang="hu-HU" altLang="en-US" sz="2800" dirty="0">
                <a:latin typeface="Symbol" pitchFamily="18" charset="2"/>
              </a:rPr>
              <a:t>S</a:t>
            </a:r>
            <a:r>
              <a:rPr lang="hu-HU" altLang="en-US" sz="2800" dirty="0"/>
              <a:t> (</a:t>
            </a:r>
            <a:r>
              <a:rPr lang="hu-HU" altLang="en-US" sz="2800" b="1" i="1" dirty="0" err="1" smtClean="0"/>
              <a:t>r</a:t>
            </a:r>
            <a:r>
              <a:rPr lang="hu-HU" altLang="en-US" sz="2800" i="1" baseline="-25000" dirty="0" err="1" smtClean="0"/>
              <a:t>i</a:t>
            </a:r>
            <a:r>
              <a:rPr lang="hu-HU" altLang="en-US" sz="2800" b="1" i="1" dirty="0" smtClean="0"/>
              <a:t> </a:t>
            </a:r>
            <a:r>
              <a:rPr lang="hu-HU" altLang="en-US" sz="2800" dirty="0" smtClean="0"/>
              <a:t>– </a:t>
            </a:r>
            <a:r>
              <a:rPr lang="hu-HU" altLang="en-US" sz="2800" b="1" i="1" dirty="0" smtClean="0"/>
              <a:t>r</a:t>
            </a:r>
            <a:r>
              <a:rPr lang="hu-HU" altLang="en-US" sz="2800" dirty="0" smtClean="0"/>
              <a:t>)</a:t>
            </a:r>
            <a:r>
              <a:rPr lang="hu-HU" altLang="en-US" sz="2800" b="1" i="1" dirty="0" smtClean="0"/>
              <a:t> </a:t>
            </a:r>
            <a:r>
              <a:rPr lang="hu-HU" altLang="en-US" sz="2800" b="1" dirty="0">
                <a:cs typeface="Times New Roman" panose="02020603050405020304" pitchFamily="18" charset="0"/>
                <a:sym typeface="Symbol" pitchFamily="18" charset="2"/>
              </a:rPr>
              <a:t> </a:t>
            </a:r>
            <a:r>
              <a:rPr lang="hu-HU" altLang="en-US" sz="2800" i="1" dirty="0" smtClean="0"/>
              <a:t>m</a:t>
            </a:r>
            <a:r>
              <a:rPr lang="hu-HU" altLang="en-US" sz="2800" i="1" baseline="-25000" dirty="0" smtClean="0"/>
              <a:t>i</a:t>
            </a:r>
            <a:r>
              <a:rPr lang="en-US" altLang="en-US" sz="800" b="1" i="1" dirty="0" smtClean="0"/>
              <a:t> </a:t>
            </a:r>
            <a:r>
              <a:rPr lang="hu-HU" altLang="en-US" sz="2800" b="1" i="1" dirty="0" smtClean="0"/>
              <a:t>g </a:t>
            </a:r>
            <a:r>
              <a:rPr lang="en-US" altLang="en-US" sz="2800" dirty="0" smtClean="0"/>
              <a:t>= 0</a:t>
            </a:r>
            <a:endParaRPr lang="hu-HU" altLang="en-US" sz="2800" dirty="0"/>
          </a:p>
        </p:txBody>
      </p:sp>
      <p:sp>
        <p:nvSpPr>
          <p:cNvPr id="2" name="Téglalap 1"/>
          <p:cNvSpPr/>
          <p:nvPr/>
        </p:nvSpPr>
        <p:spPr>
          <a:xfrm>
            <a:off x="6137276" y="2418556"/>
            <a:ext cx="2035124" cy="13374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strVal val="#ppt_w*0.05"/>
                                          </p:val>
                                        </p:tav>
                                        <p:tav tm="100000">
                                          <p:val>
                                            <p:strVal val="#ppt_w"/>
                                          </p:val>
                                        </p:tav>
                                      </p:tavLst>
                                    </p:anim>
                                    <p:anim calcmode="lin" valueType="num">
                                      <p:cBhvr>
                                        <p:cTn id="8" dur="500" fill="hold"/>
                                        <p:tgtEl>
                                          <p:spTgt spid="43"/>
                                        </p:tgtEl>
                                        <p:attrNameLst>
                                          <p:attrName>ppt_h</p:attrName>
                                        </p:attrNameLst>
                                      </p:cBhvr>
                                      <p:tavLst>
                                        <p:tav tm="0">
                                          <p:val>
                                            <p:strVal val="#ppt_h"/>
                                          </p:val>
                                        </p:tav>
                                        <p:tav tm="100000">
                                          <p:val>
                                            <p:strVal val="#ppt_h"/>
                                          </p:val>
                                        </p:tav>
                                      </p:tavLst>
                                    </p:anim>
                                    <p:anim calcmode="lin" valueType="num">
                                      <p:cBhvr>
                                        <p:cTn id="9" dur="500" fill="hold"/>
                                        <p:tgtEl>
                                          <p:spTgt spid="43"/>
                                        </p:tgtEl>
                                        <p:attrNameLst>
                                          <p:attrName>ppt_x</p:attrName>
                                        </p:attrNameLst>
                                      </p:cBhvr>
                                      <p:tavLst>
                                        <p:tav tm="0">
                                          <p:val>
                                            <p:strVal val="#ppt_x-.2"/>
                                          </p:val>
                                        </p:tav>
                                        <p:tav tm="100000">
                                          <p:val>
                                            <p:strVal val="#ppt_x"/>
                                          </p:val>
                                        </p:tav>
                                      </p:tavLst>
                                    </p:anim>
                                    <p:anim calcmode="lin" valueType="num">
                                      <p:cBhvr>
                                        <p:cTn id="10" dur="500" fill="hold"/>
                                        <p:tgtEl>
                                          <p:spTgt spid="43"/>
                                        </p:tgtEl>
                                        <p:attrNameLst>
                                          <p:attrName>ppt_y</p:attrName>
                                        </p:attrNameLst>
                                      </p:cBhvr>
                                      <p:tavLst>
                                        <p:tav tm="0">
                                          <p:val>
                                            <p:strVal val="#ppt_y"/>
                                          </p:val>
                                        </p:tav>
                                        <p:tav tm="100000">
                                          <p:val>
                                            <p:strVal val="#ppt_y"/>
                                          </p:val>
                                        </p:tav>
                                      </p:tavLst>
                                    </p:anim>
                                    <p:animEffect transition="in" filter="fade">
                                      <p:cBhvr>
                                        <p:cTn id="11" dur="500"/>
                                        <p:tgtEl>
                                          <p:spTgt spid="43"/>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ppt_w</p:attrName>
                                        </p:attrNameLst>
                                      </p:cBhvr>
                                      <p:tavLst>
                                        <p:tav tm="0">
                                          <p:val>
                                            <p:strVal val="#ppt_w*0.05"/>
                                          </p:val>
                                        </p:tav>
                                        <p:tav tm="100000">
                                          <p:val>
                                            <p:strVal val="#ppt_w"/>
                                          </p:val>
                                        </p:tav>
                                      </p:tavLst>
                                    </p:anim>
                                    <p:anim calcmode="lin" valueType="num">
                                      <p:cBhvr>
                                        <p:cTn id="15" dur="500" fill="hold"/>
                                        <p:tgtEl>
                                          <p:spTgt spid="40"/>
                                        </p:tgtEl>
                                        <p:attrNameLst>
                                          <p:attrName>ppt_h</p:attrName>
                                        </p:attrNameLst>
                                      </p:cBhvr>
                                      <p:tavLst>
                                        <p:tav tm="0">
                                          <p:val>
                                            <p:strVal val="#ppt_h"/>
                                          </p:val>
                                        </p:tav>
                                        <p:tav tm="100000">
                                          <p:val>
                                            <p:strVal val="#ppt_h"/>
                                          </p:val>
                                        </p:tav>
                                      </p:tavLst>
                                    </p:anim>
                                    <p:anim calcmode="lin" valueType="num">
                                      <p:cBhvr>
                                        <p:cTn id="16" dur="500" fill="hold"/>
                                        <p:tgtEl>
                                          <p:spTgt spid="40"/>
                                        </p:tgtEl>
                                        <p:attrNameLst>
                                          <p:attrName>ppt_x</p:attrName>
                                        </p:attrNameLst>
                                      </p:cBhvr>
                                      <p:tavLst>
                                        <p:tav tm="0">
                                          <p:val>
                                            <p:strVal val="#ppt_x-.2"/>
                                          </p:val>
                                        </p:tav>
                                        <p:tav tm="100000">
                                          <p:val>
                                            <p:strVal val="#ppt_x"/>
                                          </p:val>
                                        </p:tav>
                                      </p:tavLst>
                                    </p:anim>
                                    <p:anim calcmode="lin" valueType="num">
                                      <p:cBhvr>
                                        <p:cTn id="17" dur="500" fill="hold"/>
                                        <p:tgtEl>
                                          <p:spTgt spid="40"/>
                                        </p:tgtEl>
                                        <p:attrNameLst>
                                          <p:attrName>ppt_y</p:attrName>
                                        </p:attrNameLst>
                                      </p:cBhvr>
                                      <p:tavLst>
                                        <p:tav tm="0">
                                          <p:val>
                                            <p:strVal val="#ppt_y"/>
                                          </p:val>
                                        </p:tav>
                                        <p:tav tm="100000">
                                          <p:val>
                                            <p:strVal val="#ppt_y"/>
                                          </p:val>
                                        </p:tav>
                                      </p:tavLst>
                                    </p:anim>
                                    <p:animEffect transition="in" filter="fade">
                                      <p:cBhvr>
                                        <p:cTn id="1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5" name="Line 15"/>
          <p:cNvSpPr>
            <a:spLocks noChangeShapeType="1"/>
          </p:cNvSpPr>
          <p:nvPr/>
        </p:nvSpPr>
        <p:spPr bwMode="auto">
          <a:xfrm flipV="1">
            <a:off x="468314" y="2787649"/>
            <a:ext cx="912812" cy="1287463"/>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4361" name="Line 20"/>
          <p:cNvSpPr>
            <a:spLocks noChangeShapeType="1"/>
          </p:cNvSpPr>
          <p:nvPr/>
        </p:nvSpPr>
        <p:spPr bwMode="auto">
          <a:xfrm flipV="1">
            <a:off x="1187450" y="5373688"/>
            <a:ext cx="1584325" cy="1008062"/>
          </a:xfrm>
          <a:prstGeom prst="line">
            <a:avLst/>
          </a:prstGeom>
          <a:noFill/>
          <a:ln w="57150">
            <a:solidFill>
              <a:srgbClr val="CC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56354" name="Rectangle 2"/>
          <p:cNvSpPr>
            <a:spLocks noGrp="1" noChangeArrowheads="1"/>
          </p:cNvSpPr>
          <p:nvPr>
            <p:ph type="title"/>
          </p:nvPr>
        </p:nvSpPr>
        <p:spPr>
          <a:xfrm>
            <a:off x="684213" y="44450"/>
            <a:ext cx="7772400" cy="1143000"/>
          </a:xfrm>
        </p:spPr>
        <p:txBody>
          <a:bodyPr/>
          <a:lstStyle/>
          <a:p>
            <a:pPr>
              <a:defRPr/>
            </a:pPr>
            <a:r>
              <a:rPr lang="en-GB" dirty="0" smtClean="0">
                <a:solidFill>
                  <a:srgbClr val="FF0000"/>
                </a:solidFill>
              </a:rPr>
              <a:t>2D </a:t>
            </a:r>
            <a:r>
              <a:rPr lang="hu-HU" dirty="0" smtClean="0">
                <a:solidFill>
                  <a:srgbClr val="FF0000"/>
                </a:solidFill>
              </a:rPr>
              <a:t>egyenes</a:t>
            </a:r>
          </a:p>
        </p:txBody>
      </p:sp>
      <p:sp>
        <p:nvSpPr>
          <p:cNvPr id="14339" name="Rectangle 4"/>
          <p:cNvSpPr>
            <a:spLocks noChangeArrowheads="1"/>
          </p:cNvSpPr>
          <p:nvPr/>
        </p:nvSpPr>
        <p:spPr bwMode="auto">
          <a:xfrm>
            <a:off x="3600450" y="1216025"/>
            <a:ext cx="534670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2" algn="l">
              <a:spcBef>
                <a:spcPct val="20000"/>
              </a:spcBef>
              <a:buClr>
                <a:schemeClr val="accent1"/>
              </a:buClr>
              <a:buSzPct val="62000"/>
              <a:buFont typeface="Monotype Sorts" pitchFamily="2" charset="2"/>
              <a:buNone/>
            </a:pPr>
            <a:r>
              <a:rPr lang="en-GB" altLang="en-US" sz="3200" b="1" i="1" dirty="0"/>
              <a:t>n</a:t>
            </a:r>
            <a:r>
              <a:rPr lang="en-GB" altLang="en-US" sz="3200" dirty="0">
                <a:sym typeface="Symbol" pitchFamily="18" charset="2"/>
              </a:rPr>
              <a:t>(</a:t>
            </a:r>
            <a:r>
              <a:rPr lang="en-GB" altLang="en-US" sz="3200" b="1" i="1" dirty="0">
                <a:sym typeface="Symbol" pitchFamily="18" charset="2"/>
              </a:rPr>
              <a:t>r</a:t>
            </a:r>
            <a:r>
              <a:rPr lang="en-GB" altLang="en-US" sz="3200" dirty="0">
                <a:sym typeface="Symbol" pitchFamily="18" charset="2"/>
              </a:rPr>
              <a:t> – </a:t>
            </a:r>
            <a:r>
              <a:rPr lang="en-GB" altLang="en-US" sz="3200" b="1" i="1" dirty="0">
                <a:sym typeface="Symbol" pitchFamily="18" charset="2"/>
              </a:rPr>
              <a:t>r</a:t>
            </a:r>
            <a:r>
              <a:rPr lang="en-GB" altLang="en-US" sz="3200" baseline="-25000" dirty="0">
                <a:sym typeface="Symbol" pitchFamily="18" charset="2"/>
              </a:rPr>
              <a:t>0</a:t>
            </a:r>
            <a:r>
              <a:rPr lang="en-GB" altLang="en-US" sz="3200" dirty="0">
                <a:sym typeface="Symbol" pitchFamily="18" charset="2"/>
              </a:rPr>
              <a:t>) = 0</a:t>
            </a:r>
            <a:endParaRPr lang="en-GB" altLang="en-US" sz="1600" i="1" dirty="0">
              <a:sym typeface="Symbol" pitchFamily="18" charset="2"/>
            </a:endParaRPr>
          </a:p>
          <a:p>
            <a:pPr lvl="2" algn="l">
              <a:spcBef>
                <a:spcPct val="20000"/>
              </a:spcBef>
              <a:buClr>
                <a:schemeClr val="accent1"/>
              </a:buClr>
              <a:buSzPct val="62000"/>
              <a:buFont typeface="Monotype Sorts" pitchFamily="2" charset="2"/>
              <a:buNone/>
            </a:pPr>
            <a:r>
              <a:rPr lang="en-GB" altLang="en-US" sz="3200" i="1" dirty="0" err="1">
                <a:sym typeface="Symbol" pitchFamily="18" charset="2"/>
              </a:rPr>
              <a:t>n</a:t>
            </a:r>
            <a:r>
              <a:rPr lang="en-GB" altLang="en-US" sz="3200" i="1" baseline="-25000" dirty="0" err="1">
                <a:sym typeface="Symbol" pitchFamily="18" charset="2"/>
              </a:rPr>
              <a:t>x</a:t>
            </a:r>
            <a:r>
              <a:rPr lang="en-GB" altLang="en-US" sz="3200" i="1" baseline="-25000" dirty="0">
                <a:sym typeface="Symbol" pitchFamily="18" charset="2"/>
              </a:rPr>
              <a:t> </a:t>
            </a:r>
            <a:r>
              <a:rPr lang="en-GB" altLang="en-US" sz="3200" dirty="0">
                <a:sym typeface="Symbol" pitchFamily="18" charset="2"/>
              </a:rPr>
              <a:t>(</a:t>
            </a:r>
            <a:r>
              <a:rPr lang="en-GB" altLang="en-US" sz="3200" i="1" dirty="0">
                <a:sym typeface="Symbol" pitchFamily="18" charset="2"/>
              </a:rPr>
              <a:t>x</a:t>
            </a:r>
            <a:r>
              <a:rPr lang="en-GB" altLang="en-US" sz="3200" dirty="0">
                <a:sym typeface="Symbol" pitchFamily="18" charset="2"/>
              </a:rPr>
              <a:t> – </a:t>
            </a:r>
            <a:r>
              <a:rPr lang="en-GB" altLang="en-US" sz="3200" i="1" dirty="0">
                <a:sym typeface="Symbol" pitchFamily="18" charset="2"/>
              </a:rPr>
              <a:t>x</a:t>
            </a:r>
            <a:r>
              <a:rPr lang="en-GB" altLang="en-US" sz="3200" baseline="-25000" dirty="0">
                <a:sym typeface="Symbol" pitchFamily="18" charset="2"/>
              </a:rPr>
              <a:t>0</a:t>
            </a:r>
            <a:r>
              <a:rPr lang="en-GB" altLang="en-US" sz="3200" dirty="0">
                <a:sym typeface="Symbol" pitchFamily="18" charset="2"/>
              </a:rPr>
              <a:t>) + </a:t>
            </a:r>
            <a:r>
              <a:rPr lang="en-GB" altLang="en-US" sz="3200" i="1" dirty="0" err="1">
                <a:sym typeface="Symbol" pitchFamily="18" charset="2"/>
              </a:rPr>
              <a:t>n</a:t>
            </a:r>
            <a:r>
              <a:rPr lang="en-GB" altLang="en-US" sz="3200" i="1" baseline="-25000" dirty="0" err="1">
                <a:sym typeface="Symbol" pitchFamily="18" charset="2"/>
              </a:rPr>
              <a:t>y</a:t>
            </a:r>
            <a:r>
              <a:rPr lang="en-GB" altLang="en-US" sz="3200" i="1" baseline="-25000" dirty="0">
                <a:sym typeface="Symbol" pitchFamily="18" charset="2"/>
              </a:rPr>
              <a:t> </a:t>
            </a:r>
            <a:r>
              <a:rPr lang="en-GB" altLang="en-US" sz="3200" dirty="0">
                <a:sym typeface="Symbol" pitchFamily="18" charset="2"/>
              </a:rPr>
              <a:t>(</a:t>
            </a:r>
            <a:r>
              <a:rPr lang="en-GB" altLang="en-US" sz="3200" i="1" dirty="0">
                <a:sym typeface="Symbol" pitchFamily="18" charset="2"/>
              </a:rPr>
              <a:t>y</a:t>
            </a:r>
            <a:r>
              <a:rPr lang="en-GB" altLang="en-US" sz="3200" dirty="0">
                <a:sym typeface="Symbol" pitchFamily="18" charset="2"/>
              </a:rPr>
              <a:t> – </a:t>
            </a:r>
            <a:r>
              <a:rPr lang="en-GB" altLang="en-US" sz="3200" i="1" dirty="0">
                <a:sym typeface="Symbol" pitchFamily="18" charset="2"/>
              </a:rPr>
              <a:t>y</a:t>
            </a:r>
            <a:r>
              <a:rPr lang="en-GB" altLang="en-US" sz="3200" baseline="-25000" dirty="0">
                <a:sym typeface="Symbol" pitchFamily="18" charset="2"/>
              </a:rPr>
              <a:t>0</a:t>
            </a:r>
            <a:r>
              <a:rPr lang="en-GB" altLang="en-US" sz="3200" dirty="0">
                <a:sym typeface="Symbol" pitchFamily="18" charset="2"/>
              </a:rPr>
              <a:t>) = 0</a:t>
            </a:r>
          </a:p>
          <a:p>
            <a:pPr lvl="2" algn="l">
              <a:spcBef>
                <a:spcPct val="20000"/>
              </a:spcBef>
              <a:buClr>
                <a:schemeClr val="accent1"/>
              </a:buClr>
              <a:buSzPct val="62000"/>
              <a:buFont typeface="Monotype Sorts" pitchFamily="2" charset="2"/>
              <a:buNone/>
            </a:pPr>
            <a:r>
              <a:rPr lang="en-GB" altLang="en-US" sz="3200" i="1" dirty="0" err="1">
                <a:sym typeface="Symbol" pitchFamily="18" charset="2"/>
              </a:rPr>
              <a:t>ax</a:t>
            </a:r>
            <a:r>
              <a:rPr lang="en-GB" altLang="en-US" sz="3200" i="1" dirty="0">
                <a:sym typeface="Symbol" pitchFamily="18" charset="2"/>
              </a:rPr>
              <a:t> + by + c</a:t>
            </a:r>
            <a:r>
              <a:rPr lang="en-GB" altLang="en-US" sz="3200" dirty="0">
                <a:sym typeface="Symbol" pitchFamily="18" charset="2"/>
              </a:rPr>
              <a:t> = 0</a:t>
            </a:r>
          </a:p>
          <a:p>
            <a:pPr lvl="2" algn="l">
              <a:spcBef>
                <a:spcPct val="20000"/>
              </a:spcBef>
              <a:buClr>
                <a:schemeClr val="accent1"/>
              </a:buClr>
              <a:buSzPct val="62000"/>
              <a:buFont typeface="Monotype Sorts" pitchFamily="2" charset="2"/>
              <a:buNone/>
            </a:pPr>
            <a:r>
              <a:rPr lang="en-GB" altLang="en-US" sz="3200" dirty="0">
                <a:sym typeface="Symbol" pitchFamily="18" charset="2"/>
              </a:rPr>
              <a:t>(</a:t>
            </a:r>
            <a:r>
              <a:rPr lang="en-GB" altLang="en-US" sz="3200" i="1" dirty="0">
                <a:sym typeface="Symbol" pitchFamily="18" charset="2"/>
              </a:rPr>
              <a:t>x, y</a:t>
            </a:r>
            <a:r>
              <a:rPr lang="en-GB" altLang="en-US" sz="3200" dirty="0">
                <a:sym typeface="Symbol" pitchFamily="18" charset="2"/>
              </a:rPr>
              <a:t>, 1)  (</a:t>
            </a:r>
            <a:r>
              <a:rPr lang="en-GB" altLang="en-US" sz="3200" i="1" dirty="0">
                <a:sym typeface="Symbol" pitchFamily="18" charset="2"/>
              </a:rPr>
              <a:t>a, b, c</a:t>
            </a:r>
            <a:r>
              <a:rPr lang="en-GB" altLang="en-US" sz="3200" dirty="0">
                <a:sym typeface="Symbol" pitchFamily="18" charset="2"/>
              </a:rPr>
              <a:t>) = 0</a:t>
            </a:r>
            <a:endParaRPr lang="hu-HU" altLang="en-US" sz="3200" dirty="0">
              <a:sym typeface="Symbol" pitchFamily="18" charset="2"/>
            </a:endParaRPr>
          </a:p>
        </p:txBody>
      </p:sp>
      <p:sp>
        <p:nvSpPr>
          <p:cNvPr id="14340" name="Line 5"/>
          <p:cNvSpPr>
            <a:spLocks noChangeShapeType="1"/>
          </p:cNvSpPr>
          <p:nvPr/>
        </p:nvSpPr>
        <p:spPr bwMode="auto">
          <a:xfrm flipV="1">
            <a:off x="757238" y="2130425"/>
            <a:ext cx="3024187" cy="72072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4341" name="Line 6"/>
          <p:cNvSpPr>
            <a:spLocks noChangeShapeType="1"/>
          </p:cNvSpPr>
          <p:nvPr/>
        </p:nvSpPr>
        <p:spPr bwMode="auto">
          <a:xfrm flipV="1">
            <a:off x="466725" y="1924050"/>
            <a:ext cx="0" cy="2133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4342" name="Line 7"/>
          <p:cNvSpPr>
            <a:spLocks noChangeShapeType="1"/>
          </p:cNvSpPr>
          <p:nvPr/>
        </p:nvSpPr>
        <p:spPr bwMode="auto">
          <a:xfrm>
            <a:off x="466725" y="4057650"/>
            <a:ext cx="1828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4343" name="Oval 8"/>
          <p:cNvSpPr>
            <a:spLocks noChangeArrowheads="1"/>
          </p:cNvSpPr>
          <p:nvPr/>
        </p:nvSpPr>
        <p:spPr bwMode="auto">
          <a:xfrm>
            <a:off x="1333500" y="2635250"/>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4344" name="Text Box 12"/>
          <p:cNvSpPr txBox="1">
            <a:spLocks noChangeArrowheads="1"/>
          </p:cNvSpPr>
          <p:nvPr/>
        </p:nvSpPr>
        <p:spPr bwMode="auto">
          <a:xfrm>
            <a:off x="107950" y="191452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y</a:t>
            </a:r>
            <a:endParaRPr lang="hu-HU" altLang="en-US"/>
          </a:p>
        </p:txBody>
      </p:sp>
      <p:sp>
        <p:nvSpPr>
          <p:cNvPr id="14346" name="Rectangle 16"/>
          <p:cNvSpPr>
            <a:spLocks noChangeArrowheads="1"/>
          </p:cNvSpPr>
          <p:nvPr/>
        </p:nvSpPr>
        <p:spPr bwMode="auto">
          <a:xfrm>
            <a:off x="900113" y="21304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en-US" b="1" i="1">
                <a:sym typeface="Symbol" pitchFamily="18" charset="2"/>
              </a:rPr>
              <a:t>r</a:t>
            </a:r>
            <a:r>
              <a:rPr lang="en-GB" altLang="en-US" baseline="-25000">
                <a:sym typeface="Symbol" pitchFamily="18" charset="2"/>
              </a:rPr>
              <a:t>0</a:t>
            </a:r>
            <a:endParaRPr lang="hu-HU" altLang="en-US" baseline="-25000">
              <a:sym typeface="Symbol" pitchFamily="18" charset="2"/>
            </a:endParaRPr>
          </a:p>
        </p:txBody>
      </p:sp>
      <p:sp>
        <p:nvSpPr>
          <p:cNvPr id="14347" name="Rectangle 17"/>
          <p:cNvSpPr>
            <a:spLocks noChangeArrowheads="1"/>
          </p:cNvSpPr>
          <p:nvPr/>
        </p:nvSpPr>
        <p:spPr bwMode="auto">
          <a:xfrm>
            <a:off x="3205163" y="23463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en-US" b="1" i="1">
                <a:sym typeface="Symbol" pitchFamily="18" charset="2"/>
              </a:rPr>
              <a:t>r</a:t>
            </a:r>
            <a:endParaRPr lang="hu-HU" altLang="en-US" b="1" i="1">
              <a:sym typeface="Symbol" pitchFamily="18" charset="2"/>
            </a:endParaRPr>
          </a:p>
        </p:txBody>
      </p:sp>
      <p:sp>
        <p:nvSpPr>
          <p:cNvPr id="14348" name="Oval 18"/>
          <p:cNvSpPr>
            <a:spLocks noChangeArrowheads="1"/>
          </p:cNvSpPr>
          <p:nvPr/>
        </p:nvSpPr>
        <p:spPr bwMode="auto">
          <a:xfrm>
            <a:off x="3133725" y="2203450"/>
            <a:ext cx="152400" cy="152400"/>
          </a:xfrm>
          <a:prstGeom prst="ellipse">
            <a:avLst/>
          </a:prstGeom>
          <a:solidFill>
            <a:srgbClr val="FFC000"/>
          </a:solidFill>
          <a:ln w="12700">
            <a:solidFill>
              <a:schemeClr val="hlink"/>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4349" name="Line 19"/>
          <p:cNvSpPr>
            <a:spLocks noChangeShapeType="1"/>
          </p:cNvSpPr>
          <p:nvPr/>
        </p:nvSpPr>
        <p:spPr bwMode="auto">
          <a:xfrm flipV="1">
            <a:off x="468313" y="2346325"/>
            <a:ext cx="2665412" cy="1728788"/>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4350" name="Line 20"/>
          <p:cNvSpPr>
            <a:spLocks noChangeShapeType="1"/>
          </p:cNvSpPr>
          <p:nvPr/>
        </p:nvSpPr>
        <p:spPr bwMode="auto">
          <a:xfrm flipV="1">
            <a:off x="2052638" y="2058988"/>
            <a:ext cx="1008062" cy="215900"/>
          </a:xfrm>
          <a:prstGeom prst="line">
            <a:avLst/>
          </a:prstGeom>
          <a:noFill/>
          <a:ln w="57150">
            <a:solidFill>
              <a:srgbClr val="CC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4351" name="Rectangle 21"/>
          <p:cNvSpPr>
            <a:spLocks noChangeArrowheads="1"/>
          </p:cNvSpPr>
          <p:nvPr/>
        </p:nvSpPr>
        <p:spPr bwMode="auto">
          <a:xfrm>
            <a:off x="1982788" y="1554163"/>
            <a:ext cx="2030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i="1">
                <a:sym typeface="Symbol" pitchFamily="18" charset="2"/>
              </a:rPr>
              <a:t>v</a:t>
            </a:r>
            <a:r>
              <a:rPr lang="en-GB" altLang="en-US" b="1" i="1">
                <a:sym typeface="Symbol" pitchFamily="18" charset="2"/>
              </a:rPr>
              <a:t> </a:t>
            </a:r>
            <a:r>
              <a:rPr lang="hu-HU" altLang="en-US" b="1">
                <a:sym typeface="Symbol" pitchFamily="18" charset="2"/>
              </a:rPr>
              <a:t>irány vektor</a:t>
            </a:r>
          </a:p>
        </p:txBody>
      </p:sp>
      <p:sp>
        <p:nvSpPr>
          <p:cNvPr id="14352" name="Rectangle 22"/>
          <p:cNvSpPr>
            <a:spLocks noChangeArrowheads="1"/>
          </p:cNvSpPr>
          <p:nvPr/>
        </p:nvSpPr>
        <p:spPr bwMode="auto">
          <a:xfrm>
            <a:off x="276225" y="979488"/>
            <a:ext cx="2322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i="1">
                <a:sym typeface="Symbol" pitchFamily="18" charset="2"/>
              </a:rPr>
              <a:t>n</a:t>
            </a:r>
            <a:r>
              <a:rPr lang="en-GB" altLang="en-US" b="1" i="1">
                <a:sym typeface="Symbol" pitchFamily="18" charset="2"/>
              </a:rPr>
              <a:t> </a:t>
            </a:r>
            <a:r>
              <a:rPr lang="en-US" altLang="en-US" b="1">
                <a:sym typeface="Symbol" pitchFamily="18" charset="2"/>
              </a:rPr>
              <a:t>norm</a:t>
            </a:r>
            <a:r>
              <a:rPr lang="hu-HU" altLang="en-US" b="1">
                <a:sym typeface="Symbol" pitchFamily="18" charset="2"/>
              </a:rPr>
              <a:t>á</a:t>
            </a:r>
            <a:r>
              <a:rPr lang="en-US" altLang="en-US" b="1">
                <a:sym typeface="Symbol" pitchFamily="18" charset="2"/>
              </a:rPr>
              <a:t>l ve</a:t>
            </a:r>
            <a:r>
              <a:rPr lang="hu-HU" altLang="en-US" b="1">
                <a:sym typeface="Symbol" pitchFamily="18" charset="2"/>
              </a:rPr>
              <a:t>k</a:t>
            </a:r>
            <a:r>
              <a:rPr lang="en-US" altLang="en-US" b="1">
                <a:sym typeface="Symbol" pitchFamily="18" charset="2"/>
              </a:rPr>
              <a:t>tor</a:t>
            </a:r>
            <a:endParaRPr lang="hu-HU" altLang="en-US" b="1">
              <a:sym typeface="Symbol" pitchFamily="18" charset="2"/>
            </a:endParaRPr>
          </a:p>
        </p:txBody>
      </p:sp>
      <p:sp>
        <p:nvSpPr>
          <p:cNvPr id="14353" name="Line 23"/>
          <p:cNvSpPr>
            <a:spLocks noChangeShapeType="1"/>
          </p:cNvSpPr>
          <p:nvPr/>
        </p:nvSpPr>
        <p:spPr bwMode="auto">
          <a:xfrm flipH="1" flipV="1">
            <a:off x="1476375" y="1411288"/>
            <a:ext cx="215900" cy="935037"/>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4354" name="Rectangle 25"/>
          <p:cNvSpPr>
            <a:spLocks noChangeArrowheads="1"/>
          </p:cNvSpPr>
          <p:nvPr/>
        </p:nvSpPr>
        <p:spPr bwMode="auto">
          <a:xfrm>
            <a:off x="4321175" y="1228725"/>
            <a:ext cx="4679950" cy="23780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4355" name="Text Box 28"/>
          <p:cNvSpPr txBox="1">
            <a:spLocks noChangeArrowheads="1"/>
          </p:cNvSpPr>
          <p:nvPr/>
        </p:nvSpPr>
        <p:spPr bwMode="auto">
          <a:xfrm>
            <a:off x="2052638" y="357187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x</a:t>
            </a:r>
            <a:endParaRPr lang="hu-HU" altLang="en-US"/>
          </a:p>
        </p:txBody>
      </p:sp>
      <p:sp>
        <p:nvSpPr>
          <p:cNvPr id="14356" name="Szövegdoboz 19"/>
          <p:cNvSpPr txBox="1">
            <a:spLocks noChangeArrowheads="1"/>
          </p:cNvSpPr>
          <p:nvPr/>
        </p:nvSpPr>
        <p:spPr bwMode="auto">
          <a:xfrm>
            <a:off x="117475" y="4508500"/>
            <a:ext cx="3779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u="sng"/>
              <a:t>2D egyenestől mért távolság:</a:t>
            </a:r>
          </a:p>
        </p:txBody>
      </p:sp>
      <p:sp>
        <p:nvSpPr>
          <p:cNvPr id="14357" name="Line 5"/>
          <p:cNvSpPr>
            <a:spLocks noChangeShapeType="1"/>
          </p:cNvSpPr>
          <p:nvPr/>
        </p:nvSpPr>
        <p:spPr bwMode="auto">
          <a:xfrm flipV="1">
            <a:off x="539750" y="5805488"/>
            <a:ext cx="3024188" cy="72072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4358" name="Oval 8"/>
          <p:cNvSpPr>
            <a:spLocks noChangeArrowheads="1"/>
          </p:cNvSpPr>
          <p:nvPr/>
        </p:nvSpPr>
        <p:spPr bwMode="auto">
          <a:xfrm>
            <a:off x="1116013" y="6310313"/>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4359" name="Line 23"/>
          <p:cNvSpPr>
            <a:spLocks noChangeShapeType="1"/>
          </p:cNvSpPr>
          <p:nvPr/>
        </p:nvSpPr>
        <p:spPr bwMode="auto">
          <a:xfrm flipH="1" flipV="1">
            <a:off x="2700338" y="5013325"/>
            <a:ext cx="215900" cy="935038"/>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4360" name="Rectangle 16"/>
          <p:cNvSpPr>
            <a:spLocks noChangeArrowheads="1"/>
          </p:cNvSpPr>
          <p:nvPr/>
        </p:nvSpPr>
        <p:spPr bwMode="auto">
          <a:xfrm>
            <a:off x="900113" y="580548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en-US" b="1" i="1">
                <a:sym typeface="Symbol" pitchFamily="18" charset="2"/>
              </a:rPr>
              <a:t>r</a:t>
            </a:r>
            <a:r>
              <a:rPr lang="en-GB" altLang="en-US" baseline="-25000">
                <a:sym typeface="Symbol" pitchFamily="18" charset="2"/>
              </a:rPr>
              <a:t>0</a:t>
            </a:r>
            <a:endParaRPr lang="hu-HU" altLang="en-US" baseline="-25000">
              <a:sym typeface="Symbol" pitchFamily="18" charset="2"/>
            </a:endParaRPr>
          </a:p>
        </p:txBody>
      </p:sp>
      <p:sp>
        <p:nvSpPr>
          <p:cNvPr id="14362" name="Oval 18"/>
          <p:cNvSpPr>
            <a:spLocks noChangeArrowheads="1"/>
          </p:cNvSpPr>
          <p:nvPr/>
        </p:nvSpPr>
        <p:spPr bwMode="auto">
          <a:xfrm>
            <a:off x="2700338" y="5300663"/>
            <a:ext cx="152400" cy="152400"/>
          </a:xfrm>
          <a:prstGeom prst="ellipse">
            <a:avLst/>
          </a:prstGeom>
          <a:solidFill>
            <a:srgbClr val="FFC000"/>
          </a:solidFill>
          <a:ln w="12700">
            <a:solidFill>
              <a:schemeClr val="hlink"/>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4363" name="Rectangle 17"/>
          <p:cNvSpPr>
            <a:spLocks noChangeArrowheads="1"/>
          </p:cNvSpPr>
          <p:nvPr/>
        </p:nvSpPr>
        <p:spPr bwMode="auto">
          <a:xfrm>
            <a:off x="2843213" y="5084763"/>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en-US" b="1" i="1">
                <a:sym typeface="Symbol" pitchFamily="18" charset="2"/>
              </a:rPr>
              <a:t>r</a:t>
            </a:r>
            <a:endParaRPr lang="hu-HU" altLang="en-US" b="1" i="1">
              <a:sym typeface="Symbol" pitchFamily="18" charset="2"/>
            </a:endParaRPr>
          </a:p>
        </p:txBody>
      </p:sp>
      <p:sp>
        <p:nvSpPr>
          <p:cNvPr id="14364" name="Rectangle 22"/>
          <p:cNvSpPr>
            <a:spLocks noChangeArrowheads="1"/>
          </p:cNvSpPr>
          <p:nvPr/>
        </p:nvSpPr>
        <p:spPr bwMode="auto">
          <a:xfrm>
            <a:off x="377825" y="4941888"/>
            <a:ext cx="2322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i="1">
                <a:sym typeface="Symbol" pitchFamily="18" charset="2"/>
              </a:rPr>
              <a:t>n</a:t>
            </a:r>
            <a:r>
              <a:rPr lang="en-GB" altLang="en-US" b="1" i="1">
                <a:sym typeface="Symbol" pitchFamily="18" charset="2"/>
              </a:rPr>
              <a:t> </a:t>
            </a:r>
            <a:r>
              <a:rPr lang="en-US" altLang="en-US" b="1">
                <a:sym typeface="Symbol" pitchFamily="18" charset="2"/>
              </a:rPr>
              <a:t>norm</a:t>
            </a:r>
            <a:r>
              <a:rPr lang="hu-HU" altLang="en-US" b="1">
                <a:sym typeface="Symbol" pitchFamily="18" charset="2"/>
              </a:rPr>
              <a:t>á</a:t>
            </a:r>
            <a:r>
              <a:rPr lang="en-US" altLang="en-US" b="1">
                <a:sym typeface="Symbol" pitchFamily="18" charset="2"/>
              </a:rPr>
              <a:t>l ve</a:t>
            </a:r>
            <a:r>
              <a:rPr lang="hu-HU" altLang="en-US" b="1">
                <a:sym typeface="Symbol" pitchFamily="18" charset="2"/>
              </a:rPr>
              <a:t>k</a:t>
            </a:r>
            <a:r>
              <a:rPr lang="en-US" altLang="en-US" b="1">
                <a:sym typeface="Symbol" pitchFamily="18" charset="2"/>
              </a:rPr>
              <a:t>tor</a:t>
            </a:r>
            <a:endParaRPr lang="hu-HU" altLang="en-US" b="1">
              <a:sym typeface="Symbol" pitchFamily="18" charset="2"/>
            </a:endParaRPr>
          </a:p>
        </p:txBody>
      </p:sp>
      <p:sp>
        <p:nvSpPr>
          <p:cNvPr id="14365" name="Szövegdoboz 28"/>
          <p:cNvSpPr txBox="1">
            <a:spLocks noChangeArrowheads="1"/>
          </p:cNvSpPr>
          <p:nvPr/>
        </p:nvSpPr>
        <p:spPr bwMode="auto">
          <a:xfrm>
            <a:off x="4067175" y="4868863"/>
            <a:ext cx="48339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en-US" b="1" i="1"/>
              <a:t>n</a:t>
            </a:r>
            <a:r>
              <a:rPr lang="en-GB" altLang="en-US">
                <a:sym typeface="Symbol" pitchFamily="18" charset="2"/>
              </a:rPr>
              <a:t>(</a:t>
            </a:r>
            <a:r>
              <a:rPr lang="en-GB" altLang="en-US" b="1" i="1">
                <a:sym typeface="Symbol" pitchFamily="18" charset="2"/>
              </a:rPr>
              <a:t>r</a:t>
            </a:r>
            <a:r>
              <a:rPr lang="en-GB" altLang="en-US">
                <a:sym typeface="Symbol" pitchFamily="18" charset="2"/>
              </a:rPr>
              <a:t> – </a:t>
            </a:r>
            <a:r>
              <a:rPr lang="en-GB" altLang="en-US" b="1" i="1">
                <a:sym typeface="Symbol" pitchFamily="18" charset="2"/>
              </a:rPr>
              <a:t>r</a:t>
            </a:r>
            <a:r>
              <a:rPr lang="en-GB" altLang="en-US" baseline="-25000">
                <a:sym typeface="Symbol" pitchFamily="18" charset="2"/>
              </a:rPr>
              <a:t>0</a:t>
            </a:r>
            <a:r>
              <a:rPr lang="en-GB" altLang="en-US">
                <a:sym typeface="Symbol" pitchFamily="18" charset="2"/>
              </a:rPr>
              <a:t>) </a:t>
            </a:r>
            <a:r>
              <a:rPr lang="en-US" altLang="en-US">
                <a:sym typeface="Symbol" pitchFamily="18" charset="2"/>
              </a:rPr>
              <a:t>= </a:t>
            </a:r>
            <a:r>
              <a:rPr lang="hu-HU" altLang="en-US"/>
              <a:t>Vetület </a:t>
            </a:r>
            <a:r>
              <a:rPr lang="en-US" altLang="en-US" b="1" i="1"/>
              <a:t>n</a:t>
            </a:r>
            <a:r>
              <a:rPr lang="hu-HU" altLang="en-US"/>
              <a:t>-re</a:t>
            </a:r>
            <a:r>
              <a:rPr lang="en-US" altLang="en-US"/>
              <a:t> * </a:t>
            </a:r>
            <a:r>
              <a:rPr lang="hu-HU" altLang="en-US"/>
              <a:t>az</a:t>
            </a:r>
            <a:r>
              <a:rPr lang="en-US" altLang="en-US"/>
              <a:t> </a:t>
            </a:r>
            <a:r>
              <a:rPr lang="en-US" altLang="en-US" b="1" i="1"/>
              <a:t>n</a:t>
            </a:r>
            <a:r>
              <a:rPr lang="hu-HU" altLang="en-US" b="1" i="1"/>
              <a:t> </a:t>
            </a:r>
            <a:r>
              <a:rPr lang="hu-HU" altLang="en-US"/>
              <a:t>hossza</a:t>
            </a:r>
            <a:endParaRPr lang="en-US" altLang="en-US"/>
          </a:p>
          <a:p>
            <a:endParaRPr lang="en-US" altLang="en-US"/>
          </a:p>
          <a:p>
            <a:r>
              <a:rPr lang="hu-HU" altLang="en-US"/>
              <a:t>Ha</a:t>
            </a:r>
            <a:r>
              <a:rPr lang="en-US" altLang="en-US"/>
              <a:t> </a:t>
            </a:r>
            <a:r>
              <a:rPr lang="en-US" altLang="en-US" b="1" i="1"/>
              <a:t>n</a:t>
            </a:r>
            <a:r>
              <a:rPr lang="en-US" altLang="en-US"/>
              <a:t> </a:t>
            </a:r>
            <a:r>
              <a:rPr lang="hu-HU" altLang="en-US"/>
              <a:t>egységvektor</a:t>
            </a:r>
            <a:r>
              <a:rPr lang="en-US" altLang="en-US"/>
              <a:t>:</a:t>
            </a:r>
          </a:p>
          <a:p>
            <a:r>
              <a:rPr lang="en-GB" altLang="en-US" b="1" i="1"/>
              <a:t>n</a:t>
            </a:r>
            <a:r>
              <a:rPr lang="en-GB" altLang="en-US">
                <a:sym typeface="Symbol" pitchFamily="18" charset="2"/>
              </a:rPr>
              <a:t>(</a:t>
            </a:r>
            <a:r>
              <a:rPr lang="en-GB" altLang="en-US" b="1" i="1">
                <a:sym typeface="Symbol" pitchFamily="18" charset="2"/>
              </a:rPr>
              <a:t>r</a:t>
            </a:r>
            <a:r>
              <a:rPr lang="en-GB" altLang="en-US">
                <a:sym typeface="Symbol" pitchFamily="18" charset="2"/>
              </a:rPr>
              <a:t> – </a:t>
            </a:r>
            <a:r>
              <a:rPr lang="en-GB" altLang="en-US" b="1" i="1">
                <a:sym typeface="Symbol" pitchFamily="18" charset="2"/>
              </a:rPr>
              <a:t>r</a:t>
            </a:r>
            <a:r>
              <a:rPr lang="en-GB" altLang="en-US" baseline="-25000">
                <a:sym typeface="Symbol" pitchFamily="18" charset="2"/>
              </a:rPr>
              <a:t>0</a:t>
            </a:r>
            <a:r>
              <a:rPr lang="en-GB" altLang="en-US">
                <a:sym typeface="Symbol" pitchFamily="18" charset="2"/>
              </a:rPr>
              <a:t>) </a:t>
            </a:r>
            <a:r>
              <a:rPr lang="hu-HU" altLang="en-US">
                <a:sym typeface="Symbol" pitchFamily="18" charset="2"/>
              </a:rPr>
              <a:t>az előjeles távolság</a:t>
            </a:r>
            <a:r>
              <a:rPr lang="en-GB" altLang="en-US">
                <a:sym typeface="Symbol" pitchFamily="18" charset="2"/>
              </a:rPr>
              <a:t>!</a:t>
            </a:r>
            <a:endParaRPr lang="hu-HU" altLang="en-US" b="1" i="1"/>
          </a:p>
        </p:txBody>
      </p:sp>
      <p:sp>
        <p:nvSpPr>
          <p:cNvPr id="14366" name="Szövegdoboz 29"/>
          <p:cNvSpPr txBox="1">
            <a:spLocks noChangeArrowheads="1"/>
          </p:cNvSpPr>
          <p:nvPr/>
        </p:nvSpPr>
        <p:spPr bwMode="auto">
          <a:xfrm>
            <a:off x="6732588" y="798513"/>
            <a:ext cx="2274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a:t>Implicit </a:t>
            </a:r>
            <a:r>
              <a:rPr lang="hu-HU" altLang="en-US"/>
              <a:t>egyenlet</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3708400" y="1663725"/>
            <a:ext cx="5146675" cy="2332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8255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2" algn="l">
              <a:spcBef>
                <a:spcPct val="20000"/>
              </a:spcBef>
              <a:buClr>
                <a:schemeClr val="accent1"/>
              </a:buClr>
              <a:buSzPct val="62000"/>
              <a:buFont typeface="Monotype Sorts" pitchFamily="2" charset="2"/>
              <a:buNone/>
            </a:pPr>
            <a:r>
              <a:rPr lang="en-GB" altLang="en-US" sz="2800" b="1" i="1"/>
              <a:t>n</a:t>
            </a:r>
            <a:r>
              <a:rPr lang="en-GB" altLang="en-US" sz="2800">
                <a:sym typeface="Symbol" pitchFamily="18" charset="2"/>
              </a:rPr>
              <a:t>(</a:t>
            </a:r>
            <a:r>
              <a:rPr lang="en-GB" altLang="en-US" sz="2800" b="1" i="1">
                <a:sym typeface="Symbol" pitchFamily="18" charset="2"/>
              </a:rPr>
              <a:t>r</a:t>
            </a:r>
            <a:r>
              <a:rPr lang="en-GB" altLang="en-US" sz="2800">
                <a:sym typeface="Symbol" pitchFamily="18" charset="2"/>
              </a:rPr>
              <a:t> – </a:t>
            </a:r>
            <a:r>
              <a:rPr lang="en-GB" altLang="en-US" sz="2800" b="1" i="1">
                <a:sym typeface="Symbol" pitchFamily="18" charset="2"/>
              </a:rPr>
              <a:t>r</a:t>
            </a:r>
            <a:r>
              <a:rPr lang="en-GB" altLang="en-US" sz="2800" baseline="-25000">
                <a:sym typeface="Symbol" pitchFamily="18" charset="2"/>
              </a:rPr>
              <a:t>0</a:t>
            </a:r>
            <a:r>
              <a:rPr lang="en-GB" altLang="en-US" sz="2800">
                <a:sym typeface="Symbol" pitchFamily="18" charset="2"/>
              </a:rPr>
              <a:t>) = 0</a:t>
            </a:r>
          </a:p>
          <a:p>
            <a:pPr lvl="2" algn="l">
              <a:spcBef>
                <a:spcPct val="20000"/>
              </a:spcBef>
              <a:buClr>
                <a:schemeClr val="accent1"/>
              </a:buClr>
              <a:buSzPct val="62000"/>
              <a:buFont typeface="Monotype Sorts" pitchFamily="2" charset="2"/>
              <a:buNone/>
            </a:pPr>
            <a:endParaRPr lang="en-GB" altLang="en-US" sz="1400" i="1">
              <a:sym typeface="Symbol" pitchFamily="18" charset="2"/>
            </a:endParaRPr>
          </a:p>
          <a:p>
            <a:pPr lvl="2" algn="l">
              <a:spcBef>
                <a:spcPct val="20000"/>
              </a:spcBef>
              <a:buClr>
                <a:schemeClr val="accent1"/>
              </a:buClr>
              <a:buSzPct val="62000"/>
              <a:buFont typeface="Monotype Sorts" pitchFamily="2" charset="2"/>
              <a:buNone/>
            </a:pPr>
            <a:r>
              <a:rPr lang="en-GB" altLang="en-US" sz="2800" i="1">
                <a:sym typeface="Symbol" pitchFamily="18" charset="2"/>
              </a:rPr>
              <a:t>n</a:t>
            </a:r>
            <a:r>
              <a:rPr lang="en-GB" altLang="en-US" sz="2800" i="1" baseline="-25000">
                <a:sym typeface="Symbol" pitchFamily="18" charset="2"/>
              </a:rPr>
              <a:t>x </a:t>
            </a:r>
            <a:r>
              <a:rPr lang="en-GB" altLang="en-US" sz="2800">
                <a:sym typeface="Symbol" pitchFamily="18" charset="2"/>
              </a:rPr>
              <a:t>(</a:t>
            </a:r>
            <a:r>
              <a:rPr lang="en-GB" altLang="en-US" sz="2800" i="1">
                <a:sym typeface="Symbol" pitchFamily="18" charset="2"/>
              </a:rPr>
              <a:t>x</a:t>
            </a:r>
            <a:r>
              <a:rPr lang="en-GB" altLang="en-US" sz="2800">
                <a:sym typeface="Symbol" pitchFamily="18" charset="2"/>
              </a:rPr>
              <a:t>–</a:t>
            </a:r>
            <a:r>
              <a:rPr lang="en-GB" altLang="en-US" sz="2800" i="1">
                <a:sym typeface="Symbol" pitchFamily="18" charset="2"/>
              </a:rPr>
              <a:t>x</a:t>
            </a:r>
            <a:r>
              <a:rPr lang="en-GB" altLang="en-US" sz="2800" baseline="-25000">
                <a:sym typeface="Symbol" pitchFamily="18" charset="2"/>
              </a:rPr>
              <a:t>0</a:t>
            </a:r>
            <a:r>
              <a:rPr lang="en-GB" altLang="en-US" sz="2800">
                <a:sym typeface="Symbol" pitchFamily="18" charset="2"/>
              </a:rPr>
              <a:t>) + </a:t>
            </a:r>
            <a:r>
              <a:rPr lang="en-GB" altLang="en-US" sz="2800" i="1">
                <a:sym typeface="Symbol" pitchFamily="18" charset="2"/>
              </a:rPr>
              <a:t>n</a:t>
            </a:r>
            <a:r>
              <a:rPr lang="en-GB" altLang="en-US" sz="2800" i="1" baseline="-25000">
                <a:sym typeface="Symbol" pitchFamily="18" charset="2"/>
              </a:rPr>
              <a:t>y </a:t>
            </a:r>
            <a:r>
              <a:rPr lang="en-GB" altLang="en-US" sz="2800">
                <a:sym typeface="Symbol" pitchFamily="18" charset="2"/>
              </a:rPr>
              <a:t>(</a:t>
            </a:r>
            <a:r>
              <a:rPr lang="en-GB" altLang="en-US" sz="2800" i="1">
                <a:sym typeface="Symbol" pitchFamily="18" charset="2"/>
              </a:rPr>
              <a:t>y</a:t>
            </a:r>
            <a:r>
              <a:rPr lang="en-GB" altLang="en-US" sz="2800">
                <a:sym typeface="Symbol" pitchFamily="18" charset="2"/>
              </a:rPr>
              <a:t>–</a:t>
            </a:r>
            <a:r>
              <a:rPr lang="en-GB" altLang="en-US" sz="2800" i="1">
                <a:sym typeface="Symbol" pitchFamily="18" charset="2"/>
              </a:rPr>
              <a:t>y</a:t>
            </a:r>
            <a:r>
              <a:rPr lang="en-GB" altLang="en-US" sz="2800" baseline="-25000">
                <a:sym typeface="Symbol" pitchFamily="18" charset="2"/>
              </a:rPr>
              <a:t>0</a:t>
            </a:r>
            <a:r>
              <a:rPr lang="en-GB" altLang="en-US" sz="2800">
                <a:sym typeface="Symbol" pitchFamily="18" charset="2"/>
              </a:rPr>
              <a:t>) + </a:t>
            </a:r>
            <a:r>
              <a:rPr lang="en-GB" altLang="en-US" sz="2800" i="1">
                <a:sym typeface="Symbol" pitchFamily="18" charset="2"/>
              </a:rPr>
              <a:t>n</a:t>
            </a:r>
            <a:r>
              <a:rPr lang="hu-HU" altLang="en-US" sz="2800" i="1" baseline="-25000">
                <a:sym typeface="Symbol" pitchFamily="18" charset="2"/>
              </a:rPr>
              <a:t>z</a:t>
            </a:r>
            <a:r>
              <a:rPr lang="en-GB" altLang="en-US" sz="2800" i="1" baseline="-25000">
                <a:sym typeface="Symbol" pitchFamily="18" charset="2"/>
              </a:rPr>
              <a:t> </a:t>
            </a:r>
            <a:r>
              <a:rPr lang="en-GB" altLang="en-US" sz="2800">
                <a:sym typeface="Symbol" pitchFamily="18" charset="2"/>
              </a:rPr>
              <a:t>(</a:t>
            </a:r>
            <a:r>
              <a:rPr lang="hu-HU" altLang="en-US" sz="2800" i="1">
                <a:sym typeface="Symbol" pitchFamily="18" charset="2"/>
              </a:rPr>
              <a:t>z</a:t>
            </a:r>
            <a:r>
              <a:rPr lang="en-GB" altLang="en-US" sz="2800">
                <a:sym typeface="Symbol" pitchFamily="18" charset="2"/>
              </a:rPr>
              <a:t>–</a:t>
            </a:r>
            <a:r>
              <a:rPr lang="hu-HU" altLang="en-US" sz="2800" i="1">
                <a:sym typeface="Symbol" pitchFamily="18" charset="2"/>
              </a:rPr>
              <a:t>z</a:t>
            </a:r>
            <a:r>
              <a:rPr lang="en-GB" altLang="en-US" sz="2800" baseline="-25000">
                <a:sym typeface="Symbol" pitchFamily="18" charset="2"/>
              </a:rPr>
              <a:t>0</a:t>
            </a:r>
            <a:r>
              <a:rPr lang="en-GB" altLang="en-US" sz="2800">
                <a:sym typeface="Symbol" pitchFamily="18" charset="2"/>
              </a:rPr>
              <a:t>) = 0</a:t>
            </a:r>
          </a:p>
          <a:p>
            <a:pPr lvl="2" algn="l">
              <a:spcBef>
                <a:spcPct val="20000"/>
              </a:spcBef>
              <a:buClr>
                <a:schemeClr val="accent1"/>
              </a:buClr>
              <a:buSzPct val="62000"/>
              <a:buFont typeface="Monotype Sorts" pitchFamily="2" charset="2"/>
              <a:buNone/>
            </a:pPr>
            <a:r>
              <a:rPr lang="en-GB" altLang="en-US" sz="2800" i="1">
                <a:sym typeface="Symbol" pitchFamily="18" charset="2"/>
              </a:rPr>
              <a:t>ax + by + c</a:t>
            </a:r>
            <a:r>
              <a:rPr lang="hu-HU" altLang="en-US" sz="2800" i="1">
                <a:sym typeface="Symbol" pitchFamily="18" charset="2"/>
              </a:rPr>
              <a:t>z + d</a:t>
            </a:r>
            <a:r>
              <a:rPr lang="en-GB" altLang="en-US" sz="2800">
                <a:sym typeface="Symbol" pitchFamily="18" charset="2"/>
              </a:rPr>
              <a:t> = 0</a:t>
            </a:r>
          </a:p>
          <a:p>
            <a:pPr lvl="2" algn="l">
              <a:spcBef>
                <a:spcPct val="20000"/>
              </a:spcBef>
              <a:buClr>
                <a:schemeClr val="accent1"/>
              </a:buClr>
              <a:buSzPct val="62000"/>
              <a:buFont typeface="Monotype Sorts" pitchFamily="2" charset="2"/>
              <a:buNone/>
            </a:pPr>
            <a:r>
              <a:rPr lang="en-GB" altLang="en-US" sz="2800">
                <a:sym typeface="Symbol" pitchFamily="18" charset="2"/>
              </a:rPr>
              <a:t>(</a:t>
            </a:r>
            <a:r>
              <a:rPr lang="en-GB" altLang="en-US" sz="2800" i="1">
                <a:sym typeface="Symbol" pitchFamily="18" charset="2"/>
              </a:rPr>
              <a:t>x, y</a:t>
            </a:r>
            <a:r>
              <a:rPr lang="en-GB" altLang="en-US" sz="2800">
                <a:sym typeface="Symbol" pitchFamily="18" charset="2"/>
              </a:rPr>
              <a:t>, </a:t>
            </a:r>
            <a:r>
              <a:rPr lang="hu-HU" altLang="en-US" sz="2800" i="1">
                <a:sym typeface="Symbol" pitchFamily="18" charset="2"/>
              </a:rPr>
              <a:t>z</a:t>
            </a:r>
            <a:r>
              <a:rPr lang="hu-HU" altLang="en-US" sz="2800">
                <a:sym typeface="Symbol" pitchFamily="18" charset="2"/>
              </a:rPr>
              <a:t>, </a:t>
            </a:r>
            <a:r>
              <a:rPr lang="en-GB" altLang="en-US" sz="2800">
                <a:sym typeface="Symbol" pitchFamily="18" charset="2"/>
              </a:rPr>
              <a:t>1)  (</a:t>
            </a:r>
            <a:r>
              <a:rPr lang="en-GB" altLang="en-US" sz="2800" i="1">
                <a:sym typeface="Symbol" pitchFamily="18" charset="2"/>
              </a:rPr>
              <a:t>a, b, c</a:t>
            </a:r>
            <a:r>
              <a:rPr lang="hu-HU" altLang="en-US" sz="2800" i="1">
                <a:sym typeface="Symbol" pitchFamily="18" charset="2"/>
              </a:rPr>
              <a:t>, d</a:t>
            </a:r>
            <a:r>
              <a:rPr lang="en-GB" altLang="en-US" sz="2800">
                <a:sym typeface="Symbol" pitchFamily="18" charset="2"/>
              </a:rPr>
              <a:t>) = 0</a:t>
            </a:r>
            <a:endParaRPr lang="hu-HU" altLang="en-US" sz="2800">
              <a:sym typeface="Symbol" pitchFamily="18" charset="2"/>
            </a:endParaRPr>
          </a:p>
        </p:txBody>
      </p:sp>
      <p:sp>
        <p:nvSpPr>
          <p:cNvPr id="15364" name="Line 7"/>
          <p:cNvSpPr>
            <a:spLocks noChangeShapeType="1"/>
          </p:cNvSpPr>
          <p:nvPr/>
        </p:nvSpPr>
        <p:spPr bwMode="auto">
          <a:xfrm flipV="1">
            <a:off x="896938" y="2174900"/>
            <a:ext cx="0" cy="2133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5365" name="Line 8"/>
          <p:cNvSpPr>
            <a:spLocks noChangeShapeType="1"/>
          </p:cNvSpPr>
          <p:nvPr/>
        </p:nvSpPr>
        <p:spPr bwMode="auto">
          <a:xfrm>
            <a:off x="896938" y="4308500"/>
            <a:ext cx="1828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5366" name="Text Box 10"/>
          <p:cNvSpPr txBox="1">
            <a:spLocks noChangeArrowheads="1"/>
          </p:cNvSpPr>
          <p:nvPr/>
        </p:nvSpPr>
        <p:spPr bwMode="auto">
          <a:xfrm>
            <a:off x="2339975" y="382272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y</a:t>
            </a:r>
            <a:endParaRPr lang="hu-HU" altLang="en-US"/>
          </a:p>
        </p:txBody>
      </p:sp>
      <p:sp>
        <p:nvSpPr>
          <p:cNvPr id="15367" name="Line 11"/>
          <p:cNvSpPr>
            <a:spLocks noChangeShapeType="1"/>
          </p:cNvSpPr>
          <p:nvPr/>
        </p:nvSpPr>
        <p:spPr bwMode="auto">
          <a:xfrm flipV="1">
            <a:off x="898525" y="2957537"/>
            <a:ext cx="936625" cy="1368425"/>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5368" name="Line 15"/>
          <p:cNvSpPr>
            <a:spLocks noChangeShapeType="1"/>
          </p:cNvSpPr>
          <p:nvPr/>
        </p:nvSpPr>
        <p:spPr bwMode="auto">
          <a:xfrm flipV="1">
            <a:off x="898525" y="2741637"/>
            <a:ext cx="2089150" cy="1584325"/>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5369" name="Rectangle 18"/>
          <p:cNvSpPr>
            <a:spLocks noChangeArrowheads="1"/>
          </p:cNvSpPr>
          <p:nvPr/>
        </p:nvSpPr>
        <p:spPr bwMode="auto">
          <a:xfrm>
            <a:off x="706438" y="1373212"/>
            <a:ext cx="2322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b="1" i="1">
                <a:sym typeface="Symbol" pitchFamily="18" charset="2"/>
              </a:rPr>
              <a:t>n</a:t>
            </a:r>
            <a:r>
              <a:rPr lang="en-GB" altLang="en-US" b="1" i="1">
                <a:sym typeface="Symbol" pitchFamily="18" charset="2"/>
              </a:rPr>
              <a:t> </a:t>
            </a:r>
            <a:r>
              <a:rPr lang="en-US" altLang="en-US" b="1">
                <a:sym typeface="Symbol" pitchFamily="18" charset="2"/>
              </a:rPr>
              <a:t>norm</a:t>
            </a:r>
            <a:r>
              <a:rPr lang="hu-HU" altLang="en-US" b="1">
                <a:sym typeface="Symbol" pitchFamily="18" charset="2"/>
              </a:rPr>
              <a:t>á</a:t>
            </a:r>
            <a:r>
              <a:rPr lang="en-US" altLang="en-US" b="1">
                <a:sym typeface="Symbol" pitchFamily="18" charset="2"/>
              </a:rPr>
              <a:t>l ve</a:t>
            </a:r>
            <a:r>
              <a:rPr lang="hu-HU" altLang="en-US" b="1">
                <a:sym typeface="Symbol" pitchFamily="18" charset="2"/>
              </a:rPr>
              <a:t>k</a:t>
            </a:r>
            <a:r>
              <a:rPr lang="en-US" altLang="en-US" b="1">
                <a:sym typeface="Symbol" pitchFamily="18" charset="2"/>
              </a:rPr>
              <a:t>tor</a:t>
            </a:r>
            <a:endParaRPr lang="hu-HU" altLang="en-US" b="1">
              <a:sym typeface="Symbol" pitchFamily="18" charset="2"/>
            </a:endParaRPr>
          </a:p>
        </p:txBody>
      </p:sp>
      <p:sp>
        <p:nvSpPr>
          <p:cNvPr id="15370" name="Line 23"/>
          <p:cNvSpPr>
            <a:spLocks noChangeShapeType="1"/>
          </p:cNvSpPr>
          <p:nvPr/>
        </p:nvSpPr>
        <p:spPr bwMode="auto">
          <a:xfrm flipH="1">
            <a:off x="395288" y="4325962"/>
            <a:ext cx="503237" cy="5048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5371" name="Text Box 24"/>
          <p:cNvSpPr txBox="1">
            <a:spLocks noChangeArrowheads="1"/>
          </p:cNvSpPr>
          <p:nvPr/>
        </p:nvSpPr>
        <p:spPr bwMode="auto">
          <a:xfrm>
            <a:off x="538163" y="2238400"/>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z</a:t>
            </a:r>
            <a:endParaRPr lang="hu-HU" altLang="en-US"/>
          </a:p>
        </p:txBody>
      </p:sp>
      <p:sp>
        <p:nvSpPr>
          <p:cNvPr id="15372" name="Text Box 25"/>
          <p:cNvSpPr txBox="1">
            <a:spLocks noChangeArrowheads="1"/>
          </p:cNvSpPr>
          <p:nvPr/>
        </p:nvSpPr>
        <p:spPr bwMode="auto">
          <a:xfrm>
            <a:off x="250825" y="425452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i="1"/>
              <a:t>x</a:t>
            </a:r>
            <a:endParaRPr lang="hu-HU" altLang="en-US"/>
          </a:p>
        </p:txBody>
      </p:sp>
      <p:sp>
        <p:nvSpPr>
          <p:cNvPr id="15373" name="Freeform 26"/>
          <p:cNvSpPr>
            <a:spLocks/>
          </p:cNvSpPr>
          <p:nvPr/>
        </p:nvSpPr>
        <p:spPr bwMode="auto">
          <a:xfrm rot="21271686">
            <a:off x="1042988" y="2454300"/>
            <a:ext cx="2479675" cy="1155700"/>
          </a:xfrm>
          <a:custGeom>
            <a:avLst/>
            <a:gdLst>
              <a:gd name="T0" fmla="*/ 2147483647 w 2061"/>
              <a:gd name="T1" fmla="*/ 2147483647 h 728"/>
              <a:gd name="T2" fmla="*/ 0 w 2061"/>
              <a:gd name="T3" fmla="*/ 2147483647 h 728"/>
              <a:gd name="T4" fmla="*/ 2147483647 w 2061"/>
              <a:gd name="T5" fmla="*/ 2147483647 h 728"/>
              <a:gd name="T6" fmla="*/ 2147483647 w 2061"/>
              <a:gd name="T7" fmla="*/ 0 h 728"/>
              <a:gd name="T8" fmla="*/ 2147483647 w 2061"/>
              <a:gd name="T9" fmla="*/ 2147483647 h 728"/>
              <a:gd name="T10" fmla="*/ 0 60000 65536"/>
              <a:gd name="T11" fmla="*/ 0 60000 65536"/>
              <a:gd name="T12" fmla="*/ 0 60000 65536"/>
              <a:gd name="T13" fmla="*/ 0 60000 65536"/>
              <a:gd name="T14" fmla="*/ 0 60000 65536"/>
              <a:gd name="T15" fmla="*/ 0 w 2061"/>
              <a:gd name="T16" fmla="*/ 0 h 728"/>
              <a:gd name="T17" fmla="*/ 2061 w 2061"/>
              <a:gd name="T18" fmla="*/ 728 h 728"/>
            </a:gdLst>
            <a:ahLst/>
            <a:cxnLst>
              <a:cxn ang="T10">
                <a:pos x="T0" y="T1"/>
              </a:cxn>
              <a:cxn ang="T11">
                <a:pos x="T2" y="T3"/>
              </a:cxn>
              <a:cxn ang="T12">
                <a:pos x="T4" y="T5"/>
              </a:cxn>
              <a:cxn ang="T13">
                <a:pos x="T6" y="T7"/>
              </a:cxn>
              <a:cxn ang="T14">
                <a:pos x="T8" y="T9"/>
              </a:cxn>
            </a:cxnLst>
            <a:rect l="T15" t="T16" r="T17" b="T18"/>
            <a:pathLst>
              <a:path w="2061" h="728">
                <a:moveTo>
                  <a:pt x="454" y="3"/>
                </a:moveTo>
                <a:lnTo>
                  <a:pt x="0" y="728"/>
                </a:lnTo>
                <a:lnTo>
                  <a:pt x="1724" y="728"/>
                </a:lnTo>
                <a:lnTo>
                  <a:pt x="2061" y="0"/>
                </a:lnTo>
                <a:lnTo>
                  <a:pt x="454" y="3"/>
                </a:lnTo>
                <a:close/>
              </a:path>
            </a:pathLst>
          </a:custGeom>
          <a:solidFill>
            <a:schemeClr val="bg1">
              <a:lumMod val="65000"/>
              <a:alpha val="30980"/>
            </a:schemeClr>
          </a:solidFill>
          <a:ln w="12700">
            <a:solidFill>
              <a:schemeClr val="tx1"/>
            </a:solidFill>
            <a:round/>
            <a:headEnd/>
            <a:tailEnd/>
          </a:ln>
        </p:spPr>
        <p:txBody>
          <a:bodyPr/>
          <a:lstStyle/>
          <a:p>
            <a:endParaRPr lang="hu-HU"/>
          </a:p>
        </p:txBody>
      </p:sp>
      <p:sp>
        <p:nvSpPr>
          <p:cNvPr id="15374" name="Line 19"/>
          <p:cNvSpPr>
            <a:spLocks noChangeShapeType="1"/>
          </p:cNvSpPr>
          <p:nvPr/>
        </p:nvSpPr>
        <p:spPr bwMode="auto">
          <a:xfrm flipH="1" flipV="1">
            <a:off x="2268538" y="1805012"/>
            <a:ext cx="69850" cy="936625"/>
          </a:xfrm>
          <a:prstGeom prst="line">
            <a:avLst/>
          </a:prstGeom>
          <a:noFill/>
          <a:ln w="5715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5375" name="Oval 14"/>
          <p:cNvSpPr>
            <a:spLocks noChangeArrowheads="1"/>
          </p:cNvSpPr>
          <p:nvPr/>
        </p:nvSpPr>
        <p:spPr bwMode="auto">
          <a:xfrm>
            <a:off x="2914650" y="2670200"/>
            <a:ext cx="152400" cy="152400"/>
          </a:xfrm>
          <a:prstGeom prst="ellipse">
            <a:avLst/>
          </a:prstGeom>
          <a:solidFill>
            <a:schemeClr val="hlink"/>
          </a:solidFill>
          <a:ln w="12700">
            <a:solidFill>
              <a:schemeClr val="hlink"/>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5376" name="Oval 9"/>
          <p:cNvSpPr>
            <a:spLocks noChangeArrowheads="1"/>
          </p:cNvSpPr>
          <p:nvPr/>
        </p:nvSpPr>
        <p:spPr bwMode="auto">
          <a:xfrm>
            <a:off x="1763713" y="2886100"/>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5377" name="Line 16"/>
          <p:cNvSpPr>
            <a:spLocks noChangeShapeType="1"/>
          </p:cNvSpPr>
          <p:nvPr/>
        </p:nvSpPr>
        <p:spPr bwMode="auto">
          <a:xfrm flipV="1">
            <a:off x="1906588" y="2741637"/>
            <a:ext cx="1008062" cy="215900"/>
          </a:xfrm>
          <a:prstGeom prst="line">
            <a:avLst/>
          </a:prstGeom>
          <a:noFill/>
          <a:ln w="57150">
            <a:solidFill>
              <a:srgbClr val="CC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5378" name="Rectangle 12"/>
          <p:cNvSpPr>
            <a:spLocks noChangeArrowheads="1"/>
          </p:cNvSpPr>
          <p:nvPr/>
        </p:nvSpPr>
        <p:spPr bwMode="auto">
          <a:xfrm>
            <a:off x="1547813" y="24543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en-US" b="1" i="1">
                <a:sym typeface="Symbol" pitchFamily="18" charset="2"/>
              </a:rPr>
              <a:t>r</a:t>
            </a:r>
            <a:r>
              <a:rPr lang="en-GB" altLang="en-US" baseline="-25000">
                <a:sym typeface="Symbol" pitchFamily="18" charset="2"/>
              </a:rPr>
              <a:t>0</a:t>
            </a:r>
            <a:endParaRPr lang="hu-HU" altLang="en-US" baseline="-25000">
              <a:sym typeface="Symbol" pitchFamily="18" charset="2"/>
            </a:endParaRPr>
          </a:p>
        </p:txBody>
      </p:sp>
      <p:sp>
        <p:nvSpPr>
          <p:cNvPr id="15379" name="Rectangle 13"/>
          <p:cNvSpPr>
            <a:spLocks noChangeArrowheads="1"/>
          </p:cNvSpPr>
          <p:nvPr/>
        </p:nvSpPr>
        <p:spPr bwMode="auto">
          <a:xfrm>
            <a:off x="2914650" y="2813075"/>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GB" altLang="en-US" b="1" i="1">
                <a:sym typeface="Symbol" pitchFamily="18" charset="2"/>
              </a:rPr>
              <a:t>r</a:t>
            </a:r>
            <a:endParaRPr lang="hu-HU" altLang="en-US" b="1" i="1">
              <a:sym typeface="Symbol" pitchFamily="18" charset="2"/>
            </a:endParaRPr>
          </a:p>
        </p:txBody>
      </p:sp>
      <p:sp>
        <p:nvSpPr>
          <p:cNvPr id="15380" name="Téglalap 19"/>
          <p:cNvSpPr>
            <a:spLocks noChangeArrowheads="1"/>
          </p:cNvSpPr>
          <p:nvPr/>
        </p:nvSpPr>
        <p:spPr bwMode="auto">
          <a:xfrm>
            <a:off x="611188" y="5407050"/>
            <a:ext cx="72009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dirty="0"/>
              <a:t>Ha</a:t>
            </a:r>
            <a:r>
              <a:rPr lang="en-US" altLang="en-US" dirty="0"/>
              <a:t> </a:t>
            </a:r>
            <a:r>
              <a:rPr lang="en-US" altLang="en-US" b="1" i="1" dirty="0"/>
              <a:t>n </a:t>
            </a:r>
            <a:r>
              <a:rPr lang="hu-HU" altLang="en-US" dirty="0"/>
              <a:t>egységvektor</a:t>
            </a:r>
            <a:r>
              <a:rPr lang="en-US" altLang="en-US" dirty="0"/>
              <a:t>:</a:t>
            </a:r>
          </a:p>
          <a:p>
            <a:r>
              <a:rPr lang="en-GB" altLang="en-US" b="1" i="1" dirty="0"/>
              <a:t>	n</a:t>
            </a:r>
            <a:r>
              <a:rPr lang="en-GB" altLang="en-US" dirty="0">
                <a:sym typeface="Symbol" pitchFamily="18" charset="2"/>
              </a:rPr>
              <a:t>(</a:t>
            </a:r>
            <a:r>
              <a:rPr lang="en-GB" altLang="en-US" b="1" i="1" dirty="0">
                <a:sym typeface="Symbol" pitchFamily="18" charset="2"/>
              </a:rPr>
              <a:t>r</a:t>
            </a:r>
            <a:r>
              <a:rPr lang="en-GB" altLang="en-US" dirty="0">
                <a:sym typeface="Symbol" pitchFamily="18" charset="2"/>
              </a:rPr>
              <a:t> – </a:t>
            </a:r>
            <a:r>
              <a:rPr lang="en-GB" altLang="en-US" b="1" i="1" dirty="0">
                <a:sym typeface="Symbol" pitchFamily="18" charset="2"/>
              </a:rPr>
              <a:t>r</a:t>
            </a:r>
            <a:r>
              <a:rPr lang="en-GB" altLang="en-US" baseline="-25000" dirty="0">
                <a:sym typeface="Symbol" pitchFamily="18" charset="2"/>
              </a:rPr>
              <a:t>0</a:t>
            </a:r>
            <a:r>
              <a:rPr lang="en-GB" altLang="en-US" dirty="0">
                <a:sym typeface="Symbol" pitchFamily="18" charset="2"/>
              </a:rPr>
              <a:t>) </a:t>
            </a:r>
            <a:r>
              <a:rPr lang="hu-HU" altLang="en-US" dirty="0">
                <a:sym typeface="Symbol" pitchFamily="18" charset="2"/>
              </a:rPr>
              <a:t>a síktól mért </a:t>
            </a:r>
            <a:r>
              <a:rPr lang="en-US" altLang="en-US" dirty="0" smtClean="0">
                <a:sym typeface="Symbol" pitchFamily="18" charset="2"/>
              </a:rPr>
              <a:t>el</a:t>
            </a:r>
            <a:r>
              <a:rPr lang="hu-HU" altLang="en-US" dirty="0" err="1" smtClean="0">
                <a:sym typeface="Symbol" pitchFamily="18" charset="2"/>
              </a:rPr>
              <a:t>őjeles</a:t>
            </a:r>
            <a:r>
              <a:rPr lang="hu-HU" altLang="en-US" dirty="0" smtClean="0">
                <a:sym typeface="Symbol" pitchFamily="18" charset="2"/>
              </a:rPr>
              <a:t> távolság</a:t>
            </a:r>
            <a:r>
              <a:rPr lang="en-GB" altLang="en-US" dirty="0">
                <a:sym typeface="Symbol" pitchFamily="18" charset="2"/>
              </a:rPr>
              <a:t>!</a:t>
            </a:r>
            <a:endParaRPr lang="hu-HU" altLang="en-US" b="1" i="1" dirty="0"/>
          </a:p>
        </p:txBody>
      </p:sp>
      <p:sp>
        <p:nvSpPr>
          <p:cNvPr id="2" name="Cím 1"/>
          <p:cNvSpPr>
            <a:spLocks noGrp="1"/>
          </p:cNvSpPr>
          <p:nvPr>
            <p:ph type="title"/>
          </p:nvPr>
        </p:nvSpPr>
        <p:spPr>
          <a:xfrm>
            <a:off x="457200" y="188640"/>
            <a:ext cx="8229600" cy="1143000"/>
          </a:xfrm>
        </p:spPr>
        <p:txBody>
          <a:bodyPr/>
          <a:lstStyle/>
          <a:p>
            <a:r>
              <a:rPr lang="hu-HU" dirty="0" smtClean="0">
                <a:solidFill>
                  <a:srgbClr val="FF0000"/>
                </a:solidFill>
              </a:rPr>
              <a:t>Sík</a:t>
            </a:r>
            <a:endParaRPr lang="hu-HU"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6" name="Egyenes összekötő 45"/>
          <p:cNvCxnSpPr/>
          <p:nvPr/>
        </p:nvCxnSpPr>
        <p:spPr>
          <a:xfrm flipV="1">
            <a:off x="1140161" y="5646619"/>
            <a:ext cx="2844316" cy="1"/>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65570" name="Rectangle 2"/>
          <p:cNvSpPr>
            <a:spLocks noGrp="1" noChangeArrowheads="1"/>
          </p:cNvSpPr>
          <p:nvPr>
            <p:ph type="title"/>
          </p:nvPr>
        </p:nvSpPr>
        <p:spPr>
          <a:xfrm>
            <a:off x="-6746" y="20409"/>
            <a:ext cx="4805464" cy="1143000"/>
          </a:xfrm>
        </p:spPr>
        <p:txBody>
          <a:bodyPr>
            <a:normAutofit fontScale="90000"/>
          </a:bodyPr>
          <a:lstStyle/>
          <a:p>
            <a:pPr>
              <a:defRPr/>
            </a:pPr>
            <a:r>
              <a:rPr lang="hu-HU" dirty="0" smtClean="0">
                <a:solidFill>
                  <a:srgbClr val="FF0000"/>
                </a:solidFill>
              </a:rPr>
              <a:t>Euklideszi síkgeometria</a:t>
            </a:r>
          </a:p>
        </p:txBody>
      </p:sp>
      <p:sp>
        <p:nvSpPr>
          <p:cNvPr id="3075" name="Rectangle 3"/>
          <p:cNvSpPr>
            <a:spLocks noGrp="1" noChangeArrowheads="1"/>
          </p:cNvSpPr>
          <p:nvPr>
            <p:ph idx="1"/>
          </p:nvPr>
        </p:nvSpPr>
        <p:spPr>
          <a:xfrm>
            <a:off x="181744" y="1200874"/>
            <a:ext cx="4479052" cy="4046993"/>
          </a:xfrm>
        </p:spPr>
        <p:txBody>
          <a:bodyPr>
            <a:normAutofit/>
          </a:bodyPr>
          <a:lstStyle/>
          <a:p>
            <a:pPr>
              <a:lnSpc>
                <a:spcPct val="90000"/>
              </a:lnSpc>
            </a:pPr>
            <a:r>
              <a:rPr lang="hu-HU" altLang="en-US" sz="2400" dirty="0" smtClean="0"/>
              <a:t>Axiómák</a:t>
            </a:r>
          </a:p>
          <a:p>
            <a:pPr lvl="1">
              <a:lnSpc>
                <a:spcPct val="90000"/>
              </a:lnSpc>
            </a:pPr>
            <a:r>
              <a:rPr lang="hu-HU" altLang="en-US" sz="2000" dirty="0" smtClean="0"/>
              <a:t>Alapigazság (tapasztalat)</a:t>
            </a:r>
          </a:p>
          <a:p>
            <a:pPr lvl="1">
              <a:lnSpc>
                <a:spcPct val="90000"/>
              </a:lnSpc>
            </a:pPr>
            <a:r>
              <a:rPr lang="hu-HU" altLang="en-US" sz="2000" dirty="0" smtClean="0"/>
              <a:t>Alapfogalmak implicit definíciója</a:t>
            </a:r>
          </a:p>
          <a:p>
            <a:pPr>
              <a:lnSpc>
                <a:spcPct val="90000"/>
              </a:lnSpc>
            </a:pPr>
            <a:r>
              <a:rPr lang="hu-HU" altLang="en-US" sz="2400" dirty="0" smtClean="0"/>
              <a:t>Definíciók és tételek</a:t>
            </a:r>
          </a:p>
          <a:p>
            <a:pPr marL="0" indent="0">
              <a:lnSpc>
                <a:spcPct val="90000"/>
              </a:lnSpc>
              <a:buNone/>
            </a:pPr>
            <a:r>
              <a:rPr lang="hu-HU" altLang="en-US" sz="2400" dirty="0"/>
              <a:t> </a:t>
            </a:r>
            <a:r>
              <a:rPr lang="hu-HU" altLang="en-US" sz="2400" dirty="0" smtClean="0"/>
              <a:t>  </a:t>
            </a:r>
            <a:r>
              <a:rPr lang="hu-HU" altLang="en-US" sz="1800" dirty="0" smtClean="0"/>
              <a:t>T1. Két különböző egyenes legfeljebb </a:t>
            </a:r>
          </a:p>
          <a:p>
            <a:pPr marL="457200" lvl="1" indent="0">
              <a:lnSpc>
                <a:spcPct val="90000"/>
              </a:lnSpc>
              <a:buNone/>
            </a:pPr>
            <a:r>
              <a:rPr lang="hu-HU" altLang="en-US" sz="1800" dirty="0"/>
              <a:t> </a:t>
            </a:r>
            <a:r>
              <a:rPr lang="hu-HU" altLang="en-US" sz="1800" dirty="0" smtClean="0"/>
              <a:t>    egy pontban metszi egymást</a:t>
            </a:r>
          </a:p>
          <a:p>
            <a:pPr lvl="1">
              <a:lnSpc>
                <a:spcPct val="90000"/>
              </a:lnSpc>
            </a:pPr>
            <a:endParaRPr lang="hu-HU" altLang="en-US" sz="1800" dirty="0" smtClean="0"/>
          </a:p>
          <a:p>
            <a:pPr lvl="1">
              <a:lnSpc>
                <a:spcPct val="90000"/>
              </a:lnSpc>
            </a:pPr>
            <a:endParaRPr lang="hu-HU" altLang="en-US" sz="1800" dirty="0"/>
          </a:p>
          <a:p>
            <a:pPr lvl="1">
              <a:lnSpc>
                <a:spcPct val="90000"/>
              </a:lnSpc>
            </a:pPr>
            <a:endParaRPr lang="hu-HU" altLang="en-US" sz="1800" dirty="0" smtClean="0"/>
          </a:p>
          <a:p>
            <a:pPr marL="534988" indent="-534988">
              <a:buNone/>
              <a:defRPr/>
            </a:pPr>
            <a:r>
              <a:rPr lang="hu-HU" sz="1800" dirty="0" smtClean="0"/>
              <a:t>    T2. </a:t>
            </a:r>
            <a:r>
              <a:rPr lang="hu-HU" sz="1800" dirty="0"/>
              <a:t>Ha egy </a:t>
            </a:r>
            <a:r>
              <a:rPr lang="hu-HU" sz="1800" dirty="0" smtClean="0"/>
              <a:t>egyenes metsz két párhuzamos egyenest, akkor a </a:t>
            </a:r>
            <a:r>
              <a:rPr lang="hu-HU" sz="1800" dirty="0"/>
              <a:t>keletkező </a:t>
            </a:r>
            <a:r>
              <a:rPr lang="hu-HU" sz="1800" dirty="0" smtClean="0"/>
              <a:t>szögösszeg  180 fok.</a:t>
            </a:r>
            <a:endParaRPr lang="hu-HU" sz="1800" dirty="0"/>
          </a:p>
        </p:txBody>
      </p:sp>
      <p:sp>
        <p:nvSpPr>
          <p:cNvPr id="4" name="Szövegdoboz 3"/>
          <p:cNvSpPr txBox="1"/>
          <p:nvPr/>
        </p:nvSpPr>
        <p:spPr>
          <a:xfrm>
            <a:off x="4798718" y="90385"/>
            <a:ext cx="4259599" cy="2862322"/>
          </a:xfrm>
          <a:prstGeom prst="rect">
            <a:avLst/>
          </a:prstGeom>
          <a:solidFill>
            <a:schemeClr val="bg2">
              <a:lumMod val="75000"/>
              <a:lumOff val="25000"/>
            </a:schemeClr>
          </a:solidFill>
          <a:ln w="38100">
            <a:solidFill>
              <a:srgbClr val="FF0000"/>
            </a:solidFill>
          </a:ln>
        </p:spPr>
        <p:txBody>
          <a:bodyPr wrap="square">
            <a:spAutoFit/>
          </a:bodyPr>
          <a:lstStyle/>
          <a:p>
            <a:pPr algn="l">
              <a:defRPr/>
            </a:pPr>
            <a:r>
              <a:rPr lang="hu-HU" sz="1800" u="sng" dirty="0" smtClean="0">
                <a:latin typeface="+mn-lt"/>
              </a:rPr>
              <a:t>Euklideszi síkgeometria axiómái: </a:t>
            </a:r>
            <a:r>
              <a:rPr lang="en-US" sz="1800" u="sng" dirty="0" smtClean="0">
                <a:latin typeface="+mn-lt"/>
              </a:rPr>
              <a:t> </a:t>
            </a:r>
            <a:endParaRPr lang="hu-HU" sz="1800" u="sng" dirty="0" smtClean="0">
              <a:latin typeface="+mn-lt"/>
            </a:endParaRPr>
          </a:p>
          <a:p>
            <a:pPr algn="l">
              <a:buFont typeface="Arial" pitchFamily="34" charset="0"/>
              <a:buChar char="•"/>
              <a:defRPr/>
            </a:pPr>
            <a:r>
              <a:rPr lang="hu-HU" sz="1800" dirty="0" smtClean="0">
                <a:latin typeface="+mn-lt"/>
              </a:rPr>
              <a:t>  Két </a:t>
            </a:r>
            <a:r>
              <a:rPr lang="hu-HU" sz="1800" dirty="0">
                <a:latin typeface="+mn-lt"/>
              </a:rPr>
              <a:t>pont meghatároz egy egyenest.</a:t>
            </a:r>
            <a:endParaRPr lang="en-US" sz="1800" dirty="0">
              <a:latin typeface="+mn-lt"/>
            </a:endParaRPr>
          </a:p>
          <a:p>
            <a:pPr algn="l">
              <a:buFont typeface="Arial" pitchFamily="34" charset="0"/>
              <a:buChar char="•"/>
              <a:defRPr/>
            </a:pPr>
            <a:r>
              <a:rPr lang="en-US" sz="1800" dirty="0">
                <a:latin typeface="+mn-lt"/>
              </a:rPr>
              <a:t>  </a:t>
            </a:r>
            <a:r>
              <a:rPr lang="hu-HU" sz="1800" dirty="0">
                <a:latin typeface="+mn-lt"/>
              </a:rPr>
              <a:t>Egy egyenesnek van legalább két pontja.</a:t>
            </a:r>
            <a:endParaRPr lang="en-US" sz="1800" dirty="0">
              <a:latin typeface="+mn-lt"/>
            </a:endParaRPr>
          </a:p>
          <a:p>
            <a:pPr marL="179388" indent="-179388" algn="l">
              <a:buFont typeface="Arial" pitchFamily="34" charset="0"/>
              <a:buChar char="•"/>
              <a:defRPr/>
            </a:pPr>
            <a:r>
              <a:rPr lang="hu-HU" sz="1800" dirty="0">
                <a:latin typeface="+mn-lt"/>
              </a:rPr>
              <a:t>Egy egyeneshez egy rajta kívül fekvő    </a:t>
            </a:r>
            <a:r>
              <a:rPr lang="hu-HU" sz="1800" dirty="0" smtClean="0">
                <a:latin typeface="+mn-lt"/>
              </a:rPr>
              <a:t>ponton </a:t>
            </a:r>
            <a:r>
              <a:rPr lang="hu-HU" sz="1800" dirty="0">
                <a:latin typeface="+mn-lt"/>
              </a:rPr>
              <a:t>át </a:t>
            </a:r>
            <a:r>
              <a:rPr lang="hu-HU" sz="1800" b="1" u="sng" dirty="0">
                <a:latin typeface="+mn-lt"/>
              </a:rPr>
              <a:t>egy</a:t>
            </a:r>
            <a:r>
              <a:rPr lang="hu-HU" sz="1800" dirty="0">
                <a:latin typeface="+mn-lt"/>
              </a:rPr>
              <a:t> </a:t>
            </a:r>
            <a:r>
              <a:rPr lang="hu-HU" sz="1800" dirty="0" smtClean="0">
                <a:latin typeface="+mn-lt"/>
              </a:rPr>
              <a:t>nem metsző egyenes húzható (</a:t>
            </a:r>
            <a:r>
              <a:rPr lang="hu-HU" sz="1800" b="1" u="sng" dirty="0" smtClean="0">
                <a:latin typeface="+mn-lt"/>
              </a:rPr>
              <a:t>párhuzamosság</a:t>
            </a:r>
            <a:r>
              <a:rPr lang="hu-HU" sz="1800" dirty="0" smtClean="0">
                <a:latin typeface="+mn-lt"/>
              </a:rPr>
              <a:t>).</a:t>
            </a:r>
            <a:endParaRPr lang="hu-HU" sz="1800" dirty="0">
              <a:latin typeface="+mn-lt"/>
            </a:endParaRPr>
          </a:p>
          <a:p>
            <a:pPr marL="179388" indent="-179388" algn="l">
              <a:buFont typeface="Arial" pitchFamily="34" charset="0"/>
              <a:buChar char="•"/>
              <a:defRPr/>
            </a:pPr>
            <a:r>
              <a:rPr lang="hu-HU" sz="1800" dirty="0" smtClean="0">
                <a:latin typeface="+mn-lt"/>
              </a:rPr>
              <a:t>Átmozgatható </a:t>
            </a:r>
            <a:r>
              <a:rPr lang="hu-HU" sz="1800" dirty="0">
                <a:latin typeface="+mn-lt"/>
              </a:rPr>
              <a:t>(egybevágó) dolgok mérete megegyező</a:t>
            </a:r>
          </a:p>
          <a:p>
            <a:pPr marL="179388" indent="-179388" algn="l">
              <a:buFont typeface="Arial" pitchFamily="34" charset="0"/>
              <a:buChar char="•"/>
              <a:defRPr/>
            </a:pPr>
            <a:r>
              <a:rPr lang="hu-HU" sz="1800" dirty="0" smtClean="0">
                <a:latin typeface="+mn-lt"/>
              </a:rPr>
              <a:t>A részek összege az egész mérete</a:t>
            </a:r>
          </a:p>
          <a:p>
            <a:pPr marL="179388" indent="-179388" algn="l">
              <a:buFont typeface="Arial" pitchFamily="34" charset="0"/>
              <a:buChar char="•"/>
              <a:defRPr/>
            </a:pPr>
            <a:r>
              <a:rPr lang="hu-HU" sz="1800" dirty="0" smtClean="0">
                <a:latin typeface="+mn-lt"/>
              </a:rPr>
              <a:t>…</a:t>
            </a:r>
            <a:endParaRPr lang="en-US" sz="1800" dirty="0">
              <a:latin typeface="+mn-lt"/>
            </a:endParaRPr>
          </a:p>
        </p:txBody>
      </p:sp>
      <p:sp>
        <p:nvSpPr>
          <p:cNvPr id="5" name="Szabadkézi sokszög 4"/>
          <p:cNvSpPr/>
          <p:nvPr/>
        </p:nvSpPr>
        <p:spPr>
          <a:xfrm>
            <a:off x="895864" y="3430512"/>
            <a:ext cx="2928025" cy="513626"/>
          </a:xfrm>
          <a:custGeom>
            <a:avLst/>
            <a:gdLst>
              <a:gd name="connsiteX0" fmla="*/ 0 w 2928025"/>
              <a:gd name="connsiteY0" fmla="*/ 783147 h 783147"/>
              <a:gd name="connsiteX1" fmla="*/ 1245140 w 2928025"/>
              <a:gd name="connsiteY1" fmla="*/ 4934 h 783147"/>
              <a:gd name="connsiteX2" fmla="*/ 2928025 w 2928025"/>
              <a:gd name="connsiteY2" fmla="*/ 510772 h 783147"/>
            </a:gdLst>
            <a:ahLst/>
            <a:cxnLst>
              <a:cxn ang="0">
                <a:pos x="connsiteX0" y="connsiteY0"/>
              </a:cxn>
              <a:cxn ang="0">
                <a:pos x="connsiteX1" y="connsiteY1"/>
              </a:cxn>
              <a:cxn ang="0">
                <a:pos x="connsiteX2" y="connsiteY2"/>
              </a:cxn>
            </a:cxnLst>
            <a:rect l="l" t="t" r="r" b="b"/>
            <a:pathLst>
              <a:path w="2928025" h="783147">
                <a:moveTo>
                  <a:pt x="0" y="783147"/>
                </a:moveTo>
                <a:cubicBezTo>
                  <a:pt x="378568" y="416738"/>
                  <a:pt x="757136" y="50330"/>
                  <a:pt x="1245140" y="4934"/>
                </a:cubicBezTo>
                <a:cubicBezTo>
                  <a:pt x="1733144" y="-40462"/>
                  <a:pt x="2330584" y="235155"/>
                  <a:pt x="2928025" y="5107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abadkézi sokszög 7"/>
          <p:cNvSpPr/>
          <p:nvPr/>
        </p:nvSpPr>
        <p:spPr>
          <a:xfrm>
            <a:off x="740221" y="3303762"/>
            <a:ext cx="2908570" cy="603448"/>
          </a:xfrm>
          <a:custGeom>
            <a:avLst/>
            <a:gdLst>
              <a:gd name="connsiteX0" fmla="*/ 0 w 2908570"/>
              <a:gd name="connsiteY0" fmla="*/ 252919 h 705155"/>
              <a:gd name="connsiteX1" fmla="*/ 1750979 w 2908570"/>
              <a:gd name="connsiteY1" fmla="*/ 700391 h 705155"/>
              <a:gd name="connsiteX2" fmla="*/ 2908570 w 2908570"/>
              <a:gd name="connsiteY2" fmla="*/ 0 h 705155"/>
            </a:gdLst>
            <a:ahLst/>
            <a:cxnLst>
              <a:cxn ang="0">
                <a:pos x="connsiteX0" y="connsiteY0"/>
              </a:cxn>
              <a:cxn ang="0">
                <a:pos x="connsiteX1" y="connsiteY1"/>
              </a:cxn>
              <a:cxn ang="0">
                <a:pos x="connsiteX2" y="connsiteY2"/>
              </a:cxn>
            </a:cxnLst>
            <a:rect l="l" t="t" r="r" b="b"/>
            <a:pathLst>
              <a:path w="2908570" h="705155">
                <a:moveTo>
                  <a:pt x="0" y="252919"/>
                </a:moveTo>
                <a:cubicBezTo>
                  <a:pt x="633108" y="497731"/>
                  <a:pt x="1266217" y="742544"/>
                  <a:pt x="1750979" y="700391"/>
                </a:cubicBezTo>
                <a:cubicBezTo>
                  <a:pt x="2235741" y="658238"/>
                  <a:pt x="2572155" y="329119"/>
                  <a:pt x="290857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llipszis 1"/>
          <p:cNvSpPr/>
          <p:nvPr/>
        </p:nvSpPr>
        <p:spPr>
          <a:xfrm>
            <a:off x="1199820" y="3605486"/>
            <a:ext cx="216024" cy="21602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lipszis 5"/>
          <p:cNvSpPr/>
          <p:nvPr/>
        </p:nvSpPr>
        <p:spPr>
          <a:xfrm>
            <a:off x="3195762" y="3512090"/>
            <a:ext cx="216024" cy="21602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gyenes összekötő 9"/>
          <p:cNvCxnSpPr/>
          <p:nvPr/>
        </p:nvCxnSpPr>
        <p:spPr>
          <a:xfrm flipV="1">
            <a:off x="916071" y="6446558"/>
            <a:ext cx="2605959"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Egyenes összekötő 12"/>
          <p:cNvCxnSpPr/>
          <p:nvPr/>
        </p:nvCxnSpPr>
        <p:spPr>
          <a:xfrm flipV="1">
            <a:off x="1933966" y="5453912"/>
            <a:ext cx="1500541" cy="125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llipszis 20"/>
          <p:cNvSpPr/>
          <p:nvPr/>
        </p:nvSpPr>
        <p:spPr>
          <a:xfrm>
            <a:off x="2111038" y="6318720"/>
            <a:ext cx="216024" cy="21602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zövegdoboz 2"/>
          <p:cNvSpPr txBox="1"/>
          <p:nvPr/>
        </p:nvSpPr>
        <p:spPr>
          <a:xfrm>
            <a:off x="988395" y="5888013"/>
            <a:ext cx="896399" cy="369332"/>
          </a:xfrm>
          <a:prstGeom prst="rect">
            <a:avLst/>
          </a:prstGeom>
          <a:noFill/>
        </p:spPr>
        <p:txBody>
          <a:bodyPr wrap="none" rtlCol="0">
            <a:spAutoFit/>
          </a:bodyPr>
          <a:lstStyle/>
          <a:p>
            <a:r>
              <a:rPr lang="hu-HU" sz="1800" dirty="0" smtClean="0"/>
              <a:t>180 fok</a:t>
            </a:r>
            <a:endParaRPr lang="en-US" sz="1800" dirty="0"/>
          </a:p>
        </p:txBody>
      </p:sp>
      <p:cxnSp>
        <p:nvCxnSpPr>
          <p:cNvPr id="9" name="Egyenes összekötő nyíllal 8"/>
          <p:cNvCxnSpPr/>
          <p:nvPr/>
        </p:nvCxnSpPr>
        <p:spPr>
          <a:xfrm flipV="1">
            <a:off x="1884794" y="5756273"/>
            <a:ext cx="1055567" cy="21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gyenes összekötő nyíllal 23"/>
          <p:cNvCxnSpPr/>
          <p:nvPr/>
        </p:nvCxnSpPr>
        <p:spPr>
          <a:xfrm>
            <a:off x="1864454" y="6174925"/>
            <a:ext cx="226244" cy="164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Szövegdoboz 24"/>
          <p:cNvSpPr txBox="1"/>
          <p:nvPr/>
        </p:nvSpPr>
        <p:spPr>
          <a:xfrm>
            <a:off x="7595330" y="4435855"/>
            <a:ext cx="1362989" cy="923330"/>
          </a:xfrm>
          <a:prstGeom prst="rect">
            <a:avLst/>
          </a:prstGeom>
          <a:noFill/>
        </p:spPr>
        <p:txBody>
          <a:bodyPr wrap="square" rtlCol="0">
            <a:spAutoFit/>
          </a:bodyPr>
          <a:lstStyle/>
          <a:p>
            <a:pPr algn="l"/>
            <a:r>
              <a:rPr lang="hu-HU" sz="1800" dirty="0" smtClean="0"/>
              <a:t>Ennek is </a:t>
            </a:r>
          </a:p>
          <a:p>
            <a:pPr algn="l"/>
            <a:r>
              <a:rPr lang="hu-HU" sz="1800" dirty="0" smtClean="0"/>
              <a:t>180 foknak </a:t>
            </a:r>
          </a:p>
          <a:p>
            <a:pPr algn="l"/>
            <a:r>
              <a:rPr lang="hu-HU" sz="1800" dirty="0" smtClean="0"/>
              <a:t>kell lennie</a:t>
            </a:r>
            <a:endParaRPr lang="en-US" sz="1800" dirty="0"/>
          </a:p>
        </p:txBody>
      </p:sp>
      <p:sp>
        <p:nvSpPr>
          <p:cNvPr id="18" name="Téglalap 17"/>
          <p:cNvSpPr/>
          <p:nvPr/>
        </p:nvSpPr>
        <p:spPr>
          <a:xfrm>
            <a:off x="4966831" y="3335520"/>
            <a:ext cx="2953541" cy="646331"/>
          </a:xfrm>
          <a:prstGeom prst="rect">
            <a:avLst/>
          </a:prstGeom>
        </p:spPr>
        <p:txBody>
          <a:bodyPr wrap="square">
            <a:spAutoFit/>
          </a:bodyPr>
          <a:lstStyle/>
          <a:p>
            <a:pPr marL="0" lvl="1" algn="l">
              <a:lnSpc>
                <a:spcPct val="90000"/>
              </a:lnSpc>
            </a:pPr>
            <a:r>
              <a:rPr lang="hu-HU" altLang="en-US" sz="2000" dirty="0" smtClean="0">
                <a:latin typeface="+mn-lt"/>
                <a:cs typeface="Calibri" panose="020F0502020204030204" pitchFamily="34" charset="0"/>
              </a:rPr>
              <a:t>T3. </a:t>
            </a:r>
            <a:r>
              <a:rPr lang="hu-HU" altLang="en-US" sz="2000" dirty="0" smtClean="0">
                <a:latin typeface="+mn-lt"/>
              </a:rPr>
              <a:t>A </a:t>
            </a:r>
            <a:r>
              <a:rPr lang="hu-HU" altLang="en-US" sz="2000" dirty="0">
                <a:latin typeface="+mn-lt"/>
              </a:rPr>
              <a:t>háromszög szögeinek </a:t>
            </a:r>
            <a:endParaRPr lang="hu-HU" altLang="en-US" sz="2000" dirty="0" smtClean="0">
              <a:latin typeface="+mn-lt"/>
            </a:endParaRPr>
          </a:p>
          <a:p>
            <a:pPr marL="0" lvl="1" algn="l">
              <a:lnSpc>
                <a:spcPct val="90000"/>
              </a:lnSpc>
            </a:pPr>
            <a:r>
              <a:rPr lang="hu-HU" altLang="en-US" sz="2000" dirty="0">
                <a:latin typeface="+mn-lt"/>
              </a:rPr>
              <a:t> </a:t>
            </a:r>
            <a:r>
              <a:rPr lang="hu-HU" altLang="en-US" sz="2000" dirty="0" smtClean="0">
                <a:latin typeface="+mn-lt"/>
              </a:rPr>
              <a:t>     összege </a:t>
            </a:r>
            <a:r>
              <a:rPr lang="hu-HU" altLang="en-US" sz="2000" dirty="0">
                <a:latin typeface="+mn-lt"/>
              </a:rPr>
              <a:t>180 fok</a:t>
            </a:r>
          </a:p>
        </p:txBody>
      </p:sp>
      <p:sp>
        <p:nvSpPr>
          <p:cNvPr id="29" name="Téglalap 28"/>
          <p:cNvSpPr/>
          <p:nvPr/>
        </p:nvSpPr>
        <p:spPr>
          <a:xfrm>
            <a:off x="395536" y="2698972"/>
            <a:ext cx="4265260" cy="13917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gyenes összekötő 31"/>
          <p:cNvCxnSpPr/>
          <p:nvPr/>
        </p:nvCxnSpPr>
        <p:spPr>
          <a:xfrm>
            <a:off x="4911182" y="4898210"/>
            <a:ext cx="3888432"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gyenes összekötő 32"/>
          <p:cNvCxnSpPr/>
          <p:nvPr/>
        </p:nvCxnSpPr>
        <p:spPr>
          <a:xfrm flipV="1">
            <a:off x="5703270" y="3923179"/>
            <a:ext cx="1656184" cy="1296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gyenes összekötő 33"/>
          <p:cNvCxnSpPr/>
          <p:nvPr/>
        </p:nvCxnSpPr>
        <p:spPr>
          <a:xfrm>
            <a:off x="6799144" y="4034114"/>
            <a:ext cx="637481" cy="1441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gyenes összekötő 34"/>
          <p:cNvCxnSpPr/>
          <p:nvPr/>
        </p:nvCxnSpPr>
        <p:spPr>
          <a:xfrm>
            <a:off x="5131668" y="4034114"/>
            <a:ext cx="3888432" cy="57606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Szabadkézi sokszög 36"/>
          <p:cNvSpPr/>
          <p:nvPr/>
        </p:nvSpPr>
        <p:spPr>
          <a:xfrm>
            <a:off x="5918308" y="4725144"/>
            <a:ext cx="525293" cy="418290"/>
          </a:xfrm>
          <a:custGeom>
            <a:avLst/>
            <a:gdLst>
              <a:gd name="connsiteX0" fmla="*/ 0 w 525293"/>
              <a:gd name="connsiteY0" fmla="*/ 340468 h 418290"/>
              <a:gd name="connsiteX1" fmla="*/ 428017 w 525293"/>
              <a:gd name="connsiteY1" fmla="*/ 0 h 418290"/>
              <a:gd name="connsiteX2" fmla="*/ 525293 w 525293"/>
              <a:gd name="connsiteY2" fmla="*/ 418290 h 418290"/>
              <a:gd name="connsiteX3" fmla="*/ 0 w 525293"/>
              <a:gd name="connsiteY3" fmla="*/ 340468 h 418290"/>
            </a:gdLst>
            <a:ahLst/>
            <a:cxnLst>
              <a:cxn ang="0">
                <a:pos x="connsiteX0" y="connsiteY0"/>
              </a:cxn>
              <a:cxn ang="0">
                <a:pos x="connsiteX1" y="connsiteY1"/>
              </a:cxn>
              <a:cxn ang="0">
                <a:pos x="connsiteX2" y="connsiteY2"/>
              </a:cxn>
              <a:cxn ang="0">
                <a:pos x="connsiteX3" y="connsiteY3"/>
              </a:cxn>
            </a:cxnLst>
            <a:rect l="l" t="t" r="r" b="b"/>
            <a:pathLst>
              <a:path w="525293" h="418290">
                <a:moveTo>
                  <a:pt x="0" y="340468"/>
                </a:moveTo>
                <a:lnTo>
                  <a:pt x="428017" y="0"/>
                </a:lnTo>
                <a:lnTo>
                  <a:pt x="525293" y="418290"/>
                </a:lnTo>
                <a:lnTo>
                  <a:pt x="0" y="340468"/>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zabadkézi sokszög 37"/>
          <p:cNvSpPr/>
          <p:nvPr/>
        </p:nvSpPr>
        <p:spPr>
          <a:xfrm rot="10800000">
            <a:off x="6345858" y="4227892"/>
            <a:ext cx="525293" cy="418290"/>
          </a:xfrm>
          <a:custGeom>
            <a:avLst/>
            <a:gdLst>
              <a:gd name="connsiteX0" fmla="*/ 0 w 525293"/>
              <a:gd name="connsiteY0" fmla="*/ 340468 h 418290"/>
              <a:gd name="connsiteX1" fmla="*/ 428017 w 525293"/>
              <a:gd name="connsiteY1" fmla="*/ 0 h 418290"/>
              <a:gd name="connsiteX2" fmla="*/ 525293 w 525293"/>
              <a:gd name="connsiteY2" fmla="*/ 418290 h 418290"/>
              <a:gd name="connsiteX3" fmla="*/ 0 w 525293"/>
              <a:gd name="connsiteY3" fmla="*/ 340468 h 418290"/>
            </a:gdLst>
            <a:ahLst/>
            <a:cxnLst>
              <a:cxn ang="0">
                <a:pos x="connsiteX0" y="connsiteY0"/>
              </a:cxn>
              <a:cxn ang="0">
                <a:pos x="connsiteX1" y="connsiteY1"/>
              </a:cxn>
              <a:cxn ang="0">
                <a:pos x="connsiteX2" y="connsiteY2"/>
              </a:cxn>
              <a:cxn ang="0">
                <a:pos x="connsiteX3" y="connsiteY3"/>
              </a:cxn>
            </a:cxnLst>
            <a:rect l="l" t="t" r="r" b="b"/>
            <a:pathLst>
              <a:path w="525293" h="418290">
                <a:moveTo>
                  <a:pt x="0" y="340468"/>
                </a:moveTo>
                <a:lnTo>
                  <a:pt x="428017" y="0"/>
                </a:lnTo>
                <a:lnTo>
                  <a:pt x="525293" y="418290"/>
                </a:lnTo>
                <a:lnTo>
                  <a:pt x="0" y="340468"/>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Ellipszis 38"/>
          <p:cNvSpPr/>
          <p:nvPr/>
        </p:nvSpPr>
        <p:spPr>
          <a:xfrm>
            <a:off x="5840562" y="4970218"/>
            <a:ext cx="216024" cy="21602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zövegdoboz 40"/>
          <p:cNvSpPr txBox="1"/>
          <p:nvPr/>
        </p:nvSpPr>
        <p:spPr>
          <a:xfrm>
            <a:off x="4806871" y="4297675"/>
            <a:ext cx="896399" cy="369332"/>
          </a:xfrm>
          <a:prstGeom prst="rect">
            <a:avLst/>
          </a:prstGeom>
          <a:noFill/>
        </p:spPr>
        <p:txBody>
          <a:bodyPr wrap="none" rtlCol="0">
            <a:spAutoFit/>
          </a:bodyPr>
          <a:lstStyle/>
          <a:p>
            <a:r>
              <a:rPr lang="hu-HU" sz="1800" dirty="0" smtClean="0"/>
              <a:t>180 fok</a:t>
            </a:r>
            <a:endParaRPr lang="en-US" sz="1800" dirty="0"/>
          </a:p>
        </p:txBody>
      </p:sp>
      <p:cxnSp>
        <p:nvCxnSpPr>
          <p:cNvPr id="42" name="Egyenes összekötő nyíllal 41"/>
          <p:cNvCxnSpPr/>
          <p:nvPr/>
        </p:nvCxnSpPr>
        <p:spPr>
          <a:xfrm flipV="1">
            <a:off x="5612324" y="4437038"/>
            <a:ext cx="640206" cy="71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gyenes összekötő nyíllal 42"/>
          <p:cNvCxnSpPr/>
          <p:nvPr/>
        </p:nvCxnSpPr>
        <p:spPr>
          <a:xfrm>
            <a:off x="5612324" y="4508553"/>
            <a:ext cx="252943" cy="3896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gyenes összekötő nyíllal 43"/>
          <p:cNvCxnSpPr/>
          <p:nvPr/>
        </p:nvCxnSpPr>
        <p:spPr>
          <a:xfrm flipH="1" flipV="1">
            <a:off x="7030353" y="4410688"/>
            <a:ext cx="615016" cy="314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Egyenes összekötő nyíllal 44"/>
          <p:cNvCxnSpPr/>
          <p:nvPr/>
        </p:nvCxnSpPr>
        <p:spPr>
          <a:xfrm flipH="1">
            <a:off x="7440364" y="4860744"/>
            <a:ext cx="205005" cy="325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Szabadkézi sokszög 53"/>
          <p:cNvSpPr/>
          <p:nvPr/>
        </p:nvSpPr>
        <p:spPr>
          <a:xfrm>
            <a:off x="6933075" y="4887943"/>
            <a:ext cx="359923" cy="359924"/>
          </a:xfrm>
          <a:custGeom>
            <a:avLst/>
            <a:gdLst>
              <a:gd name="connsiteX0" fmla="*/ 0 w 525293"/>
              <a:gd name="connsiteY0" fmla="*/ 340468 h 418290"/>
              <a:gd name="connsiteX1" fmla="*/ 428017 w 525293"/>
              <a:gd name="connsiteY1" fmla="*/ 0 h 418290"/>
              <a:gd name="connsiteX2" fmla="*/ 525293 w 525293"/>
              <a:gd name="connsiteY2" fmla="*/ 418290 h 418290"/>
              <a:gd name="connsiteX3" fmla="*/ 0 w 525293"/>
              <a:gd name="connsiteY3" fmla="*/ 340468 h 418290"/>
              <a:gd name="connsiteX0" fmla="*/ 0 w 525293"/>
              <a:gd name="connsiteY0" fmla="*/ 418289 h 496111"/>
              <a:gd name="connsiteX1" fmla="*/ 311285 w 525293"/>
              <a:gd name="connsiteY1" fmla="*/ 0 h 496111"/>
              <a:gd name="connsiteX2" fmla="*/ 525293 w 525293"/>
              <a:gd name="connsiteY2" fmla="*/ 496111 h 496111"/>
              <a:gd name="connsiteX3" fmla="*/ 0 w 525293"/>
              <a:gd name="connsiteY3" fmla="*/ 418289 h 496111"/>
              <a:gd name="connsiteX0" fmla="*/ 0 w 525293"/>
              <a:gd name="connsiteY0" fmla="*/ 282102 h 359924"/>
              <a:gd name="connsiteX1" fmla="*/ 389106 w 525293"/>
              <a:gd name="connsiteY1" fmla="*/ 0 h 359924"/>
              <a:gd name="connsiteX2" fmla="*/ 525293 w 525293"/>
              <a:gd name="connsiteY2" fmla="*/ 359924 h 359924"/>
              <a:gd name="connsiteX3" fmla="*/ 0 w 525293"/>
              <a:gd name="connsiteY3" fmla="*/ 282102 h 359924"/>
              <a:gd name="connsiteX0" fmla="*/ 0 w 359923"/>
              <a:gd name="connsiteY0" fmla="*/ 311285 h 359924"/>
              <a:gd name="connsiteX1" fmla="*/ 223736 w 359923"/>
              <a:gd name="connsiteY1" fmla="*/ 0 h 359924"/>
              <a:gd name="connsiteX2" fmla="*/ 359923 w 359923"/>
              <a:gd name="connsiteY2" fmla="*/ 359924 h 359924"/>
              <a:gd name="connsiteX3" fmla="*/ 0 w 359923"/>
              <a:gd name="connsiteY3" fmla="*/ 311285 h 359924"/>
            </a:gdLst>
            <a:ahLst/>
            <a:cxnLst>
              <a:cxn ang="0">
                <a:pos x="connsiteX0" y="connsiteY0"/>
              </a:cxn>
              <a:cxn ang="0">
                <a:pos x="connsiteX1" y="connsiteY1"/>
              </a:cxn>
              <a:cxn ang="0">
                <a:pos x="connsiteX2" y="connsiteY2"/>
              </a:cxn>
              <a:cxn ang="0">
                <a:pos x="connsiteX3" y="connsiteY3"/>
              </a:cxn>
            </a:cxnLst>
            <a:rect l="l" t="t" r="r" b="b"/>
            <a:pathLst>
              <a:path w="359923" h="359924">
                <a:moveTo>
                  <a:pt x="0" y="311285"/>
                </a:moveTo>
                <a:lnTo>
                  <a:pt x="223736" y="0"/>
                </a:lnTo>
                <a:lnTo>
                  <a:pt x="359923" y="359924"/>
                </a:lnTo>
                <a:lnTo>
                  <a:pt x="0" y="311285"/>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Ellipszis 35"/>
          <p:cNvSpPr/>
          <p:nvPr/>
        </p:nvSpPr>
        <p:spPr>
          <a:xfrm>
            <a:off x="7220601" y="5147817"/>
            <a:ext cx="216024" cy="21602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zabadkézi sokszög 55"/>
          <p:cNvSpPr/>
          <p:nvPr/>
        </p:nvSpPr>
        <p:spPr>
          <a:xfrm rot="10800000">
            <a:off x="6913019" y="4308229"/>
            <a:ext cx="359923" cy="359924"/>
          </a:xfrm>
          <a:custGeom>
            <a:avLst/>
            <a:gdLst>
              <a:gd name="connsiteX0" fmla="*/ 0 w 525293"/>
              <a:gd name="connsiteY0" fmla="*/ 340468 h 418290"/>
              <a:gd name="connsiteX1" fmla="*/ 428017 w 525293"/>
              <a:gd name="connsiteY1" fmla="*/ 0 h 418290"/>
              <a:gd name="connsiteX2" fmla="*/ 525293 w 525293"/>
              <a:gd name="connsiteY2" fmla="*/ 418290 h 418290"/>
              <a:gd name="connsiteX3" fmla="*/ 0 w 525293"/>
              <a:gd name="connsiteY3" fmla="*/ 340468 h 418290"/>
              <a:gd name="connsiteX0" fmla="*/ 0 w 525293"/>
              <a:gd name="connsiteY0" fmla="*/ 418289 h 496111"/>
              <a:gd name="connsiteX1" fmla="*/ 311285 w 525293"/>
              <a:gd name="connsiteY1" fmla="*/ 0 h 496111"/>
              <a:gd name="connsiteX2" fmla="*/ 525293 w 525293"/>
              <a:gd name="connsiteY2" fmla="*/ 496111 h 496111"/>
              <a:gd name="connsiteX3" fmla="*/ 0 w 525293"/>
              <a:gd name="connsiteY3" fmla="*/ 418289 h 496111"/>
              <a:gd name="connsiteX0" fmla="*/ 0 w 525293"/>
              <a:gd name="connsiteY0" fmla="*/ 282102 h 359924"/>
              <a:gd name="connsiteX1" fmla="*/ 389106 w 525293"/>
              <a:gd name="connsiteY1" fmla="*/ 0 h 359924"/>
              <a:gd name="connsiteX2" fmla="*/ 525293 w 525293"/>
              <a:gd name="connsiteY2" fmla="*/ 359924 h 359924"/>
              <a:gd name="connsiteX3" fmla="*/ 0 w 525293"/>
              <a:gd name="connsiteY3" fmla="*/ 282102 h 359924"/>
              <a:gd name="connsiteX0" fmla="*/ 0 w 359923"/>
              <a:gd name="connsiteY0" fmla="*/ 311285 h 359924"/>
              <a:gd name="connsiteX1" fmla="*/ 223736 w 359923"/>
              <a:gd name="connsiteY1" fmla="*/ 0 h 359924"/>
              <a:gd name="connsiteX2" fmla="*/ 359923 w 359923"/>
              <a:gd name="connsiteY2" fmla="*/ 359924 h 359924"/>
              <a:gd name="connsiteX3" fmla="*/ 0 w 359923"/>
              <a:gd name="connsiteY3" fmla="*/ 311285 h 359924"/>
            </a:gdLst>
            <a:ahLst/>
            <a:cxnLst>
              <a:cxn ang="0">
                <a:pos x="connsiteX0" y="connsiteY0"/>
              </a:cxn>
              <a:cxn ang="0">
                <a:pos x="connsiteX1" y="connsiteY1"/>
              </a:cxn>
              <a:cxn ang="0">
                <a:pos x="connsiteX2" y="connsiteY2"/>
              </a:cxn>
              <a:cxn ang="0">
                <a:pos x="connsiteX3" y="connsiteY3"/>
              </a:cxn>
            </a:cxnLst>
            <a:rect l="l" t="t" r="r" b="b"/>
            <a:pathLst>
              <a:path w="359923" h="359924">
                <a:moveTo>
                  <a:pt x="0" y="311285"/>
                </a:moveTo>
                <a:lnTo>
                  <a:pt x="223736" y="0"/>
                </a:lnTo>
                <a:lnTo>
                  <a:pt x="359923" y="359924"/>
                </a:lnTo>
                <a:lnTo>
                  <a:pt x="0" y="311285"/>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Ellipszis 39"/>
          <p:cNvSpPr/>
          <p:nvPr/>
        </p:nvSpPr>
        <p:spPr>
          <a:xfrm>
            <a:off x="6799144" y="4178130"/>
            <a:ext cx="216024" cy="21602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églalap 58"/>
          <p:cNvSpPr/>
          <p:nvPr/>
        </p:nvSpPr>
        <p:spPr>
          <a:xfrm>
            <a:off x="412324" y="4185083"/>
            <a:ext cx="4248472" cy="25906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églalap 62"/>
          <p:cNvSpPr/>
          <p:nvPr/>
        </p:nvSpPr>
        <p:spPr>
          <a:xfrm>
            <a:off x="4809845" y="3275880"/>
            <a:ext cx="4248472" cy="2384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églalap 65"/>
          <p:cNvSpPr/>
          <p:nvPr/>
        </p:nvSpPr>
        <p:spPr>
          <a:xfrm>
            <a:off x="4812268" y="5738953"/>
            <a:ext cx="4248472" cy="10367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églalap 66"/>
          <p:cNvSpPr/>
          <p:nvPr/>
        </p:nvSpPr>
        <p:spPr>
          <a:xfrm>
            <a:off x="4968044" y="5758404"/>
            <a:ext cx="2953541" cy="369332"/>
          </a:xfrm>
          <a:prstGeom prst="rect">
            <a:avLst/>
          </a:prstGeom>
        </p:spPr>
        <p:txBody>
          <a:bodyPr wrap="square">
            <a:spAutoFit/>
          </a:bodyPr>
          <a:lstStyle/>
          <a:p>
            <a:pPr marL="0" lvl="1" algn="l">
              <a:lnSpc>
                <a:spcPct val="90000"/>
              </a:lnSpc>
            </a:pPr>
            <a:r>
              <a:rPr lang="hu-HU" altLang="en-US" sz="2000" dirty="0" smtClean="0">
                <a:latin typeface="+mn-lt"/>
                <a:cs typeface="Calibri" panose="020F0502020204030204" pitchFamily="34" charset="0"/>
              </a:rPr>
              <a:t>T4. </a:t>
            </a:r>
            <a:r>
              <a:rPr lang="hu-HU" altLang="en-US" sz="2000" dirty="0" err="1" smtClean="0">
                <a:latin typeface="+mn-lt"/>
                <a:cs typeface="Calibri" panose="020F0502020204030204" pitchFamily="34" charset="0"/>
              </a:rPr>
              <a:t>Pitagórasz</a:t>
            </a:r>
            <a:r>
              <a:rPr lang="hu-HU" altLang="en-US" sz="2000" dirty="0" smtClean="0">
                <a:latin typeface="+mn-lt"/>
                <a:cs typeface="Calibri" panose="020F0502020204030204" pitchFamily="34" charset="0"/>
              </a:rPr>
              <a:t>: </a:t>
            </a:r>
            <a:r>
              <a:rPr lang="hu-HU" altLang="en-US" sz="2000" i="1" dirty="0" smtClean="0">
                <a:latin typeface="+mn-lt"/>
                <a:cs typeface="Calibri" panose="020F0502020204030204" pitchFamily="34" charset="0"/>
              </a:rPr>
              <a:t>a</a:t>
            </a:r>
            <a:r>
              <a:rPr lang="hu-HU" altLang="en-US" sz="2000" baseline="30000" dirty="0" smtClean="0">
                <a:latin typeface="+mn-lt"/>
                <a:cs typeface="Calibri" panose="020F0502020204030204" pitchFamily="34" charset="0"/>
              </a:rPr>
              <a:t>2</a:t>
            </a:r>
            <a:r>
              <a:rPr lang="hu-HU" altLang="en-US" sz="2000" dirty="0" smtClean="0">
                <a:latin typeface="+mn-lt"/>
                <a:cs typeface="Calibri" panose="020F0502020204030204" pitchFamily="34" charset="0"/>
              </a:rPr>
              <a:t>+</a:t>
            </a:r>
            <a:r>
              <a:rPr lang="hu-HU" altLang="en-US" sz="2000" i="1" dirty="0" smtClean="0">
                <a:latin typeface="+mn-lt"/>
                <a:cs typeface="Calibri" panose="020F0502020204030204" pitchFamily="34" charset="0"/>
              </a:rPr>
              <a:t>b</a:t>
            </a:r>
            <a:r>
              <a:rPr lang="hu-HU" altLang="en-US" sz="2000" baseline="30000" dirty="0">
                <a:cs typeface="Calibri" panose="020F0502020204030204" pitchFamily="34" charset="0"/>
              </a:rPr>
              <a:t>2</a:t>
            </a:r>
            <a:r>
              <a:rPr lang="hu-HU" altLang="en-US" sz="2000" dirty="0" smtClean="0">
                <a:latin typeface="+mn-lt"/>
                <a:cs typeface="Calibri" panose="020F0502020204030204" pitchFamily="34" charset="0"/>
              </a:rPr>
              <a:t> </a:t>
            </a:r>
            <a:r>
              <a:rPr lang="en-US" altLang="en-US" sz="2000" dirty="0" smtClean="0">
                <a:latin typeface="+mn-lt"/>
                <a:cs typeface="Calibri" panose="020F0502020204030204" pitchFamily="34" charset="0"/>
              </a:rPr>
              <a:t>= </a:t>
            </a:r>
            <a:r>
              <a:rPr lang="en-US" altLang="en-US" sz="2000" i="1" dirty="0" smtClean="0">
                <a:latin typeface="+mn-lt"/>
                <a:cs typeface="Calibri" panose="020F0502020204030204" pitchFamily="34" charset="0"/>
              </a:rPr>
              <a:t>c</a:t>
            </a:r>
            <a:r>
              <a:rPr lang="hu-HU" altLang="en-US" sz="2000" baseline="30000" dirty="0">
                <a:cs typeface="Calibri" panose="020F0502020204030204" pitchFamily="34" charset="0"/>
              </a:rPr>
              <a:t>2</a:t>
            </a:r>
            <a:endParaRPr lang="hu-HU" altLang="en-US" sz="2000" dirty="0">
              <a:latin typeface="+mn-lt"/>
            </a:endParaRPr>
          </a:p>
        </p:txBody>
      </p:sp>
      <p:sp>
        <p:nvSpPr>
          <p:cNvPr id="47" name="Ellipszis 46"/>
          <p:cNvSpPr/>
          <p:nvPr/>
        </p:nvSpPr>
        <p:spPr>
          <a:xfrm>
            <a:off x="3087750" y="5530322"/>
            <a:ext cx="216024" cy="21602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par>
                                <p:cTn id="14" presetID="16" presetClass="entr" presetSubtype="21"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arn(inVertical)">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anim calcmode="lin" valueType="num">
                                      <p:cBhvr>
                                        <p:cTn id="22" dur="1000" fill="hold"/>
                                        <p:tgtEl>
                                          <p:spTgt spid="37"/>
                                        </p:tgtEl>
                                        <p:attrNameLst>
                                          <p:attrName>ppt_x</p:attrName>
                                        </p:attrNameLst>
                                      </p:cBhvr>
                                      <p:tavLst>
                                        <p:tav tm="0">
                                          <p:val>
                                            <p:strVal val="#ppt_x"/>
                                          </p:val>
                                        </p:tav>
                                        <p:tav tm="100000">
                                          <p:val>
                                            <p:strVal val="#ppt_x"/>
                                          </p:val>
                                        </p:tav>
                                      </p:tavLst>
                                    </p:anim>
                                    <p:anim calcmode="lin" valueType="num">
                                      <p:cBhvr>
                                        <p:cTn id="23" dur="1000" fill="hold"/>
                                        <p:tgtEl>
                                          <p:spTgt spid="3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ppt_x"/>
                                          </p:val>
                                        </p:tav>
                                        <p:tav tm="100000">
                                          <p:val>
                                            <p:strVal val="#ppt_x"/>
                                          </p:val>
                                        </p:tav>
                                      </p:tavLst>
                                    </p:anim>
                                    <p:anim calcmode="lin" valueType="num">
                                      <p:cBhvr additive="base">
                                        <p:cTn id="4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1000"/>
                                        <p:tgtEl>
                                          <p:spTgt spid="54"/>
                                        </p:tgtEl>
                                      </p:cBhvr>
                                    </p:animEffect>
                                    <p:anim calcmode="lin" valueType="num">
                                      <p:cBhvr>
                                        <p:cTn id="48" dur="1000" fill="hold"/>
                                        <p:tgtEl>
                                          <p:spTgt spid="54"/>
                                        </p:tgtEl>
                                        <p:attrNameLst>
                                          <p:attrName>ppt_x</p:attrName>
                                        </p:attrNameLst>
                                      </p:cBhvr>
                                      <p:tavLst>
                                        <p:tav tm="0">
                                          <p:val>
                                            <p:strVal val="#ppt_x"/>
                                          </p:val>
                                        </p:tav>
                                        <p:tav tm="100000">
                                          <p:val>
                                            <p:strVal val="#ppt_x"/>
                                          </p:val>
                                        </p:tav>
                                      </p:tavLst>
                                    </p:anim>
                                    <p:anim calcmode="lin" valueType="num">
                                      <p:cBhvr>
                                        <p:cTn id="49" dur="1000" fill="hold"/>
                                        <p:tgtEl>
                                          <p:spTgt spid="5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1000"/>
                                        <p:tgtEl>
                                          <p:spTgt spid="56"/>
                                        </p:tgtEl>
                                      </p:cBhvr>
                                    </p:animEffect>
                                    <p:anim calcmode="lin" valueType="num">
                                      <p:cBhvr>
                                        <p:cTn id="53" dur="1000" fill="hold"/>
                                        <p:tgtEl>
                                          <p:spTgt spid="56"/>
                                        </p:tgtEl>
                                        <p:attrNameLst>
                                          <p:attrName>ppt_x</p:attrName>
                                        </p:attrNameLst>
                                      </p:cBhvr>
                                      <p:tavLst>
                                        <p:tav tm="0">
                                          <p:val>
                                            <p:strVal val="#ppt_x"/>
                                          </p:val>
                                        </p:tav>
                                        <p:tav tm="100000">
                                          <p:val>
                                            <p:strVal val="#ppt_x"/>
                                          </p:val>
                                        </p:tav>
                                      </p:tavLst>
                                    </p:anim>
                                    <p:anim calcmode="lin" valueType="num">
                                      <p:cBhvr>
                                        <p:cTn id="5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7" grpId="0" animBg="1"/>
      <p:bldP spid="38" grpId="0" animBg="1"/>
      <p:bldP spid="41" grpId="0"/>
      <p:bldP spid="54" grpId="0" animBg="1"/>
      <p:bldP spid="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2555776" y="-94828"/>
            <a:ext cx="6788609" cy="1143000"/>
          </a:xfrm>
        </p:spPr>
        <p:txBody>
          <a:bodyPr>
            <a:normAutofit fontScale="90000"/>
          </a:bodyPr>
          <a:lstStyle/>
          <a:p>
            <a:pPr>
              <a:defRPr/>
            </a:pPr>
            <a:r>
              <a:rPr lang="en-GB" dirty="0" err="1" smtClean="0">
                <a:solidFill>
                  <a:srgbClr val="FF0000"/>
                </a:solidFill>
              </a:rPr>
              <a:t>Ve</a:t>
            </a:r>
            <a:r>
              <a:rPr lang="hu-HU" dirty="0" smtClean="0">
                <a:solidFill>
                  <a:srgbClr val="FF0000"/>
                </a:solidFill>
              </a:rPr>
              <a:t>k</a:t>
            </a:r>
            <a:r>
              <a:rPr lang="en-GB" dirty="0" smtClean="0">
                <a:solidFill>
                  <a:srgbClr val="FF0000"/>
                </a:solidFill>
              </a:rPr>
              <a:t>tor/Pont/</a:t>
            </a:r>
            <a:r>
              <a:rPr lang="hu-HU" dirty="0" smtClean="0">
                <a:solidFill>
                  <a:srgbClr val="FF0000"/>
                </a:solidFill>
              </a:rPr>
              <a:t>Sík/RGBA osztály</a:t>
            </a:r>
          </a:p>
        </p:txBody>
      </p:sp>
      <p:sp>
        <p:nvSpPr>
          <p:cNvPr id="4" name="Rectangle 4"/>
          <p:cNvSpPr>
            <a:spLocks noChangeArrowheads="1"/>
          </p:cNvSpPr>
          <p:nvPr/>
        </p:nvSpPr>
        <p:spPr bwMode="auto">
          <a:xfrm>
            <a:off x="107504" y="124752"/>
            <a:ext cx="9467850" cy="683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sz="1600" b="1" u="sng" dirty="0" err="1">
                <a:latin typeface="Courier New" pitchFamily="49" charset="0"/>
              </a:rPr>
              <a:t>struct</a:t>
            </a:r>
            <a:r>
              <a:rPr lang="hu-HU" altLang="en-US" sz="1600" b="1" u="sng" noProof="1">
                <a:latin typeface="Courier New" pitchFamily="49" charset="0"/>
              </a:rPr>
              <a:t> </a:t>
            </a:r>
            <a:r>
              <a:rPr lang="hu-HU" altLang="en-US" sz="1600" b="1" u="sng" noProof="1" smtClean="0">
                <a:latin typeface="Courier New" pitchFamily="49" charset="0"/>
              </a:rPr>
              <a:t>vec4</a:t>
            </a:r>
            <a:r>
              <a:rPr lang="hu-HU" altLang="en-US" sz="1600" b="1" noProof="1" smtClean="0">
                <a:latin typeface="Courier New" pitchFamily="49" charset="0"/>
              </a:rPr>
              <a:t> </a:t>
            </a:r>
            <a:r>
              <a:rPr lang="hu-HU" altLang="en-US" sz="1600" b="1" noProof="1">
                <a:latin typeface="Courier New" pitchFamily="49" charset="0"/>
              </a:rPr>
              <a:t>{</a:t>
            </a:r>
            <a:endParaRPr lang="hu-HU" altLang="en-US" sz="1600" noProof="1">
              <a:latin typeface="Courier New" pitchFamily="49" charset="0"/>
            </a:endParaRPr>
          </a:p>
          <a:p>
            <a:pPr algn="l"/>
            <a:r>
              <a:rPr lang="hu-HU" altLang="en-US" sz="1600" b="1" dirty="0">
                <a:latin typeface="Courier New" pitchFamily="49" charset="0"/>
              </a:rPr>
              <a:t>   </a:t>
            </a:r>
            <a:r>
              <a:rPr lang="hu-HU" altLang="en-US" sz="1600" b="1" noProof="1">
                <a:latin typeface="Courier New" pitchFamily="49" charset="0"/>
              </a:rPr>
              <a:t>float x, y, </a:t>
            </a:r>
            <a:r>
              <a:rPr lang="hu-HU" altLang="en-US" sz="1600" b="1" noProof="1" smtClean="0">
                <a:latin typeface="Courier New" pitchFamily="49" charset="0"/>
              </a:rPr>
              <a:t>z, w;</a:t>
            </a:r>
            <a:endParaRPr lang="hu-HU" altLang="en-US" sz="1600" b="1" noProof="1">
              <a:latin typeface="Courier New" pitchFamily="49" charset="0"/>
            </a:endParaRPr>
          </a:p>
          <a:p>
            <a:pPr algn="l"/>
            <a:endParaRPr lang="en-GB" altLang="en-US" sz="700" b="1" dirty="0">
              <a:latin typeface="Courier New" pitchFamily="49" charset="0"/>
            </a:endParaRPr>
          </a:p>
          <a:p>
            <a:pPr algn="l"/>
            <a:r>
              <a:rPr lang="en-GB" altLang="en-US" sz="1600" b="1" dirty="0">
                <a:latin typeface="Courier New" pitchFamily="49" charset="0"/>
              </a:rPr>
              <a:t>   </a:t>
            </a:r>
            <a:r>
              <a:rPr lang="hu-HU" altLang="en-US" sz="1600" b="1" dirty="0" smtClean="0">
                <a:latin typeface="Courier New" pitchFamily="49" charset="0"/>
              </a:rPr>
              <a:t>vec</a:t>
            </a:r>
            <a:r>
              <a:rPr lang="hu-HU" altLang="en-US" sz="1600" b="1" dirty="0">
                <a:latin typeface="Courier New" pitchFamily="49" charset="0"/>
              </a:rPr>
              <a:t>4</a:t>
            </a:r>
            <a:r>
              <a:rPr lang="en-GB" altLang="en-US" sz="1600" b="1" dirty="0" smtClean="0">
                <a:latin typeface="Courier New" pitchFamily="49" charset="0"/>
              </a:rPr>
              <a:t>(float </a:t>
            </a:r>
            <a:r>
              <a:rPr lang="en-GB" altLang="en-US" sz="1600" b="1" dirty="0">
                <a:latin typeface="Courier New" pitchFamily="49" charset="0"/>
              </a:rPr>
              <a:t>x0, float y0, float </a:t>
            </a:r>
            <a:r>
              <a:rPr lang="en-GB" altLang="en-US" sz="1600" b="1" dirty="0" smtClean="0">
                <a:latin typeface="Courier New" pitchFamily="49" charset="0"/>
              </a:rPr>
              <a:t>z0</a:t>
            </a:r>
            <a:r>
              <a:rPr lang="hu-HU" altLang="en-US" sz="1600" b="1" dirty="0" smtClean="0">
                <a:latin typeface="Courier New" pitchFamily="49" charset="0"/>
              </a:rPr>
              <a:t>, </a:t>
            </a:r>
            <a:r>
              <a:rPr lang="hu-HU" altLang="en-US" sz="1600" b="1" dirty="0" err="1" smtClean="0">
                <a:latin typeface="Courier New" pitchFamily="49" charset="0"/>
              </a:rPr>
              <a:t>float</a:t>
            </a:r>
            <a:r>
              <a:rPr lang="hu-HU" altLang="en-US" sz="1600" b="1" dirty="0" smtClean="0">
                <a:latin typeface="Courier New" pitchFamily="49" charset="0"/>
              </a:rPr>
              <a:t> w0</a:t>
            </a:r>
            <a:r>
              <a:rPr lang="en-GB" altLang="en-US" sz="1600" b="1" dirty="0" smtClean="0">
                <a:latin typeface="Courier New" pitchFamily="49" charset="0"/>
              </a:rPr>
              <a:t>) { </a:t>
            </a:r>
          </a:p>
          <a:p>
            <a:pPr algn="l"/>
            <a:r>
              <a:rPr lang="en-GB" altLang="en-US" sz="1600" b="1" dirty="0">
                <a:latin typeface="Courier New" pitchFamily="49" charset="0"/>
              </a:rPr>
              <a:t>	</a:t>
            </a:r>
            <a:r>
              <a:rPr lang="en-GB" altLang="en-US" sz="1600" b="1" dirty="0" smtClean="0">
                <a:latin typeface="Courier New" pitchFamily="49" charset="0"/>
              </a:rPr>
              <a:t>x = x0</a:t>
            </a:r>
            <a:r>
              <a:rPr lang="en-US" altLang="en-US" sz="1600" b="1" dirty="0">
                <a:latin typeface="Courier New" pitchFamily="49" charset="0"/>
              </a:rPr>
              <a:t>; </a:t>
            </a:r>
            <a:r>
              <a:rPr lang="en-US" altLang="en-US" sz="1600" b="1" dirty="0" smtClean="0">
                <a:latin typeface="Courier New" pitchFamily="49" charset="0"/>
              </a:rPr>
              <a:t>y = y0</a:t>
            </a:r>
            <a:r>
              <a:rPr lang="en-US" altLang="en-US" sz="1600" b="1" dirty="0">
                <a:latin typeface="Courier New" pitchFamily="49" charset="0"/>
              </a:rPr>
              <a:t>; </a:t>
            </a:r>
            <a:r>
              <a:rPr lang="en-US" altLang="en-US" sz="1600" b="1" dirty="0" smtClean="0">
                <a:latin typeface="Courier New" pitchFamily="49" charset="0"/>
              </a:rPr>
              <a:t>z = z0</a:t>
            </a:r>
            <a:r>
              <a:rPr lang="en-US" altLang="en-US" sz="1600" b="1" dirty="0">
                <a:latin typeface="Courier New" pitchFamily="49" charset="0"/>
              </a:rPr>
              <a:t>;</a:t>
            </a:r>
            <a:r>
              <a:rPr lang="hu-HU" altLang="en-US" sz="1600" b="1" dirty="0">
                <a:latin typeface="Courier New" pitchFamily="49" charset="0"/>
              </a:rPr>
              <a:t> </a:t>
            </a:r>
          </a:p>
          <a:p>
            <a:pPr algn="l"/>
            <a:r>
              <a:rPr lang="hu-HU" altLang="en-US" sz="1600" b="1" dirty="0" smtClean="0">
                <a:latin typeface="Courier New" pitchFamily="49" charset="0"/>
              </a:rPr>
              <a:t>	</a:t>
            </a:r>
            <a:r>
              <a:rPr lang="hu-HU" altLang="en-US" sz="1600" b="1" dirty="0" smtClean="0">
                <a:solidFill>
                  <a:srgbClr val="FF0000"/>
                </a:solidFill>
                <a:latin typeface="Courier New" pitchFamily="49" charset="0"/>
              </a:rPr>
              <a:t>w </a:t>
            </a:r>
            <a:r>
              <a:rPr lang="en-US" altLang="en-US" sz="1600" b="1" dirty="0" smtClean="0">
                <a:solidFill>
                  <a:srgbClr val="FF0000"/>
                </a:solidFill>
                <a:latin typeface="Courier New" pitchFamily="49" charset="0"/>
              </a:rPr>
              <a:t>= w0; // vektor:0, </a:t>
            </a:r>
            <a:r>
              <a:rPr lang="en-US" altLang="en-US" sz="1600" b="1" dirty="0" err="1" smtClean="0">
                <a:solidFill>
                  <a:srgbClr val="FF0000"/>
                </a:solidFill>
                <a:latin typeface="Courier New" pitchFamily="49" charset="0"/>
              </a:rPr>
              <a:t>pont</a:t>
            </a:r>
            <a:r>
              <a:rPr lang="en-US" altLang="en-US" sz="1600" b="1" dirty="0" smtClean="0">
                <a:solidFill>
                  <a:srgbClr val="FF0000"/>
                </a:solidFill>
                <a:latin typeface="Courier New" pitchFamily="49" charset="0"/>
              </a:rPr>
              <a:t>: 1, s</a:t>
            </a:r>
            <a:r>
              <a:rPr lang="hu-HU" altLang="en-US" sz="1600" b="1" dirty="0" err="1" smtClean="0">
                <a:solidFill>
                  <a:srgbClr val="FF0000"/>
                </a:solidFill>
                <a:latin typeface="Courier New" pitchFamily="49" charset="0"/>
              </a:rPr>
              <a:t>ík</a:t>
            </a:r>
            <a:r>
              <a:rPr lang="hu-HU" altLang="en-US" sz="1600" b="1" dirty="0" smtClean="0">
                <a:solidFill>
                  <a:srgbClr val="FF0000"/>
                </a:solidFill>
                <a:latin typeface="Courier New" pitchFamily="49" charset="0"/>
              </a:rPr>
              <a:t>: d, RGBA: </a:t>
            </a:r>
            <a:r>
              <a:rPr lang="en-US" altLang="en-US" sz="1600" b="1" dirty="0" err="1" smtClean="0">
                <a:solidFill>
                  <a:srgbClr val="FF0000"/>
                </a:solidFill>
                <a:latin typeface="Courier New" pitchFamily="49" charset="0"/>
              </a:rPr>
              <a:t>Opacit</a:t>
            </a:r>
            <a:r>
              <a:rPr lang="hu-HU" altLang="en-US" sz="1600" b="1" dirty="0" smtClean="0">
                <a:solidFill>
                  <a:srgbClr val="FF0000"/>
                </a:solidFill>
                <a:latin typeface="Courier New" pitchFamily="49" charset="0"/>
              </a:rPr>
              <a:t>ás</a:t>
            </a:r>
          </a:p>
          <a:p>
            <a:pPr algn="l"/>
            <a:r>
              <a:rPr lang="hu-HU" altLang="en-US" sz="1600" b="1" dirty="0">
                <a:latin typeface="Courier New" pitchFamily="49" charset="0"/>
              </a:rPr>
              <a:t> </a:t>
            </a:r>
            <a:r>
              <a:rPr lang="hu-HU" altLang="en-US" sz="1600" b="1" dirty="0" smtClean="0">
                <a:latin typeface="Courier New" pitchFamily="49" charset="0"/>
              </a:rPr>
              <a:t>  </a:t>
            </a:r>
            <a:r>
              <a:rPr lang="en-US" altLang="en-US" sz="1600" b="1" dirty="0" smtClean="0">
                <a:latin typeface="Courier New" pitchFamily="49" charset="0"/>
              </a:rPr>
              <a:t>}</a:t>
            </a:r>
            <a:endParaRPr lang="hu-HU" altLang="hu-HU" sz="700" dirty="0"/>
          </a:p>
          <a:p>
            <a:pPr algn="l"/>
            <a:r>
              <a:rPr lang="hu-HU" altLang="en-US" sz="1600" b="1" dirty="0">
                <a:latin typeface="Courier New" pitchFamily="49" charset="0"/>
              </a:rPr>
              <a:t>   </a:t>
            </a:r>
            <a:r>
              <a:rPr lang="hu-HU" altLang="en-US" sz="1600" b="1" dirty="0" err="1" smtClean="0">
                <a:latin typeface="Courier New" pitchFamily="49" charset="0"/>
              </a:rPr>
              <a:t>vec</a:t>
            </a:r>
            <a:r>
              <a:rPr lang="en-GB" altLang="en-US" sz="1600" b="1" dirty="0">
                <a:latin typeface="Courier New" pitchFamily="49" charset="0"/>
              </a:rPr>
              <a:t>4</a:t>
            </a:r>
            <a:r>
              <a:rPr lang="en-GB" altLang="en-US" sz="1600" b="1" noProof="1" smtClean="0">
                <a:latin typeface="Courier New" pitchFamily="49" charset="0"/>
              </a:rPr>
              <a:t> </a:t>
            </a:r>
            <a:r>
              <a:rPr lang="en-GB" altLang="en-US" sz="1600" b="1" noProof="1">
                <a:latin typeface="Courier New" pitchFamily="49" charset="0"/>
              </a:rPr>
              <a:t>operator*(</a:t>
            </a:r>
            <a:r>
              <a:rPr lang="en-GB" altLang="en-US" sz="1600" b="1" dirty="0">
                <a:latin typeface="Courier New" pitchFamily="49" charset="0"/>
              </a:rPr>
              <a:t>float</a:t>
            </a:r>
            <a:r>
              <a:rPr lang="en-GB" altLang="en-US" sz="1600" b="1" noProof="1">
                <a:latin typeface="Courier New" pitchFamily="49" charset="0"/>
              </a:rPr>
              <a:t> </a:t>
            </a:r>
            <a:r>
              <a:rPr lang="en-GB" altLang="en-US" sz="1600" b="1" dirty="0">
                <a:latin typeface="Courier New" pitchFamily="49" charset="0"/>
              </a:rPr>
              <a:t>a</a:t>
            </a:r>
            <a:r>
              <a:rPr lang="en-GB" altLang="en-US" sz="1600" b="1" noProof="1">
                <a:latin typeface="Courier New" pitchFamily="49" charset="0"/>
              </a:rPr>
              <a:t>) {</a:t>
            </a:r>
            <a:r>
              <a:rPr lang="en-US" altLang="en-US" sz="1600" b="1" dirty="0">
                <a:latin typeface="Courier New" pitchFamily="49" charset="0"/>
              </a:rPr>
              <a:t> </a:t>
            </a:r>
            <a:r>
              <a:rPr lang="en-US" altLang="en-US" sz="1600" b="1" dirty="0" smtClean="0">
                <a:latin typeface="Courier New" pitchFamily="49" charset="0"/>
              </a:rPr>
              <a:t>return </a:t>
            </a:r>
            <a:r>
              <a:rPr lang="hu-HU" altLang="en-US" sz="1600" b="1" dirty="0" err="1" smtClean="0">
                <a:latin typeface="Courier New" pitchFamily="49" charset="0"/>
              </a:rPr>
              <a:t>vec</a:t>
            </a:r>
            <a:r>
              <a:rPr lang="en-GB" altLang="en-US" sz="1600" b="1" dirty="0">
                <a:latin typeface="Courier New" pitchFamily="49" charset="0"/>
              </a:rPr>
              <a:t>4</a:t>
            </a:r>
            <a:r>
              <a:rPr lang="en-US" altLang="en-US" sz="1600" b="1" dirty="0" smtClean="0">
                <a:latin typeface="Courier New" pitchFamily="49" charset="0"/>
              </a:rPr>
              <a:t>(</a:t>
            </a:r>
            <a:r>
              <a:rPr lang="en-US" altLang="en-US" sz="1600" b="1" noProof="1" smtClean="0">
                <a:latin typeface="Courier New" pitchFamily="49" charset="0"/>
              </a:rPr>
              <a:t>x</a:t>
            </a:r>
            <a:r>
              <a:rPr lang="en-GB" altLang="en-US" sz="1600" b="1" dirty="0" smtClean="0">
                <a:latin typeface="Courier New" pitchFamily="49" charset="0"/>
              </a:rPr>
              <a:t> </a:t>
            </a:r>
            <a:r>
              <a:rPr lang="en-GB" altLang="en-US" sz="1600" b="1" dirty="0">
                <a:latin typeface="Courier New" pitchFamily="49" charset="0"/>
              </a:rPr>
              <a:t>* a</a:t>
            </a:r>
            <a:r>
              <a:rPr lang="en-US" altLang="en-US" sz="1600" b="1" dirty="0">
                <a:latin typeface="Courier New" pitchFamily="49" charset="0"/>
              </a:rPr>
              <a:t>,</a:t>
            </a:r>
            <a:r>
              <a:rPr lang="en-US" altLang="en-US" sz="1600" b="1" noProof="1">
                <a:latin typeface="Courier New" pitchFamily="49" charset="0"/>
              </a:rPr>
              <a:t> y </a:t>
            </a:r>
            <a:r>
              <a:rPr lang="en-GB" altLang="en-US" sz="1600" b="1" dirty="0">
                <a:latin typeface="Courier New" pitchFamily="49" charset="0"/>
              </a:rPr>
              <a:t>* a,</a:t>
            </a:r>
            <a:r>
              <a:rPr lang="en-GB" altLang="en-US" sz="1600" b="1" noProof="1">
                <a:latin typeface="Courier New" pitchFamily="49" charset="0"/>
              </a:rPr>
              <a:t> z </a:t>
            </a:r>
            <a:r>
              <a:rPr lang="en-GB" altLang="en-US" sz="1600" b="1" dirty="0">
                <a:latin typeface="Courier New" pitchFamily="49" charset="0"/>
              </a:rPr>
              <a:t>* </a:t>
            </a:r>
            <a:r>
              <a:rPr lang="en-GB" altLang="en-US" sz="1600" b="1" dirty="0" smtClean="0">
                <a:latin typeface="Courier New" pitchFamily="49" charset="0"/>
              </a:rPr>
              <a:t>a, w * a)</a:t>
            </a:r>
            <a:r>
              <a:rPr lang="en-GB" altLang="en-US" sz="1600" b="1" noProof="1" smtClean="0">
                <a:latin typeface="Courier New" pitchFamily="49" charset="0"/>
              </a:rPr>
              <a:t>;</a:t>
            </a:r>
            <a:r>
              <a:rPr lang="en-US" altLang="en-US" sz="1600" b="1" dirty="0" smtClean="0">
                <a:latin typeface="Courier New" pitchFamily="49" charset="0"/>
              </a:rPr>
              <a:t> </a:t>
            </a:r>
            <a:r>
              <a:rPr lang="en-US" altLang="en-US" sz="1600" b="1" noProof="1" smtClean="0">
                <a:latin typeface="Courier New" pitchFamily="49" charset="0"/>
              </a:rPr>
              <a:t>}</a:t>
            </a:r>
          </a:p>
          <a:p>
            <a:pPr algn="l"/>
            <a:endParaRPr lang="hu-HU" altLang="hu-HU" sz="800" dirty="0"/>
          </a:p>
          <a:p>
            <a:pPr algn="l"/>
            <a:r>
              <a:rPr lang="hu-HU" altLang="en-US" sz="1600" b="1" dirty="0" smtClean="0">
                <a:latin typeface="Courier New" pitchFamily="49" charset="0"/>
              </a:rPr>
              <a:t>   </a:t>
            </a:r>
            <a:r>
              <a:rPr lang="hu-HU" altLang="en-US" sz="1600" b="1" dirty="0" err="1" smtClean="0">
                <a:latin typeface="Courier New" pitchFamily="49" charset="0"/>
              </a:rPr>
              <a:t>vec</a:t>
            </a:r>
            <a:r>
              <a:rPr lang="en-GB" altLang="en-US" sz="1600" b="1" dirty="0">
                <a:latin typeface="Courier New" pitchFamily="49" charset="0"/>
              </a:rPr>
              <a:t>4</a:t>
            </a:r>
            <a:r>
              <a:rPr lang="en-GB" altLang="en-US" sz="1600" b="1" dirty="0" smtClean="0">
                <a:latin typeface="Courier New" pitchFamily="49" charset="0"/>
              </a:rPr>
              <a:t> </a:t>
            </a:r>
            <a:r>
              <a:rPr lang="en-GB" altLang="en-US" sz="1600" b="1" noProof="1">
                <a:latin typeface="Courier New" pitchFamily="49" charset="0"/>
              </a:rPr>
              <a:t>operator+(const </a:t>
            </a:r>
            <a:r>
              <a:rPr lang="hu-HU" altLang="en-US" sz="1600" b="1" dirty="0" smtClean="0">
                <a:latin typeface="Courier New" pitchFamily="49" charset="0"/>
              </a:rPr>
              <a:t>vec4</a:t>
            </a:r>
            <a:r>
              <a:rPr lang="en-GB" altLang="en-US" sz="1600" b="1" noProof="1" smtClean="0">
                <a:latin typeface="Courier New" pitchFamily="49" charset="0"/>
              </a:rPr>
              <a:t>&amp; </a:t>
            </a:r>
            <a:r>
              <a:rPr lang="en-GB" altLang="en-US" sz="1600" b="1" noProof="1">
                <a:latin typeface="Courier New" pitchFamily="49" charset="0"/>
              </a:rPr>
              <a:t>v) {</a:t>
            </a:r>
            <a:endParaRPr lang="en-US" altLang="en-US" sz="1600" b="1" dirty="0">
              <a:latin typeface="Courier New" pitchFamily="49" charset="0"/>
            </a:endParaRPr>
          </a:p>
          <a:p>
            <a:pPr algn="l"/>
            <a:r>
              <a:rPr lang="en-US" altLang="en-US" sz="1600" b="1" dirty="0">
                <a:latin typeface="Courier New" pitchFamily="49" charset="0"/>
              </a:rPr>
              <a:t> 	return </a:t>
            </a:r>
            <a:r>
              <a:rPr lang="hu-HU" altLang="en-US" sz="1600" b="1" dirty="0" err="1" smtClean="0">
                <a:latin typeface="Courier New" pitchFamily="49" charset="0"/>
              </a:rPr>
              <a:t>vec</a:t>
            </a:r>
            <a:r>
              <a:rPr lang="en-GB" altLang="en-US" sz="1600" b="1" dirty="0">
                <a:latin typeface="Courier New" pitchFamily="49" charset="0"/>
              </a:rPr>
              <a:t>4</a:t>
            </a:r>
            <a:r>
              <a:rPr lang="en-US" altLang="en-US" sz="1600" b="1" dirty="0" smtClean="0">
                <a:latin typeface="Courier New" pitchFamily="49" charset="0"/>
              </a:rPr>
              <a:t>(</a:t>
            </a:r>
            <a:r>
              <a:rPr lang="en-US" altLang="en-US" sz="1600" b="1" noProof="1" smtClean="0">
                <a:latin typeface="Courier New" pitchFamily="49" charset="0"/>
              </a:rPr>
              <a:t>x</a:t>
            </a:r>
            <a:r>
              <a:rPr lang="en-US" altLang="en-US" sz="1600" b="1" dirty="0" smtClean="0">
                <a:latin typeface="Courier New" pitchFamily="49" charset="0"/>
              </a:rPr>
              <a:t> </a:t>
            </a:r>
            <a:r>
              <a:rPr lang="en-GB" altLang="en-US" sz="1600" b="1" dirty="0">
                <a:latin typeface="Courier New" pitchFamily="49" charset="0"/>
              </a:rPr>
              <a:t>+ </a:t>
            </a:r>
            <a:r>
              <a:rPr lang="en-GB" altLang="en-US" sz="1600" b="1" dirty="0" err="1">
                <a:latin typeface="Courier New" pitchFamily="49" charset="0"/>
              </a:rPr>
              <a:t>v.x</a:t>
            </a:r>
            <a:r>
              <a:rPr lang="en-US" altLang="en-US" sz="1600" b="1" dirty="0">
                <a:latin typeface="Courier New" pitchFamily="49" charset="0"/>
              </a:rPr>
              <a:t>,</a:t>
            </a:r>
            <a:r>
              <a:rPr lang="en-US" altLang="en-US" sz="1600" b="1" noProof="1">
                <a:latin typeface="Courier New" pitchFamily="49" charset="0"/>
              </a:rPr>
              <a:t> y</a:t>
            </a:r>
            <a:r>
              <a:rPr lang="en-US" altLang="en-US" sz="1600" b="1" dirty="0">
                <a:latin typeface="Courier New" pitchFamily="49" charset="0"/>
              </a:rPr>
              <a:t> + </a:t>
            </a:r>
            <a:r>
              <a:rPr lang="en-US" altLang="en-US" sz="1600" b="1" dirty="0" err="1">
                <a:latin typeface="Courier New" pitchFamily="49" charset="0"/>
              </a:rPr>
              <a:t>v.y</a:t>
            </a:r>
            <a:r>
              <a:rPr lang="en-GB" altLang="en-US" sz="1600" b="1" dirty="0">
                <a:latin typeface="Courier New" pitchFamily="49" charset="0"/>
              </a:rPr>
              <a:t>,</a:t>
            </a:r>
            <a:r>
              <a:rPr lang="en-GB" altLang="en-US" sz="1600" b="1" noProof="1">
                <a:latin typeface="Courier New" pitchFamily="49" charset="0"/>
              </a:rPr>
              <a:t> z </a:t>
            </a:r>
            <a:r>
              <a:rPr lang="en-GB" altLang="en-US" sz="1600" b="1" dirty="0">
                <a:latin typeface="Courier New" pitchFamily="49" charset="0"/>
              </a:rPr>
              <a:t>+ </a:t>
            </a:r>
            <a:r>
              <a:rPr lang="en-GB" altLang="en-US" sz="1600" b="1" dirty="0" err="1" smtClean="0">
                <a:latin typeface="Courier New" pitchFamily="49" charset="0"/>
              </a:rPr>
              <a:t>v.z</a:t>
            </a:r>
            <a:r>
              <a:rPr lang="hu-HU" altLang="en-US" sz="1600" b="1" dirty="0" smtClean="0">
                <a:latin typeface="Courier New" pitchFamily="49" charset="0"/>
              </a:rPr>
              <a:t>, w </a:t>
            </a:r>
            <a:r>
              <a:rPr lang="en-US" altLang="en-US" sz="1600" b="1" dirty="0" smtClean="0">
                <a:latin typeface="Courier New" pitchFamily="49" charset="0"/>
              </a:rPr>
              <a:t>+ </a:t>
            </a:r>
            <a:r>
              <a:rPr lang="en-US" altLang="en-US" sz="1600" b="1" dirty="0" err="1" smtClean="0">
                <a:latin typeface="Courier New" pitchFamily="49" charset="0"/>
              </a:rPr>
              <a:t>v.w</a:t>
            </a:r>
            <a:r>
              <a:rPr lang="en-GB" altLang="en-US" sz="1600" b="1" dirty="0" smtClean="0">
                <a:latin typeface="Courier New" pitchFamily="49" charset="0"/>
              </a:rPr>
              <a:t>)</a:t>
            </a:r>
            <a:r>
              <a:rPr lang="en-GB" altLang="en-US" sz="1600" b="1" noProof="1" smtClean="0">
                <a:latin typeface="Courier New" pitchFamily="49" charset="0"/>
              </a:rPr>
              <a:t>;</a:t>
            </a:r>
            <a:r>
              <a:rPr lang="en-GB" altLang="en-US" sz="1600" b="1" dirty="0" smtClean="0">
                <a:latin typeface="Courier New" pitchFamily="49" charset="0"/>
              </a:rPr>
              <a:t> </a:t>
            </a:r>
            <a:endParaRPr lang="en-GB" altLang="en-US" sz="1600" b="1" dirty="0">
              <a:latin typeface="Courier New" pitchFamily="49" charset="0"/>
            </a:endParaRPr>
          </a:p>
          <a:p>
            <a:pPr algn="l"/>
            <a:r>
              <a:rPr lang="en-GB" altLang="en-US" sz="1600" b="1" dirty="0">
                <a:latin typeface="Courier New" pitchFamily="49" charset="0"/>
              </a:rPr>
              <a:t>   </a:t>
            </a:r>
            <a:r>
              <a:rPr lang="en-GB" altLang="en-US" sz="1600" b="1" noProof="1">
                <a:latin typeface="Courier New" pitchFamily="49" charset="0"/>
              </a:rPr>
              <a:t>}</a:t>
            </a:r>
            <a:endParaRPr lang="en-GB" altLang="en-US" sz="1600" b="1" dirty="0">
              <a:latin typeface="Courier New" pitchFamily="49" charset="0"/>
            </a:endParaRPr>
          </a:p>
          <a:p>
            <a:pPr algn="l"/>
            <a:r>
              <a:rPr lang="en-GB" altLang="en-US" sz="1600" b="1" dirty="0">
                <a:latin typeface="Courier New" pitchFamily="49" charset="0"/>
              </a:rPr>
              <a:t>   </a:t>
            </a:r>
            <a:r>
              <a:rPr lang="hu-HU" altLang="en-US" sz="1600" b="1" dirty="0" err="1" smtClean="0">
                <a:latin typeface="Courier New" pitchFamily="49" charset="0"/>
              </a:rPr>
              <a:t>vec</a:t>
            </a:r>
            <a:r>
              <a:rPr lang="en-GB" altLang="en-US" sz="1600" b="1" dirty="0">
                <a:latin typeface="Courier New" pitchFamily="49" charset="0"/>
              </a:rPr>
              <a:t>4</a:t>
            </a:r>
            <a:r>
              <a:rPr lang="en-GB" altLang="en-US" sz="1600" b="1" noProof="1" smtClean="0">
                <a:latin typeface="Courier New" pitchFamily="49" charset="0"/>
              </a:rPr>
              <a:t> </a:t>
            </a:r>
            <a:r>
              <a:rPr lang="en-GB" altLang="en-US" sz="1600" b="1" noProof="1">
                <a:latin typeface="Courier New" pitchFamily="49" charset="0"/>
              </a:rPr>
              <a:t>operator</a:t>
            </a:r>
            <a:r>
              <a:rPr lang="en-GB" altLang="en-US" sz="1600" b="1" dirty="0">
                <a:latin typeface="Courier New" pitchFamily="49" charset="0"/>
              </a:rPr>
              <a:t>-</a:t>
            </a:r>
            <a:r>
              <a:rPr lang="en-GB" altLang="en-US" sz="1600" b="1" noProof="1">
                <a:latin typeface="Courier New" pitchFamily="49" charset="0"/>
              </a:rPr>
              <a:t>(const </a:t>
            </a:r>
            <a:r>
              <a:rPr lang="hu-HU" altLang="en-US" sz="1600" b="1" dirty="0" smtClean="0">
                <a:latin typeface="Courier New" pitchFamily="49" charset="0"/>
              </a:rPr>
              <a:t>vec4</a:t>
            </a:r>
            <a:r>
              <a:rPr lang="en-GB" altLang="en-US" sz="1600" b="1" noProof="1" smtClean="0">
                <a:latin typeface="Courier New" pitchFamily="49" charset="0"/>
              </a:rPr>
              <a:t>&amp; </a:t>
            </a:r>
            <a:r>
              <a:rPr lang="en-GB" altLang="en-US" sz="1600" b="1" noProof="1">
                <a:latin typeface="Courier New" pitchFamily="49" charset="0"/>
              </a:rPr>
              <a:t>v) {</a:t>
            </a:r>
            <a:endParaRPr lang="en-US" altLang="en-US" sz="1600" b="1" dirty="0">
              <a:latin typeface="Courier New" pitchFamily="49" charset="0"/>
            </a:endParaRPr>
          </a:p>
          <a:p>
            <a:pPr algn="l"/>
            <a:r>
              <a:rPr lang="en-US" altLang="en-US" sz="1600" b="1" dirty="0">
                <a:latin typeface="Courier New" pitchFamily="49" charset="0"/>
              </a:rPr>
              <a:t> 	return </a:t>
            </a:r>
            <a:r>
              <a:rPr lang="hu-HU" altLang="en-US" sz="1600" b="1" dirty="0" err="1" smtClean="0">
                <a:latin typeface="Courier New" pitchFamily="49" charset="0"/>
              </a:rPr>
              <a:t>vec</a:t>
            </a:r>
            <a:r>
              <a:rPr lang="en-GB" altLang="en-US" sz="1600" b="1" dirty="0">
                <a:latin typeface="Courier New" pitchFamily="49" charset="0"/>
              </a:rPr>
              <a:t>4</a:t>
            </a:r>
            <a:r>
              <a:rPr lang="en-US" altLang="en-US" sz="1600" b="1" dirty="0" smtClean="0">
                <a:latin typeface="Courier New" pitchFamily="49" charset="0"/>
              </a:rPr>
              <a:t>(</a:t>
            </a:r>
            <a:r>
              <a:rPr lang="en-US" altLang="en-US" sz="1600" b="1" noProof="1" smtClean="0">
                <a:latin typeface="Courier New" pitchFamily="49" charset="0"/>
              </a:rPr>
              <a:t>x</a:t>
            </a:r>
            <a:r>
              <a:rPr lang="en-US" altLang="en-US" sz="1600" b="1" dirty="0" smtClean="0">
                <a:latin typeface="Courier New" pitchFamily="49" charset="0"/>
              </a:rPr>
              <a:t> </a:t>
            </a:r>
            <a:r>
              <a:rPr lang="en-GB" altLang="en-US" sz="1600" b="1" dirty="0">
                <a:latin typeface="Courier New" pitchFamily="49" charset="0"/>
              </a:rPr>
              <a:t>- </a:t>
            </a:r>
            <a:r>
              <a:rPr lang="en-GB" altLang="en-US" sz="1600" b="1" dirty="0" err="1">
                <a:latin typeface="Courier New" pitchFamily="49" charset="0"/>
              </a:rPr>
              <a:t>v.x</a:t>
            </a:r>
            <a:r>
              <a:rPr lang="en-US" altLang="en-US" sz="1600" b="1" dirty="0">
                <a:latin typeface="Courier New" pitchFamily="49" charset="0"/>
              </a:rPr>
              <a:t>,</a:t>
            </a:r>
            <a:r>
              <a:rPr lang="en-US" altLang="en-US" sz="1600" b="1" noProof="1">
                <a:latin typeface="Courier New" pitchFamily="49" charset="0"/>
              </a:rPr>
              <a:t> y</a:t>
            </a:r>
            <a:r>
              <a:rPr lang="en-US" altLang="en-US" sz="1600" b="1" dirty="0">
                <a:latin typeface="Courier New" pitchFamily="49" charset="0"/>
              </a:rPr>
              <a:t> - </a:t>
            </a:r>
            <a:r>
              <a:rPr lang="en-US" altLang="en-US" sz="1600" b="1" dirty="0" err="1">
                <a:latin typeface="Courier New" pitchFamily="49" charset="0"/>
              </a:rPr>
              <a:t>v.y</a:t>
            </a:r>
            <a:r>
              <a:rPr lang="en-GB" altLang="en-US" sz="1600" b="1" dirty="0">
                <a:latin typeface="Courier New" pitchFamily="49" charset="0"/>
              </a:rPr>
              <a:t>,</a:t>
            </a:r>
            <a:r>
              <a:rPr lang="en-GB" altLang="en-US" sz="1600" b="1" noProof="1">
                <a:latin typeface="Courier New" pitchFamily="49" charset="0"/>
              </a:rPr>
              <a:t> z </a:t>
            </a:r>
            <a:r>
              <a:rPr lang="en-GB" altLang="en-US" sz="1600" b="1" dirty="0">
                <a:latin typeface="Courier New" pitchFamily="49" charset="0"/>
              </a:rPr>
              <a:t>- </a:t>
            </a:r>
            <a:r>
              <a:rPr lang="en-GB" altLang="en-US" sz="1600" b="1" dirty="0" err="1" smtClean="0">
                <a:latin typeface="Courier New" pitchFamily="49" charset="0"/>
              </a:rPr>
              <a:t>v.z</a:t>
            </a:r>
            <a:r>
              <a:rPr lang="en-GB" altLang="en-US" sz="1600" b="1" dirty="0" smtClean="0">
                <a:latin typeface="Courier New" pitchFamily="49" charset="0"/>
              </a:rPr>
              <a:t>, w – </a:t>
            </a:r>
            <a:r>
              <a:rPr lang="en-GB" altLang="en-US" sz="1600" b="1" dirty="0" err="1" smtClean="0">
                <a:latin typeface="Courier New" pitchFamily="49" charset="0"/>
              </a:rPr>
              <a:t>v.w</a:t>
            </a:r>
            <a:r>
              <a:rPr lang="en-GB" altLang="en-US" sz="1600" b="1" dirty="0" smtClean="0">
                <a:latin typeface="Courier New" pitchFamily="49" charset="0"/>
              </a:rPr>
              <a:t>)</a:t>
            </a:r>
            <a:r>
              <a:rPr lang="en-GB" altLang="en-US" sz="1600" b="1" noProof="1" smtClean="0">
                <a:latin typeface="Courier New" pitchFamily="49" charset="0"/>
              </a:rPr>
              <a:t>;</a:t>
            </a:r>
            <a:r>
              <a:rPr lang="en-GB" altLang="en-US" sz="1600" b="1" dirty="0" smtClean="0">
                <a:latin typeface="Courier New" pitchFamily="49" charset="0"/>
              </a:rPr>
              <a:t> </a:t>
            </a:r>
            <a:endParaRPr lang="en-GB" altLang="en-US" sz="1600" b="1" dirty="0">
              <a:latin typeface="Courier New" pitchFamily="49" charset="0"/>
            </a:endParaRPr>
          </a:p>
          <a:p>
            <a:pPr algn="l"/>
            <a:r>
              <a:rPr lang="en-GB" altLang="en-US" sz="1600" b="1" dirty="0">
                <a:latin typeface="Courier New" pitchFamily="49" charset="0"/>
              </a:rPr>
              <a:t>   </a:t>
            </a:r>
            <a:r>
              <a:rPr lang="en-GB" altLang="en-US" sz="1600" b="1" noProof="1">
                <a:latin typeface="Courier New" pitchFamily="49" charset="0"/>
              </a:rPr>
              <a:t>}</a:t>
            </a:r>
            <a:endParaRPr lang="en-GB" altLang="en-US" sz="1600" b="1" dirty="0">
              <a:latin typeface="Courier New" pitchFamily="49" charset="0"/>
            </a:endParaRPr>
          </a:p>
          <a:p>
            <a:pPr algn="l"/>
            <a:r>
              <a:rPr lang="en-GB" altLang="en-US" sz="1600" b="1" dirty="0">
                <a:latin typeface="Courier New" pitchFamily="49" charset="0"/>
              </a:rPr>
              <a:t> </a:t>
            </a:r>
            <a:r>
              <a:rPr lang="en-GB" altLang="en-US" sz="1600" b="1" dirty="0" smtClean="0">
                <a:latin typeface="Courier New" pitchFamily="49" charset="0"/>
              </a:rPr>
              <a:t>  </a:t>
            </a:r>
            <a:r>
              <a:rPr lang="hu-HU" altLang="en-US" sz="1600" b="1" dirty="0" err="1" smtClean="0">
                <a:latin typeface="Courier New" pitchFamily="49" charset="0"/>
              </a:rPr>
              <a:t>vec</a:t>
            </a:r>
            <a:r>
              <a:rPr lang="en-GB" altLang="en-US" sz="1600" b="1" dirty="0">
                <a:latin typeface="Courier New" pitchFamily="49" charset="0"/>
              </a:rPr>
              <a:t>4</a:t>
            </a:r>
            <a:r>
              <a:rPr lang="en-GB" altLang="en-US" sz="1600" b="1" noProof="1" smtClean="0">
                <a:latin typeface="Courier New" pitchFamily="49" charset="0"/>
              </a:rPr>
              <a:t> operator</a:t>
            </a:r>
            <a:r>
              <a:rPr lang="en-GB" altLang="en-US" sz="1600" b="1" dirty="0" smtClean="0">
                <a:latin typeface="Courier New" pitchFamily="49" charset="0"/>
              </a:rPr>
              <a:t>*</a:t>
            </a:r>
            <a:r>
              <a:rPr lang="en-GB" altLang="en-US" sz="1600" b="1" noProof="1" smtClean="0">
                <a:latin typeface="Courier New" pitchFamily="49" charset="0"/>
              </a:rPr>
              <a:t>(</a:t>
            </a:r>
            <a:r>
              <a:rPr lang="en-GB" altLang="en-US" sz="1600" b="1" noProof="1">
                <a:latin typeface="Courier New" pitchFamily="49" charset="0"/>
              </a:rPr>
              <a:t>const </a:t>
            </a:r>
            <a:r>
              <a:rPr lang="hu-HU" altLang="en-US" sz="1600" b="1" dirty="0" smtClean="0">
                <a:latin typeface="Courier New" pitchFamily="49" charset="0"/>
              </a:rPr>
              <a:t>vec4</a:t>
            </a:r>
            <a:r>
              <a:rPr lang="en-GB" altLang="en-US" sz="1600" b="1" noProof="1" smtClean="0">
                <a:latin typeface="Courier New" pitchFamily="49" charset="0"/>
              </a:rPr>
              <a:t>&amp; </a:t>
            </a:r>
            <a:r>
              <a:rPr lang="en-GB" altLang="en-US" sz="1600" b="1" noProof="1">
                <a:latin typeface="Courier New" pitchFamily="49" charset="0"/>
              </a:rPr>
              <a:t>v) {</a:t>
            </a:r>
            <a:endParaRPr lang="en-US" altLang="en-US" sz="1600" b="1" dirty="0">
              <a:latin typeface="Courier New" pitchFamily="49" charset="0"/>
            </a:endParaRPr>
          </a:p>
          <a:p>
            <a:pPr algn="l"/>
            <a:r>
              <a:rPr lang="en-US" altLang="en-US" sz="1600" b="1" dirty="0">
                <a:latin typeface="Courier New" pitchFamily="49" charset="0"/>
              </a:rPr>
              <a:t> 	return </a:t>
            </a:r>
            <a:r>
              <a:rPr lang="hu-HU" altLang="en-US" sz="1600" b="1" dirty="0" err="1" smtClean="0">
                <a:latin typeface="Courier New" pitchFamily="49" charset="0"/>
              </a:rPr>
              <a:t>vec</a:t>
            </a:r>
            <a:r>
              <a:rPr lang="en-GB" altLang="en-US" sz="1600" b="1" dirty="0">
                <a:latin typeface="Courier New" pitchFamily="49" charset="0"/>
              </a:rPr>
              <a:t>4</a:t>
            </a:r>
            <a:r>
              <a:rPr lang="en-US" altLang="en-US" sz="1600" b="1" dirty="0" smtClean="0">
                <a:latin typeface="Courier New" pitchFamily="49" charset="0"/>
              </a:rPr>
              <a:t>(</a:t>
            </a:r>
            <a:r>
              <a:rPr lang="en-US" altLang="en-US" sz="1600" b="1" noProof="1" smtClean="0">
                <a:latin typeface="Courier New" pitchFamily="49" charset="0"/>
              </a:rPr>
              <a:t>x</a:t>
            </a:r>
            <a:r>
              <a:rPr lang="en-US" altLang="en-US" sz="1600" b="1" dirty="0" smtClean="0">
                <a:latin typeface="Courier New" pitchFamily="49" charset="0"/>
              </a:rPr>
              <a:t> </a:t>
            </a:r>
            <a:r>
              <a:rPr lang="en-GB" altLang="en-US" sz="1600" b="1" dirty="0" smtClean="0">
                <a:latin typeface="Courier New" pitchFamily="49" charset="0"/>
              </a:rPr>
              <a:t>* </a:t>
            </a:r>
            <a:r>
              <a:rPr lang="en-GB" altLang="en-US" sz="1600" b="1" dirty="0" err="1">
                <a:latin typeface="Courier New" pitchFamily="49" charset="0"/>
              </a:rPr>
              <a:t>v.x</a:t>
            </a:r>
            <a:r>
              <a:rPr lang="en-US" altLang="en-US" sz="1600" b="1" dirty="0">
                <a:latin typeface="Courier New" pitchFamily="49" charset="0"/>
              </a:rPr>
              <a:t>,</a:t>
            </a:r>
            <a:r>
              <a:rPr lang="en-US" altLang="en-US" sz="1600" b="1" noProof="1">
                <a:latin typeface="Courier New" pitchFamily="49" charset="0"/>
              </a:rPr>
              <a:t> y</a:t>
            </a:r>
            <a:r>
              <a:rPr lang="en-US" altLang="en-US" sz="1600" b="1" dirty="0">
                <a:latin typeface="Courier New" pitchFamily="49" charset="0"/>
              </a:rPr>
              <a:t> </a:t>
            </a:r>
            <a:r>
              <a:rPr lang="en-US" altLang="en-US" sz="1600" b="1" dirty="0" smtClean="0">
                <a:latin typeface="Courier New" pitchFamily="49" charset="0"/>
              </a:rPr>
              <a:t>* </a:t>
            </a:r>
            <a:r>
              <a:rPr lang="en-US" altLang="en-US" sz="1600" b="1" dirty="0" err="1">
                <a:latin typeface="Courier New" pitchFamily="49" charset="0"/>
              </a:rPr>
              <a:t>v.y</a:t>
            </a:r>
            <a:r>
              <a:rPr lang="en-GB" altLang="en-US" sz="1600" b="1" dirty="0">
                <a:latin typeface="Courier New" pitchFamily="49" charset="0"/>
              </a:rPr>
              <a:t>,</a:t>
            </a:r>
            <a:r>
              <a:rPr lang="en-GB" altLang="en-US" sz="1600" b="1" noProof="1">
                <a:latin typeface="Courier New" pitchFamily="49" charset="0"/>
              </a:rPr>
              <a:t> z </a:t>
            </a:r>
            <a:r>
              <a:rPr lang="en-GB" altLang="en-US" sz="1600" b="1" dirty="0" smtClean="0">
                <a:latin typeface="Courier New" pitchFamily="49" charset="0"/>
              </a:rPr>
              <a:t>* </a:t>
            </a:r>
            <a:r>
              <a:rPr lang="en-GB" altLang="en-US" sz="1600" b="1" dirty="0" err="1" smtClean="0">
                <a:latin typeface="Courier New" pitchFamily="49" charset="0"/>
              </a:rPr>
              <a:t>v.z</a:t>
            </a:r>
            <a:r>
              <a:rPr lang="en-GB" altLang="en-US" sz="1600" b="1" dirty="0" smtClean="0">
                <a:latin typeface="Courier New" pitchFamily="49" charset="0"/>
              </a:rPr>
              <a:t>, w * </a:t>
            </a:r>
            <a:r>
              <a:rPr lang="en-GB" altLang="en-US" sz="1600" b="1" dirty="0" err="1" smtClean="0">
                <a:latin typeface="Courier New" pitchFamily="49" charset="0"/>
              </a:rPr>
              <a:t>v.w</a:t>
            </a:r>
            <a:r>
              <a:rPr lang="en-GB" altLang="en-US" sz="1600" b="1" dirty="0" smtClean="0">
                <a:latin typeface="Courier New" pitchFamily="49" charset="0"/>
              </a:rPr>
              <a:t>)</a:t>
            </a:r>
            <a:r>
              <a:rPr lang="en-GB" altLang="en-US" sz="1600" b="1" noProof="1" smtClean="0">
                <a:latin typeface="Courier New" pitchFamily="49" charset="0"/>
              </a:rPr>
              <a:t>;</a:t>
            </a:r>
            <a:r>
              <a:rPr lang="en-GB" altLang="en-US" sz="1600" b="1" dirty="0" smtClean="0">
                <a:latin typeface="Courier New" pitchFamily="49" charset="0"/>
              </a:rPr>
              <a:t> </a:t>
            </a:r>
            <a:endParaRPr lang="en-GB" altLang="en-US" sz="1600" b="1" dirty="0">
              <a:latin typeface="Courier New" pitchFamily="49" charset="0"/>
            </a:endParaRPr>
          </a:p>
          <a:p>
            <a:pPr algn="l"/>
            <a:r>
              <a:rPr lang="en-GB" altLang="en-US" sz="1600" b="1" dirty="0">
                <a:latin typeface="Courier New" pitchFamily="49" charset="0"/>
              </a:rPr>
              <a:t>   </a:t>
            </a:r>
            <a:r>
              <a:rPr lang="en-GB" altLang="en-US" sz="1600" b="1" noProof="1">
                <a:latin typeface="Courier New" pitchFamily="49" charset="0"/>
              </a:rPr>
              <a:t>}</a:t>
            </a:r>
            <a:r>
              <a:rPr lang="en-US" altLang="en-US" sz="1600" b="1" dirty="0" smtClean="0">
                <a:latin typeface="Courier New" pitchFamily="49" charset="0"/>
              </a:rPr>
              <a:t>   </a:t>
            </a:r>
          </a:p>
          <a:p>
            <a:pPr algn="l"/>
            <a:r>
              <a:rPr lang="en-US" altLang="en-US" sz="1600" b="1" dirty="0">
                <a:latin typeface="Courier New" pitchFamily="49" charset="0"/>
              </a:rPr>
              <a:t> </a:t>
            </a:r>
            <a:r>
              <a:rPr lang="en-US" altLang="en-US" sz="1600" b="1" dirty="0" smtClean="0">
                <a:latin typeface="Courier New" pitchFamily="49" charset="0"/>
              </a:rPr>
              <a:t>  float </a:t>
            </a:r>
            <a:r>
              <a:rPr lang="en-US" altLang="en-US" sz="1600" b="1" dirty="0">
                <a:latin typeface="Courier New" pitchFamily="49" charset="0"/>
              </a:rPr>
              <a:t>Length() { return </a:t>
            </a:r>
            <a:r>
              <a:rPr lang="en-US" altLang="en-US" sz="1600" b="1" dirty="0" err="1">
                <a:latin typeface="Courier New" pitchFamily="49" charset="0"/>
              </a:rPr>
              <a:t>sqrt</a:t>
            </a:r>
            <a:r>
              <a:rPr lang="hu-HU" altLang="en-US" sz="1600" b="1" dirty="0">
                <a:latin typeface="Courier New" pitchFamily="49" charset="0"/>
              </a:rPr>
              <a:t>f</a:t>
            </a:r>
            <a:r>
              <a:rPr lang="en-US" altLang="en-US" sz="1600" b="1" dirty="0">
                <a:latin typeface="Courier New" pitchFamily="49" charset="0"/>
              </a:rPr>
              <a:t>(x * x + y * y + z * </a:t>
            </a:r>
            <a:r>
              <a:rPr lang="en-US" altLang="en-US" sz="1600" b="1" dirty="0" smtClean="0">
                <a:latin typeface="Courier New" pitchFamily="49" charset="0"/>
              </a:rPr>
              <a:t>z + w * w); </a:t>
            </a:r>
            <a:r>
              <a:rPr lang="en-US" altLang="en-US" sz="1600" b="1" dirty="0">
                <a:latin typeface="Courier New" pitchFamily="49" charset="0"/>
              </a:rPr>
              <a:t>}</a:t>
            </a:r>
          </a:p>
          <a:p>
            <a:pPr algn="l"/>
            <a:r>
              <a:rPr lang="en-US" altLang="en-US" sz="1600" b="1" dirty="0">
                <a:latin typeface="Courier New" pitchFamily="49" charset="0"/>
              </a:rPr>
              <a:t>};</a:t>
            </a:r>
            <a:endParaRPr lang="hu-HU" altLang="en-US" sz="1600" b="1" dirty="0">
              <a:latin typeface="Courier New" pitchFamily="49" charset="0"/>
            </a:endParaRPr>
          </a:p>
          <a:p>
            <a:pPr algn="l"/>
            <a:endParaRPr lang="en-US" altLang="en-US" sz="700" b="1" dirty="0">
              <a:latin typeface="Courier New" pitchFamily="49" charset="0"/>
            </a:endParaRPr>
          </a:p>
          <a:p>
            <a:pPr algn="l"/>
            <a:r>
              <a:rPr lang="en-US" altLang="en-US" sz="1600" b="1" noProof="1">
                <a:latin typeface="Courier New" pitchFamily="49" charset="0"/>
              </a:rPr>
              <a:t>float dot(const </a:t>
            </a:r>
            <a:r>
              <a:rPr lang="hu-HU" altLang="en-US" sz="1600" b="1" dirty="0" err="1" smtClean="0">
                <a:latin typeface="Courier New" pitchFamily="49" charset="0"/>
              </a:rPr>
              <a:t>vec</a:t>
            </a:r>
            <a:r>
              <a:rPr lang="en-GB" altLang="en-US" sz="1600" b="1" dirty="0">
                <a:latin typeface="Courier New" pitchFamily="49" charset="0"/>
              </a:rPr>
              <a:t>4</a:t>
            </a:r>
            <a:r>
              <a:rPr lang="en-GB" altLang="en-US" sz="1600" b="1" noProof="1" smtClean="0">
                <a:latin typeface="Courier New" pitchFamily="49" charset="0"/>
              </a:rPr>
              <a:t>&amp; </a:t>
            </a:r>
            <a:r>
              <a:rPr lang="en-GB" altLang="en-US" sz="1600" b="1" noProof="1">
                <a:latin typeface="Courier New" pitchFamily="49" charset="0"/>
              </a:rPr>
              <a:t>v1, const </a:t>
            </a:r>
            <a:r>
              <a:rPr lang="hu-HU" altLang="en-US" sz="1600" b="1" dirty="0" err="1" smtClean="0">
                <a:latin typeface="Courier New" pitchFamily="49" charset="0"/>
              </a:rPr>
              <a:t>vec</a:t>
            </a:r>
            <a:r>
              <a:rPr lang="en-GB" altLang="en-US" sz="1600" b="1" dirty="0">
                <a:latin typeface="Courier New" pitchFamily="49" charset="0"/>
              </a:rPr>
              <a:t>4</a:t>
            </a:r>
            <a:r>
              <a:rPr lang="en-GB" altLang="en-US" sz="1600" b="1" noProof="1" smtClean="0">
                <a:latin typeface="Courier New" pitchFamily="49" charset="0"/>
              </a:rPr>
              <a:t>&amp; </a:t>
            </a:r>
            <a:r>
              <a:rPr lang="en-GB" altLang="en-US" sz="1600" b="1" noProof="1">
                <a:latin typeface="Courier New" pitchFamily="49" charset="0"/>
              </a:rPr>
              <a:t>v2) { </a:t>
            </a:r>
            <a:endParaRPr lang="en-US" altLang="en-US" sz="1600" b="1" dirty="0">
              <a:latin typeface="Courier New" pitchFamily="49" charset="0"/>
            </a:endParaRPr>
          </a:p>
          <a:p>
            <a:pPr algn="l"/>
            <a:r>
              <a:rPr lang="en-US" altLang="en-US" sz="1600" b="1" noProof="1">
                <a:latin typeface="Courier New" pitchFamily="49" charset="0"/>
              </a:rPr>
              <a:t>   return (v1.x</a:t>
            </a:r>
            <a:r>
              <a:rPr lang="en-US" altLang="en-US" sz="1600" b="1" dirty="0">
                <a:latin typeface="Courier New" pitchFamily="49" charset="0"/>
              </a:rPr>
              <a:t> </a:t>
            </a:r>
            <a:r>
              <a:rPr lang="en-US" altLang="en-US" sz="1600" b="1" noProof="1">
                <a:latin typeface="Courier New" pitchFamily="49" charset="0"/>
              </a:rPr>
              <a:t>*</a:t>
            </a:r>
            <a:r>
              <a:rPr lang="en-US" altLang="en-US" sz="1600" b="1" dirty="0">
                <a:latin typeface="Courier New" pitchFamily="49" charset="0"/>
              </a:rPr>
              <a:t> </a:t>
            </a:r>
            <a:r>
              <a:rPr lang="en-US" altLang="en-US" sz="1600" b="1" noProof="1">
                <a:latin typeface="Courier New" pitchFamily="49" charset="0"/>
              </a:rPr>
              <a:t>v2.x + v1.y</a:t>
            </a:r>
            <a:r>
              <a:rPr lang="en-US" altLang="en-US" sz="1600" b="1" dirty="0">
                <a:latin typeface="Courier New" pitchFamily="49" charset="0"/>
              </a:rPr>
              <a:t> </a:t>
            </a:r>
            <a:r>
              <a:rPr lang="en-US" altLang="en-US" sz="1600" b="1" noProof="1">
                <a:latin typeface="Courier New" pitchFamily="49" charset="0"/>
              </a:rPr>
              <a:t>*</a:t>
            </a:r>
            <a:r>
              <a:rPr lang="en-US" altLang="en-US" sz="1600" b="1" dirty="0">
                <a:latin typeface="Courier New" pitchFamily="49" charset="0"/>
              </a:rPr>
              <a:t> </a:t>
            </a:r>
            <a:r>
              <a:rPr lang="en-US" altLang="en-US" sz="1600" b="1" noProof="1">
                <a:latin typeface="Courier New" pitchFamily="49" charset="0"/>
              </a:rPr>
              <a:t>v2.y + v1.z</a:t>
            </a:r>
            <a:r>
              <a:rPr lang="en-US" altLang="en-US" sz="1600" b="1" dirty="0">
                <a:latin typeface="Courier New" pitchFamily="49" charset="0"/>
              </a:rPr>
              <a:t> </a:t>
            </a:r>
            <a:r>
              <a:rPr lang="en-US" altLang="en-US" sz="1600" b="1" noProof="1">
                <a:latin typeface="Courier New" pitchFamily="49" charset="0"/>
              </a:rPr>
              <a:t>*</a:t>
            </a:r>
            <a:r>
              <a:rPr lang="en-US" altLang="en-US" sz="1600" b="1" dirty="0">
                <a:latin typeface="Courier New" pitchFamily="49" charset="0"/>
              </a:rPr>
              <a:t> </a:t>
            </a:r>
            <a:r>
              <a:rPr lang="en-US" altLang="en-US" sz="1600" b="1" noProof="1" smtClean="0">
                <a:latin typeface="Courier New" pitchFamily="49" charset="0"/>
              </a:rPr>
              <a:t>v2.z + v1.w * v2.w); </a:t>
            </a:r>
            <a:endParaRPr lang="en-US" altLang="en-US" sz="1600" b="1" dirty="0">
              <a:latin typeface="Courier New" pitchFamily="49" charset="0"/>
            </a:endParaRPr>
          </a:p>
          <a:p>
            <a:pPr algn="l"/>
            <a:r>
              <a:rPr lang="en-US" altLang="en-US" sz="1600" b="1" noProof="1" smtClean="0">
                <a:latin typeface="Courier New" pitchFamily="49" charset="0"/>
              </a:rPr>
              <a:t>}</a:t>
            </a:r>
            <a:endParaRPr lang="hu-HU" altLang="en-US" sz="800" b="1" dirty="0">
              <a:latin typeface="Courier New" pitchFamily="49" charset="0"/>
            </a:endParaRPr>
          </a:p>
          <a:p>
            <a:pPr algn="l"/>
            <a:r>
              <a:rPr lang="hu-HU" altLang="en-US" sz="1600" b="1" noProof="1" smtClean="0">
                <a:latin typeface="Courier New" pitchFamily="49" charset="0"/>
              </a:rPr>
              <a:t>vec</a:t>
            </a:r>
            <a:r>
              <a:rPr lang="en-US" altLang="en-US" sz="1600" b="1" noProof="1" smtClean="0">
                <a:latin typeface="Courier New" pitchFamily="49" charset="0"/>
              </a:rPr>
              <a:t>4</a:t>
            </a:r>
            <a:r>
              <a:rPr lang="hu-HU" altLang="en-US" sz="1600" b="1" noProof="1" smtClean="0">
                <a:latin typeface="Courier New" pitchFamily="49" charset="0"/>
              </a:rPr>
              <a:t> </a:t>
            </a:r>
            <a:r>
              <a:rPr lang="hu-HU" altLang="en-US" sz="1600" b="1" noProof="1">
                <a:latin typeface="Courier New" pitchFamily="49" charset="0"/>
              </a:rPr>
              <a:t>cross(const </a:t>
            </a:r>
            <a:r>
              <a:rPr lang="hu-HU" altLang="en-US" sz="1600" b="1" noProof="1" smtClean="0">
                <a:latin typeface="Courier New" pitchFamily="49" charset="0"/>
              </a:rPr>
              <a:t>vec</a:t>
            </a:r>
            <a:r>
              <a:rPr lang="en-US" altLang="en-US" sz="1600" b="1" noProof="1" smtClean="0">
                <a:latin typeface="Courier New" pitchFamily="49" charset="0"/>
              </a:rPr>
              <a:t>4</a:t>
            </a:r>
            <a:r>
              <a:rPr lang="hu-HU" altLang="en-US" sz="1600" b="1" noProof="1" smtClean="0">
                <a:latin typeface="Courier New" pitchFamily="49" charset="0"/>
              </a:rPr>
              <a:t>&amp; </a:t>
            </a:r>
            <a:r>
              <a:rPr lang="hu-HU" altLang="en-US" sz="1600" b="1" noProof="1">
                <a:latin typeface="Courier New" pitchFamily="49" charset="0"/>
              </a:rPr>
              <a:t>v1, const </a:t>
            </a:r>
            <a:r>
              <a:rPr lang="hu-HU" altLang="en-US" sz="1600" b="1" noProof="1" smtClean="0">
                <a:latin typeface="Courier New" pitchFamily="49" charset="0"/>
              </a:rPr>
              <a:t>vec</a:t>
            </a:r>
            <a:r>
              <a:rPr lang="en-US" altLang="en-US" sz="1600" b="1" noProof="1" smtClean="0">
                <a:latin typeface="Courier New" pitchFamily="49" charset="0"/>
              </a:rPr>
              <a:t>4</a:t>
            </a:r>
            <a:r>
              <a:rPr lang="hu-HU" altLang="en-US" sz="1600" b="1" noProof="1" smtClean="0">
                <a:latin typeface="Courier New" pitchFamily="49" charset="0"/>
              </a:rPr>
              <a:t>&amp; </a:t>
            </a:r>
            <a:r>
              <a:rPr lang="hu-HU" altLang="en-US" sz="1600" b="1" noProof="1">
                <a:latin typeface="Courier New" pitchFamily="49" charset="0"/>
              </a:rPr>
              <a:t>v2) { </a:t>
            </a:r>
            <a:endParaRPr lang="hu-HU" altLang="en-US" sz="1600" b="1" dirty="0">
              <a:latin typeface="Courier New" pitchFamily="49" charset="0"/>
            </a:endParaRPr>
          </a:p>
          <a:p>
            <a:pPr algn="l"/>
            <a:r>
              <a:rPr lang="hu-HU" altLang="en-US" sz="1600" b="1" noProof="1">
                <a:latin typeface="Courier New" pitchFamily="49" charset="0"/>
              </a:rPr>
              <a:t>   </a:t>
            </a:r>
            <a:r>
              <a:rPr lang="en-US" altLang="en-US" sz="1600" b="1" dirty="0">
                <a:latin typeface="Courier New" pitchFamily="49" charset="0"/>
              </a:rPr>
              <a:t>return </a:t>
            </a:r>
            <a:r>
              <a:rPr lang="hu-HU" altLang="en-US" sz="1600" b="1" dirty="0" err="1" smtClean="0">
                <a:latin typeface="Courier New" pitchFamily="49" charset="0"/>
              </a:rPr>
              <a:t>vec</a:t>
            </a:r>
            <a:r>
              <a:rPr lang="en-US" altLang="en-US" sz="1600" b="1" dirty="0">
                <a:latin typeface="Courier New" pitchFamily="49" charset="0"/>
              </a:rPr>
              <a:t>4</a:t>
            </a:r>
            <a:r>
              <a:rPr lang="en-US" altLang="en-US" sz="1600" b="1" dirty="0" smtClean="0">
                <a:latin typeface="Courier New" pitchFamily="49" charset="0"/>
              </a:rPr>
              <a:t>(v1.</a:t>
            </a:r>
            <a:r>
              <a:rPr lang="en-US" altLang="en-US" sz="1600" b="1" noProof="1" smtClean="0">
                <a:latin typeface="Courier New" pitchFamily="49" charset="0"/>
              </a:rPr>
              <a:t>y </a:t>
            </a:r>
            <a:r>
              <a:rPr lang="en-US" altLang="en-US" sz="1600" b="1" noProof="1">
                <a:latin typeface="Courier New" pitchFamily="49" charset="0"/>
              </a:rPr>
              <a:t>* v2.z - v1.z * v2.y</a:t>
            </a:r>
            <a:r>
              <a:rPr lang="en-US" altLang="en-US" sz="1600" b="1" dirty="0">
                <a:latin typeface="Courier New" pitchFamily="49" charset="0"/>
              </a:rPr>
              <a:t>,</a:t>
            </a:r>
            <a:r>
              <a:rPr lang="en-US" altLang="en-US" sz="1600" b="1" noProof="1">
                <a:latin typeface="Courier New" pitchFamily="49" charset="0"/>
              </a:rPr>
              <a:t> </a:t>
            </a:r>
            <a:endParaRPr lang="en-US" altLang="en-US" sz="1600" b="1" noProof="1" smtClean="0">
              <a:latin typeface="Courier New" pitchFamily="49" charset="0"/>
            </a:endParaRPr>
          </a:p>
          <a:p>
            <a:pPr algn="l"/>
            <a:r>
              <a:rPr lang="en-US" altLang="en-US" sz="1600" b="1" noProof="1">
                <a:latin typeface="Courier New" pitchFamily="49" charset="0"/>
              </a:rPr>
              <a:t> </a:t>
            </a:r>
            <a:r>
              <a:rPr lang="en-US" altLang="en-US" sz="1600" b="1" noProof="1" smtClean="0">
                <a:latin typeface="Courier New" pitchFamily="49" charset="0"/>
              </a:rPr>
              <a:t>              v1.z </a:t>
            </a:r>
            <a:r>
              <a:rPr lang="en-US" altLang="en-US" sz="1600" b="1" noProof="1">
                <a:latin typeface="Courier New" pitchFamily="49" charset="0"/>
              </a:rPr>
              <a:t>* v2.x – v1.x * v2.z</a:t>
            </a:r>
            <a:r>
              <a:rPr lang="en-US" altLang="en-US" sz="1600" b="1" dirty="0">
                <a:latin typeface="Courier New" pitchFamily="49" charset="0"/>
              </a:rPr>
              <a:t>,</a:t>
            </a:r>
            <a:r>
              <a:rPr lang="en-US" altLang="en-US" sz="1600" b="1" noProof="1">
                <a:latin typeface="Courier New" pitchFamily="49" charset="0"/>
              </a:rPr>
              <a:t> </a:t>
            </a:r>
            <a:endParaRPr lang="en-US" altLang="en-US" sz="1600" b="1" noProof="1" smtClean="0">
              <a:latin typeface="Courier New" pitchFamily="49" charset="0"/>
            </a:endParaRPr>
          </a:p>
          <a:p>
            <a:pPr algn="l"/>
            <a:r>
              <a:rPr lang="en-US" altLang="en-US" sz="1600" b="1" noProof="1">
                <a:latin typeface="Courier New" pitchFamily="49" charset="0"/>
              </a:rPr>
              <a:t> </a:t>
            </a:r>
            <a:r>
              <a:rPr lang="en-US" altLang="en-US" sz="1600" b="1" noProof="1" smtClean="0">
                <a:latin typeface="Courier New" pitchFamily="49" charset="0"/>
              </a:rPr>
              <a:t>              v1.x </a:t>
            </a:r>
            <a:r>
              <a:rPr lang="en-US" altLang="en-US" sz="1600" b="1" noProof="1">
                <a:latin typeface="Courier New" pitchFamily="49" charset="0"/>
              </a:rPr>
              <a:t>* v2.y – v1.y * v2.x</a:t>
            </a:r>
            <a:r>
              <a:rPr lang="en-US" altLang="en-US" sz="1600" b="1" dirty="0">
                <a:latin typeface="Courier New" pitchFamily="49" charset="0"/>
              </a:rPr>
              <a:t>);</a:t>
            </a:r>
            <a:endParaRPr lang="en-GB" altLang="en-US" sz="1600" b="1" dirty="0">
              <a:latin typeface="Courier New" pitchFamily="49" charset="0"/>
            </a:endParaRPr>
          </a:p>
          <a:p>
            <a:pPr algn="l"/>
            <a:r>
              <a:rPr lang="en-GB" altLang="en-US" sz="1600" b="1" noProof="1">
                <a:latin typeface="Courier New" pitchFamily="49" charset="0"/>
              </a:rPr>
              <a:t>}</a:t>
            </a:r>
            <a:endParaRPr lang="en-GB" altLang="en-US" sz="1600" b="1" dirty="0">
              <a:latin typeface="Courier New" pitchFamily="49" charset="0"/>
            </a:endParaRPr>
          </a:p>
        </p:txBody>
      </p:sp>
    </p:spTree>
    <p:extLst>
      <p:ext uri="{BB962C8B-B14F-4D97-AF65-F5344CB8AC3E}">
        <p14:creationId xmlns:p14="http://schemas.microsoft.com/office/powerpoint/2010/main" val="3254175670"/>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solidFill>
                  <a:srgbClr val="FF0000"/>
                </a:solidFill>
              </a:rPr>
              <a:t>SSE, 3</a:t>
            </a:r>
            <a:r>
              <a:rPr lang="en-US" dirty="0" err="1" smtClean="0">
                <a:solidFill>
                  <a:srgbClr val="FF0000"/>
                </a:solidFill>
              </a:rPr>
              <a:t>Dn</a:t>
            </a:r>
            <a:r>
              <a:rPr lang="hu-HU" dirty="0" err="1" smtClean="0">
                <a:solidFill>
                  <a:srgbClr val="FF0000"/>
                </a:solidFill>
              </a:rPr>
              <a:t>ow</a:t>
            </a:r>
            <a:r>
              <a:rPr lang="en-US" dirty="0" smtClean="0">
                <a:solidFill>
                  <a:srgbClr val="FF0000"/>
                </a:solidFill>
              </a:rPr>
              <a:t>!</a:t>
            </a:r>
            <a:endParaRPr lang="en-US" dirty="0">
              <a:solidFill>
                <a:srgbClr val="FF0000"/>
              </a:solidFill>
            </a:endParaRPr>
          </a:p>
        </p:txBody>
      </p:sp>
      <p:sp>
        <p:nvSpPr>
          <p:cNvPr id="4" name="Rectangle 7"/>
          <p:cNvSpPr>
            <a:spLocks noChangeArrowheads="1"/>
          </p:cNvSpPr>
          <p:nvPr/>
        </p:nvSpPr>
        <p:spPr bwMode="auto">
          <a:xfrm>
            <a:off x="1115616" y="1700808"/>
            <a:ext cx="6552728" cy="4486275"/>
          </a:xfrm>
          <a:prstGeom prst="rect">
            <a:avLst/>
          </a:prstGeom>
          <a:solidFill>
            <a:schemeClr val="accent6">
              <a:lumMod val="20000"/>
              <a:lumOff val="80000"/>
            </a:schemeClr>
          </a:solidFill>
          <a:ln>
            <a:solidFill>
              <a:schemeClr val="accent2"/>
            </a:solidFill>
          </a:ln>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hu-HU" altLang="en-US" sz="1800" b="1" dirty="0" err="1">
                <a:latin typeface="Courier New" pitchFamily="49" charset="0"/>
              </a:rPr>
              <a:t>struct</a:t>
            </a:r>
            <a:r>
              <a:rPr lang="hu-HU" altLang="en-US" sz="1800" b="1" noProof="1">
                <a:latin typeface="Courier New" pitchFamily="49" charset="0"/>
              </a:rPr>
              <a:t> </a:t>
            </a:r>
            <a:r>
              <a:rPr lang="en-US" altLang="en-US" sz="1800" b="1" noProof="1" smtClean="0">
                <a:latin typeface="Courier New" pitchFamily="49" charset="0"/>
              </a:rPr>
              <a:t>vec4</a:t>
            </a:r>
            <a:r>
              <a:rPr lang="hu-HU" altLang="en-US" sz="1800" b="1" noProof="1" smtClean="0">
                <a:latin typeface="Courier New" pitchFamily="49" charset="0"/>
              </a:rPr>
              <a:t> </a:t>
            </a:r>
            <a:r>
              <a:rPr lang="hu-HU" altLang="en-US" sz="1800" b="1" noProof="1">
                <a:latin typeface="Courier New" pitchFamily="49" charset="0"/>
              </a:rPr>
              <a:t>{</a:t>
            </a:r>
          </a:p>
          <a:p>
            <a:pPr algn="l"/>
            <a:r>
              <a:rPr lang="hu-HU" altLang="en-US" sz="1800" b="1" dirty="0">
                <a:latin typeface="Courier New" pitchFamily="49" charset="0"/>
              </a:rPr>
              <a:t>   </a:t>
            </a:r>
            <a:r>
              <a:rPr lang="hu-HU" altLang="en-US" sz="1800" b="1" noProof="1">
                <a:latin typeface="Courier New" pitchFamily="49" charset="0"/>
              </a:rPr>
              <a:t>float x, y, z</a:t>
            </a:r>
            <a:r>
              <a:rPr lang="en-US" altLang="en-US" sz="1800" b="1" dirty="0">
                <a:latin typeface="Courier New" pitchFamily="49" charset="0"/>
              </a:rPr>
              <a:t>, w</a:t>
            </a:r>
            <a:r>
              <a:rPr lang="en-US" altLang="en-US" sz="1800" b="1" noProof="1">
                <a:latin typeface="Courier New" pitchFamily="49" charset="0"/>
              </a:rPr>
              <a:t>;</a:t>
            </a:r>
          </a:p>
          <a:p>
            <a:pPr algn="l"/>
            <a:r>
              <a:rPr lang="en-US" altLang="en-US" sz="1800" b="1" noProof="1">
                <a:latin typeface="Courier New" pitchFamily="49" charset="0"/>
              </a:rPr>
              <a:t>public:</a:t>
            </a:r>
            <a:endParaRPr lang="en-GB" altLang="en-US" sz="1800" b="1" dirty="0">
              <a:latin typeface="Courier New" pitchFamily="49" charset="0"/>
            </a:endParaRPr>
          </a:p>
          <a:p>
            <a:pPr algn="l"/>
            <a:r>
              <a:rPr lang="en-GB" altLang="en-US" sz="1800" b="1" dirty="0">
                <a:latin typeface="Courier New" pitchFamily="49" charset="0"/>
              </a:rPr>
              <a:t>  </a:t>
            </a:r>
            <a:r>
              <a:rPr lang="en-GB" altLang="en-US" sz="1800" b="1" dirty="0" smtClean="0">
                <a:latin typeface="Courier New" pitchFamily="49" charset="0"/>
              </a:rPr>
              <a:t> </a:t>
            </a:r>
            <a:r>
              <a:rPr lang="en-US" altLang="en-US" sz="1800" b="1" noProof="1" smtClean="0">
                <a:latin typeface="Courier New" pitchFamily="49" charset="0"/>
              </a:rPr>
              <a:t>vec4</a:t>
            </a:r>
            <a:r>
              <a:rPr lang="en-GB" altLang="en-US" sz="1800" b="1" noProof="1" smtClean="0">
                <a:latin typeface="Courier New" pitchFamily="49" charset="0"/>
              </a:rPr>
              <a:t> </a:t>
            </a:r>
            <a:r>
              <a:rPr lang="en-GB" altLang="en-US" sz="1800" b="1" noProof="1">
                <a:latin typeface="Courier New" pitchFamily="49" charset="0"/>
              </a:rPr>
              <a:t>operator</a:t>
            </a:r>
            <a:r>
              <a:rPr lang="en-GB" altLang="en-US" sz="1800" b="1" noProof="1" smtClean="0">
                <a:latin typeface="Courier New" pitchFamily="49" charset="0"/>
              </a:rPr>
              <a:t>+(</a:t>
            </a:r>
            <a:r>
              <a:rPr lang="hu-HU" altLang="en-US" sz="1800" b="1" noProof="1" smtClean="0">
                <a:latin typeface="Courier New" pitchFamily="49" charset="0"/>
              </a:rPr>
              <a:t> const </a:t>
            </a:r>
            <a:r>
              <a:rPr lang="en-US" altLang="en-US" sz="1800" b="1" noProof="1" smtClean="0">
                <a:latin typeface="Courier New" pitchFamily="49" charset="0"/>
              </a:rPr>
              <a:t>vec4</a:t>
            </a:r>
            <a:r>
              <a:rPr lang="en-GB" altLang="en-US" sz="1800" b="1" noProof="1" smtClean="0">
                <a:latin typeface="Courier New" pitchFamily="49" charset="0"/>
              </a:rPr>
              <a:t>&amp; </a:t>
            </a:r>
            <a:r>
              <a:rPr lang="en-GB" altLang="en-US" sz="1800" b="1" noProof="1">
                <a:latin typeface="Courier New" pitchFamily="49" charset="0"/>
              </a:rPr>
              <a:t>v ) { </a:t>
            </a:r>
          </a:p>
          <a:p>
            <a:pPr algn="l"/>
            <a:r>
              <a:rPr lang="en-US" altLang="en-US" sz="1800" b="1" dirty="0">
                <a:latin typeface="Courier New" pitchFamily="49" charset="0"/>
              </a:rPr>
              <a:t>   	</a:t>
            </a:r>
            <a:r>
              <a:rPr lang="en-US" altLang="en-US" sz="1800" b="1" noProof="1">
                <a:latin typeface="Courier New" pitchFamily="49" charset="0"/>
              </a:rPr>
              <a:t>__declspec(align(16)) vec4</a:t>
            </a:r>
            <a:r>
              <a:rPr lang="en-US" altLang="en-US" sz="1800" b="1" noProof="1" smtClean="0">
                <a:latin typeface="Courier New" pitchFamily="49" charset="0"/>
              </a:rPr>
              <a:t> </a:t>
            </a:r>
            <a:r>
              <a:rPr lang="en-US" altLang="en-US" sz="1800" b="1" noProof="1">
                <a:latin typeface="Courier New" pitchFamily="49" charset="0"/>
              </a:rPr>
              <a:t>res;</a:t>
            </a:r>
          </a:p>
          <a:p>
            <a:pPr algn="l"/>
            <a:r>
              <a:rPr lang="en-US" altLang="en-US" sz="1800" b="1" dirty="0">
                <a:latin typeface="Courier New" pitchFamily="49" charset="0"/>
              </a:rPr>
              <a:t>	</a:t>
            </a:r>
            <a:r>
              <a:rPr lang="en-US" altLang="en-US" sz="1800" b="1" noProof="1">
                <a:latin typeface="Courier New" pitchFamily="49" charset="0"/>
              </a:rPr>
              <a:t>__asm {</a:t>
            </a:r>
          </a:p>
          <a:p>
            <a:pPr algn="l"/>
            <a:r>
              <a:rPr lang="en-US" altLang="en-US" sz="1800" b="1" dirty="0">
                <a:latin typeface="Courier New" pitchFamily="49" charset="0"/>
              </a:rPr>
              <a:t>	   </a:t>
            </a:r>
            <a:r>
              <a:rPr lang="en-US" altLang="en-US" sz="1800" b="1" noProof="1">
                <a:latin typeface="Courier New" pitchFamily="49" charset="0"/>
              </a:rPr>
              <a:t>mov	</a:t>
            </a:r>
            <a:r>
              <a:rPr lang="en-GB" altLang="en-US" sz="1800" b="1" dirty="0">
                <a:latin typeface="Courier New" pitchFamily="49" charset="0"/>
              </a:rPr>
              <a:t>	</a:t>
            </a:r>
            <a:r>
              <a:rPr lang="en-GB" altLang="en-US" sz="1800" b="1" noProof="1">
                <a:latin typeface="Courier New" pitchFamily="49" charset="0"/>
              </a:rPr>
              <a:t>esi, this</a:t>
            </a:r>
          </a:p>
          <a:p>
            <a:pPr algn="l"/>
            <a:r>
              <a:rPr lang="en-GB" altLang="en-US" sz="1800" b="1" noProof="1">
                <a:latin typeface="Courier New" pitchFamily="49" charset="0"/>
              </a:rPr>
              <a:t>	</a:t>
            </a:r>
            <a:r>
              <a:rPr lang="en-GB" altLang="en-US" sz="1800" b="1" dirty="0">
                <a:latin typeface="Courier New" pitchFamily="49" charset="0"/>
              </a:rPr>
              <a:t>   </a:t>
            </a:r>
            <a:r>
              <a:rPr lang="en-GB" altLang="en-US" sz="1800" b="1" noProof="1">
                <a:latin typeface="Courier New" pitchFamily="49" charset="0"/>
              </a:rPr>
              <a:t>mov	</a:t>
            </a:r>
            <a:r>
              <a:rPr lang="en-GB" altLang="en-US" sz="1800" b="1" dirty="0">
                <a:latin typeface="Courier New" pitchFamily="49" charset="0"/>
              </a:rPr>
              <a:t>	</a:t>
            </a:r>
            <a:r>
              <a:rPr lang="en-GB" altLang="en-US" sz="1800" b="1" noProof="1">
                <a:latin typeface="Courier New" pitchFamily="49" charset="0"/>
              </a:rPr>
              <a:t>edi, v</a:t>
            </a:r>
          </a:p>
          <a:p>
            <a:pPr algn="l"/>
            <a:r>
              <a:rPr lang="en-GB" altLang="en-US" sz="1800" b="1" noProof="1">
                <a:latin typeface="Courier New" pitchFamily="49" charset="0"/>
              </a:rPr>
              <a:t>	</a:t>
            </a:r>
            <a:r>
              <a:rPr lang="en-GB" altLang="en-US" sz="1800" b="1" dirty="0">
                <a:latin typeface="Courier New" pitchFamily="49" charset="0"/>
              </a:rPr>
              <a:t>   </a:t>
            </a:r>
            <a:r>
              <a:rPr lang="en-GB" altLang="en-US" sz="1800" b="1" noProof="1">
                <a:latin typeface="Courier New" pitchFamily="49" charset="0"/>
              </a:rPr>
              <a:t>movups	xmm0, [esi]</a:t>
            </a:r>
            <a:r>
              <a:rPr lang="en-GB" altLang="en-US" sz="1800" b="1" dirty="0">
                <a:latin typeface="Courier New" pitchFamily="49" charset="0"/>
              </a:rPr>
              <a:t>	; unaligned</a:t>
            </a:r>
            <a:endParaRPr lang="en-GB" altLang="en-US" sz="1800" b="1" noProof="1">
              <a:latin typeface="Courier New" pitchFamily="49" charset="0"/>
            </a:endParaRPr>
          </a:p>
          <a:p>
            <a:pPr algn="l"/>
            <a:r>
              <a:rPr lang="en-GB" altLang="en-US" sz="1800" b="1" noProof="1">
                <a:latin typeface="Courier New" pitchFamily="49" charset="0"/>
              </a:rPr>
              <a:t>	</a:t>
            </a:r>
            <a:r>
              <a:rPr lang="en-GB" altLang="en-US" sz="1800" b="1" dirty="0">
                <a:latin typeface="Courier New" pitchFamily="49" charset="0"/>
              </a:rPr>
              <a:t>   </a:t>
            </a:r>
            <a:r>
              <a:rPr lang="en-GB" altLang="en-US" sz="1800" b="1" noProof="1">
                <a:latin typeface="Courier New" pitchFamily="49" charset="0"/>
              </a:rPr>
              <a:t>movups	xmm1, [edi]</a:t>
            </a:r>
          </a:p>
          <a:p>
            <a:pPr algn="l"/>
            <a:r>
              <a:rPr lang="en-GB" altLang="en-US" sz="1800" b="1" noProof="1">
                <a:latin typeface="Courier New" pitchFamily="49" charset="0"/>
              </a:rPr>
              <a:t>	</a:t>
            </a:r>
            <a:r>
              <a:rPr lang="en-GB" altLang="en-US" sz="1800" b="1" dirty="0">
                <a:latin typeface="Courier New" pitchFamily="49" charset="0"/>
              </a:rPr>
              <a:t>   </a:t>
            </a:r>
            <a:r>
              <a:rPr lang="en-GB" altLang="en-US" sz="1800" b="1" noProof="1">
                <a:solidFill>
                  <a:srgbClr val="FF0000"/>
                </a:solidFill>
                <a:latin typeface="Courier New" pitchFamily="49" charset="0"/>
              </a:rPr>
              <a:t>addps	xmm0, xmm1</a:t>
            </a:r>
          </a:p>
          <a:p>
            <a:pPr algn="l"/>
            <a:r>
              <a:rPr lang="en-GB" altLang="en-US" sz="1800" b="1" noProof="1">
                <a:latin typeface="Courier New" pitchFamily="49" charset="0"/>
              </a:rPr>
              <a:t>	</a:t>
            </a:r>
            <a:r>
              <a:rPr lang="en-GB" altLang="en-US" sz="1800" b="1" dirty="0">
                <a:latin typeface="Courier New" pitchFamily="49" charset="0"/>
              </a:rPr>
              <a:t>   </a:t>
            </a:r>
            <a:r>
              <a:rPr lang="en-GB" altLang="en-US" sz="1800" b="1" noProof="1">
                <a:latin typeface="Courier New" pitchFamily="49" charset="0"/>
              </a:rPr>
              <a:t>movaps	res, xmm0</a:t>
            </a:r>
            <a:r>
              <a:rPr lang="en-GB" altLang="en-US" sz="1800" b="1" dirty="0">
                <a:latin typeface="Courier New" pitchFamily="49" charset="0"/>
              </a:rPr>
              <a:t>	; aligned</a:t>
            </a:r>
            <a:endParaRPr lang="en-GB" altLang="en-US" sz="1800" b="1" noProof="1">
              <a:latin typeface="Courier New" pitchFamily="49" charset="0"/>
            </a:endParaRPr>
          </a:p>
          <a:p>
            <a:pPr algn="l"/>
            <a:r>
              <a:rPr lang="en-US" altLang="en-US" sz="1800" b="1" dirty="0">
                <a:latin typeface="Courier New" pitchFamily="49" charset="0"/>
              </a:rPr>
              <a:t>   	</a:t>
            </a:r>
            <a:r>
              <a:rPr lang="en-US" altLang="en-US" sz="1800" b="1" noProof="1">
                <a:latin typeface="Courier New" pitchFamily="49" charset="0"/>
              </a:rPr>
              <a:t>}</a:t>
            </a:r>
          </a:p>
          <a:p>
            <a:pPr algn="l"/>
            <a:r>
              <a:rPr lang="hu-HU" altLang="en-US" sz="1800" b="1" dirty="0">
                <a:latin typeface="Courier New" pitchFamily="49" charset="0"/>
              </a:rPr>
              <a:t>	</a:t>
            </a:r>
            <a:r>
              <a:rPr lang="hu-HU" altLang="en-US" sz="1800" b="1" noProof="1">
                <a:latin typeface="Courier New" pitchFamily="49" charset="0"/>
              </a:rPr>
              <a:t>return res;</a:t>
            </a:r>
          </a:p>
          <a:p>
            <a:pPr algn="l"/>
            <a:r>
              <a:rPr lang="en-GB" altLang="en-US" sz="1800" b="1" dirty="0">
                <a:latin typeface="Courier New" pitchFamily="49" charset="0"/>
              </a:rPr>
              <a:t>   </a:t>
            </a:r>
            <a:r>
              <a:rPr lang="en-GB" altLang="en-US" sz="1800" b="1" noProof="1">
                <a:latin typeface="Courier New" pitchFamily="49" charset="0"/>
              </a:rPr>
              <a:t>}</a:t>
            </a:r>
            <a:endParaRPr lang="en-US" altLang="en-US" sz="1800" b="1" dirty="0">
              <a:latin typeface="Courier New" pitchFamily="49" charset="0"/>
            </a:endParaRPr>
          </a:p>
          <a:p>
            <a:pPr algn="l"/>
            <a:r>
              <a:rPr lang="en-US" altLang="en-US" sz="1800" b="1" dirty="0">
                <a:latin typeface="Courier New" pitchFamily="49" charset="0"/>
              </a:rPr>
              <a:t>}</a:t>
            </a:r>
            <a:r>
              <a:rPr lang="en-GB" altLang="en-US" sz="1800" b="1" dirty="0">
                <a:latin typeface="Courier New" pitchFamily="49" charset="0"/>
              </a:rPr>
              <a:t>;</a:t>
            </a:r>
            <a:endParaRPr lang="en-GB" altLang="en-US" sz="1800" b="1" noProof="1">
              <a:latin typeface="Courier New" pitchFamily="49" charset="0"/>
            </a:endParaRPr>
          </a:p>
        </p:txBody>
      </p:sp>
    </p:spTree>
    <p:extLst>
      <p:ext uri="{BB962C8B-B14F-4D97-AF65-F5344CB8AC3E}">
        <p14:creationId xmlns:p14="http://schemas.microsoft.com/office/powerpoint/2010/main" val="3233485921"/>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ím 1"/>
          <p:cNvSpPr>
            <a:spLocks noGrp="1"/>
          </p:cNvSpPr>
          <p:nvPr>
            <p:ph type="title"/>
          </p:nvPr>
        </p:nvSpPr>
        <p:spPr>
          <a:xfrm>
            <a:off x="685800" y="115888"/>
            <a:ext cx="7772400" cy="1143000"/>
          </a:xfrm>
        </p:spPr>
        <p:txBody>
          <a:bodyPr/>
          <a:lstStyle/>
          <a:p>
            <a:pPr>
              <a:defRPr/>
            </a:pPr>
            <a:r>
              <a:rPr lang="hu-HU" dirty="0" smtClean="0">
                <a:solidFill>
                  <a:srgbClr val="FF0000"/>
                </a:solidFill>
              </a:rPr>
              <a:t>Kör a síkon</a:t>
            </a:r>
            <a:endParaRPr lang="hu-HU" dirty="0">
              <a:solidFill>
                <a:srgbClr val="FF0000"/>
              </a:solidFill>
            </a:endParaRPr>
          </a:p>
        </p:txBody>
      </p:sp>
      <p:sp>
        <p:nvSpPr>
          <p:cNvPr id="16387" name="Szövegdoboz 2"/>
          <p:cNvSpPr txBox="1">
            <a:spLocks noChangeArrowheads="1"/>
          </p:cNvSpPr>
          <p:nvPr/>
        </p:nvSpPr>
        <p:spPr bwMode="auto">
          <a:xfrm>
            <a:off x="179388" y="1052513"/>
            <a:ext cx="91186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b="1" u="sng" dirty="0">
                <a:latin typeface="+mn-lt"/>
              </a:rPr>
              <a:t>Implicit </a:t>
            </a:r>
            <a:r>
              <a:rPr lang="hu-HU" altLang="en-US" b="1" u="sng" dirty="0">
                <a:latin typeface="+mn-lt"/>
              </a:rPr>
              <a:t>egyenlet</a:t>
            </a:r>
            <a:r>
              <a:rPr lang="en-US" altLang="en-US" b="1" u="sng" dirty="0">
                <a:latin typeface="+mn-lt"/>
              </a:rPr>
              <a:t>:</a:t>
            </a:r>
          </a:p>
          <a:p>
            <a:pPr algn="l"/>
            <a:r>
              <a:rPr lang="hu-HU" altLang="en-US" dirty="0">
                <a:latin typeface="+mn-lt"/>
              </a:rPr>
              <a:t>Azon </a:t>
            </a:r>
            <a:r>
              <a:rPr lang="en-US" altLang="en-US" b="1" i="1" dirty="0"/>
              <a:t>r</a:t>
            </a:r>
            <a:r>
              <a:rPr lang="en-US" altLang="en-US" dirty="0"/>
              <a:t>(</a:t>
            </a:r>
            <a:r>
              <a:rPr lang="en-US" altLang="en-US" i="1" dirty="0"/>
              <a:t>x, y</a:t>
            </a:r>
            <a:r>
              <a:rPr lang="en-US" altLang="en-US" dirty="0"/>
              <a:t>) </a:t>
            </a:r>
            <a:r>
              <a:rPr lang="hu-HU" altLang="en-US" dirty="0">
                <a:latin typeface="+mn-lt"/>
              </a:rPr>
              <a:t>pontok mértani helye, amelyek a </a:t>
            </a:r>
            <a:r>
              <a:rPr lang="en-US" altLang="en-US" b="1" i="1" dirty="0">
                <a:cs typeface="Times New Roman" panose="02020603050405020304" pitchFamily="18" charset="0"/>
              </a:rPr>
              <a:t>c</a:t>
            </a:r>
            <a:r>
              <a:rPr lang="en-US" altLang="en-US" dirty="0">
                <a:cs typeface="Times New Roman" panose="02020603050405020304" pitchFamily="18" charset="0"/>
              </a:rPr>
              <a:t>(</a:t>
            </a:r>
            <a:r>
              <a:rPr lang="en-US" altLang="en-US" i="1" dirty="0">
                <a:cs typeface="Times New Roman" panose="02020603050405020304" pitchFamily="18" charset="0"/>
              </a:rPr>
              <a:t>c</a:t>
            </a:r>
            <a:r>
              <a:rPr lang="en-US" altLang="en-US" i="1" baseline="-25000" dirty="0">
                <a:cs typeface="Times New Roman" panose="02020603050405020304" pitchFamily="18" charset="0"/>
              </a:rPr>
              <a:t>x</a:t>
            </a:r>
            <a:r>
              <a:rPr lang="en-US" altLang="en-US" i="1" dirty="0">
                <a:cs typeface="Times New Roman" panose="02020603050405020304" pitchFamily="18" charset="0"/>
              </a:rPr>
              <a:t>, c</a:t>
            </a:r>
            <a:r>
              <a:rPr lang="en-US" altLang="en-US" i="1" baseline="-25000" dirty="0">
                <a:cs typeface="Times New Roman" panose="02020603050405020304" pitchFamily="18" charset="0"/>
              </a:rPr>
              <a:t>y</a:t>
            </a:r>
            <a:r>
              <a:rPr lang="en-US" altLang="en-US" dirty="0">
                <a:cs typeface="Times New Roman" panose="02020603050405020304" pitchFamily="18" charset="0"/>
              </a:rPr>
              <a:t>) </a:t>
            </a:r>
            <a:r>
              <a:rPr lang="hu-HU" altLang="en-US" dirty="0">
                <a:latin typeface="+mn-lt"/>
              </a:rPr>
              <a:t>középponttól </a:t>
            </a:r>
            <a:r>
              <a:rPr lang="en-US" altLang="en-US" i="1" dirty="0">
                <a:cs typeface="Times New Roman" panose="02020603050405020304" pitchFamily="18" charset="0"/>
              </a:rPr>
              <a:t>R</a:t>
            </a:r>
            <a:r>
              <a:rPr lang="hu-HU" altLang="en-US" dirty="0">
                <a:latin typeface="+mn-lt"/>
              </a:rPr>
              <a:t> távolságra vannak:</a:t>
            </a:r>
          </a:p>
          <a:p>
            <a:pPr algn="l"/>
            <a:r>
              <a:rPr lang="hu-HU" altLang="en-US" dirty="0"/>
              <a:t> </a:t>
            </a:r>
            <a:r>
              <a:rPr lang="hu-HU" altLang="en-US" dirty="0" smtClean="0"/>
              <a:t>     </a:t>
            </a:r>
            <a:r>
              <a:rPr lang="en-US" altLang="en-US" dirty="0" smtClean="0"/>
              <a:t> </a:t>
            </a:r>
            <a:r>
              <a:rPr lang="en-US" altLang="en-US" dirty="0"/>
              <a:t>|</a:t>
            </a:r>
            <a:r>
              <a:rPr lang="en-US" altLang="en-US" b="1" i="1" dirty="0"/>
              <a:t>r</a:t>
            </a:r>
            <a:r>
              <a:rPr lang="en-US" altLang="en-US" dirty="0"/>
              <a:t> – </a:t>
            </a:r>
            <a:r>
              <a:rPr lang="en-US" altLang="en-US" b="1" i="1" dirty="0"/>
              <a:t>c</a:t>
            </a:r>
            <a:r>
              <a:rPr lang="en-US" altLang="en-US" dirty="0"/>
              <a:t>| = </a:t>
            </a:r>
            <a:r>
              <a:rPr lang="en-US" altLang="en-US" i="1" dirty="0"/>
              <a:t>R    </a:t>
            </a:r>
            <a:r>
              <a:rPr lang="en-US" altLang="en-US" dirty="0">
                <a:sym typeface="Symbol" pitchFamily="18" charset="2"/>
              </a:rPr>
              <a:t> </a:t>
            </a:r>
            <a:r>
              <a:rPr lang="en-US" altLang="en-US" dirty="0"/>
              <a:t>  (</a:t>
            </a:r>
            <a:r>
              <a:rPr lang="en-US" altLang="en-US" b="1" i="1" dirty="0"/>
              <a:t>r</a:t>
            </a:r>
            <a:r>
              <a:rPr lang="en-US" altLang="en-US" dirty="0"/>
              <a:t> – </a:t>
            </a:r>
            <a:r>
              <a:rPr lang="en-US" altLang="en-US" b="1" i="1" dirty="0"/>
              <a:t>c</a:t>
            </a:r>
            <a:r>
              <a:rPr lang="en-US" altLang="en-US" dirty="0"/>
              <a:t>)</a:t>
            </a:r>
            <a:r>
              <a:rPr lang="en-US" altLang="en-US" baseline="30000" dirty="0"/>
              <a:t>2</a:t>
            </a:r>
            <a:r>
              <a:rPr lang="en-US" altLang="en-US" dirty="0"/>
              <a:t> = </a:t>
            </a:r>
            <a:r>
              <a:rPr lang="en-US" altLang="en-US" i="1" dirty="0"/>
              <a:t>R</a:t>
            </a:r>
            <a:r>
              <a:rPr lang="en-US" altLang="en-US" baseline="30000" dirty="0"/>
              <a:t>2</a:t>
            </a:r>
            <a:r>
              <a:rPr lang="en-US" altLang="en-US" i="1" dirty="0"/>
              <a:t>     </a:t>
            </a:r>
            <a:r>
              <a:rPr lang="en-US" altLang="en-US" dirty="0">
                <a:sym typeface="Symbol" pitchFamily="18" charset="2"/>
              </a:rPr>
              <a:t> </a:t>
            </a:r>
            <a:r>
              <a:rPr lang="en-US" altLang="en-US" dirty="0"/>
              <a:t>  (</a:t>
            </a:r>
            <a:r>
              <a:rPr lang="en-US" altLang="en-US" i="1" dirty="0"/>
              <a:t>x</a:t>
            </a:r>
            <a:r>
              <a:rPr lang="en-US" altLang="en-US" dirty="0"/>
              <a:t> – </a:t>
            </a:r>
            <a:r>
              <a:rPr lang="en-US" altLang="en-US" i="1" dirty="0"/>
              <a:t>c</a:t>
            </a:r>
            <a:r>
              <a:rPr lang="en-US" altLang="en-US" i="1" baseline="-25000" dirty="0"/>
              <a:t>x</a:t>
            </a:r>
            <a:r>
              <a:rPr lang="en-US" altLang="en-US" dirty="0"/>
              <a:t>)</a:t>
            </a:r>
            <a:r>
              <a:rPr lang="en-US" altLang="en-US" baseline="30000" dirty="0"/>
              <a:t>2</a:t>
            </a:r>
            <a:r>
              <a:rPr lang="en-US" altLang="en-US" dirty="0"/>
              <a:t> + (</a:t>
            </a:r>
            <a:r>
              <a:rPr lang="en-US" altLang="en-US" i="1" dirty="0"/>
              <a:t>y</a:t>
            </a:r>
            <a:r>
              <a:rPr lang="en-US" altLang="en-US" dirty="0"/>
              <a:t> – </a:t>
            </a:r>
            <a:r>
              <a:rPr lang="en-US" altLang="en-US" i="1" dirty="0"/>
              <a:t>c</a:t>
            </a:r>
            <a:r>
              <a:rPr lang="en-US" altLang="en-US" i="1" baseline="-25000" dirty="0"/>
              <a:t>y</a:t>
            </a:r>
            <a:r>
              <a:rPr lang="en-US" altLang="en-US" dirty="0"/>
              <a:t>)</a:t>
            </a:r>
            <a:r>
              <a:rPr lang="en-US" altLang="en-US" baseline="30000" dirty="0"/>
              <a:t>2</a:t>
            </a:r>
            <a:r>
              <a:rPr lang="en-US" altLang="en-US" dirty="0"/>
              <a:t> = </a:t>
            </a:r>
            <a:r>
              <a:rPr lang="en-US" altLang="en-US" i="1" dirty="0"/>
              <a:t>R</a:t>
            </a:r>
            <a:r>
              <a:rPr lang="en-US" altLang="en-US" baseline="30000" dirty="0"/>
              <a:t>2</a:t>
            </a:r>
            <a:r>
              <a:rPr lang="en-US" altLang="en-US" i="1" dirty="0"/>
              <a:t> </a:t>
            </a:r>
            <a:endParaRPr lang="hu-HU" altLang="en-US" i="1" dirty="0" smtClean="0"/>
          </a:p>
          <a:p>
            <a:pPr algn="l"/>
            <a:endParaRPr lang="en-US" altLang="en-US" sz="2800" i="1" dirty="0"/>
          </a:p>
          <a:p>
            <a:pPr algn="l"/>
            <a:r>
              <a:rPr lang="en-US" altLang="en-US" b="1" u="sng" dirty="0" err="1">
                <a:latin typeface="+mn-lt"/>
              </a:rPr>
              <a:t>Param</a:t>
            </a:r>
            <a:r>
              <a:rPr lang="hu-HU" altLang="en-US" b="1" u="sng" dirty="0">
                <a:latin typeface="+mn-lt"/>
              </a:rPr>
              <a:t>éteres egyenlet</a:t>
            </a:r>
            <a:r>
              <a:rPr lang="en-US" altLang="en-US" b="1" u="sng" dirty="0">
                <a:latin typeface="+mn-lt"/>
              </a:rPr>
              <a:t>:</a:t>
            </a:r>
          </a:p>
          <a:p>
            <a:pPr algn="l"/>
            <a:r>
              <a:rPr lang="hu-HU" altLang="en-US" dirty="0" smtClean="0">
                <a:latin typeface="+mn-lt"/>
              </a:rPr>
              <a:t>A </a:t>
            </a:r>
            <a:r>
              <a:rPr lang="en-US" altLang="en-US" dirty="0" smtClean="0"/>
              <a:t>sin</a:t>
            </a:r>
            <a:r>
              <a:rPr lang="en-US" altLang="en-US" dirty="0"/>
              <a:t>(</a:t>
            </a:r>
            <a:r>
              <a:rPr lang="en-US" altLang="en-US" dirty="0">
                <a:sym typeface="Symbol" pitchFamily="18" charset="2"/>
              </a:rPr>
              <a:t></a:t>
            </a:r>
            <a:r>
              <a:rPr lang="en-US" altLang="en-US" dirty="0"/>
              <a:t>) </a:t>
            </a:r>
            <a:r>
              <a:rPr lang="hu-HU" altLang="en-US" dirty="0">
                <a:latin typeface="+mn-lt"/>
              </a:rPr>
              <a:t>és</a:t>
            </a:r>
            <a:r>
              <a:rPr lang="en-US" altLang="en-US" dirty="0">
                <a:latin typeface="+mn-lt"/>
              </a:rPr>
              <a:t> </a:t>
            </a:r>
            <a:r>
              <a:rPr lang="en-US" altLang="en-US" dirty="0"/>
              <a:t>cos(</a:t>
            </a:r>
            <a:r>
              <a:rPr lang="en-US" altLang="en-US" dirty="0">
                <a:sym typeface="Symbol" pitchFamily="18" charset="2"/>
              </a:rPr>
              <a:t></a:t>
            </a:r>
            <a:r>
              <a:rPr lang="en-US" altLang="en-US" dirty="0"/>
              <a:t>)</a:t>
            </a:r>
            <a:r>
              <a:rPr lang="hu-HU" altLang="en-US" dirty="0"/>
              <a:t> </a:t>
            </a:r>
            <a:r>
              <a:rPr lang="hu-HU" altLang="en-US" dirty="0">
                <a:latin typeface="+mn-lt"/>
              </a:rPr>
              <a:t>definíciója</a:t>
            </a:r>
            <a:r>
              <a:rPr lang="en-US" altLang="en-US" dirty="0">
                <a:latin typeface="+mn-lt"/>
              </a:rPr>
              <a:t>: </a:t>
            </a:r>
          </a:p>
          <a:p>
            <a:pPr algn="l"/>
            <a:endParaRPr lang="en-US" altLang="en-US" dirty="0"/>
          </a:p>
          <a:p>
            <a:pPr algn="l"/>
            <a:r>
              <a:rPr lang="en-US" altLang="en-US" i="1" dirty="0"/>
              <a:t>			</a:t>
            </a:r>
            <a:endParaRPr lang="en-US" altLang="en-US" dirty="0"/>
          </a:p>
        </p:txBody>
      </p:sp>
      <p:sp>
        <p:nvSpPr>
          <p:cNvPr id="16388" name="Téglalap 3"/>
          <p:cNvSpPr>
            <a:spLocks noChangeArrowheads="1"/>
          </p:cNvSpPr>
          <p:nvPr/>
        </p:nvSpPr>
        <p:spPr bwMode="auto">
          <a:xfrm>
            <a:off x="495299" y="5877272"/>
            <a:ext cx="2592387" cy="792162"/>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cxnSp>
        <p:nvCxnSpPr>
          <p:cNvPr id="16389" name="Egyenes összekötő nyíllal 5"/>
          <p:cNvCxnSpPr>
            <a:cxnSpLocks noChangeShapeType="1"/>
          </p:cNvCxnSpPr>
          <p:nvPr/>
        </p:nvCxnSpPr>
        <p:spPr bwMode="auto">
          <a:xfrm flipV="1">
            <a:off x="1755774" y="3662720"/>
            <a:ext cx="0" cy="191611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90" name="Egyenes összekötő nyíllal 6"/>
          <p:cNvCxnSpPr>
            <a:cxnSpLocks noChangeShapeType="1"/>
          </p:cNvCxnSpPr>
          <p:nvPr/>
        </p:nvCxnSpPr>
        <p:spPr bwMode="auto">
          <a:xfrm>
            <a:off x="819149" y="4670782"/>
            <a:ext cx="1944688"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391" name="Ellipszis 9"/>
          <p:cNvSpPr>
            <a:spLocks noChangeArrowheads="1"/>
          </p:cNvSpPr>
          <p:nvPr/>
        </p:nvSpPr>
        <p:spPr bwMode="auto">
          <a:xfrm>
            <a:off x="963612" y="3905607"/>
            <a:ext cx="1584325" cy="1557338"/>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cxnSp>
        <p:nvCxnSpPr>
          <p:cNvPr id="16392" name="Egyenes összekötő nyíllal 12"/>
          <p:cNvCxnSpPr>
            <a:cxnSpLocks noChangeShapeType="1"/>
            <a:endCxn id="16391" idx="7"/>
          </p:cNvCxnSpPr>
          <p:nvPr/>
        </p:nvCxnSpPr>
        <p:spPr bwMode="auto">
          <a:xfrm flipV="1">
            <a:off x="1755774" y="4134207"/>
            <a:ext cx="558800" cy="536575"/>
          </a:xfrm>
          <a:prstGeom prst="straightConnector1">
            <a:avLst/>
          </a:prstGeom>
          <a:noFill/>
          <a:ln w="571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6393" name="Téglalap 15"/>
          <p:cNvSpPr>
            <a:spLocks noChangeArrowheads="1"/>
          </p:cNvSpPr>
          <p:nvPr/>
        </p:nvSpPr>
        <p:spPr bwMode="auto">
          <a:xfrm>
            <a:off x="2114549" y="4238982"/>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dirty="0">
                <a:sym typeface="Symbol" pitchFamily="18" charset="2"/>
              </a:rPr>
              <a:t></a:t>
            </a:r>
            <a:endParaRPr lang="hu-HU" altLang="en-US" dirty="0"/>
          </a:p>
        </p:txBody>
      </p:sp>
      <p:sp>
        <p:nvSpPr>
          <p:cNvPr id="3" name="Szövegdoboz 2"/>
          <p:cNvSpPr txBox="1"/>
          <p:nvPr/>
        </p:nvSpPr>
        <p:spPr>
          <a:xfrm>
            <a:off x="495299" y="5824969"/>
            <a:ext cx="2608406" cy="830997"/>
          </a:xfrm>
          <a:prstGeom prst="rect">
            <a:avLst/>
          </a:prstGeom>
          <a:noFill/>
        </p:spPr>
        <p:txBody>
          <a:bodyPr wrap="none" rtlCol="0">
            <a:spAutoFit/>
          </a:bodyPr>
          <a:lstStyle/>
          <a:p>
            <a:pPr algn="l"/>
            <a:r>
              <a:rPr lang="en-US" altLang="en-US" i="1" dirty="0"/>
              <a:t>x</a:t>
            </a:r>
            <a:r>
              <a:rPr lang="en-US" altLang="en-US" dirty="0"/>
              <a:t>(</a:t>
            </a:r>
            <a:r>
              <a:rPr lang="en-US" altLang="en-US" dirty="0">
                <a:sym typeface="Symbol" pitchFamily="18" charset="2"/>
              </a:rPr>
              <a:t>) = </a:t>
            </a:r>
            <a:r>
              <a:rPr lang="en-US" altLang="en-US" i="1" dirty="0"/>
              <a:t>c</a:t>
            </a:r>
            <a:r>
              <a:rPr lang="en-US" altLang="en-US" i="1" baseline="-25000" dirty="0"/>
              <a:t>x</a:t>
            </a:r>
            <a:r>
              <a:rPr lang="en-US" altLang="en-US" dirty="0"/>
              <a:t> + </a:t>
            </a:r>
            <a:r>
              <a:rPr lang="en-US" altLang="en-US" i="1" dirty="0"/>
              <a:t>R </a:t>
            </a:r>
            <a:r>
              <a:rPr lang="en-US" altLang="en-US" dirty="0"/>
              <a:t>cos(</a:t>
            </a:r>
            <a:r>
              <a:rPr lang="en-US" altLang="en-US" dirty="0">
                <a:sym typeface="Symbol" pitchFamily="18" charset="2"/>
              </a:rPr>
              <a:t></a:t>
            </a:r>
            <a:r>
              <a:rPr lang="en-US" altLang="en-US" dirty="0"/>
              <a:t>)</a:t>
            </a:r>
          </a:p>
          <a:p>
            <a:pPr algn="l"/>
            <a:r>
              <a:rPr lang="en-US" altLang="en-US" i="1" dirty="0" smtClean="0"/>
              <a:t>y</a:t>
            </a:r>
            <a:r>
              <a:rPr lang="en-US" altLang="en-US" dirty="0"/>
              <a:t>(</a:t>
            </a:r>
            <a:r>
              <a:rPr lang="en-US" altLang="en-US" dirty="0">
                <a:sym typeface="Symbol" pitchFamily="18" charset="2"/>
              </a:rPr>
              <a:t>) = </a:t>
            </a:r>
            <a:r>
              <a:rPr lang="en-US" altLang="en-US" i="1" dirty="0"/>
              <a:t>c</a:t>
            </a:r>
            <a:r>
              <a:rPr lang="en-US" altLang="en-US" i="1" baseline="-25000" dirty="0"/>
              <a:t>y</a:t>
            </a:r>
            <a:r>
              <a:rPr lang="en-US" altLang="en-US" dirty="0"/>
              <a:t> + </a:t>
            </a:r>
            <a:r>
              <a:rPr lang="en-US" altLang="en-US" i="1" dirty="0"/>
              <a:t>R </a:t>
            </a:r>
            <a:r>
              <a:rPr lang="en-US" altLang="en-US" dirty="0"/>
              <a:t>sin(</a:t>
            </a:r>
            <a:r>
              <a:rPr lang="en-US" altLang="en-US" dirty="0">
                <a:sym typeface="Symbol" pitchFamily="18" charset="2"/>
              </a:rPr>
              <a:t></a:t>
            </a:r>
            <a:r>
              <a:rPr lang="en-US" altLang="en-US" dirty="0" smtClean="0"/>
              <a:t>)</a:t>
            </a:r>
            <a:endParaRPr lang="en-US" altLang="en-US" dirty="0"/>
          </a:p>
        </p:txBody>
      </p:sp>
      <p:cxnSp>
        <p:nvCxnSpPr>
          <p:cNvPr id="11" name="Egyenes összekötő nyíllal 5"/>
          <p:cNvCxnSpPr>
            <a:cxnSpLocks noChangeShapeType="1"/>
          </p:cNvCxnSpPr>
          <p:nvPr/>
        </p:nvCxnSpPr>
        <p:spPr bwMode="auto">
          <a:xfrm flipV="1">
            <a:off x="5616190" y="3662720"/>
            <a:ext cx="0" cy="191611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Egyenes összekötő nyíllal 6"/>
          <p:cNvCxnSpPr>
            <a:cxnSpLocks noChangeShapeType="1"/>
          </p:cNvCxnSpPr>
          <p:nvPr/>
        </p:nvCxnSpPr>
        <p:spPr bwMode="auto">
          <a:xfrm>
            <a:off x="4679565" y="4670782"/>
            <a:ext cx="1944688"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Ellipszis 9"/>
          <p:cNvSpPr>
            <a:spLocks noChangeArrowheads="1"/>
          </p:cNvSpPr>
          <p:nvPr/>
        </p:nvSpPr>
        <p:spPr bwMode="auto">
          <a:xfrm>
            <a:off x="4824028" y="3905607"/>
            <a:ext cx="1584325" cy="1557338"/>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cxnSp>
        <p:nvCxnSpPr>
          <p:cNvPr id="16" name="Egyenes összekötő nyíllal 5"/>
          <p:cNvCxnSpPr>
            <a:cxnSpLocks noChangeShapeType="1"/>
          </p:cNvCxnSpPr>
          <p:nvPr/>
        </p:nvCxnSpPr>
        <p:spPr bwMode="auto">
          <a:xfrm flipH="1" flipV="1">
            <a:off x="6408353" y="3212978"/>
            <a:ext cx="5240" cy="2520278"/>
          </a:xfrm>
          <a:prstGeom prst="straightConnector1">
            <a:avLst/>
          </a:prstGeom>
          <a:noFill/>
          <a:ln w="1270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9" name="Téglalap 15"/>
          <p:cNvSpPr>
            <a:spLocks noChangeArrowheads="1"/>
          </p:cNvSpPr>
          <p:nvPr/>
        </p:nvSpPr>
        <p:spPr bwMode="auto">
          <a:xfrm>
            <a:off x="6445553" y="3895046"/>
            <a:ext cx="2696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i="1" dirty="0">
                <a:sym typeface="Symbol" pitchFamily="18" charset="2"/>
              </a:rPr>
              <a:t>t</a:t>
            </a:r>
            <a:endParaRPr lang="hu-HU" altLang="en-US" i="1" dirty="0"/>
          </a:p>
        </p:txBody>
      </p:sp>
      <p:cxnSp>
        <p:nvCxnSpPr>
          <p:cNvPr id="21" name="Egyenes összekötő nyíllal 5"/>
          <p:cNvCxnSpPr>
            <a:cxnSpLocks noChangeShapeType="1"/>
            <a:stCxn id="13" idx="2"/>
          </p:cNvCxnSpPr>
          <p:nvPr/>
        </p:nvCxnSpPr>
        <p:spPr bwMode="auto">
          <a:xfrm flipV="1">
            <a:off x="4824028" y="3488345"/>
            <a:ext cx="1517557" cy="1195931"/>
          </a:xfrm>
          <a:prstGeom prst="straightConnector1">
            <a:avLst/>
          </a:prstGeom>
          <a:noFill/>
          <a:ln w="12700" algn="ctr">
            <a:solidFill>
              <a:schemeClr val="tx1"/>
            </a:solidFill>
            <a:round/>
            <a:headEnd type="none" w="med" len="med"/>
            <a:tailEnd type="none" w="med" len="med"/>
          </a:ln>
          <a:extLst>
            <a:ext uri="{909E8E84-426E-40DD-AFC4-6F175D3DCCD1}">
              <a14:hiddenFill xmlns:a14="http://schemas.microsoft.com/office/drawing/2010/main">
                <a:noFill/>
              </a14:hiddenFill>
            </a:ext>
          </a:extLst>
        </p:spPr>
      </p:cxnSp>
      <p:sp>
        <p:nvSpPr>
          <p:cNvPr id="18" name="Ellipszis 17"/>
          <p:cNvSpPr/>
          <p:nvPr/>
        </p:nvSpPr>
        <p:spPr>
          <a:xfrm>
            <a:off x="5724128" y="3861048"/>
            <a:ext cx="144016" cy="18070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zis 27"/>
          <p:cNvSpPr/>
          <p:nvPr/>
        </p:nvSpPr>
        <p:spPr>
          <a:xfrm>
            <a:off x="6341585" y="3397993"/>
            <a:ext cx="144016" cy="1807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églalap 3"/>
          <p:cNvSpPr>
            <a:spLocks noChangeArrowheads="1"/>
          </p:cNvSpPr>
          <p:nvPr/>
        </p:nvSpPr>
        <p:spPr bwMode="auto">
          <a:xfrm>
            <a:off x="4563941" y="5877271"/>
            <a:ext cx="3635932" cy="792162"/>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 name="Szövegdoboz 30"/>
          <p:cNvSpPr txBox="1"/>
          <p:nvPr/>
        </p:nvSpPr>
        <p:spPr>
          <a:xfrm>
            <a:off x="4563941" y="5824968"/>
            <a:ext cx="3749744" cy="830997"/>
          </a:xfrm>
          <a:prstGeom prst="rect">
            <a:avLst/>
          </a:prstGeom>
          <a:noFill/>
        </p:spPr>
        <p:txBody>
          <a:bodyPr wrap="none" rtlCol="0">
            <a:spAutoFit/>
          </a:bodyPr>
          <a:lstStyle/>
          <a:p>
            <a:pPr algn="l"/>
            <a:r>
              <a:rPr lang="en-US" altLang="en-US" i="1" dirty="0" smtClean="0"/>
              <a:t>x</a:t>
            </a:r>
            <a:r>
              <a:rPr lang="en-US" altLang="en-US" dirty="0" smtClean="0"/>
              <a:t>(</a:t>
            </a:r>
            <a:r>
              <a:rPr lang="hu-HU" altLang="en-US" i="1" dirty="0" smtClean="0">
                <a:sym typeface="Symbol" pitchFamily="18" charset="2"/>
              </a:rPr>
              <a:t>t</a:t>
            </a:r>
            <a:r>
              <a:rPr lang="en-US" altLang="en-US" dirty="0" smtClean="0">
                <a:sym typeface="Symbol" pitchFamily="18" charset="2"/>
              </a:rPr>
              <a:t>) = </a:t>
            </a:r>
            <a:r>
              <a:rPr lang="en-US" altLang="en-US" i="1" dirty="0" smtClean="0"/>
              <a:t>c</a:t>
            </a:r>
            <a:r>
              <a:rPr lang="en-US" altLang="en-US" i="1" baseline="-25000" dirty="0" smtClean="0"/>
              <a:t>x</a:t>
            </a:r>
            <a:r>
              <a:rPr lang="en-US" altLang="en-US" dirty="0" smtClean="0"/>
              <a:t> + </a:t>
            </a:r>
            <a:r>
              <a:rPr lang="en-US" altLang="en-US" i="1" dirty="0" smtClean="0"/>
              <a:t>R</a:t>
            </a:r>
            <a:r>
              <a:rPr lang="hu-HU" altLang="en-US" dirty="0" smtClean="0"/>
              <a:t>(4</a:t>
            </a:r>
            <a:r>
              <a:rPr lang="hu-HU" altLang="en-US" i="1" dirty="0" smtClean="0"/>
              <a:t>R</a:t>
            </a:r>
            <a:r>
              <a:rPr lang="hu-HU" altLang="en-US" baseline="30000" dirty="0" smtClean="0"/>
              <a:t>2</a:t>
            </a:r>
            <a:r>
              <a:rPr lang="hu-HU" altLang="en-US" i="1" dirty="0" smtClean="0"/>
              <a:t>-t</a:t>
            </a:r>
            <a:r>
              <a:rPr lang="hu-HU" altLang="en-US" baseline="30000" dirty="0" smtClean="0"/>
              <a:t>2</a:t>
            </a:r>
            <a:r>
              <a:rPr lang="hu-HU" altLang="en-US" dirty="0" smtClean="0"/>
              <a:t>)</a:t>
            </a:r>
            <a:r>
              <a:rPr lang="hu-HU" altLang="en-US" dirty="0"/>
              <a:t>/</a:t>
            </a:r>
            <a:r>
              <a:rPr lang="hu-HU" altLang="en-US" dirty="0" smtClean="0"/>
              <a:t>(4</a:t>
            </a:r>
            <a:r>
              <a:rPr lang="hu-HU" altLang="en-US" i="1" dirty="0" smtClean="0"/>
              <a:t>R</a:t>
            </a:r>
            <a:r>
              <a:rPr lang="hu-HU" altLang="en-US" baseline="30000" dirty="0" smtClean="0"/>
              <a:t>2</a:t>
            </a:r>
            <a:r>
              <a:rPr lang="hu-HU" altLang="en-US" i="1" dirty="0"/>
              <a:t>+</a:t>
            </a:r>
            <a:r>
              <a:rPr lang="hu-HU" altLang="en-US" i="1" dirty="0" smtClean="0"/>
              <a:t>t</a:t>
            </a:r>
            <a:r>
              <a:rPr lang="hu-HU" altLang="en-US" baseline="30000" dirty="0" smtClean="0"/>
              <a:t>2</a:t>
            </a:r>
            <a:r>
              <a:rPr lang="hu-HU" altLang="en-US" dirty="0" smtClean="0"/>
              <a:t>)</a:t>
            </a:r>
          </a:p>
          <a:p>
            <a:pPr algn="l"/>
            <a:r>
              <a:rPr lang="en-US" altLang="en-US" i="1" dirty="0" smtClean="0"/>
              <a:t>y</a:t>
            </a:r>
            <a:r>
              <a:rPr lang="en-US" altLang="en-US" dirty="0" smtClean="0"/>
              <a:t>(</a:t>
            </a:r>
            <a:r>
              <a:rPr lang="hu-HU" altLang="en-US" i="1" dirty="0" smtClean="0">
                <a:sym typeface="Symbol" pitchFamily="18" charset="2"/>
              </a:rPr>
              <a:t>t</a:t>
            </a:r>
            <a:r>
              <a:rPr lang="en-US" altLang="en-US" dirty="0" smtClean="0">
                <a:sym typeface="Symbol" pitchFamily="18" charset="2"/>
              </a:rPr>
              <a:t>) </a:t>
            </a:r>
            <a:r>
              <a:rPr lang="en-US" altLang="en-US" dirty="0">
                <a:sym typeface="Symbol" pitchFamily="18" charset="2"/>
              </a:rPr>
              <a:t>= </a:t>
            </a:r>
            <a:r>
              <a:rPr lang="en-US" altLang="en-US" i="1" dirty="0"/>
              <a:t>c</a:t>
            </a:r>
            <a:r>
              <a:rPr lang="en-US" altLang="en-US" i="1" baseline="-25000" dirty="0"/>
              <a:t>y</a:t>
            </a:r>
            <a:r>
              <a:rPr lang="en-US" altLang="en-US" dirty="0"/>
              <a:t> + </a:t>
            </a:r>
            <a:r>
              <a:rPr lang="hu-HU" altLang="en-US" dirty="0" smtClean="0"/>
              <a:t>4</a:t>
            </a:r>
            <a:r>
              <a:rPr lang="hu-HU" altLang="en-US" i="1" dirty="0" smtClean="0"/>
              <a:t>R</a:t>
            </a:r>
            <a:r>
              <a:rPr lang="hu-HU" altLang="en-US" baseline="30000" dirty="0" smtClean="0"/>
              <a:t>2</a:t>
            </a:r>
            <a:r>
              <a:rPr lang="hu-HU" altLang="en-US" i="1" dirty="0" smtClean="0"/>
              <a:t>t</a:t>
            </a:r>
            <a:r>
              <a:rPr lang="hu-HU" altLang="en-US" dirty="0" smtClean="0"/>
              <a:t>/(4</a:t>
            </a:r>
            <a:r>
              <a:rPr lang="hu-HU" altLang="en-US" i="1" dirty="0" smtClean="0"/>
              <a:t>R</a:t>
            </a:r>
            <a:r>
              <a:rPr lang="hu-HU" altLang="en-US" baseline="30000" dirty="0" smtClean="0"/>
              <a:t>2</a:t>
            </a:r>
            <a:r>
              <a:rPr lang="hu-HU" altLang="en-US" i="1" dirty="0" smtClean="0"/>
              <a:t>+t</a:t>
            </a:r>
            <a:r>
              <a:rPr lang="hu-HU" altLang="en-US" baseline="30000" dirty="0" smtClean="0"/>
              <a:t>2</a:t>
            </a:r>
            <a:r>
              <a:rPr lang="hu-HU" altLang="en-US" dirty="0"/>
              <a:t>)</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solidFill>
                  <a:srgbClr val="FF0000"/>
                </a:solidFill>
              </a:rPr>
              <a:t>Mire jó? </a:t>
            </a:r>
            <a:r>
              <a:rPr lang="en-US" u="sng" dirty="0" smtClean="0">
                <a:solidFill>
                  <a:srgbClr val="FF0000"/>
                </a:solidFill>
              </a:rPr>
              <a:t>2D </a:t>
            </a:r>
            <a:r>
              <a:rPr lang="hu-HU" u="sng" dirty="0" smtClean="0">
                <a:solidFill>
                  <a:srgbClr val="FF0000"/>
                </a:solidFill>
              </a:rPr>
              <a:t>Tartalmazás teszt</a:t>
            </a:r>
            <a:endParaRPr lang="en-US" u="sng" dirty="0">
              <a:solidFill>
                <a:srgbClr val="FF0000"/>
              </a:solidFill>
            </a:endParaRPr>
          </a:p>
        </p:txBody>
      </p:sp>
      <p:sp>
        <p:nvSpPr>
          <p:cNvPr id="3" name="Tartalom helye 2"/>
          <p:cNvSpPr>
            <a:spLocks noGrp="1"/>
          </p:cNvSpPr>
          <p:nvPr>
            <p:ph idx="1"/>
          </p:nvPr>
        </p:nvSpPr>
        <p:spPr>
          <a:xfrm>
            <a:off x="457200" y="1412776"/>
            <a:ext cx="8507288" cy="4525963"/>
          </a:xfrm>
        </p:spPr>
        <p:txBody>
          <a:bodyPr>
            <a:normAutofit/>
          </a:bodyPr>
          <a:lstStyle/>
          <a:p>
            <a:r>
              <a:rPr lang="hu-HU" sz="2400" dirty="0" smtClean="0"/>
              <a:t>Ellipszislemez azon </a:t>
            </a:r>
            <a:r>
              <a:rPr lang="hu-HU" sz="2400" b="1" dirty="0" smtClean="0"/>
              <a:t>r</a:t>
            </a:r>
            <a:r>
              <a:rPr lang="hu-HU" sz="2400" dirty="0" smtClean="0"/>
              <a:t> pontok </a:t>
            </a:r>
            <a:r>
              <a:rPr lang="en-US" sz="2400" dirty="0"/>
              <a:t>(</a:t>
            </a:r>
            <a:r>
              <a:rPr lang="hu-HU" sz="2400" dirty="0"/>
              <a:t>z</a:t>
            </a:r>
            <a:r>
              <a:rPr lang="en-US" sz="2400" dirty="0"/>
              <a:t>=0, w=1)</a:t>
            </a:r>
            <a:r>
              <a:rPr lang="hu-HU" sz="2400" dirty="0"/>
              <a:t> mértani </a:t>
            </a:r>
            <a:r>
              <a:rPr lang="hu-HU" sz="2400" dirty="0" smtClean="0"/>
              <a:t>helye, amelyeknek </a:t>
            </a:r>
            <a:r>
              <a:rPr lang="en-US" sz="2400" dirty="0" err="1" smtClean="0"/>
              <a:t>az</a:t>
            </a:r>
            <a:r>
              <a:rPr lang="hu-HU" sz="2400" dirty="0" smtClean="0"/>
              <a:t> </a:t>
            </a:r>
            <a:r>
              <a:rPr lang="hu-HU" sz="2400" b="1" dirty="0" smtClean="0"/>
              <a:t>f1</a:t>
            </a:r>
            <a:r>
              <a:rPr lang="hu-HU" sz="2400" dirty="0" smtClean="0"/>
              <a:t>, </a:t>
            </a:r>
            <a:r>
              <a:rPr lang="hu-HU" sz="2400" b="1" dirty="0" smtClean="0"/>
              <a:t>f2</a:t>
            </a:r>
            <a:r>
              <a:rPr lang="hu-HU" sz="2400" dirty="0" smtClean="0"/>
              <a:t> pont</a:t>
            </a:r>
            <a:r>
              <a:rPr lang="en-US" sz="2400" dirty="0" smtClean="0"/>
              <a:t>ok</a:t>
            </a:r>
            <a:r>
              <a:rPr lang="hu-HU" sz="2400" dirty="0" err="1" smtClean="0"/>
              <a:t>tól</a:t>
            </a:r>
            <a:r>
              <a:rPr lang="en-US" sz="2400" dirty="0" smtClean="0"/>
              <a:t> (</a:t>
            </a:r>
            <a:r>
              <a:rPr lang="hu-HU" sz="2400" dirty="0" smtClean="0"/>
              <a:t>z</a:t>
            </a:r>
            <a:r>
              <a:rPr lang="en-US" sz="2400" dirty="0" smtClean="0"/>
              <a:t>=0, w=1)</a:t>
            </a:r>
            <a:r>
              <a:rPr lang="hu-HU" sz="2400" dirty="0" smtClean="0"/>
              <a:t> mért távolságösszege egy adott C értéknél kisebb:</a:t>
            </a:r>
          </a:p>
          <a:p>
            <a:endParaRPr lang="hu-HU" sz="2400" dirty="0"/>
          </a:p>
          <a:p>
            <a:pPr marL="0" indent="0">
              <a:buNone/>
            </a:pPr>
            <a:endParaRPr lang="en-US" sz="1200" dirty="0"/>
          </a:p>
          <a:p>
            <a:pPr marL="0" indent="0">
              <a:buNone/>
            </a:pPr>
            <a:endParaRPr lang="hu-HU" sz="2000" dirty="0"/>
          </a:p>
          <a:p>
            <a:r>
              <a:rPr lang="hu-HU" sz="2400" dirty="0" smtClean="0"/>
              <a:t>Parabolalemez azon </a:t>
            </a:r>
            <a:r>
              <a:rPr lang="hu-HU" sz="2400" b="1" dirty="0"/>
              <a:t>r</a:t>
            </a:r>
            <a:r>
              <a:rPr lang="hu-HU" sz="2400" dirty="0"/>
              <a:t> pontok </a:t>
            </a:r>
            <a:r>
              <a:rPr lang="en-US" sz="2400" dirty="0"/>
              <a:t>(</a:t>
            </a:r>
            <a:r>
              <a:rPr lang="hu-HU" sz="2400" dirty="0"/>
              <a:t>z</a:t>
            </a:r>
            <a:r>
              <a:rPr lang="en-US" sz="2400" dirty="0"/>
              <a:t>=0, w=1)</a:t>
            </a:r>
            <a:r>
              <a:rPr lang="hu-HU" sz="2400" dirty="0"/>
              <a:t> </a:t>
            </a:r>
            <a:r>
              <a:rPr lang="hu-HU" sz="2400" dirty="0" smtClean="0"/>
              <a:t>mértani helye, amelyek az </a:t>
            </a:r>
            <a:r>
              <a:rPr lang="hu-HU" sz="2400" b="1" dirty="0" smtClean="0"/>
              <a:t>f</a:t>
            </a:r>
            <a:r>
              <a:rPr lang="hu-HU" sz="2400" dirty="0" smtClean="0"/>
              <a:t> fókuszponthoz </a:t>
            </a:r>
            <a:r>
              <a:rPr lang="en-US" sz="2400" dirty="0" smtClean="0"/>
              <a:t>(z=0, w=1) </a:t>
            </a:r>
            <a:r>
              <a:rPr lang="hu-HU" sz="2400" dirty="0" smtClean="0"/>
              <a:t>közelebb vannak, mint az </a:t>
            </a:r>
            <a:r>
              <a:rPr lang="hu-HU" sz="2400" b="1" dirty="0" smtClean="0"/>
              <a:t>p</a:t>
            </a:r>
            <a:r>
              <a:rPr lang="hu-HU" sz="2400" dirty="0" smtClean="0"/>
              <a:t> </a:t>
            </a:r>
            <a:r>
              <a:rPr lang="en-US" sz="2400" dirty="0" err="1" smtClean="0"/>
              <a:t>ponton</a:t>
            </a:r>
            <a:r>
              <a:rPr lang="hu-HU" sz="2400" dirty="0" smtClean="0"/>
              <a:t> (</a:t>
            </a:r>
            <a:r>
              <a:rPr lang="en-US" sz="2400" dirty="0" smtClean="0"/>
              <a:t>z=0, </a:t>
            </a:r>
            <a:r>
              <a:rPr lang="hu-HU" sz="2400" dirty="0" smtClean="0"/>
              <a:t>w</a:t>
            </a:r>
            <a:r>
              <a:rPr lang="en-US" sz="2400" dirty="0" smtClean="0"/>
              <a:t>=1)</a:t>
            </a:r>
            <a:r>
              <a:rPr lang="hu-HU" sz="2400" dirty="0" smtClean="0"/>
              <a:t> átmenő, </a:t>
            </a:r>
            <a:r>
              <a:rPr lang="hu-HU" sz="2400" b="1" dirty="0" smtClean="0"/>
              <a:t>n</a:t>
            </a:r>
            <a:r>
              <a:rPr lang="hu-HU" sz="2400" dirty="0" smtClean="0"/>
              <a:t> normálvektorú</a:t>
            </a:r>
            <a:r>
              <a:rPr lang="en-US" sz="2400" dirty="0" smtClean="0"/>
              <a:t> (z=0, w=0)</a:t>
            </a:r>
            <a:r>
              <a:rPr lang="hu-HU" sz="2400" dirty="0" smtClean="0"/>
              <a:t> egyeneshez</a:t>
            </a:r>
            <a:r>
              <a:rPr lang="en-US" sz="2400" dirty="0"/>
              <a:t>:</a:t>
            </a:r>
          </a:p>
        </p:txBody>
      </p:sp>
      <p:sp>
        <p:nvSpPr>
          <p:cNvPr id="4" name="Rectangle 7"/>
          <p:cNvSpPr>
            <a:spLocks noChangeArrowheads="1"/>
          </p:cNvSpPr>
          <p:nvPr/>
        </p:nvSpPr>
        <p:spPr bwMode="auto">
          <a:xfrm>
            <a:off x="863588" y="2593504"/>
            <a:ext cx="7560840" cy="923330"/>
          </a:xfrm>
          <a:prstGeom prst="rect">
            <a:avLst/>
          </a:prstGeom>
          <a:solidFill>
            <a:schemeClr val="accent6">
              <a:lumMod val="20000"/>
              <a:lumOff val="80000"/>
            </a:schemeClr>
          </a:solidFill>
          <a:ln>
            <a:solidFill>
              <a:schemeClr val="accent2"/>
            </a:solidFill>
          </a:ln>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800" b="1" dirty="0">
                <a:latin typeface="Courier New" pitchFamily="49" charset="0"/>
              </a:rPr>
              <a:t>b</a:t>
            </a:r>
            <a:r>
              <a:rPr lang="en-US" altLang="en-US" sz="1800" b="1" dirty="0" smtClean="0">
                <a:latin typeface="Courier New" pitchFamily="49" charset="0"/>
              </a:rPr>
              <a:t>ool </a:t>
            </a:r>
            <a:r>
              <a:rPr lang="en-US" altLang="en-US" sz="1800" b="1" dirty="0" err="1" smtClean="0">
                <a:latin typeface="Courier New" pitchFamily="49" charset="0"/>
              </a:rPr>
              <a:t>inEllipse</a:t>
            </a:r>
            <a:r>
              <a:rPr lang="en-US" altLang="en-US" sz="1800" b="1" dirty="0" smtClean="0">
                <a:latin typeface="Courier New" pitchFamily="49" charset="0"/>
              </a:rPr>
              <a:t>(</a:t>
            </a:r>
            <a:r>
              <a:rPr lang="en-US" altLang="en-US" sz="1800" b="1" dirty="0" err="1" smtClean="0">
                <a:latin typeface="Courier New" pitchFamily="49" charset="0"/>
              </a:rPr>
              <a:t>vec</a:t>
            </a:r>
            <a:r>
              <a:rPr lang="hu-HU" altLang="en-US" sz="1800" b="1" dirty="0" smtClean="0">
                <a:latin typeface="Courier New" pitchFamily="49" charset="0"/>
              </a:rPr>
              <a:t>4</a:t>
            </a:r>
            <a:r>
              <a:rPr lang="en-US" altLang="en-US" sz="1800" b="1" dirty="0" smtClean="0">
                <a:latin typeface="Courier New" pitchFamily="49" charset="0"/>
              </a:rPr>
              <a:t> r, </a:t>
            </a:r>
            <a:r>
              <a:rPr lang="en-US" altLang="en-US" sz="1800" b="1" dirty="0" err="1" smtClean="0">
                <a:latin typeface="Courier New" pitchFamily="49" charset="0"/>
              </a:rPr>
              <a:t>vec</a:t>
            </a:r>
            <a:r>
              <a:rPr lang="hu-HU" altLang="en-US" sz="1800" b="1" dirty="0" smtClean="0">
                <a:latin typeface="Courier New" pitchFamily="49" charset="0"/>
              </a:rPr>
              <a:t>4</a:t>
            </a:r>
            <a:r>
              <a:rPr lang="en-US" altLang="en-US" sz="1800" b="1" dirty="0" smtClean="0">
                <a:latin typeface="Courier New" pitchFamily="49" charset="0"/>
              </a:rPr>
              <a:t> f1, </a:t>
            </a:r>
            <a:r>
              <a:rPr lang="en-US" altLang="en-US" sz="1800" b="1" dirty="0" err="1" smtClean="0">
                <a:latin typeface="Courier New" pitchFamily="49" charset="0"/>
              </a:rPr>
              <a:t>vec</a:t>
            </a:r>
            <a:r>
              <a:rPr lang="hu-HU" altLang="en-US" sz="1800" b="1" dirty="0" smtClean="0">
                <a:latin typeface="Courier New" pitchFamily="49" charset="0"/>
              </a:rPr>
              <a:t>4</a:t>
            </a:r>
            <a:r>
              <a:rPr lang="en-US" altLang="en-US" sz="1800" b="1" dirty="0" smtClean="0">
                <a:latin typeface="Courier New" pitchFamily="49" charset="0"/>
              </a:rPr>
              <a:t> f2, float C) {</a:t>
            </a:r>
          </a:p>
          <a:p>
            <a:pPr algn="l"/>
            <a:r>
              <a:rPr lang="en-US" altLang="en-US" sz="1800" b="1" dirty="0" smtClean="0">
                <a:latin typeface="Courier New" pitchFamily="49" charset="0"/>
              </a:rPr>
              <a:t>   return ((r – f1).Length() + (r – f2).Length() &lt; C);</a:t>
            </a:r>
          </a:p>
          <a:p>
            <a:pPr algn="l"/>
            <a:r>
              <a:rPr lang="en-US" altLang="en-US" sz="1800" b="1" dirty="0" smtClean="0">
                <a:latin typeface="Courier New" pitchFamily="49" charset="0"/>
              </a:rPr>
              <a:t>}</a:t>
            </a:r>
            <a:endParaRPr lang="en-GB" altLang="en-US" sz="1800" b="1" noProof="1">
              <a:latin typeface="Courier New" pitchFamily="49" charset="0"/>
            </a:endParaRPr>
          </a:p>
        </p:txBody>
      </p:sp>
      <p:sp>
        <p:nvSpPr>
          <p:cNvPr id="5" name="Rectangle 7"/>
          <p:cNvSpPr>
            <a:spLocks noChangeArrowheads="1"/>
          </p:cNvSpPr>
          <p:nvPr/>
        </p:nvSpPr>
        <p:spPr bwMode="auto">
          <a:xfrm>
            <a:off x="861229" y="5148624"/>
            <a:ext cx="7560840" cy="1477328"/>
          </a:xfrm>
          <a:prstGeom prst="rect">
            <a:avLst/>
          </a:prstGeom>
          <a:solidFill>
            <a:schemeClr val="accent6">
              <a:lumMod val="20000"/>
              <a:lumOff val="80000"/>
            </a:schemeClr>
          </a:solidFill>
          <a:ln>
            <a:solidFill>
              <a:schemeClr val="accent2"/>
            </a:solidFill>
          </a:ln>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800" b="1" dirty="0">
                <a:latin typeface="Courier New" pitchFamily="49" charset="0"/>
              </a:rPr>
              <a:t>b</a:t>
            </a:r>
            <a:r>
              <a:rPr lang="en-US" altLang="en-US" sz="1800" b="1" dirty="0" smtClean="0">
                <a:latin typeface="Courier New" pitchFamily="49" charset="0"/>
              </a:rPr>
              <a:t>ool </a:t>
            </a:r>
            <a:r>
              <a:rPr lang="en-US" altLang="en-US" sz="1800" b="1" dirty="0" err="1" smtClean="0">
                <a:latin typeface="Courier New" pitchFamily="49" charset="0"/>
              </a:rPr>
              <a:t>inParabola</a:t>
            </a:r>
            <a:r>
              <a:rPr lang="en-US" altLang="en-US" sz="1800" b="1" dirty="0" smtClean="0">
                <a:latin typeface="Courier New" pitchFamily="49" charset="0"/>
              </a:rPr>
              <a:t> (</a:t>
            </a:r>
            <a:r>
              <a:rPr lang="en-US" altLang="en-US" sz="1800" b="1" dirty="0" err="1" smtClean="0">
                <a:latin typeface="Courier New" pitchFamily="49" charset="0"/>
              </a:rPr>
              <a:t>vec</a:t>
            </a:r>
            <a:r>
              <a:rPr lang="hu-HU" altLang="en-US" sz="1800" b="1" dirty="0" smtClean="0">
                <a:latin typeface="Courier New" pitchFamily="49" charset="0"/>
              </a:rPr>
              <a:t>4</a:t>
            </a:r>
            <a:r>
              <a:rPr lang="en-US" altLang="en-US" sz="1800" b="1" dirty="0" smtClean="0">
                <a:latin typeface="Courier New" pitchFamily="49" charset="0"/>
              </a:rPr>
              <a:t> r, </a:t>
            </a:r>
            <a:r>
              <a:rPr lang="en-US" altLang="en-US" sz="1800" b="1" dirty="0" err="1" smtClean="0">
                <a:latin typeface="Courier New" pitchFamily="49" charset="0"/>
              </a:rPr>
              <a:t>vec</a:t>
            </a:r>
            <a:r>
              <a:rPr lang="hu-HU" altLang="en-US" sz="1800" b="1" dirty="0" smtClean="0">
                <a:latin typeface="Courier New" pitchFamily="49" charset="0"/>
              </a:rPr>
              <a:t>4</a:t>
            </a:r>
            <a:r>
              <a:rPr lang="en-US" altLang="en-US" sz="1800" b="1" dirty="0" smtClean="0">
                <a:latin typeface="Courier New" pitchFamily="49" charset="0"/>
              </a:rPr>
              <a:t> f, </a:t>
            </a:r>
            <a:r>
              <a:rPr lang="en-US" altLang="en-US" sz="1800" b="1" dirty="0" err="1" smtClean="0">
                <a:latin typeface="Courier New" pitchFamily="49" charset="0"/>
              </a:rPr>
              <a:t>vec</a:t>
            </a:r>
            <a:r>
              <a:rPr lang="hu-HU" altLang="en-US" sz="1800" b="1" dirty="0" smtClean="0">
                <a:latin typeface="Courier New" pitchFamily="49" charset="0"/>
              </a:rPr>
              <a:t>4</a:t>
            </a:r>
            <a:r>
              <a:rPr lang="en-US" altLang="en-US" sz="1800" b="1" dirty="0" smtClean="0">
                <a:latin typeface="Courier New" pitchFamily="49" charset="0"/>
              </a:rPr>
              <a:t> p, vec4 n) {	</a:t>
            </a:r>
          </a:p>
          <a:p>
            <a:pPr algn="l"/>
            <a:r>
              <a:rPr lang="en-US" altLang="en-US" sz="1800" b="1" dirty="0" smtClean="0">
                <a:latin typeface="Courier New" pitchFamily="49" charset="0"/>
              </a:rPr>
              <a:t>   </a:t>
            </a:r>
            <a:r>
              <a:rPr lang="hu-HU" altLang="en-US" sz="1800" b="1" dirty="0" smtClean="0">
                <a:latin typeface="Courier New" pitchFamily="49" charset="0"/>
              </a:rPr>
              <a:t>n </a:t>
            </a:r>
            <a:r>
              <a:rPr lang="en-US" altLang="en-US" sz="1800" b="1" dirty="0" smtClean="0">
                <a:latin typeface="Courier New" pitchFamily="49" charset="0"/>
              </a:rPr>
              <a:t>= n * (1/</a:t>
            </a:r>
            <a:r>
              <a:rPr lang="en-US" altLang="en-US" sz="1800" b="1" dirty="0" err="1" smtClean="0">
                <a:latin typeface="Courier New" pitchFamily="49" charset="0"/>
              </a:rPr>
              <a:t>n.Length</a:t>
            </a:r>
            <a:r>
              <a:rPr lang="en-US" altLang="en-US" sz="1800" b="1" dirty="0" smtClean="0">
                <a:latin typeface="Courier New" pitchFamily="49" charset="0"/>
              </a:rPr>
              <a:t>()); </a:t>
            </a:r>
          </a:p>
          <a:p>
            <a:pPr algn="l"/>
            <a:r>
              <a:rPr lang="en-US" altLang="en-US" sz="1800" b="1" dirty="0" smtClean="0">
                <a:latin typeface="Courier New" pitchFamily="49" charset="0"/>
              </a:rPr>
              <a:t>   vec4 line(</a:t>
            </a:r>
            <a:r>
              <a:rPr lang="en-US" altLang="en-US" sz="1800" b="1" dirty="0" err="1" smtClean="0">
                <a:latin typeface="Courier New" pitchFamily="49" charset="0"/>
              </a:rPr>
              <a:t>n.x</a:t>
            </a:r>
            <a:r>
              <a:rPr lang="en-US" altLang="en-US" sz="1800" b="1" dirty="0" smtClean="0">
                <a:latin typeface="Courier New" pitchFamily="49" charset="0"/>
              </a:rPr>
              <a:t>, </a:t>
            </a:r>
            <a:r>
              <a:rPr lang="en-US" altLang="en-US" sz="1800" b="1" dirty="0" err="1" smtClean="0">
                <a:latin typeface="Courier New" pitchFamily="49" charset="0"/>
              </a:rPr>
              <a:t>n.y</a:t>
            </a:r>
            <a:r>
              <a:rPr lang="en-US" altLang="en-US" sz="1800" b="1" dirty="0" smtClean="0">
                <a:latin typeface="Courier New" pitchFamily="49" charset="0"/>
              </a:rPr>
              <a:t>, </a:t>
            </a:r>
            <a:r>
              <a:rPr lang="en-US" altLang="en-US" sz="1800" b="1" dirty="0" err="1" smtClean="0">
                <a:latin typeface="Courier New" pitchFamily="49" charset="0"/>
              </a:rPr>
              <a:t>n.z</a:t>
            </a:r>
            <a:r>
              <a:rPr lang="en-US" altLang="en-US" sz="1800" b="1" dirty="0" smtClean="0">
                <a:latin typeface="Courier New" pitchFamily="49" charset="0"/>
              </a:rPr>
              <a:t>, -dot(n, p));  </a:t>
            </a:r>
          </a:p>
          <a:p>
            <a:pPr algn="l"/>
            <a:r>
              <a:rPr lang="en-US" altLang="en-US" sz="1800" b="1" dirty="0" smtClean="0">
                <a:latin typeface="Courier New" pitchFamily="49" charset="0"/>
              </a:rPr>
              <a:t>   return (</a:t>
            </a:r>
            <a:r>
              <a:rPr lang="en-US" altLang="en-US" sz="1800" b="1" dirty="0" err="1" smtClean="0">
                <a:latin typeface="Courier New" pitchFamily="49" charset="0"/>
              </a:rPr>
              <a:t>fabs</a:t>
            </a:r>
            <a:r>
              <a:rPr lang="en-US" altLang="en-US" sz="1800" b="1" dirty="0" smtClean="0">
                <a:latin typeface="Courier New" pitchFamily="49" charset="0"/>
              </a:rPr>
              <a:t>(dot(line, r)) &gt; (r – f).Length());</a:t>
            </a:r>
          </a:p>
          <a:p>
            <a:pPr algn="l"/>
            <a:r>
              <a:rPr lang="en-US" altLang="en-US" sz="1800" b="1" dirty="0" smtClean="0">
                <a:latin typeface="Courier New" pitchFamily="49" charset="0"/>
              </a:rPr>
              <a:t>}</a:t>
            </a:r>
            <a:endParaRPr lang="en-GB" altLang="en-US" sz="1800" b="1" noProof="1">
              <a:latin typeface="Courier New" pitchFamily="49" charset="0"/>
            </a:endParaRPr>
          </a:p>
        </p:txBody>
      </p:sp>
    </p:spTree>
    <p:extLst>
      <p:ext uri="{BB962C8B-B14F-4D97-AF65-F5344CB8AC3E}">
        <p14:creationId xmlns:p14="http://schemas.microsoft.com/office/powerpoint/2010/main" val="182904394"/>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églalap 18"/>
          <p:cNvSpPr/>
          <p:nvPr/>
        </p:nvSpPr>
        <p:spPr>
          <a:xfrm rot="9067008">
            <a:off x="3286693" y="3214059"/>
            <a:ext cx="2651752" cy="1017503"/>
          </a:xfrm>
          <a:prstGeom prst="rect">
            <a:avLst/>
          </a:prstGeom>
          <a:solidFill>
            <a:srgbClr val="D79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églalap 19"/>
          <p:cNvSpPr/>
          <p:nvPr/>
        </p:nvSpPr>
        <p:spPr>
          <a:xfrm rot="14162177">
            <a:off x="1530349" y="3135193"/>
            <a:ext cx="1874538" cy="1120425"/>
          </a:xfrm>
          <a:prstGeom prst="rect">
            <a:avLst/>
          </a:prstGeom>
          <a:solidFill>
            <a:srgbClr val="D79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églalap 17"/>
          <p:cNvSpPr/>
          <p:nvPr/>
        </p:nvSpPr>
        <p:spPr>
          <a:xfrm rot="3682941">
            <a:off x="4426218" y="2065924"/>
            <a:ext cx="2340425" cy="810930"/>
          </a:xfrm>
          <a:prstGeom prst="rect">
            <a:avLst/>
          </a:prstGeom>
          <a:solidFill>
            <a:srgbClr val="D79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églalap 16"/>
          <p:cNvSpPr/>
          <p:nvPr/>
        </p:nvSpPr>
        <p:spPr>
          <a:xfrm rot="476634">
            <a:off x="3157088" y="1162740"/>
            <a:ext cx="3083836" cy="883204"/>
          </a:xfrm>
          <a:prstGeom prst="rect">
            <a:avLst/>
          </a:prstGeom>
          <a:solidFill>
            <a:srgbClr val="D79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églalap 14"/>
          <p:cNvSpPr/>
          <p:nvPr/>
        </p:nvSpPr>
        <p:spPr>
          <a:xfrm rot="18570013">
            <a:off x="1148752" y="1968736"/>
            <a:ext cx="3083836" cy="896199"/>
          </a:xfrm>
          <a:prstGeom prst="rect">
            <a:avLst/>
          </a:prstGeom>
          <a:solidFill>
            <a:srgbClr val="D79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p:cNvSpPr>
            <a:spLocks noGrp="1"/>
          </p:cNvSpPr>
          <p:nvPr>
            <p:ph type="title"/>
          </p:nvPr>
        </p:nvSpPr>
        <p:spPr>
          <a:xfrm>
            <a:off x="431540" y="106932"/>
            <a:ext cx="8229600" cy="1143000"/>
          </a:xfrm>
        </p:spPr>
        <p:txBody>
          <a:bodyPr>
            <a:normAutofit fontScale="90000"/>
          </a:bodyPr>
          <a:lstStyle/>
          <a:p>
            <a:r>
              <a:rPr lang="en-US" dirty="0" err="1" smtClean="0">
                <a:solidFill>
                  <a:srgbClr val="FF0000"/>
                </a:solidFill>
              </a:rPr>
              <a:t>Konvex</a:t>
            </a:r>
            <a:r>
              <a:rPr lang="en-US" dirty="0" smtClean="0">
                <a:solidFill>
                  <a:srgbClr val="FF0000"/>
                </a:solidFill>
              </a:rPr>
              <a:t> </a:t>
            </a:r>
            <a:r>
              <a:rPr lang="en-US" dirty="0" err="1" smtClean="0">
                <a:solidFill>
                  <a:srgbClr val="FF0000"/>
                </a:solidFill>
              </a:rPr>
              <a:t>poligon</a:t>
            </a:r>
            <a:r>
              <a:rPr lang="en-US" dirty="0" smtClean="0">
                <a:solidFill>
                  <a:srgbClr val="FF0000"/>
                </a:solidFill>
              </a:rPr>
              <a:t>/</a:t>
            </a:r>
            <a:r>
              <a:rPr lang="en-US" dirty="0" err="1" smtClean="0">
                <a:solidFill>
                  <a:srgbClr val="FF0000"/>
                </a:solidFill>
              </a:rPr>
              <a:t>poli</a:t>
            </a:r>
            <a:r>
              <a:rPr lang="hu-HU" dirty="0" err="1" smtClean="0">
                <a:solidFill>
                  <a:srgbClr val="FF0000"/>
                </a:solidFill>
              </a:rPr>
              <a:t>éder</a:t>
            </a:r>
            <a:r>
              <a:rPr lang="hu-HU" dirty="0" smtClean="0">
                <a:solidFill>
                  <a:srgbClr val="FF0000"/>
                </a:solidFill>
              </a:rPr>
              <a:t> tartalmazás</a:t>
            </a:r>
            <a:endParaRPr lang="en-US" dirty="0">
              <a:solidFill>
                <a:srgbClr val="FF0000"/>
              </a:solidFill>
            </a:endParaRPr>
          </a:p>
        </p:txBody>
      </p:sp>
      <p:cxnSp>
        <p:nvCxnSpPr>
          <p:cNvPr id="6" name="Egyenes összekötő 5"/>
          <p:cNvCxnSpPr/>
          <p:nvPr/>
        </p:nvCxnSpPr>
        <p:spPr>
          <a:xfrm flipH="1">
            <a:off x="1979713" y="1604342"/>
            <a:ext cx="1942182" cy="2400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zabadkézi sokszög 3"/>
          <p:cNvSpPr/>
          <p:nvPr/>
        </p:nvSpPr>
        <p:spPr>
          <a:xfrm>
            <a:off x="2739606" y="1916832"/>
            <a:ext cx="2545977" cy="1954306"/>
          </a:xfrm>
          <a:custGeom>
            <a:avLst/>
            <a:gdLst>
              <a:gd name="connsiteX0" fmla="*/ 0 w 2581836"/>
              <a:gd name="connsiteY0" fmla="*/ 1228165 h 1954306"/>
              <a:gd name="connsiteX1" fmla="*/ 968189 w 2581836"/>
              <a:gd name="connsiteY1" fmla="*/ 0 h 1954306"/>
              <a:gd name="connsiteX2" fmla="*/ 2196353 w 2581836"/>
              <a:gd name="connsiteY2" fmla="*/ 125506 h 1954306"/>
              <a:gd name="connsiteX3" fmla="*/ 2581836 w 2581836"/>
              <a:gd name="connsiteY3" fmla="*/ 842683 h 1954306"/>
              <a:gd name="connsiteX4" fmla="*/ 564777 w 2581836"/>
              <a:gd name="connsiteY4" fmla="*/ 1954306 h 1954306"/>
              <a:gd name="connsiteX5" fmla="*/ 0 w 2581836"/>
              <a:gd name="connsiteY5" fmla="*/ 1228165 h 1954306"/>
              <a:gd name="connsiteX0" fmla="*/ 0 w 2545977"/>
              <a:gd name="connsiteY0" fmla="*/ 1174377 h 1954306"/>
              <a:gd name="connsiteX1" fmla="*/ 932330 w 2545977"/>
              <a:gd name="connsiteY1" fmla="*/ 0 h 1954306"/>
              <a:gd name="connsiteX2" fmla="*/ 2160494 w 2545977"/>
              <a:gd name="connsiteY2" fmla="*/ 125506 h 1954306"/>
              <a:gd name="connsiteX3" fmla="*/ 2545977 w 2545977"/>
              <a:gd name="connsiteY3" fmla="*/ 842683 h 1954306"/>
              <a:gd name="connsiteX4" fmla="*/ 528918 w 2545977"/>
              <a:gd name="connsiteY4" fmla="*/ 1954306 h 1954306"/>
              <a:gd name="connsiteX5" fmla="*/ 0 w 2545977"/>
              <a:gd name="connsiteY5" fmla="*/ 1174377 h 195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5977" h="1954306">
                <a:moveTo>
                  <a:pt x="0" y="1174377"/>
                </a:moveTo>
                <a:lnTo>
                  <a:pt x="932330" y="0"/>
                </a:lnTo>
                <a:lnTo>
                  <a:pt x="2160494" y="125506"/>
                </a:lnTo>
                <a:lnTo>
                  <a:pt x="2545977" y="842683"/>
                </a:lnTo>
                <a:lnTo>
                  <a:pt x="528918" y="1954306"/>
                </a:lnTo>
                <a:lnTo>
                  <a:pt x="0" y="1174377"/>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gyenes összekötő nyíllal 8"/>
          <p:cNvCxnSpPr/>
          <p:nvPr/>
        </p:nvCxnSpPr>
        <p:spPr>
          <a:xfrm flipH="1" flipV="1">
            <a:off x="2373723" y="2345523"/>
            <a:ext cx="504056" cy="43204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647564" y="5013176"/>
            <a:ext cx="6804756" cy="1754326"/>
          </a:xfrm>
          <a:prstGeom prst="rect">
            <a:avLst/>
          </a:prstGeom>
          <a:solidFill>
            <a:schemeClr val="accent6">
              <a:lumMod val="20000"/>
              <a:lumOff val="80000"/>
            </a:schemeClr>
          </a:solidFill>
          <a:ln>
            <a:solidFill>
              <a:schemeClr val="accent2"/>
            </a:solidFill>
          </a:ln>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800" b="1" dirty="0">
                <a:latin typeface="Courier New" pitchFamily="49" charset="0"/>
              </a:rPr>
              <a:t>b</a:t>
            </a:r>
            <a:r>
              <a:rPr lang="en-US" altLang="en-US" sz="1800" b="1" dirty="0" smtClean="0">
                <a:latin typeface="Courier New" pitchFamily="49" charset="0"/>
              </a:rPr>
              <a:t>ool </a:t>
            </a:r>
            <a:r>
              <a:rPr lang="en-US" altLang="en-US" sz="1800" b="1" dirty="0" err="1" smtClean="0">
                <a:latin typeface="Courier New" pitchFamily="49" charset="0"/>
              </a:rPr>
              <a:t>inP</a:t>
            </a:r>
            <a:r>
              <a:rPr lang="hu-HU" altLang="en-US" sz="1800" b="1" dirty="0" smtClean="0">
                <a:latin typeface="Courier New" pitchFamily="49" charset="0"/>
              </a:rPr>
              <a:t>oly</a:t>
            </a:r>
            <a:r>
              <a:rPr lang="en-US" altLang="en-US" sz="1800" b="1" dirty="0" smtClean="0">
                <a:latin typeface="Courier New" pitchFamily="49" charset="0"/>
              </a:rPr>
              <a:t>(</a:t>
            </a:r>
            <a:r>
              <a:rPr lang="en-US" altLang="en-US" sz="1800" b="1" dirty="0" err="1" smtClean="0">
                <a:latin typeface="Courier New" pitchFamily="49" charset="0"/>
              </a:rPr>
              <a:t>vec</a:t>
            </a:r>
            <a:r>
              <a:rPr lang="hu-HU" altLang="en-US" sz="1800" b="1" dirty="0" smtClean="0">
                <a:latin typeface="Courier New" pitchFamily="49" charset="0"/>
              </a:rPr>
              <a:t>4</a:t>
            </a:r>
            <a:r>
              <a:rPr lang="en-US" altLang="en-US" sz="1800" b="1" dirty="0" smtClean="0">
                <a:latin typeface="Courier New" pitchFamily="49" charset="0"/>
              </a:rPr>
              <a:t> r, </a:t>
            </a:r>
            <a:r>
              <a:rPr lang="en-US" altLang="en-US" sz="1800" b="1" dirty="0" err="1" smtClean="0">
                <a:latin typeface="Courier New" pitchFamily="49" charset="0"/>
              </a:rPr>
              <a:t>vec</a:t>
            </a:r>
            <a:r>
              <a:rPr lang="hu-HU" altLang="en-US" sz="1800" b="1" dirty="0" smtClean="0">
                <a:latin typeface="Courier New" pitchFamily="49" charset="0"/>
              </a:rPr>
              <a:t>tor</a:t>
            </a:r>
            <a:r>
              <a:rPr lang="en-US" altLang="en-US" sz="1800" b="1" dirty="0" smtClean="0">
                <a:latin typeface="Courier New" pitchFamily="49" charset="0"/>
              </a:rPr>
              <a:t>&lt;vec4&gt;</a:t>
            </a:r>
            <a:r>
              <a:rPr lang="en-US" altLang="en-US" sz="1800" b="1" dirty="0">
                <a:latin typeface="Courier New" pitchFamily="49" charset="0"/>
              </a:rPr>
              <a:t>&amp;</a:t>
            </a:r>
            <a:r>
              <a:rPr lang="en-US" altLang="en-US" sz="1800" b="1" dirty="0" smtClean="0">
                <a:latin typeface="Courier New" pitchFamily="49" charset="0"/>
              </a:rPr>
              <a:t> boundary) </a:t>
            </a:r>
            <a:r>
              <a:rPr lang="en-US" altLang="en-US" sz="1800" b="1" dirty="0" smtClean="0">
                <a:latin typeface="Courier New" pitchFamily="49" charset="0"/>
              </a:rPr>
              <a:t>{	</a:t>
            </a:r>
          </a:p>
          <a:p>
            <a:pPr algn="l"/>
            <a:r>
              <a:rPr lang="en-US" altLang="en-US" sz="1800" b="1" dirty="0" smtClean="0">
                <a:latin typeface="Courier New" pitchFamily="49" charset="0"/>
              </a:rPr>
              <a:t> </a:t>
            </a:r>
            <a:r>
              <a:rPr lang="en-US" altLang="en-US" sz="1800" b="1" dirty="0">
                <a:latin typeface="Courier New" pitchFamily="49" charset="0"/>
              </a:rPr>
              <a:t>  for </a:t>
            </a:r>
            <a:r>
              <a:rPr lang="en-US" altLang="en-US" sz="1800" b="1" dirty="0" smtClean="0">
                <a:latin typeface="Courier New" pitchFamily="49" charset="0"/>
              </a:rPr>
              <a:t>(vec4 limit </a:t>
            </a:r>
            <a:r>
              <a:rPr lang="en-US" altLang="en-US" sz="1800" b="1" dirty="0">
                <a:latin typeface="Courier New" pitchFamily="49" charset="0"/>
              </a:rPr>
              <a:t>: </a:t>
            </a:r>
            <a:r>
              <a:rPr lang="en-US" altLang="en-US" sz="1800" b="1" dirty="0" smtClean="0">
                <a:latin typeface="Courier New" pitchFamily="49" charset="0"/>
              </a:rPr>
              <a:t>boundary) {</a:t>
            </a:r>
          </a:p>
          <a:p>
            <a:pPr algn="l"/>
            <a:r>
              <a:rPr lang="en-US" altLang="en-US" sz="1800" b="1" dirty="0">
                <a:latin typeface="Courier New" pitchFamily="49" charset="0"/>
              </a:rPr>
              <a:t>	</a:t>
            </a:r>
            <a:r>
              <a:rPr lang="en-US" altLang="en-US" sz="1800" b="1" dirty="0" smtClean="0">
                <a:latin typeface="Courier New" pitchFamily="49" charset="0"/>
              </a:rPr>
              <a:t>if (dot(r, limit) &gt; 0) return false; </a:t>
            </a:r>
          </a:p>
          <a:p>
            <a:pPr algn="l"/>
            <a:r>
              <a:rPr lang="en-US" altLang="en-US" sz="1800" b="1" dirty="0" smtClean="0">
                <a:latin typeface="Courier New" pitchFamily="49" charset="0"/>
              </a:rPr>
              <a:t>   } </a:t>
            </a:r>
          </a:p>
          <a:p>
            <a:pPr algn="l"/>
            <a:r>
              <a:rPr lang="en-US" altLang="en-US" sz="1800" b="1" dirty="0">
                <a:latin typeface="Courier New" pitchFamily="49" charset="0"/>
              </a:rPr>
              <a:t> </a:t>
            </a:r>
            <a:r>
              <a:rPr lang="en-US" altLang="en-US" sz="1800" b="1" dirty="0" smtClean="0">
                <a:latin typeface="Courier New" pitchFamily="49" charset="0"/>
              </a:rPr>
              <a:t>  return true;</a:t>
            </a:r>
            <a:endParaRPr lang="en-US" altLang="en-US" sz="1800" b="1" dirty="0" smtClean="0">
              <a:latin typeface="Courier New" pitchFamily="49" charset="0"/>
            </a:endParaRPr>
          </a:p>
          <a:p>
            <a:pPr algn="l"/>
            <a:r>
              <a:rPr lang="en-US" altLang="en-US" sz="1800" b="1" dirty="0" smtClean="0">
                <a:latin typeface="Courier New" pitchFamily="49" charset="0"/>
              </a:rPr>
              <a:t>}</a:t>
            </a:r>
            <a:endParaRPr lang="en-GB" altLang="en-US" sz="1800" b="1" noProof="1">
              <a:latin typeface="Courier New" pitchFamily="49" charset="0"/>
            </a:endParaRPr>
          </a:p>
        </p:txBody>
      </p:sp>
      <p:sp>
        <p:nvSpPr>
          <p:cNvPr id="11" name="Ellipszis 10"/>
          <p:cNvSpPr/>
          <p:nvPr/>
        </p:nvSpPr>
        <p:spPr>
          <a:xfrm>
            <a:off x="2703747" y="1700808"/>
            <a:ext cx="174032"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zis 11"/>
          <p:cNvSpPr/>
          <p:nvPr/>
        </p:nvSpPr>
        <p:spPr>
          <a:xfrm>
            <a:off x="3563888" y="2615553"/>
            <a:ext cx="174032"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zövegdoboz 12"/>
          <p:cNvSpPr txBox="1"/>
          <p:nvPr/>
        </p:nvSpPr>
        <p:spPr>
          <a:xfrm>
            <a:off x="2938419" y="1486870"/>
            <a:ext cx="357791" cy="461665"/>
          </a:xfrm>
          <a:prstGeom prst="rect">
            <a:avLst/>
          </a:prstGeom>
          <a:noFill/>
        </p:spPr>
        <p:txBody>
          <a:bodyPr wrap="none" rtlCol="0">
            <a:spAutoFit/>
          </a:bodyPr>
          <a:lstStyle/>
          <a:p>
            <a:r>
              <a:rPr lang="en-US" b="1" dirty="0"/>
              <a:t>+</a:t>
            </a:r>
          </a:p>
        </p:txBody>
      </p:sp>
      <p:sp>
        <p:nvSpPr>
          <p:cNvPr id="14" name="Szövegdoboz 13"/>
          <p:cNvSpPr txBox="1"/>
          <p:nvPr/>
        </p:nvSpPr>
        <p:spPr>
          <a:xfrm>
            <a:off x="3731470" y="2315906"/>
            <a:ext cx="287259" cy="461665"/>
          </a:xfrm>
          <a:prstGeom prst="rect">
            <a:avLst/>
          </a:prstGeom>
          <a:noFill/>
        </p:spPr>
        <p:txBody>
          <a:bodyPr wrap="none" rtlCol="0">
            <a:spAutoFit/>
          </a:bodyPr>
          <a:lstStyle/>
          <a:p>
            <a:r>
              <a:rPr lang="en-US" b="1" dirty="0"/>
              <a:t>-</a:t>
            </a:r>
          </a:p>
        </p:txBody>
      </p:sp>
    </p:spTree>
    <p:extLst>
      <p:ext uri="{BB962C8B-B14F-4D97-AF65-F5344CB8AC3E}">
        <p14:creationId xmlns:p14="http://schemas.microsoft.com/office/powerpoint/2010/main" val="3040842982"/>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arn(inVertic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arn(inVertical)">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18" grpId="0" animBg="1"/>
      <p:bldP spid="17" grpId="0" animBg="1"/>
      <p:bldP spid="15" grpId="0" animBg="1"/>
      <p:bldP spid="11" grpId="0" animBg="1"/>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4546848" cy="1143000"/>
          </a:xfrm>
        </p:spPr>
        <p:txBody>
          <a:bodyPr>
            <a:normAutofit fontScale="90000"/>
          </a:bodyPr>
          <a:lstStyle/>
          <a:p>
            <a:r>
              <a:rPr lang="hu-HU" dirty="0" smtClean="0">
                <a:solidFill>
                  <a:srgbClr val="FF0000"/>
                </a:solidFill>
              </a:rPr>
              <a:t>Lineáris transzformációk</a:t>
            </a:r>
            <a:endParaRPr lang="en-US" dirty="0">
              <a:solidFill>
                <a:srgbClr val="FF0000"/>
              </a:solidFill>
            </a:endParaRPr>
          </a:p>
        </p:txBody>
      </p:sp>
      <p:sp>
        <p:nvSpPr>
          <p:cNvPr id="3" name="Tartalom helye 2"/>
          <p:cNvSpPr>
            <a:spLocks noGrp="1"/>
          </p:cNvSpPr>
          <p:nvPr>
            <p:ph idx="1"/>
          </p:nvPr>
        </p:nvSpPr>
        <p:spPr>
          <a:xfrm>
            <a:off x="431540" y="1610329"/>
            <a:ext cx="7421823" cy="4525963"/>
          </a:xfrm>
        </p:spPr>
        <p:txBody>
          <a:bodyPr>
            <a:normAutofit/>
          </a:bodyPr>
          <a:lstStyle/>
          <a:p>
            <a:r>
              <a:rPr lang="hu-HU" sz="2800" dirty="0" smtClean="0"/>
              <a:t>Mátrix szorzás</a:t>
            </a:r>
          </a:p>
          <a:p>
            <a:r>
              <a:rPr lang="hu-HU" sz="2800" dirty="0" smtClean="0"/>
              <a:t>Origót helyben hagyja</a:t>
            </a:r>
          </a:p>
          <a:p>
            <a:r>
              <a:rPr lang="hu-HU" sz="2800" dirty="0" smtClean="0"/>
              <a:t>Egyenest egyenesbe visz át</a:t>
            </a:r>
          </a:p>
          <a:p>
            <a:r>
              <a:rPr lang="hu-HU" sz="2800" u="sng" dirty="0" smtClean="0"/>
              <a:t>Mátrix sorai a bázisvektorok képei</a:t>
            </a:r>
            <a:endParaRPr lang="en-US" sz="2800" u="sng" dirty="0" smtClean="0"/>
          </a:p>
          <a:p>
            <a:r>
              <a:rPr lang="en-US" sz="2800" dirty="0" smtClean="0"/>
              <a:t>P</a:t>
            </a:r>
            <a:r>
              <a:rPr lang="hu-HU" sz="2800" dirty="0" err="1" smtClean="0"/>
              <a:t>élda</a:t>
            </a:r>
            <a:r>
              <a:rPr lang="hu-HU" sz="2800" dirty="0" smtClean="0"/>
              <a:t>: forgatás</a:t>
            </a:r>
            <a:endParaRPr lang="en-US" sz="2800" dirty="0"/>
          </a:p>
        </p:txBody>
      </p:sp>
      <p:sp>
        <p:nvSpPr>
          <p:cNvPr id="4" name="Rectangle 4"/>
          <p:cNvSpPr>
            <a:spLocks noChangeArrowheads="1"/>
          </p:cNvSpPr>
          <p:nvPr/>
        </p:nvSpPr>
        <p:spPr bwMode="auto">
          <a:xfrm>
            <a:off x="5048696" y="1148817"/>
            <a:ext cx="238953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hu-HU" sz="3200" dirty="0"/>
              <a:t>[</a:t>
            </a:r>
            <a:r>
              <a:rPr lang="hu-HU" altLang="hu-HU" sz="3200" i="1" dirty="0"/>
              <a:t>x</a:t>
            </a:r>
            <a:r>
              <a:rPr lang="en-US" altLang="hu-HU" sz="3200" i="1" dirty="0"/>
              <a:t>’,y</a:t>
            </a:r>
            <a:r>
              <a:rPr lang="en-US" altLang="hu-HU" sz="3200" i="1" dirty="0" smtClean="0"/>
              <a:t>’</a:t>
            </a:r>
            <a:r>
              <a:rPr lang="en-US" altLang="hu-HU" sz="3200" dirty="0" smtClean="0"/>
              <a:t>]</a:t>
            </a:r>
            <a:r>
              <a:rPr lang="en-US" altLang="hu-HU" sz="3200" b="1" dirty="0" smtClean="0"/>
              <a:t> </a:t>
            </a:r>
            <a:r>
              <a:rPr lang="en-US" altLang="hu-HU" sz="3200" dirty="0"/>
              <a:t>=</a:t>
            </a:r>
            <a:r>
              <a:rPr lang="en-US" altLang="hu-HU" sz="3200" b="1" dirty="0"/>
              <a:t> </a:t>
            </a:r>
            <a:r>
              <a:rPr lang="en-US" altLang="hu-HU" sz="3200" dirty="0"/>
              <a:t>[</a:t>
            </a:r>
            <a:r>
              <a:rPr lang="hu-HU" altLang="hu-HU" sz="3200" i="1" dirty="0" smtClean="0"/>
              <a:t>x,y</a:t>
            </a:r>
            <a:r>
              <a:rPr lang="en-US" altLang="hu-HU" sz="3200" dirty="0" smtClean="0"/>
              <a:t>]</a:t>
            </a:r>
            <a:endParaRPr lang="hu-HU" altLang="hu-HU" sz="3200" b="1" dirty="0"/>
          </a:p>
        </p:txBody>
      </p:sp>
      <p:sp>
        <p:nvSpPr>
          <p:cNvPr id="5" name="Text Box 5"/>
          <p:cNvSpPr txBox="1">
            <a:spLocks noChangeArrowheads="1"/>
          </p:cNvSpPr>
          <p:nvPr/>
        </p:nvSpPr>
        <p:spPr bwMode="auto">
          <a:xfrm>
            <a:off x="7440229" y="587416"/>
            <a:ext cx="1371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r>
              <a:rPr lang="en-US" altLang="hu-HU" sz="3200" i="1" dirty="0"/>
              <a:t>a</a:t>
            </a:r>
            <a:r>
              <a:rPr lang="en-US" altLang="hu-HU" sz="3200" baseline="-25000" dirty="0"/>
              <a:t>11   </a:t>
            </a:r>
            <a:r>
              <a:rPr lang="en-US" altLang="hu-HU" sz="3200" i="1" dirty="0"/>
              <a:t>a</a:t>
            </a:r>
            <a:r>
              <a:rPr lang="en-US" altLang="hu-HU" sz="3200" baseline="-25000" dirty="0"/>
              <a:t>12 </a:t>
            </a:r>
            <a:r>
              <a:rPr lang="en-US" altLang="hu-HU" dirty="0" smtClean="0">
                <a:latin typeface="Symbol" pitchFamily="18" charset="2"/>
              </a:rPr>
              <a:t> </a:t>
            </a:r>
            <a:endParaRPr lang="en-US" altLang="hu-HU" sz="1200" dirty="0"/>
          </a:p>
          <a:p>
            <a:pPr algn="l"/>
            <a:r>
              <a:rPr lang="en-US" altLang="hu-HU" sz="3200" i="1" dirty="0"/>
              <a:t>a</a:t>
            </a:r>
            <a:r>
              <a:rPr lang="en-US" altLang="hu-HU" sz="3200" baseline="-25000" dirty="0"/>
              <a:t>21   </a:t>
            </a:r>
            <a:r>
              <a:rPr lang="en-US" altLang="hu-HU" sz="3200" i="1" dirty="0"/>
              <a:t>a</a:t>
            </a:r>
            <a:r>
              <a:rPr lang="en-US" altLang="hu-HU" sz="3200" baseline="-25000" dirty="0"/>
              <a:t>22  </a:t>
            </a:r>
            <a:endParaRPr lang="en-US" altLang="hu-HU" dirty="0"/>
          </a:p>
        </p:txBody>
      </p:sp>
      <p:sp>
        <p:nvSpPr>
          <p:cNvPr id="6" name="Freeform 6"/>
          <p:cNvSpPr>
            <a:spLocks/>
          </p:cNvSpPr>
          <p:nvPr/>
        </p:nvSpPr>
        <p:spPr bwMode="auto">
          <a:xfrm>
            <a:off x="7402129" y="750234"/>
            <a:ext cx="76200" cy="914400"/>
          </a:xfrm>
          <a:custGeom>
            <a:avLst/>
            <a:gdLst>
              <a:gd name="T0" fmla="*/ 2147483647 w 48"/>
              <a:gd name="T1" fmla="*/ 2147483647 h 768"/>
              <a:gd name="T2" fmla="*/ 0 w 48"/>
              <a:gd name="T3" fmla="*/ 2147483647 h 768"/>
              <a:gd name="T4" fmla="*/ 0 w 48"/>
              <a:gd name="T5" fmla="*/ 0 h 768"/>
              <a:gd name="T6" fmla="*/ 2147483647 w 48"/>
              <a:gd name="T7" fmla="*/ 0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48" y="768"/>
                </a:moveTo>
                <a:lnTo>
                  <a:pt x="0" y="768"/>
                </a:lnTo>
                <a:lnTo>
                  <a:pt x="0" y="0"/>
                </a:lnTo>
                <a:lnTo>
                  <a:pt x="48" y="0"/>
                </a:ln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 name="Freeform 7"/>
          <p:cNvSpPr>
            <a:spLocks/>
          </p:cNvSpPr>
          <p:nvPr/>
        </p:nvSpPr>
        <p:spPr bwMode="auto">
          <a:xfrm flipH="1">
            <a:off x="8714451" y="750234"/>
            <a:ext cx="97377" cy="951748"/>
          </a:xfrm>
          <a:custGeom>
            <a:avLst/>
            <a:gdLst>
              <a:gd name="T0" fmla="*/ 2147483647 w 48"/>
              <a:gd name="T1" fmla="*/ 2147483647 h 768"/>
              <a:gd name="T2" fmla="*/ 0 w 48"/>
              <a:gd name="T3" fmla="*/ 2147483647 h 768"/>
              <a:gd name="T4" fmla="*/ 0 w 48"/>
              <a:gd name="T5" fmla="*/ 0 h 768"/>
              <a:gd name="T6" fmla="*/ 2147483647 w 48"/>
              <a:gd name="T7" fmla="*/ 0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48" y="768"/>
                </a:moveTo>
                <a:lnTo>
                  <a:pt x="0" y="768"/>
                </a:lnTo>
                <a:lnTo>
                  <a:pt x="0" y="0"/>
                </a:lnTo>
                <a:lnTo>
                  <a:pt x="48" y="0"/>
                </a:ln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 name="Rectangle 10"/>
          <p:cNvSpPr>
            <a:spLocks noChangeArrowheads="1"/>
          </p:cNvSpPr>
          <p:nvPr/>
        </p:nvSpPr>
        <p:spPr bwMode="auto">
          <a:xfrm>
            <a:off x="7478329" y="1283634"/>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10" name="Téglalap 9"/>
          <p:cNvSpPr/>
          <p:nvPr/>
        </p:nvSpPr>
        <p:spPr>
          <a:xfrm>
            <a:off x="5076056" y="656692"/>
            <a:ext cx="3852428" cy="1188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églalap 10"/>
          <p:cNvSpPr/>
          <p:nvPr/>
        </p:nvSpPr>
        <p:spPr>
          <a:xfrm>
            <a:off x="6662787" y="125750"/>
            <a:ext cx="372218" cy="461665"/>
          </a:xfrm>
          <a:prstGeom prst="rect">
            <a:avLst/>
          </a:prstGeom>
        </p:spPr>
        <p:txBody>
          <a:bodyPr wrap="none">
            <a:spAutoFit/>
          </a:bodyPr>
          <a:lstStyle/>
          <a:p>
            <a:pPr algn="l"/>
            <a:r>
              <a:rPr lang="en-US" altLang="hu-HU" b="1" i="1" dirty="0" err="1" smtClean="0"/>
              <a:t>i</a:t>
            </a:r>
            <a:r>
              <a:rPr lang="en-US" altLang="hu-HU" dirty="0" smtClean="0"/>
              <a:t>’</a:t>
            </a:r>
            <a:endParaRPr lang="hu-HU" altLang="hu-HU" b="1" dirty="0"/>
          </a:p>
        </p:txBody>
      </p:sp>
      <p:cxnSp>
        <p:nvCxnSpPr>
          <p:cNvPr id="13" name="Egyenes összekötő nyíllal 12"/>
          <p:cNvCxnSpPr/>
          <p:nvPr/>
        </p:nvCxnSpPr>
        <p:spPr>
          <a:xfrm>
            <a:off x="7002270" y="476672"/>
            <a:ext cx="95410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églalap 13"/>
          <p:cNvSpPr/>
          <p:nvPr/>
        </p:nvSpPr>
        <p:spPr>
          <a:xfrm>
            <a:off x="6815187" y="1844824"/>
            <a:ext cx="372218" cy="461665"/>
          </a:xfrm>
          <a:prstGeom prst="rect">
            <a:avLst/>
          </a:prstGeom>
        </p:spPr>
        <p:txBody>
          <a:bodyPr wrap="none">
            <a:spAutoFit/>
          </a:bodyPr>
          <a:lstStyle/>
          <a:p>
            <a:pPr algn="l"/>
            <a:r>
              <a:rPr lang="en-US" altLang="hu-HU" b="1" i="1" dirty="0" smtClean="0"/>
              <a:t>j</a:t>
            </a:r>
            <a:r>
              <a:rPr lang="en-US" altLang="hu-HU" dirty="0" smtClean="0"/>
              <a:t>’</a:t>
            </a:r>
            <a:endParaRPr lang="hu-HU" altLang="hu-HU" b="1" dirty="0"/>
          </a:p>
        </p:txBody>
      </p:sp>
      <p:cxnSp>
        <p:nvCxnSpPr>
          <p:cNvPr id="15" name="Egyenes összekötő nyíllal 14"/>
          <p:cNvCxnSpPr/>
          <p:nvPr/>
        </p:nvCxnSpPr>
        <p:spPr>
          <a:xfrm flipV="1">
            <a:off x="7130725" y="1664635"/>
            <a:ext cx="825651" cy="504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Line 5"/>
          <p:cNvSpPr>
            <a:spLocks noChangeShapeType="1"/>
          </p:cNvSpPr>
          <p:nvPr/>
        </p:nvSpPr>
        <p:spPr bwMode="auto">
          <a:xfrm>
            <a:off x="6907753" y="3933366"/>
            <a:ext cx="0" cy="142982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p:sp>
        <p:nvSpPr>
          <p:cNvPr id="19" name="Line 6"/>
          <p:cNvSpPr>
            <a:spLocks noChangeShapeType="1"/>
          </p:cNvSpPr>
          <p:nvPr/>
        </p:nvSpPr>
        <p:spPr bwMode="auto">
          <a:xfrm flipH="1">
            <a:off x="6907753" y="5363187"/>
            <a:ext cx="144016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p:sp>
        <p:nvSpPr>
          <p:cNvPr id="20" name="Line 7"/>
          <p:cNvSpPr>
            <a:spLocks noChangeShapeType="1"/>
          </p:cNvSpPr>
          <p:nvPr/>
        </p:nvSpPr>
        <p:spPr bwMode="auto">
          <a:xfrm flipH="1">
            <a:off x="6908050" y="4617062"/>
            <a:ext cx="1218228" cy="748357"/>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p:sp>
        <p:nvSpPr>
          <p:cNvPr id="24" name="Rectangle 12"/>
          <p:cNvSpPr>
            <a:spLocks noChangeArrowheads="1"/>
          </p:cNvSpPr>
          <p:nvPr/>
        </p:nvSpPr>
        <p:spPr bwMode="auto">
          <a:xfrm>
            <a:off x="7357495" y="4879809"/>
            <a:ext cx="34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latin typeface="Symbol" pitchFamily="18" charset="2"/>
              </a:rPr>
              <a:t>f</a:t>
            </a:r>
            <a:endParaRPr lang="hu-HU" altLang="hu-HU" dirty="0">
              <a:latin typeface="Symbol" pitchFamily="18" charset="2"/>
            </a:endParaRPr>
          </a:p>
        </p:txBody>
      </p:sp>
      <p:sp>
        <p:nvSpPr>
          <p:cNvPr id="29" name="AutoShape 26"/>
          <p:cNvSpPr>
            <a:spLocks noChangeArrowheads="1"/>
          </p:cNvSpPr>
          <p:nvPr/>
        </p:nvSpPr>
        <p:spPr bwMode="auto">
          <a:xfrm rot="5400000" flipH="1">
            <a:off x="6547689" y="4977424"/>
            <a:ext cx="863600"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12700">
            <a:solidFill>
              <a:schemeClr val="tx1"/>
            </a:solidFill>
            <a:miter lim="800000"/>
            <a:headEnd/>
            <a:tailEnd/>
          </a:ln>
        </p:spPr>
        <p:txBody>
          <a:bodyPr wrap="none" anchor="ctr"/>
          <a:lstStyle/>
          <a:p>
            <a:endParaRPr lang="hu-HU"/>
          </a:p>
        </p:txBody>
      </p:sp>
      <p:sp>
        <p:nvSpPr>
          <p:cNvPr id="31" name="Ellipszis 30"/>
          <p:cNvSpPr/>
          <p:nvPr/>
        </p:nvSpPr>
        <p:spPr>
          <a:xfrm>
            <a:off x="5467593" y="3933366"/>
            <a:ext cx="2880320" cy="2859642"/>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églalap 31"/>
          <p:cNvSpPr/>
          <p:nvPr/>
        </p:nvSpPr>
        <p:spPr>
          <a:xfrm>
            <a:off x="8223351" y="4269998"/>
            <a:ext cx="372218" cy="461665"/>
          </a:xfrm>
          <a:prstGeom prst="rect">
            <a:avLst/>
          </a:prstGeom>
        </p:spPr>
        <p:txBody>
          <a:bodyPr wrap="none">
            <a:spAutoFit/>
          </a:bodyPr>
          <a:lstStyle/>
          <a:p>
            <a:pPr algn="l"/>
            <a:r>
              <a:rPr lang="en-US" altLang="hu-HU" b="1" i="1" dirty="0" err="1"/>
              <a:t>i</a:t>
            </a:r>
            <a:r>
              <a:rPr lang="en-US" altLang="hu-HU" dirty="0"/>
              <a:t>’</a:t>
            </a:r>
            <a:endParaRPr lang="hu-HU" altLang="hu-HU" b="1" dirty="0"/>
          </a:p>
        </p:txBody>
      </p:sp>
      <p:sp>
        <p:nvSpPr>
          <p:cNvPr id="33" name="Téglalap 32"/>
          <p:cNvSpPr/>
          <p:nvPr/>
        </p:nvSpPr>
        <p:spPr>
          <a:xfrm>
            <a:off x="8414434" y="5134587"/>
            <a:ext cx="269626" cy="461665"/>
          </a:xfrm>
          <a:prstGeom prst="rect">
            <a:avLst/>
          </a:prstGeom>
        </p:spPr>
        <p:txBody>
          <a:bodyPr wrap="none">
            <a:spAutoFit/>
          </a:bodyPr>
          <a:lstStyle/>
          <a:p>
            <a:pPr algn="l"/>
            <a:r>
              <a:rPr lang="en-US" altLang="hu-HU" b="1" i="1" dirty="0" err="1" smtClean="0"/>
              <a:t>i</a:t>
            </a:r>
            <a:endParaRPr lang="hu-HU" altLang="hu-HU" b="1" dirty="0"/>
          </a:p>
        </p:txBody>
      </p:sp>
      <p:sp>
        <p:nvSpPr>
          <p:cNvPr id="35" name="Line 7"/>
          <p:cNvSpPr>
            <a:spLocks noChangeShapeType="1"/>
          </p:cNvSpPr>
          <p:nvPr/>
        </p:nvSpPr>
        <p:spPr bwMode="auto">
          <a:xfrm>
            <a:off x="6074051" y="4186055"/>
            <a:ext cx="833702" cy="1179364"/>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hu-HU"/>
          </a:p>
        </p:txBody>
      </p:sp>
      <p:sp>
        <p:nvSpPr>
          <p:cNvPr id="37" name="Rectangle 12"/>
          <p:cNvSpPr>
            <a:spLocks noChangeArrowheads="1"/>
          </p:cNvSpPr>
          <p:nvPr/>
        </p:nvSpPr>
        <p:spPr bwMode="auto">
          <a:xfrm>
            <a:off x="6565953" y="4547137"/>
            <a:ext cx="34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latin typeface="Symbol" pitchFamily="18" charset="2"/>
              </a:rPr>
              <a:t>f</a:t>
            </a:r>
            <a:endParaRPr lang="hu-HU" altLang="hu-HU" dirty="0">
              <a:latin typeface="Symbol" pitchFamily="18" charset="2"/>
            </a:endParaRPr>
          </a:p>
        </p:txBody>
      </p:sp>
      <p:sp>
        <p:nvSpPr>
          <p:cNvPr id="38" name="Téglalap 37"/>
          <p:cNvSpPr/>
          <p:nvPr/>
        </p:nvSpPr>
        <p:spPr>
          <a:xfrm>
            <a:off x="5887942" y="3724390"/>
            <a:ext cx="372218" cy="461665"/>
          </a:xfrm>
          <a:prstGeom prst="rect">
            <a:avLst/>
          </a:prstGeom>
        </p:spPr>
        <p:txBody>
          <a:bodyPr wrap="none">
            <a:spAutoFit/>
          </a:bodyPr>
          <a:lstStyle/>
          <a:p>
            <a:pPr algn="l"/>
            <a:r>
              <a:rPr lang="en-US" altLang="hu-HU" b="1" i="1" dirty="0" smtClean="0"/>
              <a:t>j</a:t>
            </a:r>
            <a:r>
              <a:rPr lang="en-US" altLang="hu-HU" dirty="0" smtClean="0"/>
              <a:t>’</a:t>
            </a:r>
            <a:endParaRPr lang="hu-HU" altLang="hu-HU" b="1" dirty="0"/>
          </a:p>
        </p:txBody>
      </p:sp>
      <p:sp>
        <p:nvSpPr>
          <p:cNvPr id="39" name="Téglalap 38"/>
          <p:cNvSpPr/>
          <p:nvPr/>
        </p:nvSpPr>
        <p:spPr>
          <a:xfrm>
            <a:off x="6773237" y="3461049"/>
            <a:ext cx="269626" cy="461665"/>
          </a:xfrm>
          <a:prstGeom prst="rect">
            <a:avLst/>
          </a:prstGeom>
        </p:spPr>
        <p:txBody>
          <a:bodyPr wrap="none">
            <a:spAutoFit/>
          </a:bodyPr>
          <a:lstStyle/>
          <a:p>
            <a:pPr algn="l"/>
            <a:r>
              <a:rPr lang="en-US" altLang="hu-HU" b="1" i="1" dirty="0" smtClean="0"/>
              <a:t>j</a:t>
            </a:r>
            <a:endParaRPr lang="hu-HU" altLang="hu-HU" b="1" dirty="0"/>
          </a:p>
        </p:txBody>
      </p:sp>
      <p:sp>
        <p:nvSpPr>
          <p:cNvPr id="41" name="Freeform 6"/>
          <p:cNvSpPr>
            <a:spLocks/>
          </p:cNvSpPr>
          <p:nvPr/>
        </p:nvSpPr>
        <p:spPr bwMode="auto">
          <a:xfrm>
            <a:off x="1725080" y="4365910"/>
            <a:ext cx="76200" cy="914400"/>
          </a:xfrm>
          <a:custGeom>
            <a:avLst/>
            <a:gdLst>
              <a:gd name="T0" fmla="*/ 2147483647 w 48"/>
              <a:gd name="T1" fmla="*/ 2147483647 h 768"/>
              <a:gd name="T2" fmla="*/ 0 w 48"/>
              <a:gd name="T3" fmla="*/ 2147483647 h 768"/>
              <a:gd name="T4" fmla="*/ 0 w 48"/>
              <a:gd name="T5" fmla="*/ 0 h 768"/>
              <a:gd name="T6" fmla="*/ 2147483647 w 48"/>
              <a:gd name="T7" fmla="*/ 0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48" y="768"/>
                </a:moveTo>
                <a:lnTo>
                  <a:pt x="0" y="768"/>
                </a:lnTo>
                <a:lnTo>
                  <a:pt x="0" y="0"/>
                </a:lnTo>
                <a:lnTo>
                  <a:pt x="48" y="0"/>
                </a:ln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42" name="Freeform 7"/>
          <p:cNvSpPr>
            <a:spLocks/>
          </p:cNvSpPr>
          <p:nvPr/>
        </p:nvSpPr>
        <p:spPr bwMode="auto">
          <a:xfrm flipH="1">
            <a:off x="3455368" y="4365910"/>
            <a:ext cx="97377" cy="951748"/>
          </a:xfrm>
          <a:custGeom>
            <a:avLst/>
            <a:gdLst>
              <a:gd name="T0" fmla="*/ 2147483647 w 48"/>
              <a:gd name="T1" fmla="*/ 2147483647 h 768"/>
              <a:gd name="T2" fmla="*/ 0 w 48"/>
              <a:gd name="T3" fmla="*/ 2147483647 h 768"/>
              <a:gd name="T4" fmla="*/ 0 w 48"/>
              <a:gd name="T5" fmla="*/ 0 h 768"/>
              <a:gd name="T6" fmla="*/ 2147483647 w 48"/>
              <a:gd name="T7" fmla="*/ 0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48" y="768"/>
                </a:moveTo>
                <a:lnTo>
                  <a:pt x="0" y="768"/>
                </a:lnTo>
                <a:lnTo>
                  <a:pt x="0" y="0"/>
                </a:lnTo>
                <a:lnTo>
                  <a:pt x="48" y="0"/>
                </a:ln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44" name="Téglalap 43"/>
          <p:cNvSpPr/>
          <p:nvPr/>
        </p:nvSpPr>
        <p:spPr>
          <a:xfrm>
            <a:off x="1727684" y="4329100"/>
            <a:ext cx="1825061" cy="969496"/>
          </a:xfrm>
          <a:prstGeom prst="rect">
            <a:avLst/>
          </a:prstGeom>
        </p:spPr>
        <p:txBody>
          <a:bodyPr wrap="square">
            <a:spAutoFit/>
          </a:bodyPr>
          <a:lstStyle/>
          <a:p>
            <a:pPr algn="l"/>
            <a:r>
              <a:rPr lang="hu-HU" altLang="hu-HU" dirty="0" smtClean="0"/>
              <a:t> </a:t>
            </a:r>
            <a:r>
              <a:rPr lang="en-US" altLang="hu-HU" dirty="0" smtClean="0"/>
              <a:t>cos</a:t>
            </a:r>
            <a:r>
              <a:rPr lang="en-US" altLang="hu-HU" i="1" dirty="0" smtClean="0"/>
              <a:t> </a:t>
            </a:r>
            <a:r>
              <a:rPr lang="en-US" altLang="hu-HU" dirty="0">
                <a:latin typeface="Symbol" pitchFamily="18" charset="2"/>
              </a:rPr>
              <a:t>f    </a:t>
            </a:r>
            <a:r>
              <a:rPr lang="en-US" altLang="hu-HU" dirty="0" smtClean="0"/>
              <a:t>sin</a:t>
            </a:r>
            <a:r>
              <a:rPr lang="en-US" altLang="hu-HU" i="1" dirty="0" smtClean="0"/>
              <a:t> </a:t>
            </a:r>
            <a:r>
              <a:rPr lang="en-US" altLang="hu-HU" dirty="0" smtClean="0">
                <a:latin typeface="Symbol" pitchFamily="18" charset="2"/>
              </a:rPr>
              <a:t>f</a:t>
            </a:r>
            <a:endParaRPr lang="hu-HU" altLang="hu-HU" dirty="0" smtClean="0">
              <a:latin typeface="Symbol" pitchFamily="18" charset="2"/>
            </a:endParaRPr>
          </a:p>
          <a:p>
            <a:pPr algn="l"/>
            <a:r>
              <a:rPr lang="en-US" altLang="hu-HU" sz="800" dirty="0" smtClean="0">
                <a:latin typeface="Symbol" pitchFamily="18" charset="2"/>
              </a:rPr>
              <a:t>    </a:t>
            </a:r>
            <a:endParaRPr lang="hu-HU" altLang="hu-HU" sz="800" dirty="0" smtClean="0">
              <a:latin typeface="Symbol" pitchFamily="18" charset="2"/>
            </a:endParaRPr>
          </a:p>
          <a:p>
            <a:pPr algn="l"/>
            <a:r>
              <a:rPr lang="en-US" altLang="hu-HU" dirty="0" smtClean="0"/>
              <a:t>-</a:t>
            </a:r>
            <a:r>
              <a:rPr lang="en-US" altLang="hu-HU" dirty="0"/>
              <a:t>sin</a:t>
            </a:r>
            <a:r>
              <a:rPr lang="en-US" altLang="hu-HU" i="1" dirty="0"/>
              <a:t> </a:t>
            </a:r>
            <a:r>
              <a:rPr lang="en-US" altLang="hu-HU" dirty="0">
                <a:latin typeface="Symbol" pitchFamily="18" charset="2"/>
              </a:rPr>
              <a:t>f</a:t>
            </a:r>
            <a:r>
              <a:rPr lang="en-US" altLang="hu-HU" i="1" dirty="0"/>
              <a:t>    </a:t>
            </a:r>
            <a:r>
              <a:rPr lang="en-US" altLang="hu-HU" dirty="0"/>
              <a:t>cos</a:t>
            </a:r>
            <a:r>
              <a:rPr lang="en-US" altLang="hu-HU" i="1" dirty="0"/>
              <a:t> </a:t>
            </a:r>
            <a:r>
              <a:rPr lang="en-US" altLang="hu-HU" dirty="0">
                <a:latin typeface="Symbol" pitchFamily="18" charset="2"/>
              </a:rPr>
              <a:t>f </a:t>
            </a:r>
            <a:endParaRPr lang="en-US" dirty="0"/>
          </a:p>
        </p:txBody>
      </p:sp>
      <p:cxnSp>
        <p:nvCxnSpPr>
          <p:cNvPr id="46" name="Egyenes összekötő 45"/>
          <p:cNvCxnSpPr>
            <a:stCxn id="20" idx="0"/>
          </p:cNvCxnSpPr>
          <p:nvPr/>
        </p:nvCxnSpPr>
        <p:spPr>
          <a:xfrm>
            <a:off x="8126278" y="4617062"/>
            <a:ext cx="0" cy="74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Egyenes összekötő 46"/>
          <p:cNvCxnSpPr/>
          <p:nvPr/>
        </p:nvCxnSpPr>
        <p:spPr>
          <a:xfrm>
            <a:off x="6091880" y="4186055"/>
            <a:ext cx="816973"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églalap 48"/>
          <p:cNvSpPr/>
          <p:nvPr/>
        </p:nvSpPr>
        <p:spPr>
          <a:xfrm>
            <a:off x="7211693" y="5350611"/>
            <a:ext cx="832279" cy="461665"/>
          </a:xfrm>
          <a:prstGeom prst="rect">
            <a:avLst/>
          </a:prstGeom>
        </p:spPr>
        <p:txBody>
          <a:bodyPr wrap="none">
            <a:spAutoFit/>
          </a:bodyPr>
          <a:lstStyle/>
          <a:p>
            <a:r>
              <a:rPr lang="en-US" altLang="hu-HU" dirty="0"/>
              <a:t>cos</a:t>
            </a:r>
            <a:r>
              <a:rPr lang="en-US" altLang="hu-HU" i="1" dirty="0"/>
              <a:t> </a:t>
            </a:r>
            <a:r>
              <a:rPr lang="en-US" altLang="hu-HU" dirty="0">
                <a:latin typeface="Symbol" pitchFamily="18" charset="2"/>
              </a:rPr>
              <a:t>f</a:t>
            </a:r>
            <a:endParaRPr lang="en-US" dirty="0"/>
          </a:p>
        </p:txBody>
      </p:sp>
      <p:sp>
        <p:nvSpPr>
          <p:cNvPr id="50" name="Téglalap 49"/>
          <p:cNvSpPr/>
          <p:nvPr/>
        </p:nvSpPr>
        <p:spPr>
          <a:xfrm>
            <a:off x="8205077" y="4731663"/>
            <a:ext cx="780983" cy="461665"/>
          </a:xfrm>
          <a:prstGeom prst="rect">
            <a:avLst/>
          </a:prstGeom>
        </p:spPr>
        <p:txBody>
          <a:bodyPr wrap="none">
            <a:spAutoFit/>
          </a:bodyPr>
          <a:lstStyle/>
          <a:p>
            <a:r>
              <a:rPr lang="en-US" altLang="hu-HU" dirty="0"/>
              <a:t>sin</a:t>
            </a:r>
            <a:r>
              <a:rPr lang="en-US" altLang="hu-HU" i="1" dirty="0"/>
              <a:t> </a:t>
            </a:r>
            <a:r>
              <a:rPr lang="en-US" altLang="hu-HU" dirty="0">
                <a:latin typeface="Symbol" pitchFamily="18" charset="2"/>
              </a:rPr>
              <a:t>f</a:t>
            </a:r>
            <a:endParaRPr lang="en-US" dirty="0"/>
          </a:p>
        </p:txBody>
      </p:sp>
      <p:sp>
        <p:nvSpPr>
          <p:cNvPr id="34" name="Téglalap 33"/>
          <p:cNvSpPr/>
          <p:nvPr/>
        </p:nvSpPr>
        <p:spPr>
          <a:xfrm>
            <a:off x="6024178" y="2999384"/>
            <a:ext cx="883575" cy="461665"/>
          </a:xfrm>
          <a:prstGeom prst="rect">
            <a:avLst/>
          </a:prstGeom>
        </p:spPr>
        <p:txBody>
          <a:bodyPr wrap="none">
            <a:spAutoFit/>
          </a:bodyPr>
          <a:lstStyle/>
          <a:p>
            <a:r>
              <a:rPr lang="hu-HU" altLang="hu-HU" dirty="0"/>
              <a:t>-</a:t>
            </a:r>
            <a:r>
              <a:rPr lang="en-US" altLang="hu-HU" dirty="0" smtClean="0"/>
              <a:t>sin</a:t>
            </a:r>
            <a:r>
              <a:rPr lang="en-US" altLang="hu-HU" i="1" dirty="0" smtClean="0"/>
              <a:t> </a:t>
            </a:r>
            <a:r>
              <a:rPr lang="en-US" altLang="hu-HU" dirty="0">
                <a:latin typeface="Symbol" pitchFamily="18" charset="2"/>
              </a:rPr>
              <a:t>f</a:t>
            </a:r>
            <a:endParaRPr lang="en-US" dirty="0"/>
          </a:p>
        </p:txBody>
      </p:sp>
      <p:sp>
        <p:nvSpPr>
          <p:cNvPr id="36" name="Téglalap 35"/>
          <p:cNvSpPr/>
          <p:nvPr/>
        </p:nvSpPr>
        <p:spPr>
          <a:xfrm>
            <a:off x="6856470" y="4269998"/>
            <a:ext cx="832279" cy="461665"/>
          </a:xfrm>
          <a:prstGeom prst="rect">
            <a:avLst/>
          </a:prstGeom>
        </p:spPr>
        <p:txBody>
          <a:bodyPr wrap="none">
            <a:spAutoFit/>
          </a:bodyPr>
          <a:lstStyle/>
          <a:p>
            <a:r>
              <a:rPr lang="en-US" altLang="hu-HU" dirty="0"/>
              <a:t>cos</a:t>
            </a:r>
            <a:r>
              <a:rPr lang="en-US" altLang="hu-HU" i="1" dirty="0"/>
              <a:t> </a:t>
            </a:r>
            <a:r>
              <a:rPr lang="en-US" altLang="hu-HU" dirty="0">
                <a:latin typeface="Symbol" pitchFamily="18" charset="2"/>
              </a:rPr>
              <a:t>f</a:t>
            </a:r>
            <a:endParaRPr lang="en-US" dirty="0"/>
          </a:p>
        </p:txBody>
      </p:sp>
      <p:cxnSp>
        <p:nvCxnSpPr>
          <p:cNvPr id="12" name="Egyenes összekötő nyíllal 11"/>
          <p:cNvCxnSpPr>
            <a:stCxn id="34" idx="2"/>
          </p:cNvCxnSpPr>
          <p:nvPr/>
        </p:nvCxnSpPr>
        <p:spPr>
          <a:xfrm>
            <a:off x="6465966" y="3461049"/>
            <a:ext cx="99987" cy="725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115415"/>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49138" y="116632"/>
            <a:ext cx="8229600" cy="1143000"/>
          </a:xfrm>
        </p:spPr>
        <p:txBody>
          <a:bodyPr/>
          <a:lstStyle/>
          <a:p>
            <a:r>
              <a:rPr lang="hu-HU" dirty="0" smtClean="0">
                <a:solidFill>
                  <a:srgbClr val="FF0000"/>
                </a:solidFill>
              </a:rPr>
              <a:t>Komplex számok algebrája</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449138" y="1088740"/>
                <a:ext cx="8229600" cy="4525963"/>
              </a:xfrm>
            </p:spPr>
            <p:txBody>
              <a:bodyPr/>
              <a:lstStyle/>
              <a:p>
                <a:r>
                  <a:rPr lang="en-US" sz="2800" dirty="0" smtClean="0"/>
                  <a:t>Komplex s</a:t>
                </a:r>
                <a:r>
                  <a:rPr lang="hu-HU" sz="2800" dirty="0" err="1" smtClean="0"/>
                  <a:t>zám</a:t>
                </a:r>
                <a:r>
                  <a:rPr lang="hu-HU" sz="2800" dirty="0" smtClean="0"/>
                  <a:t>: </a:t>
                </a:r>
                <a:r>
                  <a:rPr lang="hu-HU" sz="2800" i="1" dirty="0" smtClean="0">
                    <a:latin typeface="Times New Roman" panose="02020603050405020304" pitchFamily="18" charset="0"/>
                    <a:cs typeface="Times New Roman" panose="02020603050405020304" pitchFamily="18" charset="0"/>
                  </a:rPr>
                  <a:t>z</a:t>
                </a:r>
                <a:r>
                  <a:rPr lang="hu-HU"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a:t>
                </a:r>
                <a:r>
                  <a:rPr lang="en-US" sz="2800" i="1" dirty="0" err="1" smtClean="0">
                    <a:latin typeface="Times New Roman" panose="02020603050405020304" pitchFamily="18" charset="0"/>
                    <a:cs typeface="Times New Roman" panose="02020603050405020304" pitchFamily="18" charset="0"/>
                  </a:rPr>
                  <a:t>y</a:t>
                </a:r>
                <a:r>
                  <a:rPr lang="en-US" sz="2800" b="1" i="1" dirty="0" err="1" smtClean="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 = </a:t>
                </a:r>
                <a:r>
                  <a:rPr lang="en-US" sz="2800" i="1" dirty="0" smtClean="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e</a:t>
                </a:r>
                <a:r>
                  <a:rPr lang="en-US" sz="2800" b="1" i="1" baseline="30000" dirty="0" smtClean="0">
                    <a:latin typeface="Times New Roman" panose="02020603050405020304" pitchFamily="18" charset="0"/>
                    <a:cs typeface="Times New Roman" panose="02020603050405020304" pitchFamily="18" charset="0"/>
                  </a:rPr>
                  <a:t>i</a:t>
                </a:r>
                <a14:m>
                  <m:oMath xmlns:m="http://schemas.openxmlformats.org/officeDocument/2006/math">
                    <m:r>
                      <a:rPr lang="en-US" sz="2800" i="1" baseline="30000" smtClean="0">
                        <a:latin typeface="Cambria Math"/>
                        <a:sym typeface="Symbol"/>
                      </a:rPr>
                      <m:t></m:t>
                    </m:r>
                  </m:oMath>
                </a14:m>
                <a:r>
                  <a:rPr lang="en-US" sz="2800" dirty="0" smtClean="0"/>
                  <a:t>, </a:t>
                </a:r>
                <a:r>
                  <a:rPr lang="en-US" sz="2800" dirty="0" err="1" smtClean="0"/>
                  <a:t>ahol</a:t>
                </a:r>
                <a:r>
                  <a:rPr lang="en-US" sz="2800" dirty="0" smtClean="0"/>
                  <a:t> </a:t>
                </a:r>
                <a:r>
                  <a:rPr lang="en-US" sz="2800" b="1" i="1" dirty="0" smtClean="0">
                    <a:latin typeface="Times New Roman" panose="02020603050405020304" pitchFamily="18" charset="0"/>
                    <a:cs typeface="Times New Roman" panose="02020603050405020304" pitchFamily="18" charset="0"/>
                  </a:rPr>
                  <a:t>i</a:t>
                </a:r>
                <a:r>
                  <a:rPr lang="en-US" sz="2800" baseline="30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-1</a:t>
                </a:r>
                <a:endParaRPr lang="hu-HU" sz="2800" baseline="30000" dirty="0" smtClean="0">
                  <a:latin typeface="Times New Roman" panose="02020603050405020304" pitchFamily="18" charset="0"/>
                  <a:cs typeface="Times New Roman" panose="02020603050405020304" pitchFamily="18" charset="0"/>
                </a:endParaRPr>
              </a:p>
              <a:p>
                <a:pPr lvl="1"/>
                <a:r>
                  <a:rPr lang="en-US" sz="2400" dirty="0" smtClean="0"/>
                  <a:t>2D </a:t>
                </a:r>
                <a:r>
                  <a:rPr lang="en-US" sz="2400" dirty="0"/>
                  <a:t>p</a:t>
                </a:r>
                <a:r>
                  <a:rPr lang="hu-HU" sz="2400" dirty="0" smtClean="0"/>
                  <a:t>ont</a:t>
                </a:r>
                <a:r>
                  <a:rPr lang="en-US" sz="2400" dirty="0" smtClean="0"/>
                  <a:t>, </a:t>
                </a:r>
                <a:r>
                  <a:rPr lang="hu-HU" sz="2400" dirty="0" smtClean="0"/>
                  <a:t>Összeadás </a:t>
                </a:r>
                <a:r>
                  <a:rPr lang="en-US" sz="2400" dirty="0" smtClean="0"/>
                  <a:t>= </a:t>
                </a:r>
                <a:r>
                  <a:rPr lang="hu-HU" sz="2400" dirty="0" smtClean="0"/>
                  <a:t>Eltolás</a:t>
                </a:r>
              </a:p>
              <a:p>
                <a:pPr lvl="1"/>
                <a:r>
                  <a:rPr lang="en-US" sz="2400" dirty="0" smtClean="0"/>
                  <a:t>S</a:t>
                </a:r>
                <a:r>
                  <a:rPr lang="hu-HU" sz="2400" dirty="0" err="1" smtClean="0"/>
                  <a:t>zorzás</a:t>
                </a:r>
                <a:r>
                  <a:rPr lang="hu-HU" sz="2400" dirty="0" smtClean="0"/>
                  <a:t> </a:t>
                </a:r>
                <a:r>
                  <a:rPr lang="en-US" sz="2400" dirty="0" smtClean="0"/>
                  <a:t>= </a:t>
                </a:r>
                <a:r>
                  <a:rPr lang="hu-HU" sz="2400" dirty="0" smtClean="0"/>
                  <a:t>Forgatva nyújtás</a:t>
                </a:r>
                <a:r>
                  <a:rPr lang="en-US" sz="2400" dirty="0" smtClean="0"/>
                  <a:t>: </a:t>
                </a:r>
                <a:r>
                  <a:rPr lang="en-US" i="1" dirty="0" smtClean="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a:t>
                </a:r>
                <a:r>
                  <a:rPr lang="en-US" b="1" i="1" baseline="30000" dirty="0" smtClean="0">
                    <a:latin typeface="Times New Roman" panose="02020603050405020304" pitchFamily="18" charset="0"/>
                    <a:cs typeface="Times New Roman" panose="02020603050405020304" pitchFamily="18" charset="0"/>
                  </a:rPr>
                  <a:t>i</a:t>
                </a:r>
                <a14:m>
                  <m:oMath xmlns:m="http://schemas.openxmlformats.org/officeDocument/2006/math">
                    <m:r>
                      <a:rPr lang="en-US" i="1" baseline="30000">
                        <a:latin typeface="Cambria Math"/>
                        <a:sym typeface="Symbol"/>
                      </a:rPr>
                      <m:t></m:t>
                    </m:r>
                  </m:oMath>
                </a14:m>
                <a:r>
                  <a:rPr lang="en-US" dirty="0" smtClean="0">
                    <a:latin typeface="Times New Roman" panose="02020603050405020304" pitchFamily="18" charset="0"/>
                    <a:cs typeface="Times New Roman" panose="02020603050405020304" pitchFamily="18" charset="0"/>
                    <a:sym typeface="Symbol"/>
                  </a:rPr>
                  <a:t></a:t>
                </a:r>
                <a:r>
                  <a:rPr lang="en-US" i="1"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e</a:t>
                </a:r>
                <a:r>
                  <a:rPr lang="en-US" b="1" i="1" baseline="30000" dirty="0" smtClean="0">
                    <a:latin typeface="Times New Roman" panose="02020603050405020304" pitchFamily="18" charset="0"/>
                    <a:cs typeface="Times New Roman" panose="02020603050405020304" pitchFamily="18" charset="0"/>
                  </a:rPr>
                  <a:t>i</a:t>
                </a:r>
                <a14:m>
                  <m:oMath xmlns:m="http://schemas.openxmlformats.org/officeDocument/2006/math">
                    <m:r>
                      <a:rPr lang="en-US" b="0" i="1" baseline="30000" smtClean="0">
                        <a:latin typeface="Cambria Math"/>
                        <a:sym typeface="Symbol"/>
                      </a:rPr>
                      <m:t></m:t>
                    </m:r>
                  </m:oMath>
                </a14:m>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r</a:t>
                </a:r>
                <a:r>
                  <a:rPr lang="en-US" dirty="0" err="1">
                    <a:latin typeface="Times New Roman" panose="02020603050405020304" pitchFamily="18" charset="0"/>
                    <a:cs typeface="Times New Roman" panose="02020603050405020304" pitchFamily="18" charset="0"/>
                    <a:sym typeface="Symbol"/>
                  </a:rPr>
                  <a:t></a:t>
                </a:r>
                <a:r>
                  <a:rPr lang="en-US" i="1" dirty="0" err="1" smtClean="0">
                    <a:latin typeface="Times New Roman" panose="02020603050405020304" pitchFamily="18" charset="0"/>
                    <a:cs typeface="Times New Roman" panose="02020603050405020304" pitchFamily="18" charset="0"/>
                  </a:rPr>
                  <a:t>s</a:t>
                </a:r>
                <a:r>
                  <a:rPr lang="en-US" i="1"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a:t>
                </a:r>
                <a:r>
                  <a:rPr lang="en-US" b="1" i="1" baseline="30000" dirty="0" err="1" smtClean="0">
                    <a:latin typeface="Times New Roman" panose="02020603050405020304" pitchFamily="18" charset="0"/>
                    <a:cs typeface="Times New Roman" panose="02020603050405020304" pitchFamily="18" charset="0"/>
                  </a:rPr>
                  <a:t>i</a:t>
                </a:r>
                <a:r>
                  <a:rPr lang="en-US" baseline="30000" dirty="0" smtClean="0">
                    <a:latin typeface="Times New Roman" panose="02020603050405020304" pitchFamily="18" charset="0"/>
                    <a:cs typeface="Times New Roman" panose="02020603050405020304" pitchFamily="18" charset="0"/>
                  </a:rPr>
                  <a:t>(</a:t>
                </a:r>
                <a14:m>
                  <m:oMath xmlns:m="http://schemas.openxmlformats.org/officeDocument/2006/math">
                    <m:r>
                      <a:rPr lang="en-US" i="1" baseline="30000">
                        <a:latin typeface="Cambria Math"/>
                        <a:sym typeface="Symbol"/>
                      </a:rPr>
                      <m:t></m:t>
                    </m:r>
                  </m:oMath>
                </a14:m>
                <a:r>
                  <a:rPr lang="en-US" baseline="30000" dirty="0" smtClean="0">
                    <a:latin typeface="Times New Roman" panose="02020603050405020304" pitchFamily="18" charset="0"/>
                    <a:cs typeface="Times New Roman" panose="02020603050405020304" pitchFamily="18" charset="0"/>
                    <a:sym typeface="Symbol"/>
                  </a:rPr>
                  <a:t>+</a:t>
                </a:r>
                <a14:m>
                  <m:oMath xmlns:m="http://schemas.openxmlformats.org/officeDocument/2006/math">
                    <m:r>
                      <a:rPr lang="en-US" i="1" baseline="30000">
                        <a:latin typeface="Cambria Math"/>
                        <a:sym typeface="Symbol"/>
                      </a:rPr>
                      <m:t></m:t>
                    </m:r>
                  </m:oMath>
                </a14:m>
                <a:r>
                  <a:rPr lang="en-US" baseline="30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endParaRPr lang="en-US"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449138" y="1088740"/>
                <a:ext cx="8229600" cy="4525963"/>
              </a:xfrm>
              <a:blipFill rotWithShape="1">
                <a:blip r:embed="rId2"/>
                <a:stretch>
                  <a:fillRect l="-1333" t="-1482"/>
                </a:stretch>
              </a:blipFill>
            </p:spPr>
            <p:txBody>
              <a:bodyPr/>
              <a:lstStyle/>
              <a:p>
                <a:r>
                  <a:rPr lang="en-US">
                    <a:noFill/>
                  </a:rPr>
                  <a:t> </a:t>
                </a:r>
              </a:p>
            </p:txBody>
          </p:sp>
        </mc:Fallback>
      </mc:AlternateContent>
      <p:sp>
        <p:nvSpPr>
          <p:cNvPr id="4" name="Rectangle 7"/>
          <p:cNvSpPr>
            <a:spLocks noChangeArrowheads="1"/>
          </p:cNvSpPr>
          <p:nvPr/>
        </p:nvSpPr>
        <p:spPr bwMode="auto">
          <a:xfrm>
            <a:off x="179512" y="2571286"/>
            <a:ext cx="8712968" cy="4278094"/>
          </a:xfrm>
          <a:prstGeom prst="rect">
            <a:avLst/>
          </a:prstGeom>
          <a:solidFill>
            <a:schemeClr val="accent6">
              <a:lumMod val="20000"/>
              <a:lumOff val="80000"/>
            </a:schemeClr>
          </a:solidFill>
          <a:ln>
            <a:solidFill>
              <a:schemeClr val="accent2"/>
            </a:solidFill>
          </a:ln>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dirty="0" err="1" smtClean="0">
                <a:latin typeface="Courier New" pitchFamily="49" charset="0"/>
              </a:rPr>
              <a:t>struct</a:t>
            </a:r>
            <a:r>
              <a:rPr lang="en-US" altLang="en-US" sz="1600" b="1" dirty="0" smtClean="0">
                <a:latin typeface="Courier New" pitchFamily="49" charset="0"/>
              </a:rPr>
              <a:t> Complex {</a:t>
            </a:r>
          </a:p>
          <a:p>
            <a:pPr algn="l"/>
            <a:r>
              <a:rPr lang="en-US" altLang="en-US" sz="1600" b="1" dirty="0">
                <a:latin typeface="Courier New" pitchFamily="49" charset="0"/>
              </a:rPr>
              <a:t> </a:t>
            </a:r>
            <a:r>
              <a:rPr lang="en-US" altLang="en-US" sz="1600" b="1" dirty="0" smtClean="0">
                <a:latin typeface="Courier New" pitchFamily="49" charset="0"/>
              </a:rPr>
              <a:t>  float x, y;</a:t>
            </a:r>
          </a:p>
          <a:p>
            <a:pPr algn="l"/>
            <a:r>
              <a:rPr lang="en-US" altLang="en-US" sz="1600" b="1" dirty="0">
                <a:latin typeface="Courier New" pitchFamily="49" charset="0"/>
              </a:rPr>
              <a:t> </a:t>
            </a:r>
            <a:r>
              <a:rPr lang="en-US" altLang="en-US" sz="1600" b="1" dirty="0" smtClean="0">
                <a:latin typeface="Courier New" pitchFamily="49" charset="0"/>
              </a:rPr>
              <a:t>  Complex(float x0, float y0) { x = x0, y = y0; }</a:t>
            </a:r>
          </a:p>
          <a:p>
            <a:pPr algn="l"/>
            <a:r>
              <a:rPr lang="en-US" altLang="en-US" sz="1600" b="1" dirty="0" smtClean="0">
                <a:latin typeface="Courier New" pitchFamily="49" charset="0"/>
              </a:rPr>
              <a:t>   Complex operator+(Complex r) { return Complex(x + </a:t>
            </a:r>
            <a:r>
              <a:rPr lang="en-US" altLang="en-US" sz="1600" b="1" dirty="0" err="1" smtClean="0">
                <a:latin typeface="Courier New" pitchFamily="49" charset="0"/>
              </a:rPr>
              <a:t>r.x</a:t>
            </a:r>
            <a:r>
              <a:rPr lang="en-US" altLang="en-US" sz="1600" b="1" dirty="0" smtClean="0">
                <a:latin typeface="Courier New" pitchFamily="49" charset="0"/>
              </a:rPr>
              <a:t>, y + </a:t>
            </a:r>
            <a:r>
              <a:rPr lang="en-US" altLang="en-US" sz="1600" b="1" dirty="0" err="1" smtClean="0">
                <a:latin typeface="Courier New" pitchFamily="49" charset="0"/>
              </a:rPr>
              <a:t>r.y</a:t>
            </a:r>
            <a:r>
              <a:rPr lang="en-US" altLang="en-US" sz="1600" b="1" dirty="0" smtClean="0">
                <a:latin typeface="Courier New" pitchFamily="49" charset="0"/>
              </a:rPr>
              <a:t>); }</a:t>
            </a:r>
          </a:p>
          <a:p>
            <a:pPr algn="l"/>
            <a:r>
              <a:rPr lang="en-US" altLang="en-US" sz="1600" b="1" dirty="0">
                <a:latin typeface="Courier New" pitchFamily="49" charset="0"/>
              </a:rPr>
              <a:t> </a:t>
            </a:r>
            <a:r>
              <a:rPr lang="en-US" altLang="en-US" sz="1600" b="1" dirty="0" smtClean="0">
                <a:latin typeface="Courier New" pitchFamily="49" charset="0"/>
              </a:rPr>
              <a:t>  Complex operator-(Complex </a:t>
            </a:r>
            <a:r>
              <a:rPr lang="en-US" altLang="en-US" sz="1600" b="1" dirty="0">
                <a:latin typeface="Courier New" pitchFamily="49" charset="0"/>
              </a:rPr>
              <a:t>r) { </a:t>
            </a:r>
            <a:r>
              <a:rPr lang="en-US" altLang="en-US" sz="1600" b="1" dirty="0" smtClean="0">
                <a:latin typeface="Courier New" pitchFamily="49" charset="0"/>
              </a:rPr>
              <a:t>return </a:t>
            </a:r>
            <a:r>
              <a:rPr lang="en-US" altLang="en-US" sz="1600" b="1" dirty="0">
                <a:latin typeface="Courier New" pitchFamily="49" charset="0"/>
              </a:rPr>
              <a:t>Complex(x </a:t>
            </a:r>
            <a:r>
              <a:rPr lang="en-US" altLang="en-US" sz="1600" b="1" dirty="0" smtClean="0">
                <a:latin typeface="Courier New" pitchFamily="49" charset="0"/>
              </a:rPr>
              <a:t>- </a:t>
            </a:r>
            <a:r>
              <a:rPr lang="en-US" altLang="en-US" sz="1600" b="1" dirty="0" err="1">
                <a:latin typeface="Courier New" pitchFamily="49" charset="0"/>
              </a:rPr>
              <a:t>r.x</a:t>
            </a:r>
            <a:r>
              <a:rPr lang="en-US" altLang="en-US" sz="1600" b="1" dirty="0">
                <a:latin typeface="Courier New" pitchFamily="49" charset="0"/>
              </a:rPr>
              <a:t>, y </a:t>
            </a:r>
            <a:r>
              <a:rPr lang="en-US" altLang="en-US" sz="1600" b="1" dirty="0" smtClean="0">
                <a:latin typeface="Courier New" pitchFamily="49" charset="0"/>
              </a:rPr>
              <a:t>- </a:t>
            </a:r>
            <a:r>
              <a:rPr lang="en-US" altLang="en-US" sz="1600" b="1" dirty="0" err="1">
                <a:latin typeface="Courier New" pitchFamily="49" charset="0"/>
              </a:rPr>
              <a:t>r.y</a:t>
            </a:r>
            <a:r>
              <a:rPr lang="en-US" altLang="en-US" sz="1600" b="1" dirty="0" smtClean="0">
                <a:latin typeface="Courier New" pitchFamily="49" charset="0"/>
              </a:rPr>
              <a:t>); }</a:t>
            </a:r>
          </a:p>
          <a:p>
            <a:pPr algn="l"/>
            <a:r>
              <a:rPr lang="en-US" altLang="en-US" sz="1600" b="1" dirty="0">
                <a:latin typeface="Courier New" pitchFamily="49" charset="0"/>
              </a:rPr>
              <a:t> </a:t>
            </a:r>
            <a:r>
              <a:rPr lang="en-US" altLang="en-US" sz="1600" b="1" dirty="0" smtClean="0">
                <a:latin typeface="Courier New" pitchFamily="49" charset="0"/>
              </a:rPr>
              <a:t>  Complex operator</a:t>
            </a:r>
            <a:r>
              <a:rPr lang="en-US" altLang="en-US" sz="1600" b="1" dirty="0">
                <a:latin typeface="Courier New" pitchFamily="49" charset="0"/>
              </a:rPr>
              <a:t>*</a:t>
            </a:r>
            <a:r>
              <a:rPr lang="en-US" altLang="en-US" sz="1600" b="1" dirty="0" smtClean="0">
                <a:latin typeface="Courier New" pitchFamily="49" charset="0"/>
              </a:rPr>
              <a:t>(Complex </a:t>
            </a:r>
            <a:r>
              <a:rPr lang="en-US" altLang="en-US" sz="1600" b="1" dirty="0">
                <a:latin typeface="Courier New" pitchFamily="49" charset="0"/>
              </a:rPr>
              <a:t>r) { </a:t>
            </a:r>
            <a:endParaRPr lang="en-US" altLang="en-US" sz="1600" b="1" dirty="0" smtClean="0">
              <a:latin typeface="Courier New" pitchFamily="49" charset="0"/>
            </a:endParaRPr>
          </a:p>
          <a:p>
            <a:pPr algn="l"/>
            <a:r>
              <a:rPr lang="en-US" altLang="en-US" sz="1600" b="1" dirty="0">
                <a:latin typeface="Courier New" pitchFamily="49" charset="0"/>
              </a:rPr>
              <a:t>	</a:t>
            </a:r>
            <a:r>
              <a:rPr lang="en-US" altLang="en-US" sz="1600" b="1" dirty="0" smtClean="0">
                <a:latin typeface="Courier New" pitchFamily="49" charset="0"/>
              </a:rPr>
              <a:t>return </a:t>
            </a:r>
            <a:r>
              <a:rPr lang="en-US" altLang="en-US" sz="1600" b="1" dirty="0">
                <a:latin typeface="Courier New" pitchFamily="49" charset="0"/>
              </a:rPr>
              <a:t>Complex(x </a:t>
            </a:r>
            <a:r>
              <a:rPr lang="en-US" altLang="en-US" sz="1600" b="1" dirty="0" smtClean="0">
                <a:latin typeface="Courier New" pitchFamily="49" charset="0"/>
              </a:rPr>
              <a:t>* </a:t>
            </a:r>
            <a:r>
              <a:rPr lang="en-US" altLang="en-US" sz="1600" b="1" dirty="0" err="1" smtClean="0">
                <a:latin typeface="Courier New" pitchFamily="49" charset="0"/>
              </a:rPr>
              <a:t>r.x</a:t>
            </a:r>
            <a:r>
              <a:rPr lang="en-US" altLang="en-US" sz="1600" b="1" dirty="0" smtClean="0">
                <a:latin typeface="Courier New" pitchFamily="49" charset="0"/>
              </a:rPr>
              <a:t> - y * </a:t>
            </a:r>
            <a:r>
              <a:rPr lang="en-US" altLang="en-US" sz="1600" b="1" dirty="0" err="1" smtClean="0">
                <a:latin typeface="Courier New" pitchFamily="49" charset="0"/>
              </a:rPr>
              <a:t>r.y</a:t>
            </a:r>
            <a:r>
              <a:rPr lang="en-US" altLang="en-US" sz="1600" b="1" dirty="0" smtClean="0">
                <a:latin typeface="Courier New" pitchFamily="49" charset="0"/>
              </a:rPr>
              <a:t>, x * </a:t>
            </a:r>
            <a:r>
              <a:rPr lang="en-US" altLang="en-US" sz="1600" b="1" dirty="0" err="1" smtClean="0">
                <a:latin typeface="Courier New" pitchFamily="49" charset="0"/>
              </a:rPr>
              <a:t>r.y</a:t>
            </a:r>
            <a:r>
              <a:rPr lang="en-US" altLang="en-US" sz="1600" b="1" dirty="0" smtClean="0">
                <a:latin typeface="Courier New" pitchFamily="49" charset="0"/>
              </a:rPr>
              <a:t> + y * </a:t>
            </a:r>
            <a:r>
              <a:rPr lang="en-US" altLang="en-US" sz="1600" b="1" dirty="0" err="1" smtClean="0">
                <a:latin typeface="Courier New" pitchFamily="49" charset="0"/>
              </a:rPr>
              <a:t>r.x</a:t>
            </a:r>
            <a:r>
              <a:rPr lang="en-US" altLang="en-US" sz="1600" b="1" dirty="0" smtClean="0">
                <a:latin typeface="Courier New" pitchFamily="49" charset="0"/>
              </a:rPr>
              <a:t>); </a:t>
            </a:r>
          </a:p>
          <a:p>
            <a:pPr algn="l"/>
            <a:r>
              <a:rPr lang="en-US" altLang="en-US" sz="1600" b="1" dirty="0">
                <a:latin typeface="Courier New" pitchFamily="49" charset="0"/>
              </a:rPr>
              <a:t> </a:t>
            </a:r>
            <a:r>
              <a:rPr lang="en-US" altLang="en-US" sz="1600" b="1" dirty="0" smtClean="0">
                <a:latin typeface="Courier New" pitchFamily="49" charset="0"/>
              </a:rPr>
              <a:t>  }	</a:t>
            </a:r>
          </a:p>
          <a:p>
            <a:pPr algn="l"/>
            <a:r>
              <a:rPr lang="en-US" altLang="en-US" sz="1600" b="1" dirty="0">
                <a:latin typeface="Courier New" pitchFamily="49" charset="0"/>
              </a:rPr>
              <a:t> </a:t>
            </a:r>
            <a:r>
              <a:rPr lang="en-US" altLang="en-US" sz="1600" b="1" dirty="0" smtClean="0">
                <a:latin typeface="Courier New" pitchFamily="49" charset="0"/>
              </a:rPr>
              <a:t>  Complex operator/(Complex </a:t>
            </a:r>
            <a:r>
              <a:rPr lang="en-US" altLang="en-US" sz="1600" b="1" dirty="0">
                <a:latin typeface="Courier New" pitchFamily="49" charset="0"/>
              </a:rPr>
              <a:t>r) { </a:t>
            </a:r>
            <a:endParaRPr lang="en-US" altLang="en-US" sz="1600" b="1" dirty="0" smtClean="0">
              <a:latin typeface="Courier New" pitchFamily="49" charset="0"/>
            </a:endParaRPr>
          </a:p>
          <a:p>
            <a:pPr algn="l"/>
            <a:r>
              <a:rPr lang="en-US" altLang="en-US" sz="1600" b="1" dirty="0">
                <a:latin typeface="Courier New" pitchFamily="49" charset="0"/>
              </a:rPr>
              <a:t>	</a:t>
            </a:r>
            <a:r>
              <a:rPr lang="en-US" altLang="en-US" sz="1600" b="1" dirty="0" smtClean="0">
                <a:latin typeface="Courier New" pitchFamily="49" charset="0"/>
              </a:rPr>
              <a:t>float l = </a:t>
            </a:r>
            <a:r>
              <a:rPr lang="en-US" altLang="en-US" sz="1600" b="1" dirty="0" err="1" smtClean="0">
                <a:latin typeface="Courier New" pitchFamily="49" charset="0"/>
              </a:rPr>
              <a:t>r.x</a:t>
            </a:r>
            <a:r>
              <a:rPr lang="en-US" altLang="en-US" sz="1600" b="1" dirty="0" smtClean="0">
                <a:latin typeface="Courier New" pitchFamily="49" charset="0"/>
              </a:rPr>
              <a:t> * </a:t>
            </a:r>
            <a:r>
              <a:rPr lang="en-US" altLang="en-US" sz="1600" b="1" dirty="0" err="1" smtClean="0">
                <a:latin typeface="Courier New" pitchFamily="49" charset="0"/>
              </a:rPr>
              <a:t>r.x</a:t>
            </a:r>
            <a:r>
              <a:rPr lang="en-US" altLang="en-US" sz="1600" b="1" dirty="0" smtClean="0">
                <a:latin typeface="Courier New" pitchFamily="49" charset="0"/>
              </a:rPr>
              <a:t> + </a:t>
            </a:r>
            <a:r>
              <a:rPr lang="en-US" altLang="en-US" sz="1600" b="1" dirty="0" err="1" smtClean="0">
                <a:latin typeface="Courier New" pitchFamily="49" charset="0"/>
              </a:rPr>
              <a:t>r.y</a:t>
            </a:r>
            <a:r>
              <a:rPr lang="en-US" altLang="en-US" sz="1600" b="1" dirty="0" smtClean="0">
                <a:latin typeface="Courier New" pitchFamily="49" charset="0"/>
              </a:rPr>
              <a:t> * </a:t>
            </a:r>
            <a:r>
              <a:rPr lang="en-US" altLang="en-US" sz="1600" b="1" dirty="0" err="1" smtClean="0">
                <a:latin typeface="Courier New" pitchFamily="49" charset="0"/>
              </a:rPr>
              <a:t>r.y</a:t>
            </a:r>
            <a:r>
              <a:rPr lang="en-US" altLang="en-US" sz="1600" b="1" dirty="0" smtClean="0">
                <a:latin typeface="Courier New" pitchFamily="49" charset="0"/>
              </a:rPr>
              <a:t>;</a:t>
            </a:r>
            <a:endParaRPr lang="en-US" altLang="en-US" sz="1600" b="1" dirty="0">
              <a:latin typeface="Courier New" pitchFamily="49" charset="0"/>
            </a:endParaRPr>
          </a:p>
          <a:p>
            <a:pPr algn="l"/>
            <a:r>
              <a:rPr lang="en-US" altLang="en-US" sz="1600" b="1" dirty="0">
                <a:latin typeface="Courier New" pitchFamily="49" charset="0"/>
              </a:rPr>
              <a:t>	return </a:t>
            </a:r>
            <a:r>
              <a:rPr lang="en-US" altLang="en-US" sz="1600" b="1" dirty="0" smtClean="0">
                <a:latin typeface="Courier New" pitchFamily="49" charset="0"/>
              </a:rPr>
              <a:t>(*this) * Complex(</a:t>
            </a:r>
            <a:r>
              <a:rPr lang="en-US" altLang="en-US" sz="1600" b="1" dirty="0" err="1" smtClean="0">
                <a:latin typeface="Courier New" pitchFamily="49" charset="0"/>
              </a:rPr>
              <a:t>r.x</a:t>
            </a:r>
            <a:r>
              <a:rPr lang="en-US" altLang="en-US" sz="1600" b="1" dirty="0" smtClean="0">
                <a:latin typeface="Courier New" pitchFamily="49" charset="0"/>
              </a:rPr>
              <a:t> / l, -</a:t>
            </a:r>
            <a:r>
              <a:rPr lang="en-US" altLang="en-US" sz="1600" b="1" dirty="0" err="1" smtClean="0">
                <a:latin typeface="Courier New" pitchFamily="49" charset="0"/>
              </a:rPr>
              <a:t>r.y</a:t>
            </a:r>
            <a:r>
              <a:rPr lang="en-US" altLang="en-US" sz="1600" b="1" dirty="0" smtClean="0">
                <a:latin typeface="Courier New" pitchFamily="49" charset="0"/>
              </a:rPr>
              <a:t> / l); </a:t>
            </a:r>
            <a:endParaRPr lang="en-US" altLang="en-US" sz="1600" b="1" dirty="0">
              <a:latin typeface="Courier New" pitchFamily="49" charset="0"/>
            </a:endParaRPr>
          </a:p>
          <a:p>
            <a:pPr algn="l"/>
            <a:r>
              <a:rPr lang="en-US" altLang="en-US" sz="1600" b="1" dirty="0">
                <a:latin typeface="Courier New" pitchFamily="49" charset="0"/>
              </a:rPr>
              <a:t>   </a:t>
            </a:r>
            <a:r>
              <a:rPr lang="en-US" altLang="en-US" sz="1600" b="1" dirty="0" smtClean="0">
                <a:latin typeface="Courier New" pitchFamily="49" charset="0"/>
              </a:rPr>
              <a:t>}</a:t>
            </a:r>
          </a:p>
          <a:p>
            <a:pPr algn="l"/>
            <a:r>
              <a:rPr lang="en-US" altLang="en-US" sz="1600" b="1" noProof="1" smtClean="0">
                <a:latin typeface="Courier New" pitchFamily="49" charset="0"/>
              </a:rPr>
              <a:t>};</a:t>
            </a:r>
          </a:p>
          <a:p>
            <a:pPr algn="l"/>
            <a:endParaRPr lang="en-US" altLang="en-US" sz="1100" b="1" noProof="1" smtClean="0">
              <a:latin typeface="Courier New" pitchFamily="49" charset="0"/>
            </a:endParaRPr>
          </a:p>
          <a:p>
            <a:pPr algn="l"/>
            <a:r>
              <a:rPr lang="en-US" altLang="en-US" sz="1600" b="1" noProof="1" smtClean="0">
                <a:latin typeface="Courier New" pitchFamily="49" charset="0"/>
              </a:rPr>
              <a:t>Complex Polar(float r, float phi) { </a:t>
            </a:r>
          </a:p>
          <a:p>
            <a:pPr algn="l"/>
            <a:r>
              <a:rPr lang="en-US" altLang="en-US" sz="1600" b="1" noProof="1" smtClean="0">
                <a:latin typeface="Courier New" pitchFamily="49" charset="0"/>
              </a:rPr>
              <a:t>    return Complex(r * cos(phi), r * sin(phi)); </a:t>
            </a:r>
          </a:p>
          <a:p>
            <a:pPr algn="l"/>
            <a:r>
              <a:rPr lang="en-US" altLang="en-US" sz="1600" b="1" noProof="1">
                <a:latin typeface="Courier New" pitchFamily="49" charset="0"/>
              </a:rPr>
              <a:t>}</a:t>
            </a:r>
            <a:endParaRPr lang="en-GB" altLang="en-US" sz="1600" b="1" noProof="1">
              <a:latin typeface="Courier New" pitchFamily="49" charset="0"/>
            </a:endParaRPr>
          </a:p>
        </p:txBody>
      </p:sp>
    </p:spTree>
    <p:extLst>
      <p:ext uri="{BB962C8B-B14F-4D97-AF65-F5344CB8AC3E}">
        <p14:creationId xmlns:p14="http://schemas.microsoft.com/office/powerpoint/2010/main" val="2692203447"/>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solidFill>
                  <a:srgbClr val="FF0000"/>
                </a:solidFill>
              </a:rPr>
              <a:t>Mire j</a:t>
            </a:r>
            <a:r>
              <a:rPr lang="hu-HU" dirty="0" smtClean="0">
                <a:solidFill>
                  <a:srgbClr val="FF0000"/>
                </a:solidFill>
              </a:rPr>
              <a:t>ó</a:t>
            </a:r>
            <a:r>
              <a:rPr lang="en-US" dirty="0" smtClean="0">
                <a:solidFill>
                  <a:srgbClr val="FF0000"/>
                </a:solidFill>
              </a:rPr>
              <a:t>?</a:t>
            </a:r>
            <a:r>
              <a:rPr lang="hu-HU" dirty="0" smtClean="0">
                <a:solidFill>
                  <a:srgbClr val="FF0000"/>
                </a:solidFill>
              </a:rPr>
              <a:t> </a:t>
            </a:r>
            <a:r>
              <a:rPr lang="en-US" u="sng" dirty="0" smtClean="0">
                <a:solidFill>
                  <a:srgbClr val="FF0000"/>
                </a:solidFill>
              </a:rPr>
              <a:t>T</a:t>
            </a:r>
            <a:r>
              <a:rPr lang="hu-HU" u="sng" dirty="0" err="1" smtClean="0">
                <a:solidFill>
                  <a:srgbClr val="FF0000"/>
                </a:solidFill>
              </a:rPr>
              <a:t>ranszformációk</a:t>
            </a:r>
            <a:endParaRPr lang="en-US" u="sng" dirty="0">
              <a:solidFill>
                <a:srgbClr val="FF0000"/>
              </a:solidFill>
            </a:endParaRPr>
          </a:p>
        </p:txBody>
      </p:sp>
      <p:sp>
        <p:nvSpPr>
          <p:cNvPr id="3" name="Tartalom helye 2"/>
          <p:cNvSpPr>
            <a:spLocks noGrp="1"/>
          </p:cNvSpPr>
          <p:nvPr>
            <p:ph idx="1"/>
          </p:nvPr>
        </p:nvSpPr>
        <p:spPr>
          <a:xfrm>
            <a:off x="457200" y="1600201"/>
            <a:ext cx="8229600" cy="2260848"/>
          </a:xfrm>
        </p:spPr>
        <p:txBody>
          <a:bodyPr/>
          <a:lstStyle/>
          <a:p>
            <a:pPr marL="0" indent="0">
              <a:buNone/>
            </a:pPr>
            <a:r>
              <a:rPr lang="en-US" dirty="0" smtClean="0"/>
              <a:t>A </a:t>
            </a:r>
            <a:r>
              <a:rPr lang="en-US" b="1" dirty="0" smtClean="0"/>
              <a:t>p</a:t>
            </a:r>
            <a:r>
              <a:rPr lang="en-US" dirty="0" smtClean="0"/>
              <a:t> </a:t>
            </a:r>
            <a:r>
              <a:rPr lang="en-US" dirty="0" err="1" smtClean="0"/>
              <a:t>pontot</a:t>
            </a:r>
            <a:r>
              <a:rPr lang="en-US" dirty="0" smtClean="0"/>
              <a:t> a</a:t>
            </a:r>
            <a:r>
              <a:rPr lang="hu-HU" dirty="0" smtClean="0"/>
              <a:t>z </a:t>
            </a:r>
            <a:r>
              <a:rPr lang="hu-HU" dirty="0" smtClean="0">
                <a:solidFill>
                  <a:srgbClr val="FF0000"/>
                </a:solidFill>
              </a:rPr>
              <a:t>(1,-1) </a:t>
            </a:r>
            <a:r>
              <a:rPr lang="en-US" dirty="0" smtClean="0">
                <a:solidFill>
                  <a:srgbClr val="FF0000"/>
                </a:solidFill>
              </a:rPr>
              <a:t>pivot </a:t>
            </a:r>
            <a:r>
              <a:rPr lang="en-US" dirty="0" err="1" smtClean="0">
                <a:solidFill>
                  <a:srgbClr val="FF0000"/>
                </a:solidFill>
              </a:rPr>
              <a:t>pont</a:t>
            </a:r>
            <a:r>
              <a:rPr lang="en-US" dirty="0" smtClean="0">
                <a:solidFill>
                  <a:srgbClr val="FF0000"/>
                </a:solidFill>
              </a:rPr>
              <a:t> </a:t>
            </a:r>
            <a:r>
              <a:rPr lang="en-US" dirty="0" smtClean="0"/>
              <a:t>k</a:t>
            </a:r>
            <a:r>
              <a:rPr lang="hu-HU" dirty="0" smtClean="0"/>
              <a:t>örül </a:t>
            </a:r>
            <a:r>
              <a:rPr lang="hu-HU" dirty="0" smtClean="0">
                <a:solidFill>
                  <a:srgbClr val="00B050"/>
                </a:solidFill>
              </a:rPr>
              <a:t>nyújtsuk 2-szeresére és forgassuk el </a:t>
            </a:r>
            <a:r>
              <a:rPr lang="hu-HU" dirty="0" err="1" smtClean="0">
                <a:solidFill>
                  <a:srgbClr val="00B050"/>
                </a:solidFill>
              </a:rPr>
              <a:t>t-vel</a:t>
            </a:r>
            <a:r>
              <a:rPr lang="hu-HU" dirty="0" smtClean="0"/>
              <a:t>, </a:t>
            </a:r>
            <a:r>
              <a:rPr lang="hu-HU" dirty="0" smtClean="0">
                <a:solidFill>
                  <a:srgbClr val="0070C0"/>
                </a:solidFill>
              </a:rPr>
              <a:t>majd toljuk el a (2, 3) vektorral</a:t>
            </a:r>
            <a:r>
              <a:rPr lang="hu-HU" dirty="0" smtClean="0"/>
              <a:t> és végül </a:t>
            </a:r>
            <a:r>
              <a:rPr lang="hu-HU" dirty="0" smtClean="0">
                <a:solidFill>
                  <a:srgbClr val="D60093"/>
                </a:solidFill>
              </a:rPr>
              <a:t>nyújtsuk az origó körül 0.8-szorosára és forgassuk –t/2-radiánnal</a:t>
            </a:r>
            <a:r>
              <a:rPr lang="hu-HU" dirty="0" smtClean="0"/>
              <a:t>:</a:t>
            </a:r>
            <a:endParaRPr lang="en-US" dirty="0"/>
          </a:p>
        </p:txBody>
      </p:sp>
      <p:sp>
        <p:nvSpPr>
          <p:cNvPr id="4" name="Téglalap 3"/>
          <p:cNvSpPr/>
          <p:nvPr/>
        </p:nvSpPr>
        <p:spPr>
          <a:xfrm>
            <a:off x="467544" y="4040400"/>
            <a:ext cx="7957392" cy="1200329"/>
          </a:xfrm>
          <a:prstGeom prst="rect">
            <a:avLst/>
          </a:prstGeom>
          <a:solidFill>
            <a:schemeClr val="accent6">
              <a:lumMod val="20000"/>
              <a:lumOff val="80000"/>
            </a:schemeClr>
          </a:solidFill>
          <a:ln>
            <a:solidFill>
              <a:schemeClr val="accent6">
                <a:lumMod val="50000"/>
              </a:schemeClr>
            </a:solidFill>
          </a:ln>
        </p:spPr>
        <p:txBody>
          <a:bodyPr wrap="square">
            <a:spAutoFit/>
          </a:bodyPr>
          <a:lstStyle/>
          <a:p>
            <a:pPr algn="l"/>
            <a:r>
              <a:rPr lang="hu-HU" sz="1800" b="1" dirty="0" err="1" smtClean="0">
                <a:latin typeface="Courier New" panose="02070309020205020404" pitchFamily="49" charset="0"/>
                <a:cs typeface="Courier New" panose="02070309020205020404" pitchFamily="49" charset="0"/>
              </a:rPr>
              <a:t>Complex</a:t>
            </a:r>
            <a:r>
              <a:rPr lang="hu-HU" sz="1800" b="1" dirty="0" smtClean="0">
                <a:latin typeface="Courier New" panose="02070309020205020404" pitchFamily="49" charset="0"/>
                <a:cs typeface="Courier New" panose="02070309020205020404" pitchFamily="49" charset="0"/>
              </a:rPr>
              <a:t> p, </a:t>
            </a:r>
            <a:r>
              <a:rPr lang="hu-HU" sz="1800" b="1" dirty="0" err="1" smtClean="0">
                <a:latin typeface="Courier New" panose="02070309020205020404" pitchFamily="49" charset="0"/>
                <a:cs typeface="Courier New" panose="02070309020205020404" pitchFamily="49" charset="0"/>
              </a:rPr>
              <a:t>tp</a:t>
            </a:r>
            <a:r>
              <a:rPr lang="en-US" sz="1800" b="1" dirty="0" smtClean="0">
                <a:latin typeface="Courier New" panose="02070309020205020404" pitchFamily="49" charset="0"/>
                <a:cs typeface="Courier New" panose="02070309020205020404" pitchFamily="49" charset="0"/>
              </a:rPr>
              <a:t>;</a:t>
            </a:r>
            <a:endParaRPr lang="hu-HU" sz="1800" b="1" dirty="0" smtClean="0">
              <a:latin typeface="Courier New" panose="02070309020205020404" pitchFamily="49" charset="0"/>
              <a:cs typeface="Courier New" panose="02070309020205020404" pitchFamily="49" charset="0"/>
            </a:endParaRPr>
          </a:p>
          <a:p>
            <a:pPr algn="l"/>
            <a:r>
              <a:rPr lang="fr-FR" sz="1800" b="1" dirty="0" smtClean="0">
                <a:latin typeface="Courier New" panose="02070309020205020404" pitchFamily="49" charset="0"/>
                <a:cs typeface="Courier New" panose="02070309020205020404" pitchFamily="49" charset="0"/>
              </a:rPr>
              <a:t>Complex </a:t>
            </a:r>
            <a:r>
              <a:rPr lang="fr-FR" sz="1800" b="1" dirty="0" smtClean="0">
                <a:solidFill>
                  <a:srgbClr val="FF0000"/>
                </a:solidFill>
                <a:latin typeface="Courier New" panose="02070309020205020404" pitchFamily="49" charset="0"/>
                <a:cs typeface="Courier New" panose="02070309020205020404" pitchFamily="49" charset="0"/>
              </a:rPr>
              <a:t>pivo</a:t>
            </a:r>
            <a:r>
              <a:rPr lang="hu-HU" sz="1800" b="1" dirty="0" smtClean="0">
                <a:solidFill>
                  <a:srgbClr val="FF0000"/>
                </a:solidFill>
                <a:latin typeface="Courier New" panose="02070309020205020404" pitchFamily="49" charset="0"/>
                <a:cs typeface="Courier New" panose="02070309020205020404" pitchFamily="49" charset="0"/>
              </a:rPr>
              <a:t>t</a:t>
            </a:r>
            <a:r>
              <a:rPr lang="fr-FR" sz="1800" b="1" dirty="0" smtClean="0">
                <a:solidFill>
                  <a:srgbClr val="FF0000"/>
                </a:solidFill>
                <a:latin typeface="Courier New" panose="02070309020205020404" pitchFamily="49" charset="0"/>
                <a:cs typeface="Courier New" panose="02070309020205020404" pitchFamily="49" charset="0"/>
              </a:rPr>
              <a:t>(1, </a:t>
            </a:r>
            <a:r>
              <a:rPr lang="hu-HU" sz="1800" b="1" dirty="0" smtClean="0">
                <a:solidFill>
                  <a:srgbClr val="FF0000"/>
                </a:solidFill>
                <a:latin typeface="Courier New" panose="02070309020205020404" pitchFamily="49" charset="0"/>
                <a:cs typeface="Courier New" panose="02070309020205020404" pitchFamily="49" charset="0"/>
              </a:rPr>
              <a:t>-1</a:t>
            </a:r>
            <a:r>
              <a:rPr lang="fr-FR" sz="1800" b="1" dirty="0" smtClean="0">
                <a:solidFill>
                  <a:srgbClr val="FF0000"/>
                </a:solidFill>
                <a:latin typeface="Courier New" panose="02070309020205020404" pitchFamily="49" charset="0"/>
                <a:cs typeface="Courier New" panose="02070309020205020404" pitchFamily="49" charset="0"/>
              </a:rPr>
              <a:t>)</a:t>
            </a:r>
            <a:r>
              <a:rPr lang="fr-FR" sz="1800" b="1" dirty="0" smtClean="0">
                <a:latin typeface="Courier New" panose="02070309020205020404" pitchFamily="49" charset="0"/>
                <a:cs typeface="Courier New" panose="02070309020205020404" pitchFamily="49" charset="0"/>
              </a:rPr>
              <a:t>;</a:t>
            </a:r>
          </a:p>
          <a:p>
            <a:pPr algn="l"/>
            <a:r>
              <a:rPr lang="fr-FR" sz="1800" b="1" dirty="0" smtClean="0">
                <a:latin typeface="Courier New" panose="02070309020205020404" pitchFamily="49" charset="0"/>
                <a:cs typeface="Courier New" panose="02070309020205020404" pitchFamily="49" charset="0"/>
              </a:rPr>
              <a:t>tp = ((p </a:t>
            </a:r>
            <a:r>
              <a:rPr lang="fr-FR" sz="1800" b="1" dirty="0" smtClean="0">
                <a:solidFill>
                  <a:srgbClr val="FF0000"/>
                </a:solidFill>
                <a:latin typeface="Courier New" panose="02070309020205020404" pitchFamily="49" charset="0"/>
                <a:cs typeface="Courier New" panose="02070309020205020404" pitchFamily="49" charset="0"/>
              </a:rPr>
              <a:t>-</a:t>
            </a:r>
            <a:r>
              <a:rPr lang="fr-FR" sz="1800" b="1" dirty="0" smtClean="0">
                <a:latin typeface="Courier New" panose="02070309020205020404" pitchFamily="49" charset="0"/>
                <a:cs typeface="Courier New" panose="02070309020205020404" pitchFamily="49" charset="0"/>
              </a:rPr>
              <a:t> </a:t>
            </a:r>
            <a:r>
              <a:rPr lang="fr-FR" sz="1800" b="1" dirty="0" smtClean="0">
                <a:solidFill>
                  <a:srgbClr val="FF0000"/>
                </a:solidFill>
                <a:latin typeface="Courier New" panose="02070309020205020404" pitchFamily="49" charset="0"/>
                <a:cs typeface="Courier New" panose="02070309020205020404" pitchFamily="49" charset="0"/>
              </a:rPr>
              <a:t>pivo</a:t>
            </a:r>
            <a:r>
              <a:rPr lang="hu-HU" sz="1800" b="1" dirty="0" smtClean="0">
                <a:solidFill>
                  <a:srgbClr val="FF0000"/>
                </a:solidFill>
                <a:latin typeface="Courier New" panose="02070309020205020404" pitchFamily="49" charset="0"/>
                <a:cs typeface="Courier New" panose="02070309020205020404" pitchFamily="49" charset="0"/>
              </a:rPr>
              <a:t>t</a:t>
            </a:r>
            <a:r>
              <a:rPr lang="fr-FR" sz="1800" b="1" dirty="0" smtClean="0">
                <a:latin typeface="Courier New" panose="02070309020205020404" pitchFamily="49" charset="0"/>
                <a:cs typeface="Courier New" panose="02070309020205020404" pitchFamily="49" charset="0"/>
              </a:rPr>
              <a:t>)</a:t>
            </a:r>
            <a:r>
              <a:rPr lang="hu-HU" sz="1800" b="1" dirty="0" smtClean="0">
                <a:latin typeface="Courier New" panose="02070309020205020404" pitchFamily="49" charset="0"/>
                <a:cs typeface="Courier New" panose="02070309020205020404" pitchFamily="49" charset="0"/>
              </a:rPr>
              <a:t> </a:t>
            </a:r>
            <a:r>
              <a:rPr lang="fr-FR" sz="1800" b="1" dirty="0" smtClean="0">
                <a:solidFill>
                  <a:srgbClr val="00B050"/>
                </a:solidFill>
                <a:latin typeface="Courier New" panose="02070309020205020404" pitchFamily="49" charset="0"/>
                <a:cs typeface="Courier New" panose="02070309020205020404" pitchFamily="49" charset="0"/>
              </a:rPr>
              <a:t>* Polar(2,t)</a:t>
            </a:r>
            <a:r>
              <a:rPr lang="fr-FR" sz="1800" b="1" dirty="0" smtClean="0">
                <a:latin typeface="Courier New" panose="02070309020205020404" pitchFamily="49" charset="0"/>
                <a:cs typeface="Courier New" panose="02070309020205020404" pitchFamily="49" charset="0"/>
              </a:rPr>
              <a:t> </a:t>
            </a:r>
            <a:r>
              <a:rPr lang="fr-FR" sz="1800" b="1" dirty="0" smtClean="0">
                <a:solidFill>
                  <a:srgbClr val="FF0000"/>
                </a:solidFill>
                <a:latin typeface="Courier New" panose="02070309020205020404" pitchFamily="49" charset="0"/>
                <a:cs typeface="Courier New" panose="02070309020205020404" pitchFamily="49" charset="0"/>
              </a:rPr>
              <a:t>+</a:t>
            </a:r>
            <a:r>
              <a:rPr lang="fr-FR" sz="1800" b="1" dirty="0" smtClean="0">
                <a:latin typeface="Courier New" panose="02070309020205020404" pitchFamily="49" charset="0"/>
                <a:cs typeface="Courier New" panose="02070309020205020404" pitchFamily="49" charset="0"/>
              </a:rPr>
              <a:t> </a:t>
            </a:r>
            <a:r>
              <a:rPr lang="fr-FR" sz="1800" b="1" dirty="0" smtClean="0">
                <a:solidFill>
                  <a:srgbClr val="FF0000"/>
                </a:solidFill>
                <a:latin typeface="Courier New" panose="02070309020205020404" pitchFamily="49" charset="0"/>
                <a:cs typeface="Courier New" panose="02070309020205020404" pitchFamily="49" charset="0"/>
              </a:rPr>
              <a:t>pivo</a:t>
            </a:r>
            <a:r>
              <a:rPr lang="hu-HU" sz="1800" b="1" dirty="0" smtClean="0">
                <a:solidFill>
                  <a:srgbClr val="FF0000"/>
                </a:solidFill>
                <a:latin typeface="Courier New" panose="02070309020205020404" pitchFamily="49" charset="0"/>
                <a:cs typeface="Courier New" panose="02070309020205020404" pitchFamily="49" charset="0"/>
              </a:rPr>
              <a:t>t</a:t>
            </a:r>
            <a:r>
              <a:rPr lang="fr-FR" sz="1800" b="1" dirty="0" smtClean="0">
                <a:latin typeface="Courier New" panose="02070309020205020404" pitchFamily="49" charset="0"/>
                <a:cs typeface="Courier New" panose="02070309020205020404" pitchFamily="49" charset="0"/>
              </a:rPr>
              <a:t> </a:t>
            </a:r>
            <a:r>
              <a:rPr lang="fr-FR" sz="1800" b="1" dirty="0" smtClean="0">
                <a:solidFill>
                  <a:srgbClr val="0070C0"/>
                </a:solidFill>
                <a:latin typeface="Courier New" panose="02070309020205020404" pitchFamily="49" charset="0"/>
                <a:cs typeface="Courier New" panose="02070309020205020404" pitchFamily="49" charset="0"/>
              </a:rPr>
              <a:t>+ Complex(2, 3)</a:t>
            </a:r>
            <a:r>
              <a:rPr lang="fr-FR" sz="1800" b="1" dirty="0" smtClean="0">
                <a:latin typeface="Courier New" panose="02070309020205020404" pitchFamily="49" charset="0"/>
                <a:cs typeface="Courier New" panose="02070309020205020404" pitchFamily="49" charset="0"/>
              </a:rPr>
              <a:t>) </a:t>
            </a:r>
            <a:endParaRPr lang="hu-HU" sz="1800" b="1" dirty="0" smtClean="0">
              <a:latin typeface="Courier New" panose="02070309020205020404" pitchFamily="49" charset="0"/>
              <a:cs typeface="Courier New" panose="02070309020205020404" pitchFamily="49" charset="0"/>
            </a:endParaRPr>
          </a:p>
          <a:p>
            <a:pPr algn="l"/>
            <a:r>
              <a:rPr lang="hu-HU"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fr-FR" sz="1800" b="1" dirty="0" smtClean="0">
                <a:solidFill>
                  <a:srgbClr val="D60093"/>
                </a:solidFill>
                <a:latin typeface="Courier New" panose="02070309020205020404" pitchFamily="49" charset="0"/>
                <a:cs typeface="Courier New" panose="02070309020205020404" pitchFamily="49" charset="0"/>
              </a:rPr>
              <a:t>* Polar(0.8</a:t>
            </a:r>
            <a:r>
              <a:rPr lang="fr-FR" sz="1800" b="1" dirty="0">
                <a:solidFill>
                  <a:srgbClr val="D60093"/>
                </a:solidFill>
                <a:latin typeface="Courier New" panose="02070309020205020404" pitchFamily="49" charset="0"/>
                <a:cs typeface="Courier New" panose="02070309020205020404" pitchFamily="49" charset="0"/>
              </a:rPr>
              <a:t>, -t/2</a:t>
            </a:r>
            <a:r>
              <a:rPr lang="fr-FR" sz="1800" b="1" dirty="0" smtClean="0">
                <a:solidFill>
                  <a:srgbClr val="D60093"/>
                </a:solidFill>
                <a:latin typeface="Courier New" panose="02070309020205020404" pitchFamily="49" charset="0"/>
                <a:cs typeface="Courier New" panose="02070309020205020404" pitchFamily="49" charset="0"/>
              </a:rPr>
              <a:t>)</a:t>
            </a:r>
            <a:r>
              <a:rPr lang="fr-FR" sz="1800" b="1" dirty="0" smtClean="0">
                <a:latin typeface="Courier New" panose="02070309020205020404" pitchFamily="49" charset="0"/>
                <a:cs typeface="Courier New" panose="02070309020205020404" pitchFamily="49" charset="0"/>
              </a:rPr>
              <a:t>;</a:t>
            </a:r>
          </a:p>
        </p:txBody>
      </p:sp>
      <p:sp>
        <p:nvSpPr>
          <p:cNvPr id="5" name="Akciógomb: Tovább vagy Következő 4">
            <a:hlinkClick r:id="rId2" action="ppaction://hlinkfile" highlightClick="1"/>
          </p:cNvPr>
          <p:cNvSpPr/>
          <p:nvPr/>
        </p:nvSpPr>
        <p:spPr>
          <a:xfrm>
            <a:off x="539552" y="5697252"/>
            <a:ext cx="1512168" cy="86409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7043894"/>
      </p:ext>
    </p:extLst>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Szövegdoboz 10"/>
              <p:cNvSpPr txBox="1"/>
              <p:nvPr/>
            </p:nvSpPr>
            <p:spPr>
              <a:xfrm>
                <a:off x="827583" y="4086924"/>
                <a:ext cx="7353295" cy="2539028"/>
              </a:xfrm>
              <a:prstGeom prst="rect">
                <a:avLst/>
              </a:prstGeom>
              <a:noFill/>
            </p:spPr>
            <p:txBody>
              <a:bodyPr wrap="none" rtlCol="0">
                <a:spAutoFit/>
              </a:bodyPr>
              <a:lstStyle/>
              <a:p>
                <a:pPr algn="l"/>
                <a14:m>
                  <m:oMath xmlns:m="http://schemas.openxmlformats.org/officeDocument/2006/math">
                    <m:r>
                      <m:rPr>
                        <m:nor/>
                      </m:rPr>
                      <a:rPr lang="en-US" dirty="0" smtClean="0"/>
                      <m:t>(</m:t>
                    </m:r>
                    <m:r>
                      <m:rPr>
                        <m:nor/>
                      </m:rPr>
                      <a:rPr lang="en-US" i="1" dirty="0" smtClean="0"/>
                      <m:t>x</m:t>
                    </m:r>
                    <m:r>
                      <m:rPr>
                        <m:nor/>
                      </m:rPr>
                      <a:rPr lang="en-US" baseline="-25000" dirty="0" smtClean="0"/>
                      <m:t>1</m:t>
                    </m:r>
                    <m:r>
                      <m:rPr>
                        <m:nor/>
                      </m:rPr>
                      <a:rPr lang="en-US" dirty="0" smtClean="0"/>
                      <m:t>+</m:t>
                    </m:r>
                    <m:r>
                      <m:rPr>
                        <m:nor/>
                      </m:rPr>
                      <a:rPr lang="en-US" i="1" dirty="0" smtClean="0"/>
                      <m:t>y</m:t>
                    </m:r>
                    <m:r>
                      <m:rPr>
                        <m:nor/>
                      </m:rPr>
                      <a:rPr lang="en-US" baseline="-25000" dirty="0" smtClean="0"/>
                      <m:t>1</m:t>
                    </m:r>
                    <m:r>
                      <m:rPr>
                        <m:nor/>
                      </m:rPr>
                      <a:rPr lang="en-US" b="1" i="1" dirty="0" smtClean="0"/>
                      <m:t>i</m:t>
                    </m:r>
                    <m:r>
                      <m:rPr>
                        <m:nor/>
                      </m:rPr>
                      <a:rPr lang="en-US" dirty="0" smtClean="0"/>
                      <m:t>)+(</m:t>
                    </m:r>
                    <m:r>
                      <m:rPr>
                        <m:nor/>
                      </m:rPr>
                      <a:rPr lang="en-US" i="1" dirty="0" smtClean="0"/>
                      <m:t>x</m:t>
                    </m:r>
                    <m:r>
                      <m:rPr>
                        <m:nor/>
                      </m:rPr>
                      <a:rPr lang="en-US" baseline="-25000" dirty="0" smtClean="0"/>
                      <m:t>2</m:t>
                    </m:r>
                    <m:r>
                      <m:rPr>
                        <m:nor/>
                      </m:rPr>
                      <a:rPr lang="en-US" dirty="0" smtClean="0"/>
                      <m:t>+</m:t>
                    </m:r>
                    <m:r>
                      <m:rPr>
                        <m:nor/>
                      </m:rPr>
                      <a:rPr lang="en-US" i="1" dirty="0" smtClean="0"/>
                      <m:t>y</m:t>
                    </m:r>
                    <m:r>
                      <m:rPr>
                        <m:nor/>
                      </m:rPr>
                      <a:rPr lang="en-US" baseline="-25000" dirty="0" smtClean="0"/>
                      <m:t>2</m:t>
                    </m:r>
                    <m:r>
                      <m:rPr>
                        <m:nor/>
                      </m:rPr>
                      <a:rPr lang="en-US" b="1" i="1" dirty="0" smtClean="0"/>
                      <m:t>i</m:t>
                    </m:r>
                    <m:r>
                      <m:rPr>
                        <m:nor/>
                      </m:rPr>
                      <a:rPr lang="en-US" dirty="0" smtClean="0"/>
                      <m:t>) = (</m:t>
                    </m:r>
                    <m:r>
                      <m:rPr>
                        <m:nor/>
                      </m:rPr>
                      <a:rPr lang="en-US" i="1" dirty="0" smtClean="0"/>
                      <m:t>x</m:t>
                    </m:r>
                    <m:r>
                      <m:rPr>
                        <m:nor/>
                      </m:rPr>
                      <a:rPr lang="en-US" baseline="-25000" dirty="0" smtClean="0"/>
                      <m:t>1</m:t>
                    </m:r>
                    <m:r>
                      <m:rPr>
                        <m:nor/>
                      </m:rPr>
                      <a:rPr lang="en-US" dirty="0" smtClean="0"/>
                      <m:t>+</m:t>
                    </m:r>
                    <m:r>
                      <m:rPr>
                        <m:nor/>
                      </m:rPr>
                      <a:rPr lang="en-US" i="1" dirty="0" smtClean="0"/>
                      <m:t>x</m:t>
                    </m:r>
                    <m:r>
                      <m:rPr>
                        <m:nor/>
                      </m:rPr>
                      <a:rPr lang="en-US" baseline="-25000" dirty="0" smtClean="0"/>
                      <m:t>2</m:t>
                    </m:r>
                    <m:r>
                      <m:rPr>
                        <m:nor/>
                      </m:rPr>
                      <a:rPr lang="en-US" dirty="0" smtClean="0"/>
                      <m:t>) + (</m:t>
                    </m:r>
                    <m:r>
                      <m:rPr>
                        <m:nor/>
                      </m:rPr>
                      <a:rPr lang="en-US" i="1" dirty="0" smtClean="0"/>
                      <m:t>y</m:t>
                    </m:r>
                    <m:r>
                      <m:rPr>
                        <m:nor/>
                      </m:rPr>
                      <a:rPr lang="en-US" baseline="-25000" dirty="0" smtClean="0"/>
                      <m:t>1</m:t>
                    </m:r>
                    <m:r>
                      <m:rPr>
                        <m:nor/>
                      </m:rPr>
                      <a:rPr lang="en-US" dirty="0" smtClean="0"/>
                      <m:t>+</m:t>
                    </m:r>
                    <m:r>
                      <m:rPr>
                        <m:nor/>
                      </m:rPr>
                      <a:rPr lang="en-US" i="1" dirty="0" smtClean="0"/>
                      <m:t>y</m:t>
                    </m:r>
                    <m:r>
                      <m:rPr>
                        <m:nor/>
                      </m:rPr>
                      <a:rPr lang="en-US" baseline="-25000" dirty="0" smtClean="0"/>
                      <m:t>2</m:t>
                    </m:r>
                    <m:r>
                      <m:rPr>
                        <m:nor/>
                      </m:rPr>
                      <a:rPr lang="en-US" dirty="0" smtClean="0"/>
                      <m:t>)</m:t>
                    </m:r>
                    <m:r>
                      <m:rPr>
                        <m:nor/>
                      </m:rPr>
                      <a:rPr lang="en-US" b="1" i="1" dirty="0" smtClean="0"/>
                      <m:t>i</m:t>
                    </m:r>
                  </m:oMath>
                </a14:m>
                <a:r>
                  <a:rPr lang="en-US" b="1" i="1" dirty="0" smtClean="0"/>
                  <a:t> </a:t>
                </a:r>
              </a:p>
              <a:p>
                <a:pPr algn="l"/>
                <a:endParaRPr lang="hu-HU" sz="1400" b="1" i="1" dirty="0" smtClean="0"/>
              </a:p>
              <a:p>
                <a:pPr algn="l"/>
                <a:endParaRPr lang="en-US" sz="1400" b="1" i="1" dirty="0"/>
              </a:p>
              <a:p>
                <a:pPr algn="l"/>
                <a14:m>
                  <m:oMathPara xmlns:m="http://schemas.openxmlformats.org/officeDocument/2006/math">
                    <m:oMathParaPr>
                      <m:jc m:val="left"/>
                    </m:oMathParaPr>
                    <m:oMath xmlns:m="http://schemas.openxmlformats.org/officeDocument/2006/math">
                      <m:r>
                        <m:rPr>
                          <m:nor/>
                        </m:rPr>
                        <a:rPr lang="en-US" dirty="0"/>
                        <m:t>(</m:t>
                      </m:r>
                      <m:r>
                        <m:rPr>
                          <m:nor/>
                        </m:rPr>
                        <a:rPr lang="en-US" i="1" dirty="0"/>
                        <m:t>x</m:t>
                      </m:r>
                      <m:r>
                        <m:rPr>
                          <m:nor/>
                        </m:rPr>
                        <a:rPr lang="en-US" baseline="-25000" dirty="0"/>
                        <m:t>1</m:t>
                      </m:r>
                      <m:r>
                        <m:rPr>
                          <m:nor/>
                        </m:rPr>
                        <a:rPr lang="en-US" dirty="0"/>
                        <m:t>+</m:t>
                      </m:r>
                      <m:r>
                        <m:rPr>
                          <m:nor/>
                        </m:rPr>
                        <a:rPr lang="en-US" i="1" dirty="0"/>
                        <m:t>y</m:t>
                      </m:r>
                      <m:r>
                        <m:rPr>
                          <m:nor/>
                        </m:rPr>
                        <a:rPr lang="en-US" baseline="-25000" dirty="0"/>
                        <m:t>1</m:t>
                      </m:r>
                      <m:r>
                        <m:rPr>
                          <m:nor/>
                        </m:rPr>
                        <a:rPr lang="en-US" b="1" i="1" dirty="0"/>
                        <m:t>i</m:t>
                      </m:r>
                      <m:r>
                        <m:rPr>
                          <m:nor/>
                        </m:rPr>
                        <a:rPr lang="en-US" dirty="0"/>
                        <m:t>)</m:t>
                      </m:r>
                      <m:r>
                        <m:rPr>
                          <m:nor/>
                        </m:rPr>
                        <a:rPr lang="en-US" dirty="0">
                          <a:sym typeface="Symbol"/>
                        </a:rPr>
                        <m:t></m:t>
                      </m:r>
                      <m:r>
                        <m:rPr>
                          <m:nor/>
                        </m:rPr>
                        <a:rPr lang="en-US" dirty="0"/>
                        <m:t>(</m:t>
                      </m:r>
                      <m:r>
                        <m:rPr>
                          <m:nor/>
                        </m:rPr>
                        <a:rPr lang="en-US" i="1" dirty="0"/>
                        <m:t>x</m:t>
                      </m:r>
                      <m:r>
                        <m:rPr>
                          <m:nor/>
                        </m:rPr>
                        <a:rPr lang="en-US" baseline="-25000" dirty="0"/>
                        <m:t>2</m:t>
                      </m:r>
                      <m:r>
                        <m:rPr>
                          <m:nor/>
                        </m:rPr>
                        <a:rPr lang="en-US" dirty="0"/>
                        <m:t>+</m:t>
                      </m:r>
                      <m:r>
                        <m:rPr>
                          <m:nor/>
                        </m:rPr>
                        <a:rPr lang="en-US" i="1" dirty="0"/>
                        <m:t>y</m:t>
                      </m:r>
                      <m:r>
                        <m:rPr>
                          <m:nor/>
                        </m:rPr>
                        <a:rPr lang="en-US" baseline="-25000" dirty="0"/>
                        <m:t>2</m:t>
                      </m:r>
                      <m:r>
                        <m:rPr>
                          <m:nor/>
                        </m:rPr>
                        <a:rPr lang="en-US" b="1" i="1" dirty="0"/>
                        <m:t>i</m:t>
                      </m:r>
                      <m:r>
                        <m:rPr>
                          <m:nor/>
                        </m:rPr>
                        <a:rPr lang="en-US" dirty="0"/>
                        <m:t>) = (</m:t>
                      </m:r>
                      <m:r>
                        <m:rPr>
                          <m:nor/>
                        </m:rPr>
                        <a:rPr lang="en-US" i="1" dirty="0"/>
                        <m:t>x</m:t>
                      </m:r>
                      <m:r>
                        <m:rPr>
                          <m:nor/>
                        </m:rPr>
                        <a:rPr lang="en-US" baseline="-25000" dirty="0"/>
                        <m:t>1</m:t>
                      </m:r>
                      <m:r>
                        <m:rPr>
                          <m:nor/>
                        </m:rPr>
                        <a:rPr lang="en-US" i="1" dirty="0"/>
                        <m:t>x</m:t>
                      </m:r>
                      <m:r>
                        <m:rPr>
                          <m:nor/>
                        </m:rPr>
                        <a:rPr lang="en-US" baseline="-25000" dirty="0"/>
                        <m:t>2</m:t>
                      </m:r>
                      <m:r>
                        <m:rPr>
                          <m:nor/>
                        </m:rPr>
                        <a:rPr lang="en-US" dirty="0"/>
                        <m:t>) + (</m:t>
                      </m:r>
                      <m:r>
                        <m:rPr>
                          <m:nor/>
                        </m:rPr>
                        <a:rPr lang="en-US" i="1" dirty="0"/>
                        <m:t>x</m:t>
                      </m:r>
                      <m:r>
                        <m:rPr>
                          <m:nor/>
                        </m:rPr>
                        <a:rPr lang="en-US" baseline="-25000" dirty="0"/>
                        <m:t>1</m:t>
                      </m:r>
                      <m:r>
                        <m:rPr>
                          <m:nor/>
                        </m:rPr>
                        <a:rPr lang="en-US" i="1" dirty="0"/>
                        <m:t>y</m:t>
                      </m:r>
                      <m:r>
                        <m:rPr>
                          <m:nor/>
                        </m:rPr>
                        <a:rPr lang="en-US" baseline="-25000" dirty="0"/>
                        <m:t>2</m:t>
                      </m:r>
                      <m:r>
                        <m:rPr>
                          <m:nor/>
                        </m:rPr>
                        <a:rPr lang="en-US" dirty="0"/>
                        <m:t>+</m:t>
                      </m:r>
                      <m:r>
                        <m:rPr>
                          <m:nor/>
                        </m:rPr>
                        <a:rPr lang="en-US" i="1" dirty="0"/>
                        <m:t>x</m:t>
                      </m:r>
                      <m:r>
                        <m:rPr>
                          <m:nor/>
                        </m:rPr>
                        <a:rPr lang="en-US" baseline="-25000" dirty="0"/>
                        <m:t>2</m:t>
                      </m:r>
                      <m:r>
                        <m:rPr>
                          <m:nor/>
                        </m:rPr>
                        <a:rPr lang="en-US" i="1" dirty="0"/>
                        <m:t>y</m:t>
                      </m:r>
                      <m:r>
                        <m:rPr>
                          <m:nor/>
                        </m:rPr>
                        <a:rPr lang="en-US" baseline="-25000" dirty="0"/>
                        <m:t>1</m:t>
                      </m:r>
                      <m:r>
                        <m:rPr>
                          <m:nor/>
                        </m:rPr>
                        <a:rPr lang="en-US" dirty="0"/>
                        <m:t>)</m:t>
                      </m:r>
                      <m:r>
                        <m:rPr>
                          <m:nor/>
                        </m:rPr>
                        <a:rPr lang="en-US" b="1" i="1" dirty="0" err="1"/>
                        <m:t>i</m:t>
                      </m:r>
                      <m:r>
                        <m:rPr>
                          <m:nor/>
                        </m:rPr>
                        <a:rPr lang="en-US" dirty="0"/>
                        <m:t> +(</m:t>
                      </m:r>
                      <m:r>
                        <m:rPr>
                          <m:nor/>
                        </m:rPr>
                        <a:rPr lang="en-US" i="1" dirty="0"/>
                        <m:t>y</m:t>
                      </m:r>
                      <m:r>
                        <m:rPr>
                          <m:nor/>
                        </m:rPr>
                        <a:rPr lang="en-US" baseline="-25000" dirty="0"/>
                        <m:t>1</m:t>
                      </m:r>
                      <m:r>
                        <m:rPr>
                          <m:nor/>
                        </m:rPr>
                        <a:rPr lang="en-US" i="1" dirty="0"/>
                        <m:t>y</m:t>
                      </m:r>
                      <m:r>
                        <m:rPr>
                          <m:nor/>
                        </m:rPr>
                        <a:rPr lang="en-US" baseline="-25000" dirty="0"/>
                        <m:t>2</m:t>
                      </m:r>
                      <m:r>
                        <m:rPr>
                          <m:nor/>
                        </m:rPr>
                        <a:rPr lang="en-US" dirty="0"/>
                        <m:t>)</m:t>
                      </m:r>
                      <m:r>
                        <m:rPr>
                          <m:nor/>
                        </m:rPr>
                        <a:rPr lang="en-US" b="1" i="1" dirty="0">
                          <a:cs typeface="Times New Roman" panose="02020603050405020304" pitchFamily="18" charset="0"/>
                        </a:rPr>
                        <m:t>i</m:t>
                      </m:r>
                      <m:r>
                        <m:rPr>
                          <m:nor/>
                        </m:rPr>
                        <a:rPr lang="en-US" baseline="30000" dirty="0">
                          <a:cs typeface="Times New Roman" panose="02020603050405020304" pitchFamily="18" charset="0"/>
                        </a:rPr>
                        <m:t>2</m:t>
                      </m:r>
                      <m:r>
                        <m:rPr>
                          <m:nor/>
                        </m:rPr>
                        <a:rPr lang="en-US" b="0" i="0" baseline="30000" dirty="0" smtClean="0">
                          <a:cs typeface="Times New Roman" panose="02020603050405020304" pitchFamily="18" charset="0"/>
                        </a:rPr>
                        <m:t>                         </m:t>
                      </m:r>
                    </m:oMath>
                  </m:oMathPara>
                </a14:m>
                <a:endParaRPr lang="en-US" b="0" baseline="30000" dirty="0" smtClean="0">
                  <a:cs typeface="Times New Roman" panose="02020603050405020304" pitchFamily="18" charset="0"/>
                </a:endParaRPr>
              </a:p>
              <a:p>
                <a:pPr algn="l"/>
                <a:endParaRPr lang="hu-HU" baseline="30000" dirty="0" smtClean="0">
                  <a:cs typeface="Times New Roman" panose="02020603050405020304" pitchFamily="18" charset="0"/>
                </a:endParaRPr>
              </a:p>
              <a:p>
                <a:pPr algn="l"/>
                <a:endParaRPr lang="en-US" baseline="30000" dirty="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f>
                        <m:fPr>
                          <m:ctrlPr>
                            <a:rPr lang="en-US" i="1" dirty="0" smtClean="0">
                              <a:latin typeface="Cambria Math"/>
                            </a:rPr>
                          </m:ctrlPr>
                        </m:fPr>
                        <m:num>
                          <m:r>
                            <m:rPr>
                              <m:nor/>
                            </m:rPr>
                            <a:rPr lang="en-US" i="1" dirty="0"/>
                            <m:t>x</m:t>
                          </m:r>
                          <m:r>
                            <m:rPr>
                              <m:nor/>
                            </m:rPr>
                            <a:rPr lang="en-US" baseline="-25000" dirty="0"/>
                            <m:t>1</m:t>
                          </m:r>
                          <m:r>
                            <m:rPr>
                              <m:nor/>
                            </m:rPr>
                            <a:rPr lang="en-US" dirty="0"/>
                            <m:t>+</m:t>
                          </m:r>
                          <m:r>
                            <m:rPr>
                              <m:nor/>
                            </m:rPr>
                            <a:rPr lang="en-US" i="1" dirty="0"/>
                            <m:t>y</m:t>
                          </m:r>
                          <m:r>
                            <m:rPr>
                              <m:nor/>
                            </m:rPr>
                            <a:rPr lang="en-US" baseline="-25000" dirty="0"/>
                            <m:t>1</m:t>
                          </m:r>
                          <m:r>
                            <m:rPr>
                              <m:nor/>
                            </m:rPr>
                            <a:rPr lang="en-US" b="1" i="1" dirty="0"/>
                            <m:t>i</m:t>
                          </m:r>
                        </m:num>
                        <m:den>
                          <m:r>
                            <m:rPr>
                              <m:nor/>
                            </m:rPr>
                            <a:rPr lang="en-US" i="1" dirty="0"/>
                            <m:t>x</m:t>
                          </m:r>
                          <m:r>
                            <m:rPr>
                              <m:nor/>
                            </m:rPr>
                            <a:rPr lang="en-US" baseline="-25000" dirty="0"/>
                            <m:t>2</m:t>
                          </m:r>
                          <m:r>
                            <m:rPr>
                              <m:nor/>
                            </m:rPr>
                            <a:rPr lang="en-US" dirty="0"/>
                            <m:t>+</m:t>
                          </m:r>
                          <m:r>
                            <m:rPr>
                              <m:nor/>
                            </m:rPr>
                            <a:rPr lang="en-US" i="1" dirty="0"/>
                            <m:t>y</m:t>
                          </m:r>
                          <m:r>
                            <m:rPr>
                              <m:nor/>
                            </m:rPr>
                            <a:rPr lang="en-US" baseline="-25000" dirty="0"/>
                            <m:t>2</m:t>
                          </m:r>
                          <m:r>
                            <m:rPr>
                              <m:nor/>
                            </m:rPr>
                            <a:rPr lang="en-US" b="1" i="1" dirty="0"/>
                            <m:t>i</m:t>
                          </m:r>
                        </m:den>
                      </m:f>
                      <m:r>
                        <m:rPr>
                          <m:nor/>
                        </m:rPr>
                        <a:rPr lang="en-US" dirty="0"/>
                        <m:t> =</m:t>
                      </m:r>
                      <m:f>
                        <m:fPr>
                          <m:ctrlPr>
                            <a:rPr lang="en-US" i="1" dirty="0">
                              <a:latin typeface="Cambria Math"/>
                            </a:rPr>
                          </m:ctrlPr>
                        </m:fPr>
                        <m:num>
                          <m:d>
                            <m:dPr>
                              <m:ctrlPr>
                                <a:rPr lang="en-US" i="1" dirty="0" smtClean="0">
                                  <a:latin typeface="Cambria Math"/>
                                </a:rPr>
                              </m:ctrlPr>
                            </m:dPr>
                            <m:e>
                              <m:r>
                                <m:rPr>
                                  <m:nor/>
                                </m:rPr>
                                <a:rPr lang="en-US" i="1" dirty="0"/>
                                <m:t>x</m:t>
                              </m:r>
                              <m:r>
                                <m:rPr>
                                  <m:nor/>
                                </m:rPr>
                                <a:rPr lang="en-US" baseline="-25000" dirty="0"/>
                                <m:t>1</m:t>
                              </m:r>
                              <m:r>
                                <m:rPr>
                                  <m:nor/>
                                </m:rPr>
                                <a:rPr lang="en-US" dirty="0"/>
                                <m:t>+</m:t>
                              </m:r>
                              <m:r>
                                <m:rPr>
                                  <m:nor/>
                                </m:rPr>
                                <a:rPr lang="en-US" i="1" dirty="0"/>
                                <m:t>y</m:t>
                              </m:r>
                              <m:r>
                                <m:rPr>
                                  <m:nor/>
                                </m:rPr>
                                <a:rPr lang="en-US" baseline="-25000" dirty="0"/>
                                <m:t>1</m:t>
                              </m:r>
                              <m:r>
                                <m:rPr>
                                  <m:nor/>
                                </m:rPr>
                                <a:rPr lang="en-US" b="1" i="1" dirty="0"/>
                                <m:t>i</m:t>
                              </m:r>
                            </m:e>
                          </m:d>
                          <m:d>
                            <m:dPr>
                              <m:ctrlPr>
                                <a:rPr lang="en-US" i="1" dirty="0">
                                  <a:latin typeface="Cambria Math"/>
                                </a:rPr>
                              </m:ctrlPr>
                            </m:dPr>
                            <m:e>
                              <m:r>
                                <m:rPr>
                                  <m:nor/>
                                </m:rPr>
                                <a:rPr lang="en-US" i="1" dirty="0"/>
                                <m:t>x</m:t>
                              </m:r>
                              <m:r>
                                <m:rPr>
                                  <m:nor/>
                                </m:rPr>
                                <a:rPr lang="en-US" baseline="-25000" dirty="0"/>
                                <m:t>2</m:t>
                              </m:r>
                              <m:r>
                                <m:rPr>
                                  <m:nor/>
                                </m:rPr>
                                <a:rPr lang="en-US" dirty="0"/>
                                <m:t>−</m:t>
                              </m:r>
                              <m:r>
                                <m:rPr>
                                  <m:nor/>
                                </m:rPr>
                                <a:rPr lang="en-US" b="0" i="1" dirty="0" smtClean="0"/>
                                <m:t>y</m:t>
                              </m:r>
                              <m:r>
                                <m:rPr>
                                  <m:nor/>
                                </m:rPr>
                                <a:rPr lang="en-US" baseline="-25000" dirty="0"/>
                                <m:t>2</m:t>
                              </m:r>
                              <m:r>
                                <m:rPr>
                                  <m:nor/>
                                </m:rPr>
                                <a:rPr lang="en-US" b="1" i="1" dirty="0"/>
                                <m:t>i</m:t>
                              </m:r>
                            </m:e>
                          </m:d>
                        </m:num>
                        <m:den>
                          <m:d>
                            <m:dPr>
                              <m:ctrlPr>
                                <a:rPr lang="en-US" i="1" dirty="0">
                                  <a:latin typeface="Cambria Math"/>
                                </a:rPr>
                              </m:ctrlPr>
                            </m:dPr>
                            <m:e>
                              <m:r>
                                <m:rPr>
                                  <m:nor/>
                                </m:rPr>
                                <a:rPr lang="en-US" i="1" dirty="0"/>
                                <m:t>x</m:t>
                              </m:r>
                              <m:r>
                                <m:rPr>
                                  <m:nor/>
                                </m:rPr>
                                <a:rPr lang="en-US" baseline="-25000" dirty="0"/>
                                <m:t>2</m:t>
                              </m:r>
                              <m:r>
                                <m:rPr>
                                  <m:nor/>
                                </m:rPr>
                                <a:rPr lang="en-US" dirty="0"/>
                                <m:t>+</m:t>
                              </m:r>
                              <m:r>
                                <m:rPr>
                                  <m:nor/>
                                </m:rPr>
                                <a:rPr lang="en-US" i="1" dirty="0"/>
                                <m:t>y</m:t>
                              </m:r>
                              <m:r>
                                <m:rPr>
                                  <m:nor/>
                                </m:rPr>
                                <a:rPr lang="en-US" baseline="-25000" dirty="0"/>
                                <m:t>2</m:t>
                              </m:r>
                              <m:r>
                                <m:rPr>
                                  <m:nor/>
                                </m:rPr>
                                <a:rPr lang="en-US" b="1" i="1" dirty="0"/>
                                <m:t>i</m:t>
                              </m:r>
                            </m:e>
                          </m:d>
                          <m:d>
                            <m:dPr>
                              <m:ctrlPr>
                                <a:rPr lang="en-US" i="1" dirty="0">
                                  <a:latin typeface="Cambria Math"/>
                                </a:rPr>
                              </m:ctrlPr>
                            </m:dPr>
                            <m:e>
                              <m:r>
                                <m:rPr>
                                  <m:nor/>
                                </m:rPr>
                                <a:rPr lang="en-US" i="1" dirty="0"/>
                                <m:t>x</m:t>
                              </m:r>
                              <m:r>
                                <m:rPr>
                                  <m:nor/>
                                </m:rPr>
                                <a:rPr lang="en-US" baseline="-25000" dirty="0"/>
                                <m:t>2</m:t>
                              </m:r>
                              <m:r>
                                <m:rPr>
                                  <m:nor/>
                                </m:rPr>
                                <a:rPr lang="en-US" dirty="0"/>
                                <m:t>−</m:t>
                              </m:r>
                              <m:r>
                                <m:rPr>
                                  <m:nor/>
                                </m:rPr>
                                <a:rPr lang="en-US" i="1" dirty="0"/>
                                <m:t>y</m:t>
                              </m:r>
                              <m:r>
                                <m:rPr>
                                  <m:nor/>
                                </m:rPr>
                                <a:rPr lang="en-US" baseline="-25000" dirty="0"/>
                                <m:t>2</m:t>
                              </m:r>
                              <m:r>
                                <m:rPr>
                                  <m:nor/>
                                </m:rPr>
                                <a:rPr lang="en-US" b="1" i="1" dirty="0"/>
                                <m:t>i</m:t>
                              </m:r>
                            </m:e>
                          </m:d>
                        </m:den>
                      </m:f>
                      <m:r>
                        <m:rPr>
                          <m:nor/>
                        </m:rPr>
                        <a:rPr lang="en-US" dirty="0"/>
                        <m:t>=</m:t>
                      </m:r>
                      <m:f>
                        <m:fPr>
                          <m:ctrlPr>
                            <a:rPr lang="en-US" i="1" dirty="0" smtClean="0">
                              <a:latin typeface="Cambria Math"/>
                            </a:rPr>
                          </m:ctrlPr>
                        </m:fPr>
                        <m:num>
                          <m:r>
                            <m:rPr>
                              <m:nor/>
                            </m:rPr>
                            <a:rPr lang="en-US" i="1" dirty="0"/>
                            <m:t>x</m:t>
                          </m:r>
                          <m:r>
                            <m:rPr>
                              <m:nor/>
                            </m:rPr>
                            <a:rPr lang="en-US" baseline="-25000" dirty="0"/>
                            <m:t>1</m:t>
                          </m:r>
                        </m:num>
                        <m:den>
                          <m:sSubSup>
                            <m:sSubSupPr>
                              <m:ctrlPr>
                                <a:rPr lang="en-US" i="1" dirty="0">
                                  <a:latin typeface="Cambria Math"/>
                                </a:rPr>
                              </m:ctrlPr>
                            </m:sSubSupPr>
                            <m:e>
                              <m:r>
                                <a:rPr lang="en-US" i="1" dirty="0">
                                  <a:latin typeface="Cambria Math"/>
                                </a:rPr>
                                <m:t>𝑥</m:t>
                              </m:r>
                            </m:e>
                            <m:sub>
                              <m:r>
                                <a:rPr lang="en-US" i="1" dirty="0">
                                  <a:latin typeface="Cambria Math"/>
                                </a:rPr>
                                <m:t>2</m:t>
                              </m:r>
                            </m:sub>
                            <m:sup/>
                          </m:sSubSup>
                        </m:den>
                      </m:f>
                      <m:r>
                        <m:rPr>
                          <m:nor/>
                        </m:rPr>
                        <a:rPr lang="hu-HU" b="0" i="0" dirty="0" smtClean="0">
                          <a:latin typeface="Cambria Math"/>
                        </a:rPr>
                        <m:t>+</m:t>
                      </m:r>
                      <m:f>
                        <m:fPr>
                          <m:ctrlPr>
                            <a:rPr lang="en-US" i="1" dirty="0">
                              <a:latin typeface="Cambria Math"/>
                            </a:rPr>
                          </m:ctrlPr>
                        </m:fPr>
                        <m:num>
                          <m:r>
                            <m:rPr>
                              <m:nor/>
                            </m:rPr>
                            <a:rPr lang="en-US" i="1" dirty="0"/>
                            <m:t>y</m:t>
                          </m:r>
                          <m:r>
                            <m:rPr>
                              <m:nor/>
                            </m:rPr>
                            <a:rPr lang="en-US" baseline="-25000" dirty="0"/>
                            <m:t>1</m:t>
                          </m:r>
                          <m:r>
                            <m:rPr>
                              <m:nor/>
                            </m:rPr>
                            <a:rPr lang="en-US" i="1" dirty="0"/>
                            <m:t>x</m:t>
                          </m:r>
                          <m:r>
                            <m:rPr>
                              <m:nor/>
                            </m:rPr>
                            <a:rPr lang="en-US" baseline="-25000" dirty="0"/>
                            <m:t>2</m:t>
                          </m:r>
                          <m:r>
                            <m:rPr>
                              <m:nor/>
                            </m:rPr>
                            <a:rPr lang="en-US" dirty="0"/>
                            <m:t>−</m:t>
                          </m:r>
                          <m:r>
                            <m:rPr>
                              <m:nor/>
                            </m:rPr>
                            <a:rPr lang="en-US" i="1" dirty="0"/>
                            <m:t>y</m:t>
                          </m:r>
                          <m:r>
                            <m:rPr>
                              <m:nor/>
                            </m:rPr>
                            <a:rPr lang="en-US" baseline="-25000" dirty="0"/>
                            <m:t>2</m:t>
                          </m:r>
                          <m:r>
                            <m:rPr>
                              <m:nor/>
                            </m:rPr>
                            <a:rPr lang="en-US" i="1" dirty="0"/>
                            <m:t>x</m:t>
                          </m:r>
                          <m:r>
                            <m:rPr>
                              <m:nor/>
                            </m:rPr>
                            <a:rPr lang="en-US" baseline="-25000" dirty="0"/>
                            <m:t>1</m:t>
                          </m:r>
                        </m:num>
                        <m:den>
                          <m:sSup>
                            <m:sSupPr>
                              <m:ctrlPr>
                                <a:rPr lang="en-US" i="1" dirty="0">
                                  <a:latin typeface="Cambria Math"/>
                                </a:rPr>
                              </m:ctrlPr>
                            </m:sSupPr>
                            <m:e>
                              <m:sSubSup>
                                <m:sSubSupPr>
                                  <m:ctrlPr>
                                    <a:rPr lang="en-US" i="1" dirty="0">
                                      <a:latin typeface="Cambria Math"/>
                                    </a:rPr>
                                  </m:ctrlPr>
                                </m:sSubSupPr>
                                <m:e>
                                  <m:r>
                                    <a:rPr lang="en-US" i="1" dirty="0">
                                      <a:latin typeface="Cambria Math"/>
                                    </a:rPr>
                                    <m:t>𝑥</m:t>
                                  </m:r>
                                </m:e>
                                <m:sub>
                                  <m:r>
                                    <a:rPr lang="en-US" i="1" dirty="0">
                                      <a:latin typeface="Cambria Math"/>
                                    </a:rPr>
                                    <m:t>2</m:t>
                                  </m:r>
                                </m:sub>
                                <m:sup/>
                              </m:sSubSup>
                            </m:e>
                            <m:sup>
                              <m:r>
                                <a:rPr lang="en-US" i="1" dirty="0">
                                  <a:latin typeface="Cambria Math"/>
                                </a:rPr>
                                <m:t>2</m:t>
                              </m:r>
                            </m:sup>
                          </m:sSup>
                        </m:den>
                      </m:f>
                      <m:r>
                        <m:rPr>
                          <m:nor/>
                        </m:rPr>
                        <a:rPr lang="en-US" b="1" i="1" dirty="0"/>
                        <m:t>i</m:t>
                      </m:r>
                    </m:oMath>
                  </m:oMathPara>
                </a14:m>
                <a:endParaRPr lang="en-US" dirty="0"/>
              </a:p>
            </p:txBody>
          </p:sp>
        </mc:Choice>
        <mc:Fallback xmlns="">
          <p:sp>
            <p:nvSpPr>
              <p:cNvPr id="11" name="Szövegdoboz 10"/>
              <p:cNvSpPr txBox="1">
                <a:spLocks noRot="1" noChangeAspect="1" noMove="1" noResize="1" noEditPoints="1" noAdjustHandles="1" noChangeArrowheads="1" noChangeShapeType="1" noTextEdit="1"/>
              </p:cNvSpPr>
              <p:nvPr/>
            </p:nvSpPr>
            <p:spPr>
              <a:xfrm>
                <a:off x="827583" y="4086924"/>
                <a:ext cx="7353295" cy="2539028"/>
              </a:xfrm>
              <a:prstGeom prst="rect">
                <a:avLst/>
              </a:prstGeom>
              <a:blipFill rotWithShape="1">
                <a:blip r:embed="rId2"/>
                <a:stretch>
                  <a:fillRect l="-746"/>
                </a:stretch>
              </a:blipFill>
            </p:spPr>
            <p:txBody>
              <a:bodyPr/>
              <a:lstStyle/>
              <a:p>
                <a:r>
                  <a:rPr lang="en-US">
                    <a:noFill/>
                  </a:rPr>
                  <a:t> </a:t>
                </a:r>
              </a:p>
            </p:txBody>
          </p:sp>
        </mc:Fallback>
      </mc:AlternateContent>
      <p:sp>
        <p:nvSpPr>
          <p:cNvPr id="2" name="Cím 1"/>
          <p:cNvSpPr>
            <a:spLocks noGrp="1"/>
          </p:cNvSpPr>
          <p:nvPr>
            <p:ph type="title"/>
          </p:nvPr>
        </p:nvSpPr>
        <p:spPr/>
        <p:txBody>
          <a:bodyPr/>
          <a:lstStyle/>
          <a:p>
            <a:r>
              <a:rPr lang="hu-HU" dirty="0" err="1" smtClean="0">
                <a:solidFill>
                  <a:srgbClr val="FF0000"/>
                </a:solidFill>
              </a:rPr>
              <a:t>Clifford</a:t>
            </a:r>
            <a:r>
              <a:rPr lang="hu-HU" dirty="0" smtClean="0">
                <a:solidFill>
                  <a:srgbClr val="FF0000"/>
                </a:solidFill>
              </a:rPr>
              <a:t> algebra (</a:t>
            </a:r>
            <a:r>
              <a:rPr lang="hu-HU" dirty="0" err="1" smtClean="0">
                <a:solidFill>
                  <a:srgbClr val="FF0000"/>
                </a:solidFill>
              </a:rPr>
              <a:t>hiperszámok</a:t>
            </a:r>
            <a:r>
              <a:rPr lang="hu-HU" dirty="0" smtClean="0">
                <a:solidFill>
                  <a:srgbClr val="FF0000"/>
                </a:solidFill>
              </a:rPr>
              <a:t>)</a:t>
            </a:r>
            <a:endParaRPr lang="en-US" dirty="0">
              <a:solidFill>
                <a:srgbClr val="FF0000"/>
              </a:solidFill>
            </a:endParaRPr>
          </a:p>
        </p:txBody>
      </p:sp>
      <p:sp>
        <p:nvSpPr>
          <p:cNvPr id="3" name="Tartalom helye 2"/>
          <p:cNvSpPr>
            <a:spLocks noGrp="1"/>
          </p:cNvSpPr>
          <p:nvPr>
            <p:ph idx="1"/>
          </p:nvPr>
        </p:nvSpPr>
        <p:spPr>
          <a:xfrm>
            <a:off x="493204" y="1121684"/>
            <a:ext cx="8229600" cy="4525963"/>
          </a:xfrm>
        </p:spPr>
        <p:txBody>
          <a:bodyPr>
            <a:normAutofit/>
          </a:bodyPr>
          <a:lstStyle/>
          <a:p>
            <a:r>
              <a:rPr lang="hu-HU" dirty="0" smtClean="0"/>
              <a:t>Tanítsuk meg a C++</a:t>
            </a:r>
            <a:r>
              <a:rPr lang="hu-HU" dirty="0" err="1" smtClean="0"/>
              <a:t>-t</a:t>
            </a:r>
            <a:r>
              <a:rPr lang="hu-HU" dirty="0" smtClean="0"/>
              <a:t> deriválni (is)</a:t>
            </a:r>
            <a:r>
              <a:rPr lang="en-US" dirty="0" smtClean="0"/>
              <a:t>!</a:t>
            </a:r>
            <a:endParaRPr lang="hu-HU" dirty="0" smtClean="0"/>
          </a:p>
          <a:p>
            <a:endParaRPr lang="hu-HU" sz="1800" dirty="0" smtClean="0"/>
          </a:p>
          <a:p>
            <a:r>
              <a:rPr lang="en-US" dirty="0" err="1" smtClean="0"/>
              <a:t>Hipers</a:t>
            </a:r>
            <a:r>
              <a:rPr lang="hu-HU" dirty="0" err="1" smtClean="0"/>
              <a:t>zám</a:t>
            </a:r>
            <a:r>
              <a:rPr lang="hu-HU" dirty="0" smtClean="0"/>
              <a:t>: </a:t>
            </a:r>
            <a:r>
              <a:rPr lang="hu-HU" i="1" dirty="0">
                <a:latin typeface="Times New Roman" panose="02020603050405020304" pitchFamily="18" charset="0"/>
                <a:cs typeface="Times New Roman" panose="02020603050405020304" pitchFamily="18" charset="0"/>
              </a:rPr>
              <a:t>z</a:t>
            </a:r>
            <a:r>
              <a:rPr lang="hu-H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err="1" smtClean="0">
                <a:latin typeface="Times New Roman" panose="02020603050405020304" pitchFamily="18" charset="0"/>
                <a:cs typeface="Times New Roman" panose="02020603050405020304" pitchFamily="18" charset="0"/>
              </a:rPr>
              <a:t>y</a:t>
            </a:r>
            <a:r>
              <a:rPr lang="en-US" b="1" i="1" dirty="0" err="1" smtClean="0">
                <a:latin typeface="Times New Roman" panose="02020603050405020304" pitchFamily="18" charset="0"/>
                <a:cs typeface="Times New Roman" panose="02020603050405020304" pitchFamily="18" charset="0"/>
              </a:rPr>
              <a:t>i</a:t>
            </a:r>
            <a:r>
              <a:rPr lang="en-US" dirty="0" smtClean="0"/>
              <a:t>, </a:t>
            </a:r>
            <a:r>
              <a:rPr lang="en-US" dirty="0" err="1"/>
              <a:t>ahol</a:t>
            </a:r>
            <a:r>
              <a:rPr lang="en-US" dirty="0"/>
              <a:t> </a:t>
            </a:r>
            <a:endParaRPr lang="hu-HU" dirty="0" smtClean="0"/>
          </a:p>
          <a:p>
            <a:pPr lvl="1"/>
            <a:r>
              <a:rPr lang="en-US" b="1" i="1" dirty="0" smtClean="0">
                <a:latin typeface="Times New Roman" panose="02020603050405020304" pitchFamily="18" charset="0"/>
                <a:cs typeface="Times New Roman" panose="02020603050405020304" pitchFamily="18" charset="0"/>
              </a:rPr>
              <a:t>i</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-1</a:t>
            </a:r>
            <a:r>
              <a:rPr lang="hu-HU" dirty="0" smtClean="0"/>
              <a:t>: komplex szám</a:t>
            </a:r>
            <a:r>
              <a:rPr lang="en-US" dirty="0" smtClean="0"/>
              <a:t>;</a:t>
            </a:r>
            <a:r>
              <a:rPr lang="hu-HU" dirty="0" smtClean="0"/>
              <a:t> </a:t>
            </a:r>
            <a:r>
              <a:rPr lang="en-US" b="1" i="1" dirty="0" smtClean="0">
                <a:latin typeface="Times New Roman" panose="02020603050405020304" pitchFamily="18" charset="0"/>
                <a:cs typeface="Times New Roman" panose="02020603050405020304" pitchFamily="18" charset="0"/>
              </a:rPr>
              <a:t>i</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1</a:t>
            </a:r>
            <a:r>
              <a:rPr lang="hu-HU" dirty="0" smtClean="0"/>
              <a:t>: hiperbolikus szám</a:t>
            </a:r>
            <a:r>
              <a:rPr lang="en-US" dirty="0" smtClean="0"/>
              <a:t>;</a:t>
            </a:r>
            <a:r>
              <a:rPr lang="hu-HU" dirty="0" smtClean="0"/>
              <a:t> …</a:t>
            </a:r>
          </a:p>
          <a:p>
            <a:pPr lvl="1"/>
            <a:r>
              <a:rPr lang="en-US" b="1" i="1" dirty="0" smtClean="0">
                <a:latin typeface="Times New Roman" panose="02020603050405020304" pitchFamily="18" charset="0"/>
                <a:cs typeface="Times New Roman" panose="02020603050405020304" pitchFamily="18" charset="0"/>
              </a:rPr>
              <a:t>i</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a:t>
            </a:r>
            <a:r>
              <a:rPr lang="hu-HU" dirty="0" smtClean="0">
                <a:latin typeface="Times New Roman" panose="02020603050405020304" pitchFamily="18" charset="0"/>
                <a:cs typeface="Times New Roman" panose="02020603050405020304" pitchFamily="18" charset="0"/>
              </a:rPr>
              <a:t>0 </a:t>
            </a:r>
            <a:r>
              <a:rPr lang="hu-HU" dirty="0" smtClean="0">
                <a:cs typeface="Times New Roman" panose="02020603050405020304" pitchFamily="18" charset="0"/>
              </a:rPr>
              <a:t>: </a:t>
            </a:r>
            <a:r>
              <a:rPr lang="hu-HU" u="sng" dirty="0" smtClean="0">
                <a:cs typeface="Times New Roman" panose="02020603050405020304" pitchFamily="18" charset="0"/>
              </a:rPr>
              <a:t>a deriváláshoz ezt fogjuk használni</a:t>
            </a:r>
          </a:p>
          <a:p>
            <a:pPr marL="457200" lvl="1" indent="0">
              <a:buNone/>
            </a:pPr>
            <a:endParaRPr lang="hu-HU" baseline="30000" dirty="0"/>
          </a:p>
        </p:txBody>
      </p:sp>
      <p:sp>
        <p:nvSpPr>
          <p:cNvPr id="8" name="Folyamatábra: Feldolgozás 7"/>
          <p:cNvSpPr/>
          <p:nvPr/>
        </p:nvSpPr>
        <p:spPr>
          <a:xfrm>
            <a:off x="1238327" y="3114636"/>
            <a:ext cx="900100" cy="54006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gyenes összekötő 12"/>
          <p:cNvCxnSpPr/>
          <p:nvPr/>
        </p:nvCxnSpPr>
        <p:spPr>
          <a:xfrm flipH="1">
            <a:off x="5940152" y="4755031"/>
            <a:ext cx="720080" cy="60140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églalap feliratnak 13"/>
          <p:cNvSpPr/>
          <p:nvPr/>
        </p:nvSpPr>
        <p:spPr>
          <a:xfrm>
            <a:off x="2699792" y="3746919"/>
            <a:ext cx="1980220" cy="288032"/>
          </a:xfrm>
          <a:prstGeom prst="wedgeRectCallout">
            <a:avLst>
              <a:gd name="adj1" fmla="val -2678"/>
              <a:gd name="adj2" fmla="val 1122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smtClean="0">
                <a:solidFill>
                  <a:schemeClr val="tx1"/>
                </a:solidFill>
              </a:rPr>
              <a:t>függvény összeg</a:t>
            </a:r>
            <a:endParaRPr lang="en-US" sz="2000" dirty="0">
              <a:solidFill>
                <a:schemeClr val="tx1"/>
              </a:solidFill>
            </a:endParaRPr>
          </a:p>
        </p:txBody>
      </p:sp>
      <p:sp>
        <p:nvSpPr>
          <p:cNvPr id="15" name="Téglalap feliratnak 14"/>
          <p:cNvSpPr/>
          <p:nvPr/>
        </p:nvSpPr>
        <p:spPr>
          <a:xfrm>
            <a:off x="4788024" y="3746919"/>
            <a:ext cx="2021450" cy="288032"/>
          </a:xfrm>
          <a:prstGeom prst="wedgeRectCallout">
            <a:avLst>
              <a:gd name="adj1" fmla="val -44312"/>
              <a:gd name="adj2" fmla="val 1216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solidFill>
                  <a:schemeClr val="tx1"/>
                </a:solidFill>
              </a:rPr>
              <a:t>ö</a:t>
            </a:r>
            <a:r>
              <a:rPr lang="hu-HU" sz="2000" dirty="0" smtClean="0">
                <a:solidFill>
                  <a:schemeClr val="tx1"/>
                </a:solidFill>
              </a:rPr>
              <a:t>sszeg deriváltja</a:t>
            </a:r>
            <a:endParaRPr lang="en-US" sz="2000" dirty="0">
              <a:solidFill>
                <a:schemeClr val="tx1"/>
              </a:solidFill>
            </a:endParaRPr>
          </a:p>
        </p:txBody>
      </p:sp>
      <p:sp>
        <p:nvSpPr>
          <p:cNvPr id="16" name="Téglalap feliratnak 15"/>
          <p:cNvSpPr/>
          <p:nvPr/>
        </p:nvSpPr>
        <p:spPr>
          <a:xfrm>
            <a:off x="1367644" y="3745632"/>
            <a:ext cx="1044116" cy="288032"/>
          </a:xfrm>
          <a:prstGeom prst="wedgeRectCallout">
            <a:avLst>
              <a:gd name="adj1" fmla="val 3207"/>
              <a:gd name="adj2" fmla="val 1216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smtClean="0">
                <a:solidFill>
                  <a:schemeClr val="tx1"/>
                </a:solidFill>
              </a:rPr>
              <a:t>összeg</a:t>
            </a:r>
            <a:endParaRPr lang="en-US" sz="2000" dirty="0">
              <a:solidFill>
                <a:schemeClr val="tx1"/>
              </a:solidFill>
            </a:endParaRPr>
          </a:p>
        </p:txBody>
      </p:sp>
      <p:sp>
        <p:nvSpPr>
          <p:cNvPr id="17" name="Téglalap feliratnak 16"/>
          <p:cNvSpPr/>
          <p:nvPr/>
        </p:nvSpPr>
        <p:spPr>
          <a:xfrm>
            <a:off x="2627784" y="4539007"/>
            <a:ext cx="1980220" cy="288032"/>
          </a:xfrm>
          <a:prstGeom prst="wedgeRectCallout">
            <a:avLst>
              <a:gd name="adj1" fmla="val -2678"/>
              <a:gd name="adj2" fmla="val 1122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smtClean="0">
                <a:solidFill>
                  <a:schemeClr val="tx1"/>
                </a:solidFill>
              </a:rPr>
              <a:t>függvény szorzat</a:t>
            </a:r>
            <a:endParaRPr lang="en-US" sz="2000" dirty="0">
              <a:solidFill>
                <a:schemeClr val="tx1"/>
              </a:solidFill>
            </a:endParaRPr>
          </a:p>
        </p:txBody>
      </p:sp>
      <p:sp>
        <p:nvSpPr>
          <p:cNvPr id="18" name="Téglalap feliratnak 17"/>
          <p:cNvSpPr/>
          <p:nvPr/>
        </p:nvSpPr>
        <p:spPr>
          <a:xfrm>
            <a:off x="4716016" y="4539007"/>
            <a:ext cx="2021450" cy="288032"/>
          </a:xfrm>
          <a:prstGeom prst="wedgeRectCallout">
            <a:avLst>
              <a:gd name="adj1" fmla="val -44312"/>
              <a:gd name="adj2" fmla="val 1216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smtClean="0">
                <a:solidFill>
                  <a:schemeClr val="tx1"/>
                </a:solidFill>
              </a:rPr>
              <a:t>szorzat deriváltja</a:t>
            </a:r>
            <a:endParaRPr lang="en-US" sz="2000" dirty="0">
              <a:solidFill>
                <a:schemeClr val="tx1"/>
              </a:solidFill>
            </a:endParaRPr>
          </a:p>
        </p:txBody>
      </p:sp>
      <p:sp>
        <p:nvSpPr>
          <p:cNvPr id="19" name="Téglalap feliratnak 18"/>
          <p:cNvSpPr/>
          <p:nvPr/>
        </p:nvSpPr>
        <p:spPr>
          <a:xfrm>
            <a:off x="1295636" y="4537720"/>
            <a:ext cx="1044116" cy="288032"/>
          </a:xfrm>
          <a:prstGeom prst="wedgeRectCallout">
            <a:avLst>
              <a:gd name="adj1" fmla="val 3207"/>
              <a:gd name="adj2" fmla="val 1216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smtClean="0">
                <a:solidFill>
                  <a:schemeClr val="tx1"/>
                </a:solidFill>
              </a:rPr>
              <a:t>szorzat</a:t>
            </a:r>
            <a:endParaRPr lang="en-US" sz="2000" dirty="0">
              <a:solidFill>
                <a:schemeClr val="tx1"/>
              </a:solidFill>
            </a:endParaRPr>
          </a:p>
        </p:txBody>
      </p:sp>
      <p:sp>
        <p:nvSpPr>
          <p:cNvPr id="20" name="Téglalap feliratnak 19"/>
          <p:cNvSpPr/>
          <p:nvPr/>
        </p:nvSpPr>
        <p:spPr>
          <a:xfrm>
            <a:off x="3023828" y="5401816"/>
            <a:ext cx="2196244" cy="288032"/>
          </a:xfrm>
          <a:prstGeom prst="wedgeRectCallout">
            <a:avLst>
              <a:gd name="adj1" fmla="val 12665"/>
              <a:gd name="adj2" fmla="val 1185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smtClean="0">
                <a:solidFill>
                  <a:schemeClr val="tx1"/>
                </a:solidFill>
              </a:rPr>
              <a:t>függvény hányados</a:t>
            </a:r>
            <a:endParaRPr lang="en-US" sz="2000" dirty="0">
              <a:solidFill>
                <a:schemeClr val="tx1"/>
              </a:solidFill>
            </a:endParaRPr>
          </a:p>
        </p:txBody>
      </p:sp>
      <p:sp>
        <p:nvSpPr>
          <p:cNvPr id="21" name="Téglalap feliratnak 20"/>
          <p:cNvSpPr/>
          <p:nvPr/>
        </p:nvSpPr>
        <p:spPr>
          <a:xfrm>
            <a:off x="5436096" y="5401816"/>
            <a:ext cx="2234861" cy="288032"/>
          </a:xfrm>
          <a:prstGeom prst="wedgeRectCallout">
            <a:avLst>
              <a:gd name="adj1" fmla="val -33481"/>
              <a:gd name="adj2" fmla="val 967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smtClean="0">
                <a:solidFill>
                  <a:schemeClr val="tx1"/>
                </a:solidFill>
              </a:rPr>
              <a:t>hányados deriváltja</a:t>
            </a:r>
            <a:endParaRPr lang="en-US" sz="2000" dirty="0">
              <a:solidFill>
                <a:schemeClr val="tx1"/>
              </a:solidFill>
            </a:endParaRPr>
          </a:p>
        </p:txBody>
      </p:sp>
      <p:sp>
        <p:nvSpPr>
          <p:cNvPr id="22" name="Téglalap feliratnak 21"/>
          <p:cNvSpPr/>
          <p:nvPr/>
        </p:nvSpPr>
        <p:spPr>
          <a:xfrm>
            <a:off x="719572" y="5400529"/>
            <a:ext cx="1224136" cy="288032"/>
          </a:xfrm>
          <a:prstGeom prst="wedgeRectCallout">
            <a:avLst>
              <a:gd name="adj1" fmla="val 3207"/>
              <a:gd name="adj2" fmla="val 1216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smtClean="0">
                <a:solidFill>
                  <a:schemeClr val="tx1"/>
                </a:solidFill>
              </a:rPr>
              <a:t>hányados</a:t>
            </a:r>
            <a:endParaRPr lang="en-US" sz="2000" dirty="0">
              <a:solidFill>
                <a:schemeClr val="tx1"/>
              </a:solidFill>
            </a:endParaRPr>
          </a:p>
        </p:txBody>
      </p:sp>
      <p:sp>
        <p:nvSpPr>
          <p:cNvPr id="23" name="Téglalap feliratnak 22"/>
          <p:cNvSpPr/>
          <p:nvPr/>
        </p:nvSpPr>
        <p:spPr>
          <a:xfrm>
            <a:off x="2663788" y="1700808"/>
            <a:ext cx="1296145" cy="288032"/>
          </a:xfrm>
          <a:prstGeom prst="wedgeRectCallout">
            <a:avLst>
              <a:gd name="adj1" fmla="val 14491"/>
              <a:gd name="adj2" fmla="val 1309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smtClean="0">
                <a:solidFill>
                  <a:schemeClr val="tx1"/>
                </a:solidFill>
              </a:rPr>
              <a:t>függvény</a:t>
            </a:r>
            <a:endParaRPr lang="en-US" sz="2000" dirty="0">
              <a:solidFill>
                <a:schemeClr val="tx1"/>
              </a:solidFill>
            </a:endParaRPr>
          </a:p>
        </p:txBody>
      </p:sp>
      <p:sp>
        <p:nvSpPr>
          <p:cNvPr id="24" name="Téglalap feliratnak 23"/>
          <p:cNvSpPr/>
          <p:nvPr/>
        </p:nvSpPr>
        <p:spPr>
          <a:xfrm>
            <a:off x="3995936" y="1700808"/>
            <a:ext cx="1296145" cy="288032"/>
          </a:xfrm>
          <a:prstGeom prst="wedgeRectCallout">
            <a:avLst>
              <a:gd name="adj1" fmla="val -36691"/>
              <a:gd name="adj2" fmla="val 1247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smtClean="0">
                <a:solidFill>
                  <a:schemeClr val="tx1"/>
                </a:solidFill>
              </a:rPr>
              <a:t>derivált</a:t>
            </a:r>
            <a:endParaRPr lang="en-US" sz="2000" dirty="0">
              <a:solidFill>
                <a:schemeClr val="tx1"/>
              </a:solidFill>
            </a:endParaRPr>
          </a:p>
        </p:txBody>
      </p:sp>
    </p:spTree>
    <p:extLst>
      <p:ext uri="{BB962C8B-B14F-4D97-AF65-F5344CB8AC3E}">
        <p14:creationId xmlns:p14="http://schemas.microsoft.com/office/powerpoint/2010/main" val="254763681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P spid="20" grpId="0" animBg="1"/>
      <p:bldP spid="21" grpId="0" animBg="1"/>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9799" y="-5099"/>
            <a:ext cx="9144000" cy="1143000"/>
          </a:xfrm>
        </p:spPr>
        <p:txBody>
          <a:bodyPr>
            <a:normAutofit/>
          </a:bodyPr>
          <a:lstStyle/>
          <a:p>
            <a:r>
              <a:rPr lang="hu-HU" dirty="0" err="1" smtClean="0">
                <a:solidFill>
                  <a:srgbClr val="FF0000"/>
                </a:solidFill>
              </a:rPr>
              <a:t>Clifford</a:t>
            </a:r>
            <a:r>
              <a:rPr lang="hu-HU" dirty="0" smtClean="0">
                <a:solidFill>
                  <a:srgbClr val="FF0000"/>
                </a:solidFill>
              </a:rPr>
              <a:t> osztály</a:t>
            </a:r>
            <a:endParaRPr lang="en-US" u="sng" dirty="0">
              <a:solidFill>
                <a:srgbClr val="FF0000"/>
              </a:solidFill>
            </a:endParaRPr>
          </a:p>
        </p:txBody>
      </p:sp>
      <p:sp>
        <p:nvSpPr>
          <p:cNvPr id="4" name="Téglalap 3"/>
          <p:cNvSpPr/>
          <p:nvPr/>
        </p:nvSpPr>
        <p:spPr>
          <a:xfrm>
            <a:off x="115961" y="863416"/>
            <a:ext cx="8892480" cy="5970865"/>
          </a:xfrm>
          <a:prstGeom prst="rect">
            <a:avLst/>
          </a:prstGeom>
          <a:solidFill>
            <a:schemeClr val="accent6">
              <a:lumMod val="20000"/>
              <a:lumOff val="80000"/>
            </a:schemeClr>
          </a:solidFill>
          <a:ln>
            <a:solidFill>
              <a:schemeClr val="accent6">
                <a:lumMod val="50000"/>
              </a:schemeClr>
            </a:solidFill>
          </a:ln>
        </p:spPr>
        <p:txBody>
          <a:bodyPr wrap="square">
            <a:spAutoFit/>
          </a:bodyPr>
          <a:lstStyle/>
          <a:p>
            <a:pPr algn="l"/>
            <a:r>
              <a:rPr lang="en-US" sz="1800" b="1" dirty="0" err="1">
                <a:latin typeface="Courier New" panose="02070309020205020404" pitchFamily="49" charset="0"/>
                <a:cs typeface="Courier New" panose="02070309020205020404" pitchFamily="49" charset="0"/>
              </a:rPr>
              <a:t>struct</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Cliff </a:t>
            </a:r>
            <a:r>
              <a:rPr lang="en-US" sz="1800" b="1" dirty="0">
                <a:latin typeface="Courier New" panose="02070309020205020404" pitchFamily="49" charset="0"/>
                <a:cs typeface="Courier New" panose="02070309020205020404" pitchFamily="49" charset="0"/>
              </a:rPr>
              <a:t>{</a:t>
            </a:r>
          </a:p>
          <a:p>
            <a:pPr algn="l"/>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float </a:t>
            </a:r>
            <a:r>
              <a:rPr lang="en-US" sz="1800" b="1" dirty="0">
                <a:latin typeface="Courier New" panose="02070309020205020404" pitchFamily="49" charset="0"/>
                <a:cs typeface="Courier New" panose="02070309020205020404" pitchFamily="49" charset="0"/>
              </a:rPr>
              <a:t>f, d</a:t>
            </a:r>
            <a:r>
              <a:rPr lang="en-US" sz="1800" b="1" dirty="0" smtClean="0">
                <a:latin typeface="Courier New" panose="02070309020205020404" pitchFamily="49" charset="0"/>
                <a:cs typeface="Courier New" panose="02070309020205020404" pitchFamily="49" charset="0"/>
              </a:rPr>
              <a:t>; // function and derivative values</a:t>
            </a:r>
            <a:endParaRPr lang="en-US" sz="1800" b="1" dirty="0">
              <a:latin typeface="Courier New" panose="02070309020205020404" pitchFamily="49" charset="0"/>
              <a:cs typeface="Courier New" panose="02070309020205020404" pitchFamily="49" charset="0"/>
            </a:endParaRPr>
          </a:p>
          <a:p>
            <a:pPr algn="l"/>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Cliff(float f0, </a:t>
            </a:r>
            <a:r>
              <a:rPr lang="en-US" sz="1800" b="1" dirty="0">
                <a:latin typeface="Courier New" panose="02070309020205020404" pitchFamily="49" charset="0"/>
                <a:cs typeface="Courier New" panose="02070309020205020404" pitchFamily="49" charset="0"/>
              </a:rPr>
              <a:t>float d0 = 0) { f = f0, d = d0; }</a:t>
            </a:r>
          </a:p>
          <a:p>
            <a:pPr algn="l"/>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Cliff </a:t>
            </a:r>
            <a:r>
              <a:rPr lang="en-US" sz="1800" b="1" dirty="0">
                <a:latin typeface="Courier New" panose="02070309020205020404" pitchFamily="49" charset="0"/>
                <a:cs typeface="Courier New" panose="02070309020205020404" pitchFamily="49" charset="0"/>
              </a:rPr>
              <a:t>operator+(</a:t>
            </a:r>
            <a:r>
              <a:rPr lang="en-US" sz="1800" b="1" dirty="0" smtClean="0">
                <a:latin typeface="Courier New" panose="02070309020205020404" pitchFamily="49" charset="0"/>
                <a:cs typeface="Courier New" panose="02070309020205020404" pitchFamily="49" charset="0"/>
              </a:rPr>
              <a:t>Cliff </a:t>
            </a:r>
            <a:r>
              <a:rPr lang="en-US" sz="1800" b="1" dirty="0">
                <a:latin typeface="Courier New" panose="02070309020205020404" pitchFamily="49" charset="0"/>
                <a:cs typeface="Courier New" panose="02070309020205020404" pitchFamily="49" charset="0"/>
              </a:rPr>
              <a:t>r) </a:t>
            </a:r>
            <a:r>
              <a:rPr lang="en-US" sz="1800" b="1" dirty="0" smtClean="0">
                <a:latin typeface="Courier New" panose="02070309020205020404" pitchFamily="49" charset="0"/>
                <a:cs typeface="Courier New" panose="02070309020205020404" pitchFamily="49" charset="0"/>
              </a:rPr>
              <a:t>{return Cliff(</a:t>
            </a:r>
            <a:r>
              <a:rPr lang="en-US" sz="1800" b="1" u="sng" dirty="0" smtClean="0">
                <a:latin typeface="Courier New" panose="02070309020205020404" pitchFamily="49" charset="0"/>
                <a:cs typeface="Courier New" panose="02070309020205020404" pitchFamily="49" charset="0"/>
              </a:rPr>
              <a:t>f + </a:t>
            </a:r>
            <a:r>
              <a:rPr lang="en-US" sz="1800" b="1" u="sng" dirty="0" err="1" smtClean="0">
                <a:latin typeface="Courier New" panose="02070309020205020404" pitchFamily="49" charset="0"/>
                <a:cs typeface="Courier New" panose="02070309020205020404" pitchFamily="49" charset="0"/>
              </a:rPr>
              <a:t>r.f</a:t>
            </a:r>
            <a:r>
              <a:rPr lang="en-US" sz="1800" b="1" dirty="0">
                <a:latin typeface="Courier New" panose="02070309020205020404" pitchFamily="49" charset="0"/>
                <a:cs typeface="Courier New" panose="02070309020205020404" pitchFamily="49" charset="0"/>
              </a:rPr>
              <a:t>, </a:t>
            </a:r>
            <a:r>
              <a:rPr lang="en-US" sz="1800" b="1" u="sng" dirty="0" smtClean="0">
                <a:latin typeface="Courier New" panose="02070309020205020404" pitchFamily="49" charset="0"/>
                <a:cs typeface="Courier New" panose="02070309020205020404" pitchFamily="49" charset="0"/>
              </a:rPr>
              <a:t>d + </a:t>
            </a:r>
            <a:r>
              <a:rPr lang="en-US" sz="1800" b="1" u="sng" dirty="0" err="1" smtClean="0">
                <a:latin typeface="Courier New" panose="02070309020205020404" pitchFamily="49" charset="0"/>
                <a:cs typeface="Courier New" panose="02070309020205020404" pitchFamily="49" charset="0"/>
              </a:rPr>
              <a:t>r.d</a:t>
            </a:r>
            <a:r>
              <a:rPr lang="en-US" sz="1800" b="1" dirty="0">
                <a:latin typeface="Courier New" panose="02070309020205020404" pitchFamily="49" charset="0"/>
                <a:cs typeface="Courier New" panose="02070309020205020404" pitchFamily="49" charset="0"/>
              </a:rPr>
              <a:t>); }</a:t>
            </a:r>
          </a:p>
          <a:p>
            <a:pPr algn="l"/>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Cliff </a:t>
            </a:r>
            <a:r>
              <a:rPr lang="en-US" sz="1800" b="1" dirty="0">
                <a:latin typeface="Courier New" panose="02070309020205020404" pitchFamily="49" charset="0"/>
                <a:cs typeface="Courier New" panose="02070309020205020404" pitchFamily="49" charset="0"/>
              </a:rPr>
              <a:t>operator-(</a:t>
            </a:r>
            <a:r>
              <a:rPr lang="en-US" sz="1800" b="1" dirty="0" smtClean="0">
                <a:latin typeface="Courier New" panose="02070309020205020404" pitchFamily="49" charset="0"/>
                <a:cs typeface="Courier New" panose="02070309020205020404" pitchFamily="49" charset="0"/>
              </a:rPr>
              <a:t>Cliff </a:t>
            </a:r>
            <a:r>
              <a:rPr lang="en-US" sz="1800" b="1" dirty="0">
                <a:latin typeface="Courier New" panose="02070309020205020404" pitchFamily="49" charset="0"/>
                <a:cs typeface="Courier New" panose="02070309020205020404" pitchFamily="49" charset="0"/>
              </a:rPr>
              <a:t>r) </a:t>
            </a:r>
            <a:r>
              <a:rPr lang="en-US" sz="1800" b="1" dirty="0" smtClean="0">
                <a:latin typeface="Courier New" panose="02070309020205020404" pitchFamily="49" charset="0"/>
                <a:cs typeface="Courier New" panose="02070309020205020404" pitchFamily="49" charset="0"/>
              </a:rPr>
              <a:t>{return Cliff(</a:t>
            </a:r>
            <a:r>
              <a:rPr lang="en-US" sz="1800" b="1" u="sng" dirty="0" smtClean="0">
                <a:latin typeface="Courier New" panose="02070309020205020404" pitchFamily="49" charset="0"/>
                <a:cs typeface="Courier New" panose="02070309020205020404" pitchFamily="49" charset="0"/>
              </a:rPr>
              <a:t>f - </a:t>
            </a:r>
            <a:r>
              <a:rPr lang="en-US" sz="1800" b="1" u="sng" dirty="0" err="1" smtClean="0">
                <a:latin typeface="Courier New" panose="02070309020205020404" pitchFamily="49" charset="0"/>
                <a:cs typeface="Courier New" panose="02070309020205020404" pitchFamily="49" charset="0"/>
              </a:rPr>
              <a:t>r.f</a:t>
            </a:r>
            <a:r>
              <a:rPr lang="en-US" sz="1800" b="1" dirty="0">
                <a:latin typeface="Courier New" panose="02070309020205020404" pitchFamily="49" charset="0"/>
                <a:cs typeface="Courier New" panose="02070309020205020404" pitchFamily="49" charset="0"/>
              </a:rPr>
              <a:t>, </a:t>
            </a:r>
            <a:r>
              <a:rPr lang="en-US" sz="1800" b="1" u="sng" dirty="0" smtClean="0">
                <a:latin typeface="Courier New" panose="02070309020205020404" pitchFamily="49" charset="0"/>
                <a:cs typeface="Courier New" panose="02070309020205020404" pitchFamily="49" charset="0"/>
              </a:rPr>
              <a:t>d - </a:t>
            </a:r>
            <a:r>
              <a:rPr lang="en-US" sz="1800" b="1" u="sng" dirty="0" err="1" smtClean="0">
                <a:latin typeface="Courier New" panose="02070309020205020404" pitchFamily="49" charset="0"/>
                <a:cs typeface="Courier New" panose="02070309020205020404" pitchFamily="49" charset="0"/>
              </a:rPr>
              <a:t>r.d</a:t>
            </a:r>
            <a:r>
              <a:rPr lang="en-US" sz="1800" b="1" dirty="0">
                <a:latin typeface="Courier New" panose="02070309020205020404" pitchFamily="49" charset="0"/>
                <a:cs typeface="Courier New" panose="02070309020205020404" pitchFamily="49" charset="0"/>
              </a:rPr>
              <a:t>); }</a:t>
            </a:r>
          </a:p>
          <a:p>
            <a:pPr algn="l"/>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Cliff </a:t>
            </a:r>
            <a:r>
              <a:rPr lang="en-US" sz="1800" b="1" dirty="0">
                <a:latin typeface="Courier New" panose="02070309020205020404" pitchFamily="49" charset="0"/>
                <a:cs typeface="Courier New" panose="02070309020205020404" pitchFamily="49" charset="0"/>
              </a:rPr>
              <a:t>operator*(</a:t>
            </a:r>
            <a:r>
              <a:rPr lang="en-US" sz="1800" b="1" dirty="0" smtClean="0">
                <a:latin typeface="Courier New" panose="02070309020205020404" pitchFamily="49" charset="0"/>
                <a:cs typeface="Courier New" panose="02070309020205020404" pitchFamily="49" charset="0"/>
              </a:rPr>
              <a:t>Cliff </a:t>
            </a:r>
            <a:r>
              <a:rPr lang="en-US" sz="1800" b="1" dirty="0">
                <a:latin typeface="Courier New" panose="02070309020205020404" pitchFamily="49" charset="0"/>
                <a:cs typeface="Courier New" panose="02070309020205020404" pitchFamily="49" charset="0"/>
              </a:rPr>
              <a:t>r) </a:t>
            </a:r>
            <a:r>
              <a:rPr lang="en-US" sz="1800" b="1" dirty="0" smtClean="0">
                <a:latin typeface="Courier New" panose="02070309020205020404" pitchFamily="49" charset="0"/>
                <a:cs typeface="Courier New" panose="02070309020205020404" pitchFamily="49" charset="0"/>
              </a:rPr>
              <a:t>{</a:t>
            </a:r>
          </a:p>
          <a:p>
            <a:pPr algn="l"/>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return Cliff(</a:t>
            </a:r>
            <a:r>
              <a:rPr lang="en-US" sz="1800" b="1" u="sng" dirty="0" smtClean="0">
                <a:latin typeface="Courier New" panose="02070309020205020404" pitchFamily="49" charset="0"/>
                <a:cs typeface="Courier New" panose="02070309020205020404" pitchFamily="49" charset="0"/>
              </a:rPr>
              <a:t>f * </a:t>
            </a:r>
            <a:r>
              <a:rPr lang="en-US" sz="1800" b="1" u="sng" dirty="0" err="1" smtClean="0">
                <a:latin typeface="Courier New" panose="02070309020205020404" pitchFamily="49" charset="0"/>
                <a:cs typeface="Courier New" panose="02070309020205020404" pitchFamily="49" charset="0"/>
              </a:rPr>
              <a:t>r.f</a:t>
            </a:r>
            <a:r>
              <a:rPr lang="en-US" sz="1800" b="1" dirty="0">
                <a:latin typeface="Courier New" panose="02070309020205020404" pitchFamily="49" charset="0"/>
                <a:cs typeface="Courier New" panose="02070309020205020404" pitchFamily="49" charset="0"/>
              </a:rPr>
              <a:t>, </a:t>
            </a:r>
            <a:r>
              <a:rPr lang="en-US" sz="1800" b="1" u="sng" dirty="0" smtClean="0">
                <a:latin typeface="Courier New" panose="02070309020205020404" pitchFamily="49" charset="0"/>
                <a:cs typeface="Courier New" panose="02070309020205020404" pitchFamily="49" charset="0"/>
              </a:rPr>
              <a:t>f * </a:t>
            </a:r>
            <a:r>
              <a:rPr lang="en-US" sz="1800" b="1" u="sng" dirty="0" err="1" smtClean="0">
                <a:latin typeface="Courier New" panose="02070309020205020404" pitchFamily="49" charset="0"/>
                <a:cs typeface="Courier New" panose="02070309020205020404" pitchFamily="49" charset="0"/>
              </a:rPr>
              <a:t>r.d</a:t>
            </a:r>
            <a:r>
              <a:rPr lang="en-US" sz="1800" b="1" u="sng" dirty="0" smtClean="0">
                <a:latin typeface="Courier New" panose="02070309020205020404" pitchFamily="49" charset="0"/>
                <a:cs typeface="Courier New" panose="02070309020205020404" pitchFamily="49" charset="0"/>
              </a:rPr>
              <a:t> </a:t>
            </a:r>
            <a:r>
              <a:rPr lang="en-US" sz="1800" b="1" u="sng" dirty="0">
                <a:latin typeface="Courier New" panose="02070309020205020404" pitchFamily="49" charset="0"/>
                <a:cs typeface="Courier New" panose="02070309020205020404" pitchFamily="49" charset="0"/>
              </a:rPr>
              <a:t>+ </a:t>
            </a:r>
            <a:r>
              <a:rPr lang="en-US" sz="1800" b="1" u="sng" dirty="0" smtClean="0">
                <a:latin typeface="Courier New" panose="02070309020205020404" pitchFamily="49" charset="0"/>
                <a:cs typeface="Courier New" panose="02070309020205020404" pitchFamily="49" charset="0"/>
              </a:rPr>
              <a:t>d * </a:t>
            </a:r>
            <a:r>
              <a:rPr lang="en-US" sz="1800" b="1" u="sng" dirty="0" err="1" smtClean="0">
                <a:latin typeface="Courier New" panose="02070309020205020404" pitchFamily="49" charset="0"/>
                <a:cs typeface="Courier New" panose="02070309020205020404" pitchFamily="49" charset="0"/>
              </a:rPr>
              <a:t>r.f</a:t>
            </a:r>
            <a:r>
              <a:rPr lang="en-US" sz="1800" b="1" dirty="0" smtClean="0">
                <a:latin typeface="Courier New" panose="02070309020205020404" pitchFamily="49" charset="0"/>
                <a:cs typeface="Courier New" panose="02070309020205020404" pitchFamily="49" charset="0"/>
              </a:rPr>
              <a:t>);</a:t>
            </a:r>
          </a:p>
          <a:p>
            <a:pPr algn="l"/>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endParaRPr lang="en-US" sz="1800" b="1" dirty="0">
              <a:latin typeface="Courier New" panose="02070309020205020404" pitchFamily="49" charset="0"/>
              <a:cs typeface="Courier New" panose="02070309020205020404" pitchFamily="49" charset="0"/>
            </a:endParaRPr>
          </a:p>
          <a:p>
            <a:pPr algn="l"/>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Cliff </a:t>
            </a:r>
            <a:r>
              <a:rPr lang="en-US" sz="1800" b="1" dirty="0">
                <a:latin typeface="Courier New" panose="02070309020205020404" pitchFamily="49" charset="0"/>
                <a:cs typeface="Courier New" panose="02070309020205020404" pitchFamily="49" charset="0"/>
              </a:rPr>
              <a:t>operator/(</a:t>
            </a:r>
            <a:r>
              <a:rPr lang="en-US" sz="1800" b="1" dirty="0" smtClean="0">
                <a:latin typeface="Courier New" panose="02070309020205020404" pitchFamily="49" charset="0"/>
                <a:cs typeface="Courier New" panose="02070309020205020404" pitchFamily="49" charset="0"/>
              </a:rPr>
              <a:t>Cliff </a:t>
            </a:r>
            <a:r>
              <a:rPr lang="en-US" sz="1800" b="1" dirty="0">
                <a:latin typeface="Courier New" panose="02070309020205020404" pitchFamily="49" charset="0"/>
                <a:cs typeface="Courier New" panose="02070309020205020404" pitchFamily="49" charset="0"/>
              </a:rPr>
              <a:t>r) </a:t>
            </a:r>
            <a:r>
              <a:rPr lang="en-US" sz="1800" b="1" dirty="0" smtClean="0">
                <a:latin typeface="Courier New" panose="02070309020205020404" pitchFamily="49" charset="0"/>
                <a:cs typeface="Courier New" panose="02070309020205020404" pitchFamily="49" charset="0"/>
              </a:rPr>
              <a:t>{</a:t>
            </a:r>
            <a:endParaRPr lang="hu-HU" sz="1800" b="1" dirty="0" smtClean="0">
              <a:latin typeface="Courier New" panose="02070309020205020404" pitchFamily="49" charset="0"/>
              <a:cs typeface="Courier New" panose="02070309020205020404" pitchFamily="49" charset="0"/>
            </a:endParaRPr>
          </a:p>
          <a:p>
            <a:pPr algn="l"/>
            <a:r>
              <a:rPr lang="hu-HU"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return Cliff(</a:t>
            </a:r>
            <a:r>
              <a:rPr lang="en-US" sz="1800" b="1" u="sng" dirty="0" smtClean="0">
                <a:latin typeface="Courier New" panose="02070309020205020404" pitchFamily="49" charset="0"/>
                <a:cs typeface="Courier New" panose="02070309020205020404" pitchFamily="49" charset="0"/>
              </a:rPr>
              <a:t>f / </a:t>
            </a:r>
            <a:r>
              <a:rPr lang="en-US" sz="1800" b="1" u="sng" dirty="0" err="1" smtClean="0">
                <a:latin typeface="Courier New" panose="02070309020205020404" pitchFamily="49" charset="0"/>
                <a:cs typeface="Courier New" panose="02070309020205020404" pitchFamily="49" charset="0"/>
              </a:rPr>
              <a:t>r.f</a:t>
            </a:r>
            <a:r>
              <a:rPr lang="en-US" sz="1800" b="1" dirty="0">
                <a:latin typeface="Courier New" panose="02070309020205020404" pitchFamily="49" charset="0"/>
                <a:cs typeface="Courier New" panose="02070309020205020404" pitchFamily="49" charset="0"/>
              </a:rPr>
              <a:t>, </a:t>
            </a:r>
            <a:r>
              <a:rPr lang="en-US" sz="1800" b="1" u="sng" dirty="0" smtClean="0">
                <a:latin typeface="Courier New" panose="02070309020205020404" pitchFamily="49" charset="0"/>
                <a:cs typeface="Courier New" panose="02070309020205020404" pitchFamily="49" charset="0"/>
              </a:rPr>
              <a:t>(</a:t>
            </a:r>
            <a:r>
              <a:rPr lang="en-US" sz="1800" b="1" u="sng" dirty="0" err="1" smtClean="0">
                <a:latin typeface="Courier New" panose="02070309020205020404" pitchFamily="49" charset="0"/>
                <a:cs typeface="Courier New" panose="02070309020205020404" pitchFamily="49" charset="0"/>
              </a:rPr>
              <a:t>r.f</a:t>
            </a:r>
            <a:r>
              <a:rPr lang="en-US" sz="1800" b="1" u="sng" dirty="0" smtClean="0">
                <a:latin typeface="Courier New" panose="02070309020205020404" pitchFamily="49" charset="0"/>
                <a:cs typeface="Courier New" panose="02070309020205020404" pitchFamily="49" charset="0"/>
              </a:rPr>
              <a:t> * d-</a:t>
            </a:r>
            <a:r>
              <a:rPr lang="en-US" sz="1800" b="1" u="sng" dirty="0" err="1" smtClean="0">
                <a:latin typeface="Courier New" panose="02070309020205020404" pitchFamily="49" charset="0"/>
                <a:cs typeface="Courier New" panose="02070309020205020404" pitchFamily="49" charset="0"/>
              </a:rPr>
              <a:t>r.d</a:t>
            </a:r>
            <a:r>
              <a:rPr lang="en-US" sz="1800" b="1" u="sng" dirty="0" smtClean="0">
                <a:latin typeface="Courier New" panose="02070309020205020404" pitchFamily="49" charset="0"/>
                <a:cs typeface="Courier New" panose="02070309020205020404" pitchFamily="49" charset="0"/>
              </a:rPr>
              <a:t> * f) / </a:t>
            </a:r>
            <a:r>
              <a:rPr lang="en-US" sz="1800" b="1" u="sng" dirty="0" err="1" smtClean="0">
                <a:latin typeface="Courier New" panose="02070309020205020404" pitchFamily="49" charset="0"/>
                <a:cs typeface="Courier New" panose="02070309020205020404" pitchFamily="49" charset="0"/>
              </a:rPr>
              <a:t>r.f</a:t>
            </a:r>
            <a:r>
              <a:rPr lang="en-US" sz="1800" b="1" u="sng" dirty="0" smtClean="0">
                <a:latin typeface="Courier New" panose="02070309020205020404" pitchFamily="49" charset="0"/>
                <a:cs typeface="Courier New" panose="02070309020205020404" pitchFamily="49" charset="0"/>
              </a:rPr>
              <a:t> / </a:t>
            </a:r>
            <a:r>
              <a:rPr lang="en-US" sz="1800" b="1" u="sng" dirty="0" err="1" smtClean="0">
                <a:latin typeface="Courier New" panose="02070309020205020404" pitchFamily="49" charset="0"/>
                <a:cs typeface="Courier New" panose="02070309020205020404" pitchFamily="49" charset="0"/>
              </a:rPr>
              <a:t>r.f</a:t>
            </a:r>
            <a:r>
              <a:rPr lang="en-US" sz="1800" b="1" dirty="0" smtClean="0">
                <a:latin typeface="Courier New" panose="02070309020205020404" pitchFamily="49" charset="0"/>
                <a:cs typeface="Courier New" panose="02070309020205020404" pitchFamily="49" charset="0"/>
              </a:rPr>
              <a:t>);</a:t>
            </a:r>
          </a:p>
          <a:p>
            <a:pPr algn="l"/>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endParaRPr lang="en-US" sz="1800" b="1" dirty="0">
              <a:latin typeface="Courier New" panose="02070309020205020404" pitchFamily="49" charset="0"/>
              <a:cs typeface="Courier New" panose="02070309020205020404" pitchFamily="49" charset="0"/>
            </a:endParaRPr>
          </a:p>
          <a:p>
            <a:pPr algn="l"/>
            <a:r>
              <a:rPr lang="en-US" sz="1800" b="1" dirty="0">
                <a:latin typeface="Courier New" panose="02070309020205020404" pitchFamily="49" charset="0"/>
                <a:cs typeface="Courier New" panose="02070309020205020404" pitchFamily="49" charset="0"/>
              </a:rPr>
              <a:t>};</a:t>
            </a:r>
          </a:p>
          <a:p>
            <a:pPr algn="l"/>
            <a:endParaRPr lang="en-US" sz="400" b="1" dirty="0">
              <a:latin typeface="Courier New" panose="02070309020205020404" pitchFamily="49" charset="0"/>
              <a:cs typeface="Courier New" panose="02070309020205020404" pitchFamily="49" charset="0"/>
            </a:endParaRPr>
          </a:p>
          <a:p>
            <a:pPr algn="l"/>
            <a:r>
              <a:rPr lang="en-US" sz="1800" b="1" dirty="0" smtClean="0">
                <a:latin typeface="Courier New" panose="02070309020205020404" pitchFamily="49" charset="0"/>
                <a:cs typeface="Courier New" panose="02070309020205020404" pitchFamily="49" charset="0"/>
              </a:rPr>
              <a:t>							// Constructors</a:t>
            </a:r>
          </a:p>
          <a:p>
            <a:pPr algn="l"/>
            <a:r>
              <a:rPr lang="en-US" sz="1800" b="1" dirty="0" smtClean="0">
                <a:latin typeface="Courier New" panose="02070309020205020404" pitchFamily="49" charset="0"/>
                <a:cs typeface="Courier New" panose="02070309020205020404" pitchFamily="49" charset="0"/>
              </a:rPr>
              <a:t>Cliff </a:t>
            </a:r>
            <a:r>
              <a:rPr lang="en-US" sz="1800" b="1" dirty="0">
                <a:latin typeface="Courier New" panose="02070309020205020404" pitchFamily="49" charset="0"/>
                <a:cs typeface="Courier New" panose="02070309020205020404" pitchFamily="49" charset="0"/>
              </a:rPr>
              <a:t>T(float t) { return </a:t>
            </a:r>
            <a:r>
              <a:rPr lang="en-US" sz="1800" b="1" dirty="0" smtClean="0">
                <a:latin typeface="Courier New" panose="02070309020205020404" pitchFamily="49" charset="0"/>
                <a:cs typeface="Courier New" panose="02070309020205020404" pitchFamily="49" charset="0"/>
              </a:rPr>
              <a:t>Cliff(t</a:t>
            </a:r>
            <a:r>
              <a:rPr lang="en-US" sz="1800" b="1" dirty="0">
                <a:latin typeface="Courier New" panose="02070309020205020404" pitchFamily="49" charset="0"/>
                <a:cs typeface="Courier New" panose="02070309020205020404" pitchFamily="49" charset="0"/>
              </a:rPr>
              <a:t>, 1); </a:t>
            </a:r>
            <a:r>
              <a:rPr lang="en-US" sz="1800" b="1" dirty="0" smtClean="0">
                <a:latin typeface="Courier New" panose="02070309020205020404" pitchFamily="49" charset="0"/>
                <a:cs typeface="Courier New" panose="02070309020205020404" pitchFamily="49" charset="0"/>
              </a:rPr>
              <a:t>}</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 linear </a:t>
            </a:r>
          </a:p>
          <a:p>
            <a:pPr algn="l"/>
            <a:r>
              <a:rPr lang="en-US" sz="1800" b="1" dirty="0" smtClean="0">
                <a:latin typeface="Courier New" panose="02070309020205020404" pitchFamily="49" charset="0"/>
                <a:cs typeface="Courier New" panose="02070309020205020404" pitchFamily="49" charset="0"/>
              </a:rPr>
              <a:t>Cliff </a:t>
            </a:r>
            <a:r>
              <a:rPr lang="en-US" sz="1800" b="1" dirty="0">
                <a:latin typeface="Courier New" panose="02070309020205020404" pitchFamily="49" charset="0"/>
                <a:cs typeface="Courier New" panose="02070309020205020404" pitchFamily="49" charset="0"/>
              </a:rPr>
              <a:t>Sin(float t) { return </a:t>
            </a:r>
            <a:r>
              <a:rPr lang="en-US" sz="1800" b="1" dirty="0" smtClean="0">
                <a:latin typeface="Courier New" panose="02070309020205020404" pitchFamily="49" charset="0"/>
                <a:cs typeface="Courier New" panose="02070309020205020404" pitchFamily="49" charset="0"/>
              </a:rPr>
              <a:t>Cliff(sin(t</a:t>
            </a:r>
            <a:r>
              <a:rPr lang="en-US" sz="1800" b="1" dirty="0">
                <a:latin typeface="Courier New" panose="02070309020205020404" pitchFamily="49" charset="0"/>
                <a:cs typeface="Courier New" panose="02070309020205020404" pitchFamily="49" charset="0"/>
              </a:rPr>
              <a:t>), cos(t)); </a:t>
            </a:r>
            <a:r>
              <a:rPr lang="en-US" sz="1800" b="1" dirty="0" smtClean="0">
                <a:latin typeface="Courier New" panose="02070309020205020404" pitchFamily="49" charset="0"/>
                <a:cs typeface="Courier New" panose="02070309020205020404" pitchFamily="49" charset="0"/>
              </a:rPr>
              <a:t>}	// sin</a:t>
            </a:r>
            <a:r>
              <a:rPr lang="hu-HU" sz="1800" b="1" dirty="0" smtClean="0">
                <a:latin typeface="Courier New" panose="02070309020205020404" pitchFamily="49" charset="0"/>
                <a:cs typeface="Courier New" panose="02070309020205020404" pitchFamily="49" charset="0"/>
              </a:rPr>
              <a:t>e</a:t>
            </a:r>
            <a:endParaRPr lang="en-US" sz="1800" b="1" dirty="0">
              <a:latin typeface="Courier New" panose="02070309020205020404" pitchFamily="49" charset="0"/>
              <a:cs typeface="Courier New" panose="02070309020205020404" pitchFamily="49" charset="0"/>
            </a:endParaRPr>
          </a:p>
          <a:p>
            <a:pPr algn="l"/>
            <a:r>
              <a:rPr lang="en-US" sz="1800" b="1" dirty="0" smtClean="0">
                <a:latin typeface="Courier New" panose="02070309020205020404" pitchFamily="49" charset="0"/>
                <a:cs typeface="Courier New" panose="02070309020205020404" pitchFamily="49" charset="0"/>
              </a:rPr>
              <a:t>Cliff </a:t>
            </a:r>
            <a:r>
              <a:rPr lang="en-US" sz="1800" b="1" dirty="0">
                <a:latin typeface="Courier New" panose="02070309020205020404" pitchFamily="49" charset="0"/>
                <a:cs typeface="Courier New" panose="02070309020205020404" pitchFamily="49" charset="0"/>
              </a:rPr>
              <a:t>Cos(float t) { return </a:t>
            </a:r>
            <a:r>
              <a:rPr lang="en-US" sz="1800" b="1" dirty="0" smtClean="0">
                <a:latin typeface="Courier New" panose="02070309020205020404" pitchFamily="49" charset="0"/>
                <a:cs typeface="Courier New" panose="02070309020205020404" pitchFamily="49" charset="0"/>
              </a:rPr>
              <a:t>Cliff(cos(t</a:t>
            </a:r>
            <a:r>
              <a:rPr lang="en-US" sz="1800" b="1" dirty="0">
                <a:latin typeface="Courier New" panose="02070309020205020404" pitchFamily="49" charset="0"/>
                <a:cs typeface="Courier New" panose="02070309020205020404" pitchFamily="49" charset="0"/>
              </a:rPr>
              <a:t>), -sin(t)); </a:t>
            </a:r>
            <a:r>
              <a:rPr lang="en-US" sz="1800" b="1" dirty="0" smtClean="0">
                <a:latin typeface="Courier New" panose="02070309020205020404" pitchFamily="49" charset="0"/>
                <a:cs typeface="Courier New" panose="02070309020205020404" pitchFamily="49" charset="0"/>
              </a:rPr>
              <a:t>} // cosine</a:t>
            </a:r>
            <a:endParaRPr lang="hu-HU" sz="1800" b="1" dirty="0" smtClean="0">
              <a:latin typeface="Courier New" panose="02070309020205020404" pitchFamily="49" charset="0"/>
              <a:cs typeface="Courier New" panose="02070309020205020404" pitchFamily="49" charset="0"/>
            </a:endParaRPr>
          </a:p>
          <a:p>
            <a:pPr algn="l"/>
            <a:r>
              <a:rPr lang="en-US" sz="1800" b="1" dirty="0">
                <a:latin typeface="Courier New" panose="02070309020205020404" pitchFamily="49" charset="0"/>
                <a:cs typeface="Courier New" panose="02070309020205020404" pitchFamily="49" charset="0"/>
              </a:rPr>
              <a:t>Cliff </a:t>
            </a:r>
            <a:r>
              <a:rPr lang="en-US" sz="1800" b="1" dirty="0" smtClean="0">
                <a:latin typeface="Courier New" panose="02070309020205020404" pitchFamily="49" charset="0"/>
                <a:cs typeface="Courier New" panose="02070309020205020404" pitchFamily="49" charset="0"/>
              </a:rPr>
              <a:t>Tan(float </a:t>
            </a:r>
            <a:r>
              <a:rPr lang="en-US" sz="1800" b="1" dirty="0">
                <a:latin typeface="Courier New" panose="02070309020205020404" pitchFamily="49" charset="0"/>
                <a:cs typeface="Courier New" panose="02070309020205020404" pitchFamily="49" charset="0"/>
              </a:rPr>
              <a:t>t) { return </a:t>
            </a:r>
            <a:r>
              <a:rPr lang="en-US" sz="1800" b="1" dirty="0" smtClean="0">
                <a:latin typeface="Courier New" panose="02070309020205020404" pitchFamily="49" charset="0"/>
                <a:cs typeface="Courier New" panose="02070309020205020404" pitchFamily="49" charset="0"/>
              </a:rPr>
              <a:t>Sin(t)/Cos(t);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 tangent</a:t>
            </a:r>
            <a:endParaRPr lang="hu-HU" sz="1800" b="1" dirty="0">
              <a:latin typeface="Courier New" panose="02070309020205020404" pitchFamily="49" charset="0"/>
              <a:cs typeface="Courier New" panose="02070309020205020404" pitchFamily="49" charset="0"/>
            </a:endParaRPr>
          </a:p>
          <a:p>
            <a:pPr algn="l"/>
            <a:r>
              <a:rPr lang="en-US" sz="1800" b="1" dirty="0" smtClean="0">
                <a:latin typeface="Courier New" panose="02070309020205020404" pitchFamily="49" charset="0"/>
                <a:cs typeface="Courier New" panose="02070309020205020404" pitchFamily="49" charset="0"/>
              </a:rPr>
              <a:t>Cliff </a:t>
            </a:r>
            <a:r>
              <a:rPr lang="hu-HU" sz="1800" b="1" dirty="0" err="1" smtClean="0">
                <a:latin typeface="Courier New" panose="02070309020205020404" pitchFamily="49" charset="0"/>
                <a:cs typeface="Courier New" panose="02070309020205020404" pitchFamily="49" charset="0"/>
              </a:rPr>
              <a:t>Pow</a:t>
            </a:r>
            <a:r>
              <a:rPr lang="en-US" sz="1800" b="1" dirty="0" smtClean="0">
                <a:latin typeface="Courier New" panose="02070309020205020404" pitchFamily="49" charset="0"/>
                <a:cs typeface="Courier New" panose="02070309020205020404" pitchFamily="49" charset="0"/>
              </a:rPr>
              <a:t>(float t</a:t>
            </a:r>
            <a:r>
              <a:rPr lang="hu-HU"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int</a:t>
            </a:r>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n</a:t>
            </a:r>
            <a:r>
              <a:rPr lang="en-US" sz="1800" b="1" dirty="0" smtClean="0">
                <a:latin typeface="Courier New" panose="02070309020205020404" pitchFamily="49" charset="0"/>
                <a:cs typeface="Courier New" panose="02070309020205020404" pitchFamily="49" charset="0"/>
              </a:rPr>
              <a:t>) { 			// power: </a:t>
            </a:r>
            <a:r>
              <a:rPr lang="en-US" sz="1800" b="1" dirty="0" err="1" smtClean="0">
                <a:latin typeface="Courier New" panose="02070309020205020404" pitchFamily="49" charset="0"/>
                <a:cs typeface="Courier New" panose="02070309020205020404" pitchFamily="49" charset="0"/>
              </a:rPr>
              <a:t>t^n</a:t>
            </a:r>
            <a:endParaRPr lang="hu-HU" sz="1800" b="1" dirty="0" smtClean="0">
              <a:latin typeface="Courier New" panose="02070309020205020404" pitchFamily="49" charset="0"/>
              <a:cs typeface="Courier New" panose="02070309020205020404" pitchFamily="49" charset="0"/>
            </a:endParaRPr>
          </a:p>
          <a:p>
            <a:pPr algn="l"/>
            <a:r>
              <a:rPr lang="hu-HU"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if (n == 0) return </a:t>
            </a:r>
            <a:r>
              <a:rPr lang="hu-HU" sz="1800" b="1" dirty="0" err="1" smtClean="0">
                <a:latin typeface="Courier New" panose="02070309020205020404" pitchFamily="49" charset="0"/>
                <a:cs typeface="Courier New" panose="02070309020205020404" pitchFamily="49" charset="0"/>
              </a:rPr>
              <a:t>Cliff</a:t>
            </a:r>
            <a:r>
              <a:rPr lang="hu-HU" sz="1800" b="1"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1</a:t>
            </a:r>
            <a:r>
              <a:rPr lang="en-US" sz="1800" b="1" dirty="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 </a:t>
            </a:r>
            <a:endParaRPr lang="hu-HU" sz="1800" b="1" dirty="0" smtClean="0">
              <a:latin typeface="Courier New" panose="02070309020205020404" pitchFamily="49" charset="0"/>
              <a:cs typeface="Courier New" panose="02070309020205020404" pitchFamily="49" charset="0"/>
            </a:endParaRPr>
          </a:p>
          <a:p>
            <a:pPr algn="l"/>
            <a:r>
              <a:rPr lang="en-US" sz="1800" b="1" dirty="0" smtClean="0">
                <a:latin typeface="Courier New" panose="02070309020205020404" pitchFamily="49" charset="0"/>
                <a:cs typeface="Courier New" panose="02070309020205020404" pitchFamily="49" charset="0"/>
              </a:rPr>
              <a:t>   else return T(t) * Pow(t, n-1);</a:t>
            </a:r>
          </a:p>
          <a:p>
            <a:pPr algn="l"/>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9101871"/>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974" y="1880828"/>
            <a:ext cx="1832458" cy="4230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ím 1"/>
          <p:cNvSpPr>
            <a:spLocks noGrp="1"/>
          </p:cNvSpPr>
          <p:nvPr>
            <p:ph type="title"/>
          </p:nvPr>
        </p:nvSpPr>
        <p:spPr/>
        <p:txBody>
          <a:bodyPr>
            <a:normAutofit/>
          </a:bodyPr>
          <a:lstStyle/>
          <a:p>
            <a:r>
              <a:rPr lang="hu-HU" dirty="0" smtClean="0">
                <a:solidFill>
                  <a:srgbClr val="FF0000"/>
                </a:solidFill>
              </a:rPr>
              <a:t>Görbék: görbület</a:t>
            </a:r>
            <a:endParaRPr lang="en-US" dirty="0">
              <a:solidFill>
                <a:srgbClr val="FF0000"/>
              </a:solidFill>
            </a:endParaRPr>
          </a:p>
        </p:txBody>
      </p:sp>
      <p:sp>
        <p:nvSpPr>
          <p:cNvPr id="13" name="Szabadkézi sokszög 12"/>
          <p:cNvSpPr/>
          <p:nvPr/>
        </p:nvSpPr>
        <p:spPr>
          <a:xfrm>
            <a:off x="161896" y="2341787"/>
            <a:ext cx="2074282" cy="1010805"/>
          </a:xfrm>
          <a:custGeom>
            <a:avLst/>
            <a:gdLst>
              <a:gd name="connsiteX0" fmla="*/ 0 w 2217907"/>
              <a:gd name="connsiteY0" fmla="*/ 359317 h 693508"/>
              <a:gd name="connsiteX1" fmla="*/ 680936 w 2217907"/>
              <a:gd name="connsiteY1" fmla="*/ 690058 h 693508"/>
              <a:gd name="connsiteX2" fmla="*/ 1040860 w 2217907"/>
              <a:gd name="connsiteY2" fmla="*/ 174492 h 693508"/>
              <a:gd name="connsiteX3" fmla="*/ 1926077 w 2217907"/>
              <a:gd name="connsiteY3" fmla="*/ 18849 h 693508"/>
              <a:gd name="connsiteX4" fmla="*/ 2217907 w 2217907"/>
              <a:gd name="connsiteY4" fmla="*/ 553871 h 693508"/>
              <a:gd name="connsiteX0" fmla="*/ 0 w 2217907"/>
              <a:gd name="connsiteY0" fmla="*/ 871661 h 1205852"/>
              <a:gd name="connsiteX1" fmla="*/ 680936 w 2217907"/>
              <a:gd name="connsiteY1" fmla="*/ 1202402 h 1205852"/>
              <a:gd name="connsiteX2" fmla="*/ 1040860 w 2217907"/>
              <a:gd name="connsiteY2" fmla="*/ 686836 h 1205852"/>
              <a:gd name="connsiteX3" fmla="*/ 1429967 w 2217907"/>
              <a:gd name="connsiteY3" fmla="*/ 5069 h 1205852"/>
              <a:gd name="connsiteX4" fmla="*/ 2217907 w 2217907"/>
              <a:gd name="connsiteY4" fmla="*/ 1066215 h 1205852"/>
              <a:gd name="connsiteX0" fmla="*/ 0 w 2217907"/>
              <a:gd name="connsiteY0" fmla="*/ 870761 h 1065315"/>
              <a:gd name="connsiteX1" fmla="*/ 107004 w 2217907"/>
              <a:gd name="connsiteY1" fmla="*/ 418434 h 1065315"/>
              <a:gd name="connsiteX2" fmla="*/ 1040860 w 2217907"/>
              <a:gd name="connsiteY2" fmla="*/ 685936 h 1065315"/>
              <a:gd name="connsiteX3" fmla="*/ 1429967 w 2217907"/>
              <a:gd name="connsiteY3" fmla="*/ 4169 h 1065315"/>
              <a:gd name="connsiteX4" fmla="*/ 2217907 w 2217907"/>
              <a:gd name="connsiteY4" fmla="*/ 1065315 h 1065315"/>
              <a:gd name="connsiteX0" fmla="*/ 0 w 2655652"/>
              <a:gd name="connsiteY0" fmla="*/ 882996 h 1065315"/>
              <a:gd name="connsiteX1" fmla="*/ 544749 w 2655652"/>
              <a:gd name="connsiteY1" fmla="*/ 418434 h 1065315"/>
              <a:gd name="connsiteX2" fmla="*/ 1478605 w 2655652"/>
              <a:gd name="connsiteY2" fmla="*/ 685936 h 1065315"/>
              <a:gd name="connsiteX3" fmla="*/ 1867712 w 2655652"/>
              <a:gd name="connsiteY3" fmla="*/ 4169 h 1065315"/>
              <a:gd name="connsiteX4" fmla="*/ 2655652 w 2655652"/>
              <a:gd name="connsiteY4" fmla="*/ 1065315 h 1065315"/>
              <a:gd name="connsiteX0" fmla="*/ 0 w 2655652"/>
              <a:gd name="connsiteY0" fmla="*/ 882996 h 1065315"/>
              <a:gd name="connsiteX1" fmla="*/ 544749 w 2655652"/>
              <a:gd name="connsiteY1" fmla="*/ 418434 h 1065315"/>
              <a:gd name="connsiteX2" fmla="*/ 1478605 w 2655652"/>
              <a:gd name="connsiteY2" fmla="*/ 685936 h 1065315"/>
              <a:gd name="connsiteX3" fmla="*/ 1867712 w 2655652"/>
              <a:gd name="connsiteY3" fmla="*/ 4169 h 1065315"/>
              <a:gd name="connsiteX4" fmla="*/ 2655652 w 2655652"/>
              <a:gd name="connsiteY4" fmla="*/ 1065315 h 1065315"/>
              <a:gd name="connsiteX0" fmla="*/ 0 w 2655652"/>
              <a:gd name="connsiteY0" fmla="*/ 883090 h 1065409"/>
              <a:gd name="connsiteX1" fmla="*/ 554476 w 2655652"/>
              <a:gd name="connsiteY1" fmla="*/ 516411 h 1065409"/>
              <a:gd name="connsiteX2" fmla="*/ 1478605 w 2655652"/>
              <a:gd name="connsiteY2" fmla="*/ 686030 h 1065409"/>
              <a:gd name="connsiteX3" fmla="*/ 1867712 w 2655652"/>
              <a:gd name="connsiteY3" fmla="*/ 4263 h 1065409"/>
              <a:gd name="connsiteX4" fmla="*/ 2655652 w 2655652"/>
              <a:gd name="connsiteY4" fmla="*/ 1065409 h 1065409"/>
              <a:gd name="connsiteX0" fmla="*/ 0 w 2655652"/>
              <a:gd name="connsiteY0" fmla="*/ 718951 h 901270"/>
              <a:gd name="connsiteX1" fmla="*/ 554476 w 2655652"/>
              <a:gd name="connsiteY1" fmla="*/ 352272 h 901270"/>
              <a:gd name="connsiteX2" fmla="*/ 1478605 w 2655652"/>
              <a:gd name="connsiteY2" fmla="*/ 521891 h 901270"/>
              <a:gd name="connsiteX3" fmla="*/ 2042810 w 2655652"/>
              <a:gd name="connsiteY3" fmla="*/ 5303 h 901270"/>
              <a:gd name="connsiteX4" fmla="*/ 2655652 w 2655652"/>
              <a:gd name="connsiteY4" fmla="*/ 901270 h 901270"/>
              <a:gd name="connsiteX0" fmla="*/ 0 w 2101176"/>
              <a:gd name="connsiteY0" fmla="*/ 352272 h 901270"/>
              <a:gd name="connsiteX1" fmla="*/ 924129 w 2101176"/>
              <a:gd name="connsiteY1" fmla="*/ 521891 h 901270"/>
              <a:gd name="connsiteX2" fmla="*/ 1488334 w 2101176"/>
              <a:gd name="connsiteY2" fmla="*/ 5303 h 901270"/>
              <a:gd name="connsiteX3" fmla="*/ 2101176 w 2101176"/>
              <a:gd name="connsiteY3" fmla="*/ 901270 h 901270"/>
              <a:gd name="connsiteX0" fmla="*/ 0 w 2101176"/>
              <a:gd name="connsiteY0" fmla="*/ 340134 h 889132"/>
              <a:gd name="connsiteX1" fmla="*/ 924129 w 2101176"/>
              <a:gd name="connsiteY1" fmla="*/ 509753 h 889132"/>
              <a:gd name="connsiteX2" fmla="*/ 1488334 w 2101176"/>
              <a:gd name="connsiteY2" fmla="*/ 5401 h 889132"/>
              <a:gd name="connsiteX3" fmla="*/ 2101176 w 2101176"/>
              <a:gd name="connsiteY3" fmla="*/ 889132 h 889132"/>
              <a:gd name="connsiteX0" fmla="*/ 0 w 2101176"/>
              <a:gd name="connsiteY0" fmla="*/ 340134 h 889132"/>
              <a:gd name="connsiteX1" fmla="*/ 924129 w 2101176"/>
              <a:gd name="connsiteY1" fmla="*/ 509753 h 889132"/>
              <a:gd name="connsiteX2" fmla="*/ 1488334 w 2101176"/>
              <a:gd name="connsiteY2" fmla="*/ 5401 h 889132"/>
              <a:gd name="connsiteX3" fmla="*/ 2101176 w 2101176"/>
              <a:gd name="connsiteY3" fmla="*/ 889132 h 889132"/>
              <a:gd name="connsiteX0" fmla="*/ 0 w 2101176"/>
              <a:gd name="connsiteY0" fmla="*/ 335380 h 884378"/>
              <a:gd name="connsiteX1" fmla="*/ 924129 w 2101176"/>
              <a:gd name="connsiteY1" fmla="*/ 504999 h 884378"/>
              <a:gd name="connsiteX2" fmla="*/ 1488334 w 2101176"/>
              <a:gd name="connsiteY2" fmla="*/ 647 h 884378"/>
              <a:gd name="connsiteX3" fmla="*/ 2101176 w 2101176"/>
              <a:gd name="connsiteY3" fmla="*/ 884378 h 884378"/>
              <a:gd name="connsiteX0" fmla="*/ 0 w 2101176"/>
              <a:gd name="connsiteY0" fmla="*/ 334752 h 883750"/>
              <a:gd name="connsiteX1" fmla="*/ 924129 w 2101176"/>
              <a:gd name="connsiteY1" fmla="*/ 504371 h 883750"/>
              <a:gd name="connsiteX2" fmla="*/ 1488334 w 2101176"/>
              <a:gd name="connsiteY2" fmla="*/ 19 h 883750"/>
              <a:gd name="connsiteX3" fmla="*/ 2101176 w 2101176"/>
              <a:gd name="connsiteY3" fmla="*/ 883750 h 883750"/>
              <a:gd name="connsiteX0" fmla="*/ 0 w 2074282"/>
              <a:gd name="connsiteY0" fmla="*/ 334763 h 635694"/>
              <a:gd name="connsiteX1" fmla="*/ 924129 w 2074282"/>
              <a:gd name="connsiteY1" fmla="*/ 504382 h 635694"/>
              <a:gd name="connsiteX2" fmla="*/ 1488334 w 2074282"/>
              <a:gd name="connsiteY2" fmla="*/ 30 h 635694"/>
              <a:gd name="connsiteX3" fmla="*/ 2074282 w 2074282"/>
              <a:gd name="connsiteY3" fmla="*/ 635694 h 635694"/>
            </a:gdLst>
            <a:ahLst/>
            <a:cxnLst>
              <a:cxn ang="0">
                <a:pos x="connsiteX0" y="connsiteY0"/>
              </a:cxn>
              <a:cxn ang="0">
                <a:pos x="connsiteX1" y="connsiteY1"/>
              </a:cxn>
              <a:cxn ang="0">
                <a:pos x="connsiteX2" y="connsiteY2"/>
              </a:cxn>
              <a:cxn ang="0">
                <a:pos x="connsiteX3" y="connsiteY3"/>
              </a:cxn>
            </a:cxnLst>
            <a:rect l="l" t="t" r="r" b="b"/>
            <a:pathLst>
              <a:path w="2074282" h="635694">
                <a:moveTo>
                  <a:pt x="0" y="334763"/>
                </a:moveTo>
                <a:cubicBezTo>
                  <a:pt x="246434" y="301920"/>
                  <a:pt x="676073" y="560171"/>
                  <a:pt x="924129" y="504382"/>
                </a:cubicBezTo>
                <a:cubicBezTo>
                  <a:pt x="1172185" y="448593"/>
                  <a:pt x="1175428" y="4095"/>
                  <a:pt x="1488334" y="30"/>
                </a:cubicBezTo>
                <a:cubicBezTo>
                  <a:pt x="1723419" y="-4035"/>
                  <a:pt x="2026454" y="399798"/>
                  <a:pt x="2074282" y="6356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lipszis 18"/>
          <p:cNvSpPr/>
          <p:nvPr/>
        </p:nvSpPr>
        <p:spPr>
          <a:xfrm>
            <a:off x="750396" y="2686320"/>
            <a:ext cx="471891" cy="4812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p:cNvSpPr>
            <a:spLocks noChangeArrowheads="1"/>
          </p:cNvSpPr>
          <p:nvPr/>
        </p:nvSpPr>
        <p:spPr bwMode="auto">
          <a:xfrm>
            <a:off x="1001718" y="3082364"/>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9822" y="2296023"/>
            <a:ext cx="5008682" cy="2658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Ellipszis 19"/>
          <p:cNvSpPr/>
          <p:nvPr/>
        </p:nvSpPr>
        <p:spPr>
          <a:xfrm>
            <a:off x="1439652" y="2362284"/>
            <a:ext cx="414774" cy="3866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Box 12"/>
          <p:cNvSpPr txBox="1">
            <a:spLocks noChangeArrowheads="1"/>
          </p:cNvSpPr>
          <p:nvPr/>
        </p:nvSpPr>
        <p:spPr bwMode="auto">
          <a:xfrm>
            <a:off x="791580" y="2656703"/>
            <a:ext cx="393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dirty="0"/>
              <a:t>+</a:t>
            </a:r>
            <a:endParaRPr lang="hu-HU" altLang="en-US" dirty="0"/>
          </a:p>
        </p:txBody>
      </p:sp>
      <p:sp>
        <p:nvSpPr>
          <p:cNvPr id="22" name="Text Box 12"/>
          <p:cNvSpPr txBox="1">
            <a:spLocks noChangeArrowheads="1"/>
          </p:cNvSpPr>
          <p:nvPr/>
        </p:nvSpPr>
        <p:spPr bwMode="auto">
          <a:xfrm>
            <a:off x="1503410" y="2254272"/>
            <a:ext cx="287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dirty="0"/>
              <a:t>-</a:t>
            </a:r>
            <a:endParaRPr lang="hu-HU" altLang="en-US" dirty="0"/>
          </a:p>
        </p:txBody>
      </p:sp>
      <p:sp>
        <p:nvSpPr>
          <p:cNvPr id="6" name="Szövegdoboz 5"/>
          <p:cNvSpPr txBox="1"/>
          <p:nvPr/>
        </p:nvSpPr>
        <p:spPr>
          <a:xfrm>
            <a:off x="641754" y="3605534"/>
            <a:ext cx="1326005" cy="584775"/>
          </a:xfrm>
          <a:prstGeom prst="rect">
            <a:avLst/>
          </a:prstGeom>
          <a:noFill/>
          <a:ln>
            <a:solidFill>
              <a:schemeClr val="tx1"/>
            </a:solidFill>
          </a:ln>
        </p:spPr>
        <p:txBody>
          <a:bodyPr wrap="none" rtlCol="0">
            <a:spAutoFit/>
          </a:bodyPr>
          <a:lstStyle/>
          <a:p>
            <a:r>
              <a:rPr lang="en-US" sz="3200" i="1" dirty="0" smtClean="0">
                <a:sym typeface="Symbol"/>
              </a:rPr>
              <a:t></a:t>
            </a:r>
            <a:r>
              <a:rPr lang="en-US" sz="3200" dirty="0" smtClean="0">
                <a:sym typeface="Symbol"/>
              </a:rPr>
              <a:t> = 1/</a:t>
            </a:r>
            <a:r>
              <a:rPr lang="en-US" sz="3200" i="1" dirty="0" smtClean="0">
                <a:sym typeface="Symbol"/>
              </a:rPr>
              <a:t>r</a:t>
            </a:r>
            <a:endParaRPr lang="en-US" sz="3200" i="1" dirty="0"/>
          </a:p>
        </p:txBody>
      </p:sp>
      <p:sp>
        <p:nvSpPr>
          <p:cNvPr id="23" name="Szövegdoboz 22"/>
          <p:cNvSpPr txBox="1"/>
          <p:nvPr/>
        </p:nvSpPr>
        <p:spPr>
          <a:xfrm>
            <a:off x="5391024" y="5106971"/>
            <a:ext cx="1632177" cy="584775"/>
          </a:xfrm>
          <a:prstGeom prst="rect">
            <a:avLst/>
          </a:prstGeom>
          <a:noFill/>
          <a:ln>
            <a:solidFill>
              <a:schemeClr val="tx1"/>
            </a:solidFill>
          </a:ln>
        </p:spPr>
        <p:txBody>
          <a:bodyPr wrap="none" rtlCol="0">
            <a:spAutoFit/>
          </a:bodyPr>
          <a:lstStyle/>
          <a:p>
            <a:r>
              <a:rPr lang="en-US" sz="3200" i="1" dirty="0" smtClean="0">
                <a:sym typeface="Symbol"/>
              </a:rPr>
              <a:t>K =</a:t>
            </a:r>
            <a:r>
              <a:rPr lang="en-US" sz="3200" baseline="-25000" dirty="0" smtClean="0">
                <a:sym typeface="Symbol"/>
              </a:rPr>
              <a:t>1</a:t>
            </a:r>
            <a:r>
              <a:rPr lang="en-US" sz="3200" i="1" dirty="0" smtClean="0">
                <a:sym typeface="Symbol"/>
              </a:rPr>
              <a:t></a:t>
            </a:r>
            <a:r>
              <a:rPr lang="en-US" sz="3200" baseline="-25000" dirty="0" smtClean="0">
                <a:sym typeface="Symbol"/>
              </a:rPr>
              <a:t> 2</a:t>
            </a:r>
            <a:endParaRPr lang="en-US" sz="3200" i="1" dirty="0"/>
          </a:p>
        </p:txBody>
      </p:sp>
    </p:spTree>
    <p:extLst>
      <p:ext uri="{BB962C8B-B14F-4D97-AF65-F5344CB8AC3E}">
        <p14:creationId xmlns:p14="http://schemas.microsoft.com/office/powerpoint/2010/main" val="372127477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heel(1)">
                                      <p:cBhvr>
                                        <p:cTn id="14" dur="2000"/>
                                        <p:tgtEl>
                                          <p:spTgt spid="22"/>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heel(1)">
                                      <p:cBhvr>
                                        <p:cTn id="17" dur="2000"/>
                                        <p:tgtEl>
                                          <p:spTgt spid="20"/>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heel(1)">
                                      <p:cBhvr>
                                        <p:cTn id="20" dur="2000"/>
                                        <p:tgtEl>
                                          <p:spTgt spid="21"/>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fade">
                                      <p:cBhvr>
                                        <p:cTn id="35" dur="1000"/>
                                        <p:tgtEl>
                                          <p:spTgt spid="1026"/>
                                        </p:tgtEl>
                                      </p:cBhvr>
                                    </p:animEffect>
                                    <p:anim calcmode="lin" valueType="num">
                                      <p:cBhvr>
                                        <p:cTn id="36" dur="1000" fill="hold"/>
                                        <p:tgtEl>
                                          <p:spTgt spid="1026"/>
                                        </p:tgtEl>
                                        <p:attrNameLst>
                                          <p:attrName>ppt_x</p:attrName>
                                        </p:attrNameLst>
                                      </p:cBhvr>
                                      <p:tavLst>
                                        <p:tav tm="0">
                                          <p:val>
                                            <p:strVal val="#ppt_x"/>
                                          </p:val>
                                        </p:tav>
                                        <p:tav tm="100000">
                                          <p:val>
                                            <p:strVal val="#ppt_x"/>
                                          </p:val>
                                        </p:tav>
                                      </p:tavLst>
                                    </p:anim>
                                    <p:anim calcmode="lin" valueType="num">
                                      <p:cBhvr>
                                        <p:cTn id="37"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2" grpId="0"/>
      <p:bldP spid="6"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p:cNvSpPr>
            <a:spLocks noGrp="1"/>
          </p:cNvSpPr>
          <p:nvPr>
            <p:ph type="title"/>
          </p:nvPr>
        </p:nvSpPr>
        <p:spPr>
          <a:xfrm>
            <a:off x="0" y="-17258"/>
            <a:ext cx="9144000" cy="1143000"/>
          </a:xfrm>
        </p:spPr>
        <p:txBody>
          <a:bodyPr>
            <a:normAutofit/>
          </a:bodyPr>
          <a:lstStyle/>
          <a:p>
            <a:r>
              <a:rPr lang="en-US" dirty="0" smtClean="0">
                <a:solidFill>
                  <a:srgbClr val="FF0000"/>
                </a:solidFill>
              </a:rPr>
              <a:t>Mire j</a:t>
            </a:r>
            <a:r>
              <a:rPr lang="hu-HU" dirty="0" smtClean="0">
                <a:solidFill>
                  <a:srgbClr val="FF0000"/>
                </a:solidFill>
              </a:rPr>
              <a:t>ó</a:t>
            </a:r>
            <a:r>
              <a:rPr lang="en-US" dirty="0" smtClean="0">
                <a:solidFill>
                  <a:srgbClr val="FF0000"/>
                </a:solidFill>
              </a:rPr>
              <a:t>?</a:t>
            </a:r>
            <a:r>
              <a:rPr lang="hu-HU" dirty="0" smtClean="0">
                <a:solidFill>
                  <a:srgbClr val="FF0000"/>
                </a:solidFill>
              </a:rPr>
              <a:t> </a:t>
            </a:r>
            <a:r>
              <a:rPr lang="en-US" u="sng" dirty="0">
                <a:solidFill>
                  <a:srgbClr val="FF0000"/>
                </a:solidFill>
              </a:rPr>
              <a:t>P</a:t>
            </a:r>
            <a:r>
              <a:rPr lang="hu-HU" u="sng" dirty="0" err="1" smtClean="0">
                <a:solidFill>
                  <a:srgbClr val="FF0000"/>
                </a:solidFill>
              </a:rPr>
              <a:t>álya</a:t>
            </a:r>
            <a:r>
              <a:rPr lang="hu-HU" u="sng" dirty="0" smtClean="0">
                <a:solidFill>
                  <a:srgbClr val="FF0000"/>
                </a:solidFill>
              </a:rPr>
              <a:t> animáció</a:t>
            </a:r>
            <a:r>
              <a:rPr lang="en-US" u="sng" dirty="0" smtClean="0">
                <a:solidFill>
                  <a:srgbClr val="FF0000"/>
                </a:solidFill>
              </a:rPr>
              <a:t> + </a:t>
            </a:r>
            <a:r>
              <a:rPr lang="en-US" u="sng" dirty="0" err="1" smtClean="0">
                <a:solidFill>
                  <a:srgbClr val="FF0000"/>
                </a:solidFill>
              </a:rPr>
              <a:t>egyebek</a:t>
            </a:r>
            <a:endParaRPr lang="en-US" u="sng" dirty="0">
              <a:solidFill>
                <a:srgbClr val="FF0000"/>
              </a:solidFill>
            </a:endParaRPr>
          </a:p>
        </p:txBody>
      </p:sp>
      <p:sp>
        <p:nvSpPr>
          <p:cNvPr id="5" name="Tartalom helye 2"/>
          <p:cNvSpPr>
            <a:spLocks noGrp="1"/>
          </p:cNvSpPr>
          <p:nvPr>
            <p:ph idx="1"/>
          </p:nvPr>
        </p:nvSpPr>
        <p:spPr>
          <a:xfrm>
            <a:off x="107504" y="3573016"/>
            <a:ext cx="8229600" cy="756084"/>
          </a:xfrm>
        </p:spPr>
        <p:txBody>
          <a:bodyPr>
            <a:normAutofit/>
          </a:bodyPr>
          <a:lstStyle/>
          <a:p>
            <a:pPr marL="0" indent="0">
              <a:buNone/>
            </a:pPr>
            <a:r>
              <a:rPr lang="en-US" sz="2400" dirty="0" smtClean="0"/>
              <a:t>P</a:t>
            </a:r>
            <a:r>
              <a:rPr lang="hu-HU" sz="2400" dirty="0" err="1" smtClean="0"/>
              <a:t>ály</a:t>
            </a:r>
            <a:r>
              <a:rPr lang="en-US" sz="2400" dirty="0" smtClean="0"/>
              <a:t>a</a:t>
            </a:r>
            <a:r>
              <a:rPr lang="hu-HU" sz="2400" dirty="0" smtClean="0"/>
              <a:t>:</a:t>
            </a:r>
            <a:endParaRPr lang="en-US" sz="2400" dirty="0"/>
          </a:p>
        </p:txBody>
      </p:sp>
      <p:sp>
        <p:nvSpPr>
          <p:cNvPr id="6" name="Téglalap 5"/>
          <p:cNvSpPr/>
          <p:nvPr/>
        </p:nvSpPr>
        <p:spPr>
          <a:xfrm>
            <a:off x="108012" y="4509120"/>
            <a:ext cx="8964488" cy="2031325"/>
          </a:xfrm>
          <a:prstGeom prst="rect">
            <a:avLst/>
          </a:prstGeom>
          <a:solidFill>
            <a:schemeClr val="accent6">
              <a:lumMod val="20000"/>
              <a:lumOff val="80000"/>
            </a:schemeClr>
          </a:solidFill>
          <a:ln>
            <a:solidFill>
              <a:schemeClr val="accent6">
                <a:lumMod val="50000"/>
              </a:schemeClr>
            </a:solidFill>
          </a:ln>
        </p:spPr>
        <p:txBody>
          <a:bodyPr wrap="square">
            <a:spAutoFit/>
          </a:bodyPr>
          <a:lstStyle/>
          <a:p>
            <a:pPr algn="l"/>
            <a:r>
              <a:rPr lang="hu-HU" sz="1800" b="1" dirty="0" err="1" smtClean="0">
                <a:latin typeface="Courier New" panose="02070309020205020404" pitchFamily="49" charset="0"/>
                <a:cs typeface="Courier New" panose="02070309020205020404" pitchFamily="49" charset="0"/>
              </a:rPr>
              <a:t>void</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Animate(float t) {</a:t>
            </a:r>
          </a:p>
          <a:p>
            <a:pPr algn="l"/>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Cliff x </a:t>
            </a:r>
            <a:r>
              <a:rPr lang="en-US" sz="1800" b="1" dirty="0">
                <a:latin typeface="Courier New" panose="02070309020205020404" pitchFamily="49" charset="0"/>
                <a:cs typeface="Courier New" panose="02070309020205020404" pitchFamily="49" charset="0"/>
              </a:rPr>
              <a:t>= Sin(t) * (Sin(t) + 3) * 3 / (Sin(t) + 2</a:t>
            </a:r>
            <a:r>
              <a:rPr lang="en-US" sz="1800" b="1" dirty="0" smtClean="0">
                <a:latin typeface="Courier New" panose="02070309020205020404" pitchFamily="49" charset="0"/>
                <a:cs typeface="Courier New" panose="02070309020205020404" pitchFamily="49" charset="0"/>
              </a:rPr>
              <a:t>); // path</a:t>
            </a:r>
            <a:endParaRPr lang="en-US" sz="1800" b="1" dirty="0">
              <a:latin typeface="Courier New" panose="02070309020205020404" pitchFamily="49" charset="0"/>
              <a:cs typeface="Courier New" panose="02070309020205020404" pitchFamily="49" charset="0"/>
            </a:endParaRPr>
          </a:p>
          <a:p>
            <a:pPr algn="l"/>
            <a:r>
              <a:rPr lang="en-US" sz="1800" b="1" dirty="0" smtClean="0">
                <a:latin typeface="Courier New" panose="02070309020205020404" pitchFamily="49" charset="0"/>
                <a:cs typeface="Courier New" panose="02070309020205020404" pitchFamily="49" charset="0"/>
              </a:rPr>
              <a:t>   Cliff y </a:t>
            </a:r>
            <a:r>
              <a:rPr lang="en-US" sz="1800" b="1" dirty="0">
                <a:latin typeface="Courier New" panose="02070309020205020404" pitchFamily="49" charset="0"/>
                <a:cs typeface="Courier New" panose="02070309020205020404" pitchFamily="49" charset="0"/>
              </a:rPr>
              <a:t>= (Cos(t) * 4 + 1) / (Sin(t) + 2</a:t>
            </a:r>
            <a:r>
              <a:rPr lang="en-US" sz="1800" b="1" dirty="0" smtClean="0">
                <a:latin typeface="Courier New" panose="02070309020205020404" pitchFamily="49" charset="0"/>
                <a:cs typeface="Courier New" panose="02070309020205020404" pitchFamily="49" charset="0"/>
              </a:rPr>
              <a:t>);</a:t>
            </a:r>
          </a:p>
          <a:p>
            <a:pPr algn="l"/>
            <a:r>
              <a:rPr lang="en-US" sz="1800" b="1" dirty="0" smtClean="0">
                <a:latin typeface="Courier New" panose="02070309020205020404" pitchFamily="49" charset="0"/>
                <a:cs typeface="Courier New" panose="02070309020205020404" pitchFamily="49" charset="0"/>
              </a:rPr>
              <a:t>   float v </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sqrt</a:t>
            </a:r>
            <a:r>
              <a:rPr lang="hu-HU" sz="1800" b="1" dirty="0" smtClean="0">
                <a:latin typeface="Courier New" panose="02070309020205020404" pitchFamily="49" charset="0"/>
                <a:cs typeface="Courier New" panose="02070309020205020404" pitchFamily="49" charset="0"/>
              </a:rPr>
              <a:t>f</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x.d</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x.d</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y.d</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y.d</a:t>
            </a:r>
            <a:r>
              <a:rPr lang="en-US" sz="1800" b="1" dirty="0" smtClean="0">
                <a:latin typeface="Courier New" panose="02070309020205020404" pitchFamily="49" charset="0"/>
                <a:cs typeface="Courier New" panose="02070309020205020404" pitchFamily="49" charset="0"/>
              </a:rPr>
              <a:t>); // velocity</a:t>
            </a:r>
            <a:endParaRPr lang="en-US" sz="1800" b="1" dirty="0">
              <a:latin typeface="Courier New" panose="02070309020205020404" pitchFamily="49" charset="0"/>
              <a:cs typeface="Courier New" panose="02070309020205020404" pitchFamily="49" charset="0"/>
            </a:endParaRPr>
          </a:p>
          <a:p>
            <a:pPr algn="l"/>
            <a:r>
              <a:rPr lang="en-US" sz="1800" b="1" dirty="0" smtClean="0">
                <a:latin typeface="Courier New" panose="02070309020205020404" pitchFamily="49" charset="0"/>
                <a:cs typeface="Courier New" panose="02070309020205020404" pitchFamily="49" charset="0"/>
              </a:rPr>
              <a:t>   vec2 it(</a:t>
            </a:r>
            <a:r>
              <a:rPr lang="en-US" sz="1800" b="1" dirty="0" err="1" smtClean="0">
                <a:latin typeface="Courier New" panose="02070309020205020404" pitchFamily="49" charset="0"/>
                <a:cs typeface="Courier New" panose="02070309020205020404" pitchFamily="49" charset="0"/>
              </a:rPr>
              <a:t>x.d</a:t>
            </a:r>
            <a:r>
              <a:rPr lang="en-US" sz="1800" b="1" dirty="0" smtClean="0">
                <a:latin typeface="Courier New" panose="02070309020205020404" pitchFamily="49" charset="0"/>
                <a:cs typeface="Courier New" panose="02070309020205020404" pitchFamily="49" charset="0"/>
              </a:rPr>
              <a:t>/v, </a:t>
            </a:r>
            <a:r>
              <a:rPr lang="en-US" sz="1800" b="1" dirty="0" err="1" smtClean="0">
                <a:latin typeface="Courier New" panose="02070309020205020404" pitchFamily="49" charset="0"/>
                <a:cs typeface="Courier New" panose="02070309020205020404" pitchFamily="49" charset="0"/>
              </a:rPr>
              <a:t>y.d</a:t>
            </a:r>
            <a:r>
              <a:rPr lang="en-US" sz="1800" b="1" dirty="0" smtClean="0">
                <a:latin typeface="Courier New" panose="02070309020205020404" pitchFamily="49" charset="0"/>
                <a:cs typeface="Courier New" panose="02070309020205020404" pitchFamily="49" charset="0"/>
              </a:rPr>
              <a:t>/v), </a:t>
            </a:r>
            <a:r>
              <a:rPr lang="en-US" sz="1800" b="1" dirty="0" err="1" smtClean="0">
                <a:latin typeface="Courier New" panose="02070309020205020404" pitchFamily="49" charset="0"/>
                <a:cs typeface="Courier New" panose="02070309020205020404" pitchFamily="49" charset="0"/>
              </a:rPr>
              <a:t>jt</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y.d</a:t>
            </a:r>
            <a:r>
              <a:rPr lang="en-US" sz="1800" b="1" dirty="0" smtClean="0">
                <a:latin typeface="Courier New" panose="02070309020205020404" pitchFamily="49" charset="0"/>
                <a:cs typeface="Courier New" panose="02070309020205020404" pitchFamily="49" charset="0"/>
              </a:rPr>
              <a:t>/v, </a:t>
            </a:r>
            <a:r>
              <a:rPr lang="en-US" sz="1800" b="1" dirty="0" err="1">
                <a:latin typeface="Courier New" panose="02070309020205020404" pitchFamily="49" charset="0"/>
                <a:cs typeface="Courier New" panose="02070309020205020404" pitchFamily="49" charset="0"/>
              </a:rPr>
              <a:t>x.d</a:t>
            </a:r>
            <a:r>
              <a:rPr lang="en-US" sz="1800" b="1" dirty="0">
                <a:latin typeface="Courier New" panose="02070309020205020404" pitchFamily="49" charset="0"/>
                <a:cs typeface="Courier New" panose="02070309020205020404" pitchFamily="49" charset="0"/>
              </a:rPr>
              <a:t>/v</a:t>
            </a:r>
            <a:r>
              <a:rPr lang="en-US" sz="1800" b="1" dirty="0" smtClean="0">
                <a:latin typeface="Courier New" panose="02070309020205020404" pitchFamily="49" charset="0"/>
                <a:cs typeface="Courier New" panose="02070309020205020404" pitchFamily="49" charset="0"/>
              </a:rPr>
              <a:t>); // rotation</a:t>
            </a:r>
            <a:endParaRPr lang="en-US" sz="1800" b="1" dirty="0">
              <a:latin typeface="Courier New" panose="02070309020205020404" pitchFamily="49" charset="0"/>
              <a:cs typeface="Courier New" panose="02070309020205020404" pitchFamily="49" charset="0"/>
            </a:endParaRPr>
          </a:p>
          <a:p>
            <a:pPr algn="l"/>
            <a:r>
              <a:rPr lang="en-US" sz="1800" b="1" dirty="0" smtClean="0">
                <a:latin typeface="Courier New" panose="02070309020205020404" pitchFamily="49" charset="0"/>
                <a:cs typeface="Courier New" panose="02070309020205020404" pitchFamily="49" charset="0"/>
              </a:rPr>
              <a:t>   Draw(vec2(</a:t>
            </a:r>
            <a:r>
              <a:rPr lang="en-US" sz="1800" b="1" dirty="0" err="1" smtClean="0">
                <a:latin typeface="Courier New" panose="02070309020205020404" pitchFamily="49" charset="0"/>
                <a:cs typeface="Courier New" panose="02070309020205020404" pitchFamily="49" charset="0"/>
              </a:rPr>
              <a:t>x.f</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y.f</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it, </a:t>
            </a:r>
            <a:r>
              <a:rPr lang="en-US" sz="1800" b="1" dirty="0" err="1" smtClean="0">
                <a:latin typeface="Courier New" panose="02070309020205020404" pitchFamily="49" charset="0"/>
                <a:cs typeface="Courier New" panose="02070309020205020404" pitchFamily="49" charset="0"/>
              </a:rPr>
              <a:t>jt</a:t>
            </a:r>
            <a:r>
              <a:rPr lang="en-US" sz="1800" b="1" dirty="0" smtClean="0">
                <a:latin typeface="Courier New" panose="02070309020205020404" pitchFamily="49" charset="0"/>
                <a:cs typeface="Courier New" panose="02070309020205020404" pitchFamily="49" charset="0"/>
              </a:rPr>
              <a:t>); // position, </a:t>
            </a:r>
            <a:r>
              <a:rPr lang="en-US" sz="1800" b="1" dirty="0" err="1" smtClean="0">
                <a:latin typeface="Courier New" panose="02070309020205020404" pitchFamily="49" charset="0"/>
                <a:cs typeface="Courier New" panose="02070309020205020404" pitchFamily="49" charset="0"/>
              </a:rPr>
              <a:t>i</a:t>
            </a:r>
            <a:r>
              <a:rPr lang="en-US" sz="1800" b="1" dirty="0" smtClean="0">
                <a:latin typeface="Courier New" panose="02070309020205020404" pitchFamily="49" charset="0"/>
                <a:cs typeface="Courier New" panose="02070309020205020404" pitchFamily="49" charset="0"/>
              </a:rPr>
              <a:t>’, j’</a:t>
            </a:r>
          </a:p>
          <a:p>
            <a:pPr algn="l"/>
            <a:r>
              <a:rPr lang="en-US" sz="1800" b="1" dirty="0">
                <a:latin typeface="Courier New" panose="02070309020205020404" pitchFamily="49" charset="0"/>
                <a:cs typeface="Courier New" panose="02070309020205020404" pitchFamily="49" charset="0"/>
              </a:rPr>
              <a:t>}</a:t>
            </a:r>
          </a:p>
        </p:txBody>
      </p:sp>
      <mc:AlternateContent xmlns:mc="http://schemas.openxmlformats.org/markup-compatibility/2006" xmlns:a14="http://schemas.microsoft.com/office/drawing/2010/main">
        <mc:Choice Requires="a14">
          <p:sp>
            <p:nvSpPr>
              <p:cNvPr id="7" name="Téglalap 6"/>
              <p:cNvSpPr/>
              <p:nvPr/>
            </p:nvSpPr>
            <p:spPr>
              <a:xfrm>
                <a:off x="1068142" y="3448291"/>
                <a:ext cx="7176266" cy="690382"/>
              </a:xfrm>
              <a:prstGeom prst="rect">
                <a:avLst/>
              </a:prstGeom>
            </p:spPr>
            <p:txBody>
              <a:bodyPr wrap="square">
                <a:spAutoFit/>
              </a:bodyPr>
              <a:lstStyle/>
              <a:p>
                <a:pPr algn="l"/>
                <a14:m>
                  <m:oMath xmlns:m="http://schemas.openxmlformats.org/officeDocument/2006/math">
                    <m:r>
                      <a:rPr lang="hu-HU" b="0" i="1" smtClean="0">
                        <a:latin typeface="Cambria Math"/>
                      </a:rPr>
                      <m:t>𝑥</m:t>
                    </m:r>
                    <m:d>
                      <m:dPr>
                        <m:ctrlPr>
                          <a:rPr lang="hu-HU" b="0" i="1" smtClean="0">
                            <a:latin typeface="Cambria Math"/>
                          </a:rPr>
                        </m:ctrlPr>
                      </m:dPr>
                      <m:e>
                        <m:r>
                          <a:rPr lang="hu-HU" b="0" i="1" smtClean="0">
                            <a:latin typeface="Cambria Math"/>
                          </a:rPr>
                          <m:t>𝑡</m:t>
                        </m:r>
                      </m:e>
                    </m:d>
                    <m:r>
                      <a:rPr lang="en-US" b="0" i="1" smtClean="0">
                        <a:latin typeface="Cambria Math"/>
                      </a:rPr>
                      <m:t>=</m:t>
                    </m:r>
                    <m:f>
                      <m:fPr>
                        <m:ctrlPr>
                          <a:rPr lang="en-US" b="0" i="1" smtClean="0">
                            <a:latin typeface="Cambria Math"/>
                          </a:rPr>
                        </m:ctrlPr>
                      </m:fPr>
                      <m:num>
                        <m:func>
                          <m:funcPr>
                            <m:ctrlPr>
                              <a:rPr lang="en-US" i="1">
                                <a:latin typeface="Cambria Math"/>
                              </a:rPr>
                            </m:ctrlPr>
                          </m:funcPr>
                          <m:fName>
                            <m:r>
                              <m:rPr>
                                <m:sty m:val="p"/>
                              </m:rPr>
                              <a:rPr lang="en-US">
                                <a:latin typeface="Cambria Math"/>
                              </a:rPr>
                              <m:t>sin</m:t>
                            </m:r>
                          </m:fName>
                          <m:e>
                            <m:d>
                              <m:dPr>
                                <m:ctrlPr>
                                  <a:rPr lang="en-US" i="1">
                                    <a:latin typeface="Cambria Math"/>
                                  </a:rPr>
                                </m:ctrlPr>
                              </m:dPr>
                              <m:e>
                                <m:r>
                                  <a:rPr lang="en-US" i="1">
                                    <a:latin typeface="Cambria Math"/>
                                  </a:rPr>
                                  <m:t>𝑡</m:t>
                                </m:r>
                              </m:e>
                            </m:d>
                          </m:e>
                        </m:func>
                        <m:d>
                          <m:dPr>
                            <m:ctrlPr>
                              <a:rPr lang="en-US" i="1">
                                <a:latin typeface="Cambria Math"/>
                              </a:rPr>
                            </m:ctrlPr>
                          </m:dPr>
                          <m:e>
                            <m:func>
                              <m:funcPr>
                                <m:ctrlPr>
                                  <a:rPr lang="en-US" i="1">
                                    <a:latin typeface="Cambria Math"/>
                                  </a:rPr>
                                </m:ctrlPr>
                              </m:funcPr>
                              <m:fName>
                                <m:r>
                                  <m:rPr>
                                    <m:sty m:val="p"/>
                                  </m:rPr>
                                  <a:rPr lang="en-US">
                                    <a:latin typeface="Cambria Math"/>
                                  </a:rPr>
                                  <m:t>sin</m:t>
                                </m:r>
                              </m:fName>
                              <m:e>
                                <m:d>
                                  <m:dPr>
                                    <m:ctrlPr>
                                      <a:rPr lang="en-US" i="1">
                                        <a:latin typeface="Cambria Math"/>
                                      </a:rPr>
                                    </m:ctrlPr>
                                  </m:dPr>
                                  <m:e>
                                    <m:r>
                                      <a:rPr lang="en-US" i="1">
                                        <a:latin typeface="Cambria Math"/>
                                      </a:rPr>
                                      <m:t>𝑡</m:t>
                                    </m:r>
                                  </m:e>
                                </m:d>
                              </m:e>
                            </m:func>
                            <m:r>
                              <a:rPr lang="en-US" i="1">
                                <a:latin typeface="Cambria Math"/>
                              </a:rPr>
                              <m:t>+3</m:t>
                            </m:r>
                          </m:e>
                        </m:d>
                        <m:r>
                          <a:rPr lang="en-US" b="0" i="1" smtClean="0">
                            <a:latin typeface="Cambria Math"/>
                          </a:rPr>
                          <m:t>3</m:t>
                        </m:r>
                      </m:num>
                      <m:den>
                        <m:func>
                          <m:funcPr>
                            <m:ctrlPr>
                              <a:rPr lang="en-US" b="0" i="1" smtClean="0">
                                <a:latin typeface="Cambria Math"/>
                              </a:rPr>
                            </m:ctrlPr>
                          </m:funcPr>
                          <m:fName>
                            <m:r>
                              <m:rPr>
                                <m:sty m:val="p"/>
                              </m:rPr>
                              <a:rPr lang="en-US" b="0" i="0" smtClean="0">
                                <a:latin typeface="Cambria Math"/>
                              </a:rPr>
                              <m:t>sin</m:t>
                            </m:r>
                          </m:fName>
                          <m:e>
                            <m:d>
                              <m:dPr>
                                <m:ctrlPr>
                                  <a:rPr lang="en-US" b="0" i="1" smtClean="0">
                                    <a:latin typeface="Cambria Math"/>
                                  </a:rPr>
                                </m:ctrlPr>
                              </m:dPr>
                              <m:e>
                                <m:r>
                                  <a:rPr lang="en-US" b="0" i="1" smtClean="0">
                                    <a:latin typeface="Cambria Math"/>
                                  </a:rPr>
                                  <m:t>𝑡</m:t>
                                </m:r>
                              </m:e>
                            </m:d>
                          </m:e>
                        </m:func>
                        <m:r>
                          <a:rPr lang="en-US" b="0" i="1" smtClean="0">
                            <a:latin typeface="Cambria Math"/>
                          </a:rPr>
                          <m:t>+2</m:t>
                        </m:r>
                      </m:den>
                    </m:f>
                  </m:oMath>
                </a14:m>
                <a:r>
                  <a:rPr lang="en-US" dirty="0" smtClean="0"/>
                  <a:t>,</a:t>
                </a:r>
                <a14:m>
                  <m:oMath xmlns:m="http://schemas.openxmlformats.org/officeDocument/2006/math">
                    <m:r>
                      <a:rPr lang="en-US" b="0" i="0" smtClean="0">
                        <a:latin typeface="Cambria Math"/>
                      </a:rPr>
                      <m:t>          </m:t>
                    </m:r>
                    <m:r>
                      <a:rPr lang="en-US" b="0" i="1" smtClean="0">
                        <a:latin typeface="Cambria Math"/>
                      </a:rPr>
                      <m:t>𝑦</m:t>
                    </m:r>
                    <m:d>
                      <m:dPr>
                        <m:ctrlPr>
                          <a:rPr lang="hu-HU" i="1">
                            <a:latin typeface="Cambria Math"/>
                          </a:rPr>
                        </m:ctrlPr>
                      </m:dPr>
                      <m:e>
                        <m:r>
                          <a:rPr lang="hu-HU" i="1">
                            <a:latin typeface="Cambria Math"/>
                          </a:rPr>
                          <m:t>𝑡</m:t>
                        </m:r>
                      </m:e>
                    </m:d>
                    <m:r>
                      <a:rPr lang="en-US" i="1">
                        <a:latin typeface="Cambria Math"/>
                      </a:rPr>
                      <m:t>=</m:t>
                    </m:r>
                    <m:f>
                      <m:fPr>
                        <m:ctrlPr>
                          <a:rPr lang="en-US" i="1">
                            <a:latin typeface="Cambria Math"/>
                          </a:rPr>
                        </m:ctrlPr>
                      </m:fPr>
                      <m:num>
                        <m:func>
                          <m:funcPr>
                            <m:ctrlPr>
                              <a:rPr lang="en-US" b="0" i="1" smtClean="0">
                                <a:latin typeface="Cambria Math"/>
                              </a:rPr>
                            </m:ctrlPr>
                          </m:funcPr>
                          <m:fName>
                            <m:r>
                              <m:rPr>
                                <m:sty m:val="p"/>
                              </m:rPr>
                              <a:rPr lang="en-US" b="0" i="0" smtClean="0">
                                <a:latin typeface="Cambria Math"/>
                              </a:rPr>
                              <m:t>cos</m:t>
                            </m:r>
                          </m:fName>
                          <m:e>
                            <m:d>
                              <m:dPr>
                                <m:ctrlPr>
                                  <a:rPr lang="en-US" b="0" i="1" smtClean="0">
                                    <a:latin typeface="Cambria Math"/>
                                  </a:rPr>
                                </m:ctrlPr>
                              </m:dPr>
                              <m:e>
                                <m:r>
                                  <a:rPr lang="en-US" b="0" i="1" smtClean="0">
                                    <a:latin typeface="Cambria Math"/>
                                  </a:rPr>
                                  <m:t>𝑡</m:t>
                                </m:r>
                              </m:e>
                            </m:d>
                            <m:r>
                              <a:rPr lang="en-US" b="0" i="1" smtClean="0">
                                <a:latin typeface="Cambria Math"/>
                              </a:rPr>
                              <m:t>4</m:t>
                            </m:r>
                          </m:e>
                        </m:func>
                        <m:r>
                          <a:rPr lang="en-US" b="0" i="1" smtClean="0">
                            <a:latin typeface="Cambria Math"/>
                          </a:rPr>
                          <m:t>+1</m:t>
                        </m:r>
                      </m:num>
                      <m:den>
                        <m:func>
                          <m:funcPr>
                            <m:ctrlPr>
                              <a:rPr lang="en-US" i="1">
                                <a:latin typeface="Cambria Math"/>
                              </a:rPr>
                            </m:ctrlPr>
                          </m:funcPr>
                          <m:fName>
                            <m:r>
                              <m:rPr>
                                <m:sty m:val="p"/>
                              </m:rPr>
                              <a:rPr lang="en-US">
                                <a:latin typeface="Cambria Math"/>
                              </a:rPr>
                              <m:t>sin</m:t>
                            </m:r>
                          </m:fName>
                          <m:e>
                            <m:d>
                              <m:dPr>
                                <m:ctrlPr>
                                  <a:rPr lang="en-US" i="1">
                                    <a:latin typeface="Cambria Math"/>
                                  </a:rPr>
                                </m:ctrlPr>
                              </m:dPr>
                              <m:e>
                                <m:r>
                                  <a:rPr lang="en-US" i="1">
                                    <a:latin typeface="Cambria Math"/>
                                  </a:rPr>
                                  <m:t>𝑡</m:t>
                                </m:r>
                              </m:e>
                            </m:d>
                          </m:e>
                        </m:func>
                        <m:r>
                          <a:rPr lang="en-US" i="1">
                            <a:latin typeface="Cambria Math"/>
                          </a:rPr>
                          <m:t>+2</m:t>
                        </m:r>
                      </m:den>
                    </m:f>
                  </m:oMath>
                </a14:m>
                <a:endParaRPr lang="en-US" dirty="0"/>
              </a:p>
            </p:txBody>
          </p:sp>
        </mc:Choice>
        <mc:Fallback xmlns="">
          <p:sp>
            <p:nvSpPr>
              <p:cNvPr id="7" name="Téglalap 6"/>
              <p:cNvSpPr>
                <a:spLocks noRot="1" noChangeAspect="1" noMove="1" noResize="1" noEditPoints="1" noAdjustHandles="1" noChangeArrowheads="1" noChangeShapeType="1" noTextEdit="1"/>
              </p:cNvSpPr>
              <p:nvPr/>
            </p:nvSpPr>
            <p:spPr>
              <a:xfrm>
                <a:off x="1068142" y="3448291"/>
                <a:ext cx="7176266" cy="690382"/>
              </a:xfrm>
              <a:prstGeom prst="rect">
                <a:avLst/>
              </a:prstGeom>
              <a:blipFill rotWithShape="1">
                <a:blip r:embed="rId2"/>
                <a:stretch>
                  <a:fillRect b="-885"/>
                </a:stretch>
              </a:blipFill>
            </p:spPr>
            <p:txBody>
              <a:bodyPr/>
              <a:lstStyle/>
              <a:p>
                <a:r>
                  <a:rPr lang="en-US">
                    <a:noFill/>
                  </a:rPr>
                  <a:t> </a:t>
                </a:r>
              </a:p>
            </p:txBody>
          </p:sp>
        </mc:Fallback>
      </mc:AlternateContent>
      <p:sp>
        <p:nvSpPr>
          <p:cNvPr id="8" name="Akciógomb: Tovább vagy Következő 7">
            <a:hlinkClick r:id="rId3" action="ppaction://hlinkfile" highlightClick="1"/>
          </p:cNvPr>
          <p:cNvSpPr/>
          <p:nvPr/>
        </p:nvSpPr>
        <p:spPr>
          <a:xfrm>
            <a:off x="7416316" y="3448291"/>
            <a:ext cx="1512168" cy="86409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zabadkézi sokszög 9"/>
          <p:cNvSpPr/>
          <p:nvPr/>
        </p:nvSpPr>
        <p:spPr>
          <a:xfrm>
            <a:off x="753035" y="1655356"/>
            <a:ext cx="3722190" cy="986150"/>
          </a:xfrm>
          <a:custGeom>
            <a:avLst/>
            <a:gdLst>
              <a:gd name="connsiteX0" fmla="*/ 0 w 3722190"/>
              <a:gd name="connsiteY0" fmla="*/ 986150 h 986150"/>
              <a:gd name="connsiteX1" fmla="*/ 681318 w 3722190"/>
              <a:gd name="connsiteY1" fmla="*/ 62785 h 986150"/>
              <a:gd name="connsiteX2" fmla="*/ 1954306 w 3722190"/>
              <a:gd name="connsiteY2" fmla="*/ 824785 h 986150"/>
              <a:gd name="connsiteX3" fmla="*/ 3460377 w 3722190"/>
              <a:gd name="connsiteY3" fmla="*/ 32 h 986150"/>
              <a:gd name="connsiteX4" fmla="*/ 3711389 w 3722190"/>
              <a:gd name="connsiteY4" fmla="*/ 860644 h 986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2190" h="986150">
                <a:moveTo>
                  <a:pt x="0" y="986150"/>
                </a:moveTo>
                <a:cubicBezTo>
                  <a:pt x="177800" y="537914"/>
                  <a:pt x="355600" y="89679"/>
                  <a:pt x="681318" y="62785"/>
                </a:cubicBezTo>
                <a:cubicBezTo>
                  <a:pt x="1007036" y="35891"/>
                  <a:pt x="1491130" y="835244"/>
                  <a:pt x="1954306" y="824785"/>
                </a:cubicBezTo>
                <a:cubicBezTo>
                  <a:pt x="2417482" y="814326"/>
                  <a:pt x="3167530" y="-5944"/>
                  <a:pt x="3460377" y="32"/>
                </a:cubicBezTo>
                <a:cubicBezTo>
                  <a:pt x="3753224" y="6008"/>
                  <a:pt x="3732306" y="433326"/>
                  <a:pt x="3711389" y="86064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elé nyíl 10"/>
          <p:cNvSpPr/>
          <p:nvPr/>
        </p:nvSpPr>
        <p:spPr>
          <a:xfrm rot="14079648">
            <a:off x="3446822" y="1545285"/>
            <a:ext cx="540263" cy="75836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lipszis 16"/>
          <p:cNvSpPr/>
          <p:nvPr/>
        </p:nvSpPr>
        <p:spPr>
          <a:xfrm>
            <a:off x="3563888" y="1844824"/>
            <a:ext cx="216024" cy="21228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églalap 17"/>
              <p:cNvSpPr/>
              <p:nvPr/>
            </p:nvSpPr>
            <p:spPr>
              <a:xfrm>
                <a:off x="3059832" y="2364149"/>
                <a:ext cx="1800200" cy="461665"/>
              </a:xfrm>
              <a:prstGeom prst="rect">
                <a:avLst/>
              </a:prstGeom>
            </p:spPr>
            <p:txBody>
              <a:bodyPr wrap="square">
                <a:spAutoFit/>
              </a:bodyPr>
              <a:lstStyle/>
              <a:p>
                <a:pPr algn="l"/>
                <a14:m>
                  <m:oMath xmlns:m="http://schemas.openxmlformats.org/officeDocument/2006/math">
                    <m:r>
                      <a:rPr lang="en-US" b="0" i="1" smtClean="0">
                        <a:latin typeface="Cambria Math"/>
                      </a:rPr>
                      <m:t>(</m:t>
                    </m:r>
                    <m:r>
                      <a:rPr lang="hu-HU" b="0" i="1" smtClean="0">
                        <a:latin typeface="Cambria Math"/>
                      </a:rPr>
                      <m:t>𝑥</m:t>
                    </m:r>
                    <m:d>
                      <m:dPr>
                        <m:ctrlPr>
                          <a:rPr lang="hu-HU" b="0" i="1" smtClean="0">
                            <a:latin typeface="Cambria Math"/>
                          </a:rPr>
                        </m:ctrlPr>
                      </m:dPr>
                      <m:e>
                        <m:r>
                          <a:rPr lang="hu-HU" b="0" i="1" smtClean="0">
                            <a:latin typeface="Cambria Math"/>
                          </a:rPr>
                          <m:t>𝑡</m:t>
                        </m:r>
                      </m:e>
                    </m:d>
                  </m:oMath>
                </a14:m>
                <a:r>
                  <a:rPr lang="en-US" dirty="0" smtClean="0"/>
                  <a:t>,</a:t>
                </a:r>
                <a14:m>
                  <m:oMath xmlns:m="http://schemas.openxmlformats.org/officeDocument/2006/math">
                    <m:r>
                      <a:rPr lang="en-US" b="0" i="0" smtClean="0">
                        <a:latin typeface="Cambria Math"/>
                      </a:rPr>
                      <m:t>   </m:t>
                    </m:r>
                    <m:r>
                      <a:rPr lang="en-US" b="0" i="1" smtClean="0">
                        <a:latin typeface="Cambria Math"/>
                      </a:rPr>
                      <m:t>𝑦</m:t>
                    </m:r>
                    <m:d>
                      <m:dPr>
                        <m:ctrlPr>
                          <a:rPr lang="hu-HU" i="1">
                            <a:latin typeface="Cambria Math"/>
                          </a:rPr>
                        </m:ctrlPr>
                      </m:dPr>
                      <m:e>
                        <m:r>
                          <a:rPr lang="hu-HU" i="1">
                            <a:latin typeface="Cambria Math"/>
                          </a:rPr>
                          <m:t>𝑡</m:t>
                        </m:r>
                      </m:e>
                    </m:d>
                  </m:oMath>
                </a14:m>
                <a:r>
                  <a:rPr lang="en-US" dirty="0" smtClean="0"/>
                  <a:t>)</a:t>
                </a:r>
                <a:endParaRPr lang="en-US" dirty="0"/>
              </a:p>
            </p:txBody>
          </p:sp>
        </mc:Choice>
        <mc:Fallback xmlns="">
          <p:sp>
            <p:nvSpPr>
              <p:cNvPr id="18" name="Téglalap 17"/>
              <p:cNvSpPr>
                <a:spLocks noRot="1" noChangeAspect="1" noMove="1" noResize="1" noEditPoints="1" noAdjustHandles="1" noChangeArrowheads="1" noChangeShapeType="1" noTextEdit="1"/>
              </p:cNvSpPr>
              <p:nvPr/>
            </p:nvSpPr>
            <p:spPr>
              <a:xfrm>
                <a:off x="3059832" y="2364149"/>
                <a:ext cx="1800200" cy="461665"/>
              </a:xfrm>
              <a:prstGeom prst="rect">
                <a:avLst/>
              </a:prstGeom>
              <a:blipFill rotWithShape="1">
                <a:blip r:embed="rId4"/>
                <a:stretch>
                  <a:fillRect l="-3051" t="-10526" b="-28947"/>
                </a:stretch>
              </a:blipFill>
            </p:spPr>
            <p:txBody>
              <a:bodyPr/>
              <a:lstStyle/>
              <a:p>
                <a:r>
                  <a:rPr lang="en-US">
                    <a:noFill/>
                  </a:rPr>
                  <a:t> </a:t>
                </a:r>
              </a:p>
            </p:txBody>
          </p:sp>
        </mc:Fallback>
      </mc:AlternateContent>
      <p:cxnSp>
        <p:nvCxnSpPr>
          <p:cNvPr id="20" name="Egyenes összekötő nyíllal 19"/>
          <p:cNvCxnSpPr/>
          <p:nvPr/>
        </p:nvCxnSpPr>
        <p:spPr>
          <a:xfrm flipV="1">
            <a:off x="3755145" y="1140642"/>
            <a:ext cx="1104887" cy="771108"/>
          </a:xfrm>
          <a:prstGeom prst="straightConnector1">
            <a:avLst/>
          </a:prstGeom>
          <a:ln w="57150">
            <a:solidFill>
              <a:srgbClr val="0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églalap 20"/>
              <p:cNvSpPr/>
              <p:nvPr/>
            </p:nvSpPr>
            <p:spPr>
              <a:xfrm>
                <a:off x="4656275" y="1193691"/>
                <a:ext cx="2653060" cy="461665"/>
              </a:xfrm>
              <a:prstGeom prst="rect">
                <a:avLst/>
              </a:prstGeom>
            </p:spPr>
            <p:txBody>
              <a:bodyPr wrap="square">
                <a:spAutoFit/>
              </a:bodyPr>
              <a:lstStyle/>
              <a:p>
                <a:pPr algn="l"/>
                <a14:m>
                  <m:oMath xmlns:m="http://schemas.openxmlformats.org/officeDocument/2006/math">
                    <m:r>
                      <a:rPr lang="en-US" b="1" i="1" smtClean="0">
                        <a:latin typeface="Cambria Math"/>
                      </a:rPr>
                      <m:t>𝒗</m:t>
                    </m:r>
                    <m:r>
                      <a:rPr lang="en-US" b="0" i="1" smtClean="0">
                        <a:latin typeface="Cambria Math"/>
                      </a:rPr>
                      <m:t>(</m:t>
                    </m:r>
                    <m:r>
                      <a:rPr lang="en-US" b="0" i="1" smtClean="0">
                        <a:latin typeface="Cambria Math"/>
                      </a:rPr>
                      <m:t>𝑡</m:t>
                    </m:r>
                    <m:r>
                      <a:rPr lang="en-US" b="0" i="1" smtClean="0">
                        <a:latin typeface="Cambria Math"/>
                      </a:rPr>
                      <m:t>)=(</m:t>
                    </m:r>
                    <m:acc>
                      <m:accPr>
                        <m:chr m:val="̇"/>
                        <m:ctrlPr>
                          <a:rPr lang="en-US" b="0" i="1" smtClean="0">
                            <a:latin typeface="Cambria Math"/>
                          </a:rPr>
                        </m:ctrlPr>
                      </m:accPr>
                      <m:e>
                        <m:r>
                          <a:rPr lang="hu-HU" i="1">
                            <a:latin typeface="Cambria Math"/>
                          </a:rPr>
                          <m:t>𝑥</m:t>
                        </m:r>
                      </m:e>
                    </m:acc>
                    <m:d>
                      <m:dPr>
                        <m:ctrlPr>
                          <a:rPr lang="hu-HU" b="0" i="1" smtClean="0">
                            <a:latin typeface="Cambria Math"/>
                          </a:rPr>
                        </m:ctrlPr>
                      </m:dPr>
                      <m:e>
                        <m:r>
                          <a:rPr lang="hu-HU" b="0" i="1" smtClean="0">
                            <a:latin typeface="Cambria Math"/>
                          </a:rPr>
                          <m:t>𝑡</m:t>
                        </m:r>
                      </m:e>
                    </m:d>
                  </m:oMath>
                </a14:m>
                <a:r>
                  <a:rPr lang="en-US" dirty="0" smtClean="0"/>
                  <a:t>,</a:t>
                </a:r>
                <a14:m>
                  <m:oMath xmlns:m="http://schemas.openxmlformats.org/officeDocument/2006/math">
                    <m:r>
                      <a:rPr lang="en-US" b="0" i="0" smtClean="0">
                        <a:latin typeface="Cambria Math"/>
                      </a:rPr>
                      <m:t>   </m:t>
                    </m:r>
                    <m:acc>
                      <m:accPr>
                        <m:chr m:val="̇"/>
                        <m:ctrlPr>
                          <a:rPr lang="en-US" b="0" i="1" smtClean="0">
                            <a:latin typeface="Cambria Math"/>
                          </a:rPr>
                        </m:ctrlPr>
                      </m:accPr>
                      <m:e>
                        <m:r>
                          <a:rPr lang="en-US" b="0" i="1" smtClean="0">
                            <a:latin typeface="Cambria Math"/>
                          </a:rPr>
                          <m:t>𝑦</m:t>
                        </m:r>
                      </m:e>
                    </m:acc>
                    <m:d>
                      <m:dPr>
                        <m:ctrlPr>
                          <a:rPr lang="hu-HU" i="1">
                            <a:latin typeface="Cambria Math"/>
                          </a:rPr>
                        </m:ctrlPr>
                      </m:dPr>
                      <m:e>
                        <m:r>
                          <a:rPr lang="hu-HU" i="1">
                            <a:latin typeface="Cambria Math"/>
                          </a:rPr>
                          <m:t>𝑡</m:t>
                        </m:r>
                      </m:e>
                    </m:d>
                  </m:oMath>
                </a14:m>
                <a:r>
                  <a:rPr lang="en-US" dirty="0" smtClean="0"/>
                  <a:t>)</a:t>
                </a:r>
                <a:endParaRPr lang="en-US" dirty="0"/>
              </a:p>
            </p:txBody>
          </p:sp>
        </mc:Choice>
        <mc:Fallback xmlns="">
          <p:sp>
            <p:nvSpPr>
              <p:cNvPr id="21" name="Téglalap 20"/>
              <p:cNvSpPr>
                <a:spLocks noRot="1" noChangeAspect="1" noMove="1" noResize="1" noEditPoints="1" noAdjustHandles="1" noChangeArrowheads="1" noChangeShapeType="1" noTextEdit="1"/>
              </p:cNvSpPr>
              <p:nvPr/>
            </p:nvSpPr>
            <p:spPr>
              <a:xfrm>
                <a:off x="4656275" y="1193691"/>
                <a:ext cx="2653060" cy="461665"/>
              </a:xfrm>
              <a:prstGeom prst="rect">
                <a:avLst/>
              </a:prstGeom>
              <a:blipFill rotWithShape="1">
                <a:blip r:embed="rId5"/>
                <a:stretch>
                  <a:fillRect t="-10526" r="-2529" b="-28947"/>
                </a:stretch>
              </a:blipFill>
            </p:spPr>
            <p:txBody>
              <a:bodyPr/>
              <a:lstStyle/>
              <a:p>
                <a:r>
                  <a:rPr lang="en-US">
                    <a:noFill/>
                  </a:rPr>
                  <a:t> </a:t>
                </a:r>
              </a:p>
            </p:txBody>
          </p:sp>
        </mc:Fallback>
      </mc:AlternateContent>
      <p:sp>
        <p:nvSpPr>
          <p:cNvPr id="24" name="Lefelé nyíl 23"/>
          <p:cNvSpPr/>
          <p:nvPr/>
        </p:nvSpPr>
        <p:spPr>
          <a:xfrm rot="16200000">
            <a:off x="208460" y="2512934"/>
            <a:ext cx="540263" cy="75836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Egyenes összekötő nyíllal 32"/>
          <p:cNvCxnSpPr/>
          <p:nvPr/>
        </p:nvCxnSpPr>
        <p:spPr>
          <a:xfrm flipV="1">
            <a:off x="3779912" y="1424523"/>
            <a:ext cx="695313" cy="45138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9" name="Egyenes összekötő nyíllal 38"/>
          <p:cNvCxnSpPr/>
          <p:nvPr/>
        </p:nvCxnSpPr>
        <p:spPr>
          <a:xfrm flipH="1" flipV="1">
            <a:off x="3100930" y="1178841"/>
            <a:ext cx="534966" cy="70198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2" name="Egyenes összekötő nyíllal 41"/>
          <p:cNvCxnSpPr/>
          <p:nvPr/>
        </p:nvCxnSpPr>
        <p:spPr>
          <a:xfrm flipV="1">
            <a:off x="366893" y="2057109"/>
            <a:ext cx="0" cy="84571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4" name="Egyenes összekötő nyíllal 43"/>
          <p:cNvCxnSpPr/>
          <p:nvPr/>
        </p:nvCxnSpPr>
        <p:spPr>
          <a:xfrm flipV="1">
            <a:off x="366893" y="2902824"/>
            <a:ext cx="820731" cy="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47446"/>
      </p:ext>
    </p:extLst>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ím 1"/>
          <p:cNvSpPr>
            <a:spLocks noGrp="1"/>
          </p:cNvSpPr>
          <p:nvPr>
            <p:ph type="title"/>
          </p:nvPr>
        </p:nvSpPr>
        <p:spPr>
          <a:xfrm>
            <a:off x="685800" y="44450"/>
            <a:ext cx="7772400" cy="1143000"/>
          </a:xfrm>
        </p:spPr>
        <p:txBody>
          <a:bodyPr>
            <a:normAutofit/>
          </a:bodyPr>
          <a:lstStyle/>
          <a:p>
            <a:pPr>
              <a:defRPr/>
            </a:pPr>
            <a:r>
              <a:rPr lang="hu-HU" dirty="0" smtClean="0">
                <a:solidFill>
                  <a:srgbClr val="FF0000"/>
                </a:solidFill>
              </a:rPr>
              <a:t>Ellenőrző kérdések</a:t>
            </a:r>
            <a:endParaRPr lang="hu-HU" dirty="0">
              <a:solidFill>
                <a:srgbClr val="FF0000"/>
              </a:solidFill>
            </a:endParaRPr>
          </a:p>
        </p:txBody>
      </p:sp>
      <p:sp>
        <p:nvSpPr>
          <p:cNvPr id="17411" name="Tartalom helye 2"/>
          <p:cNvSpPr>
            <a:spLocks noGrp="1"/>
          </p:cNvSpPr>
          <p:nvPr>
            <p:ph idx="1"/>
          </p:nvPr>
        </p:nvSpPr>
        <p:spPr>
          <a:xfrm>
            <a:off x="250825" y="1125538"/>
            <a:ext cx="8675688" cy="5732462"/>
          </a:xfrm>
        </p:spPr>
        <p:txBody>
          <a:bodyPr>
            <a:normAutofit fontScale="77500" lnSpcReduction="20000"/>
          </a:bodyPr>
          <a:lstStyle/>
          <a:p>
            <a:r>
              <a:rPr lang="hu-HU" altLang="en-US" sz="2800" dirty="0" smtClean="0"/>
              <a:t>Mondj egy-egy axiómát az euklideszi, hiperbolikus és projektív geometriából, amely a többi geometriának nem érvényes állítása.</a:t>
            </a:r>
          </a:p>
          <a:p>
            <a:r>
              <a:rPr lang="hu-HU" altLang="en-US" sz="2800" dirty="0" smtClean="0"/>
              <a:t>Kommutativitás, asszociativitás, disztributivitás mely vektorműveletekre érvényes? Bizonyítás?</a:t>
            </a:r>
          </a:p>
          <a:p>
            <a:r>
              <a:rPr lang="hu-HU" altLang="en-US" sz="2800" dirty="0" smtClean="0"/>
              <a:t>Bizonyítsd be, hogy a fő görbületi irányok egymásra merőlegesek.</a:t>
            </a:r>
          </a:p>
          <a:p>
            <a:r>
              <a:rPr lang="hu-HU" altLang="en-US" sz="2800" dirty="0" smtClean="0"/>
              <a:t>Vezesd le a kör parametrikus egyenletének racionális változatát.</a:t>
            </a:r>
          </a:p>
          <a:p>
            <a:r>
              <a:rPr lang="hu-HU" altLang="en-US" sz="2800" dirty="0" smtClean="0"/>
              <a:t>Írd fel egy adott vektorral való vektoriális szorzást, mint transzformációs mátrixot.</a:t>
            </a:r>
          </a:p>
          <a:p>
            <a:r>
              <a:rPr lang="hu-HU" altLang="en-US" sz="2800" dirty="0" smtClean="0"/>
              <a:t>Egészítsd ki a </a:t>
            </a:r>
            <a:r>
              <a:rPr lang="hu-HU" altLang="en-US" sz="2800" dirty="0" err="1" smtClean="0"/>
              <a:t>Clifford</a:t>
            </a:r>
            <a:r>
              <a:rPr lang="hu-HU" altLang="en-US" sz="2800" dirty="0" smtClean="0"/>
              <a:t> osztályt inverz és összetett függvény deriválásával.</a:t>
            </a:r>
          </a:p>
          <a:p>
            <a:r>
              <a:rPr lang="en-US" altLang="en-US" sz="2800" dirty="0" smtClean="0"/>
              <a:t>2D:</a:t>
            </a:r>
            <a:r>
              <a:rPr lang="en-US" sz="2800" dirty="0" smtClean="0">
                <a:solidFill>
                  <a:srgbClr val="FF0000"/>
                </a:solidFill>
              </a:rPr>
              <a:t> </a:t>
            </a:r>
            <a:r>
              <a:rPr lang="hu-HU" sz="2800" dirty="0" smtClean="0">
                <a:solidFill>
                  <a:srgbClr val="FF0000"/>
                </a:solidFill>
              </a:rPr>
              <a:t>Ír</a:t>
            </a:r>
            <a:r>
              <a:rPr lang="en-US" sz="2800" dirty="0" smtClean="0">
                <a:solidFill>
                  <a:srgbClr val="FF0000"/>
                </a:solidFill>
              </a:rPr>
              <a:t>d</a:t>
            </a:r>
            <a:r>
              <a:rPr lang="hu-HU" sz="2800" dirty="0" smtClean="0">
                <a:solidFill>
                  <a:srgbClr val="FF0000"/>
                </a:solidFill>
              </a:rPr>
              <a:t> fel az egyenlet</a:t>
            </a:r>
            <a:r>
              <a:rPr lang="en-US" sz="2800" dirty="0" smtClean="0">
                <a:solidFill>
                  <a:srgbClr val="FF0000"/>
                </a:solidFill>
              </a:rPr>
              <a:t>e</a:t>
            </a:r>
            <a:r>
              <a:rPr lang="hu-HU" sz="2800" dirty="0" smtClean="0">
                <a:solidFill>
                  <a:srgbClr val="FF0000"/>
                </a:solidFill>
              </a:rPr>
              <a:t>t</a:t>
            </a:r>
            <a:r>
              <a:rPr lang="en-US" sz="2800" dirty="0" smtClean="0">
                <a:solidFill>
                  <a:srgbClr val="FF0000"/>
                </a:solidFill>
              </a:rPr>
              <a:t>!</a:t>
            </a:r>
            <a:endParaRPr lang="en-US" altLang="en-US" sz="2800" dirty="0" smtClean="0"/>
          </a:p>
          <a:p>
            <a:pPr lvl="1"/>
            <a:r>
              <a:rPr lang="hu-HU" altLang="en-US" sz="2400" dirty="0" smtClean="0"/>
              <a:t>A parabola implicit egyen</a:t>
            </a:r>
            <a:r>
              <a:rPr lang="en-US" altLang="en-US" sz="2400" dirty="0" smtClean="0"/>
              <a:t>l</a:t>
            </a:r>
            <a:r>
              <a:rPr lang="hu-HU" altLang="en-US" sz="2400" dirty="0" err="1" smtClean="0"/>
              <a:t>ete</a:t>
            </a:r>
            <a:r>
              <a:rPr lang="hu-HU" altLang="en-US" sz="2400" dirty="0" smtClean="0"/>
              <a:t> (azon pontok mértani helye, amelyek egyenlő távolságban vannak a </a:t>
            </a:r>
            <a:r>
              <a:rPr lang="hu-HU" altLang="en-US" sz="2400" b="1" i="1" dirty="0" smtClean="0">
                <a:latin typeface="Times New Roman" panose="02020603050405020304" pitchFamily="18" charset="0"/>
                <a:cs typeface="Times New Roman" panose="02020603050405020304" pitchFamily="18" charset="0"/>
              </a:rPr>
              <a:t>p</a:t>
            </a:r>
            <a:r>
              <a:rPr lang="hu-HU" altLang="en-US" sz="2400" dirty="0" smtClean="0"/>
              <a:t> ponttól és az (</a:t>
            </a:r>
            <a:r>
              <a:rPr lang="hu-HU" altLang="en-US" sz="2400" b="1" i="1" dirty="0" smtClean="0">
                <a:latin typeface="Times New Roman" panose="02020603050405020304" pitchFamily="18" charset="0"/>
                <a:cs typeface="Times New Roman" panose="02020603050405020304" pitchFamily="18" charset="0"/>
              </a:rPr>
              <a:t>r</a:t>
            </a:r>
            <a:r>
              <a:rPr lang="hu-HU" altLang="en-US" sz="2400" dirty="0" smtClean="0">
                <a:latin typeface="Times New Roman" panose="02020603050405020304" pitchFamily="18" charset="0"/>
                <a:cs typeface="Times New Roman" panose="02020603050405020304" pitchFamily="18" charset="0"/>
              </a:rPr>
              <a:t>0, </a:t>
            </a:r>
            <a:r>
              <a:rPr lang="hu-HU" altLang="en-US" sz="2400" b="1" i="1" dirty="0" smtClean="0">
                <a:latin typeface="Times New Roman" panose="02020603050405020304" pitchFamily="18" charset="0"/>
                <a:cs typeface="Times New Roman" panose="02020603050405020304" pitchFamily="18" charset="0"/>
              </a:rPr>
              <a:t>n</a:t>
            </a:r>
            <a:r>
              <a:rPr lang="hu-HU" altLang="en-US" sz="2400" dirty="0" smtClean="0"/>
              <a:t>) egyenestől)</a:t>
            </a:r>
            <a:r>
              <a:rPr lang="en-US" altLang="en-US" sz="2400" dirty="0" smtClean="0"/>
              <a:t>, </a:t>
            </a:r>
            <a:endParaRPr lang="hu-HU" altLang="en-US" sz="2400" dirty="0" smtClean="0"/>
          </a:p>
          <a:p>
            <a:pPr lvl="1"/>
            <a:r>
              <a:rPr lang="hu-HU" altLang="en-US" sz="2400" dirty="0" smtClean="0"/>
              <a:t>Hiperbola (a </a:t>
            </a:r>
            <a:r>
              <a:rPr lang="hu-HU" altLang="en-US" sz="2400" b="1" i="1" dirty="0" smtClean="0">
                <a:latin typeface="Times New Roman" panose="02020603050405020304" pitchFamily="18" charset="0"/>
                <a:cs typeface="Times New Roman" panose="02020603050405020304" pitchFamily="18" charset="0"/>
              </a:rPr>
              <a:t>p</a:t>
            </a:r>
            <a:r>
              <a:rPr lang="hu-HU" altLang="en-US" sz="2400" dirty="0" smtClean="0">
                <a:latin typeface="Times New Roman" panose="02020603050405020304" pitchFamily="18" charset="0"/>
                <a:cs typeface="Times New Roman" panose="02020603050405020304" pitchFamily="18" charset="0"/>
              </a:rPr>
              <a:t>1, </a:t>
            </a:r>
            <a:r>
              <a:rPr lang="hu-HU" altLang="en-US" sz="2400" b="1" i="1" dirty="0" smtClean="0">
                <a:latin typeface="Times New Roman" panose="02020603050405020304" pitchFamily="18" charset="0"/>
                <a:cs typeface="Times New Roman" panose="02020603050405020304" pitchFamily="18" charset="0"/>
              </a:rPr>
              <a:t>p</a:t>
            </a:r>
            <a:r>
              <a:rPr lang="hu-HU" altLang="en-US" sz="2400" dirty="0" smtClean="0">
                <a:latin typeface="Times New Roman" panose="02020603050405020304" pitchFamily="18" charset="0"/>
                <a:cs typeface="Times New Roman" panose="02020603050405020304" pitchFamily="18" charset="0"/>
              </a:rPr>
              <a:t>2 </a:t>
            </a:r>
            <a:r>
              <a:rPr lang="hu-HU" altLang="en-US" sz="2400" dirty="0" smtClean="0"/>
              <a:t>pontoktól mért távolságkülönbség </a:t>
            </a:r>
            <a:r>
              <a:rPr lang="en-US" altLang="en-US" sz="2400" dirty="0" smtClean="0"/>
              <a:t>=</a:t>
            </a:r>
            <a:r>
              <a:rPr lang="hu-HU" altLang="en-US" sz="2400" dirty="0" smtClean="0"/>
              <a:t> </a:t>
            </a:r>
            <a:r>
              <a:rPr lang="hu-HU" altLang="en-US" sz="2400" i="1" dirty="0" smtClean="0">
                <a:latin typeface="Times New Roman" panose="02020603050405020304" pitchFamily="18" charset="0"/>
                <a:cs typeface="Times New Roman" panose="02020603050405020304" pitchFamily="18" charset="0"/>
              </a:rPr>
              <a:t>C</a:t>
            </a:r>
            <a:r>
              <a:rPr lang="hu-HU" altLang="en-US" sz="2400" dirty="0" smtClean="0"/>
              <a:t>)</a:t>
            </a:r>
            <a:endParaRPr lang="en-US" altLang="en-US" sz="2400" dirty="0" smtClean="0"/>
          </a:p>
          <a:p>
            <a:pPr lvl="1"/>
            <a:r>
              <a:rPr lang="en-US" altLang="en-US" sz="2400" dirty="0" err="1" smtClean="0"/>
              <a:t>Koordin</a:t>
            </a:r>
            <a:r>
              <a:rPr lang="hu-HU" altLang="en-US" sz="2400" dirty="0" err="1" smtClean="0"/>
              <a:t>átatengelyekkel</a:t>
            </a:r>
            <a:r>
              <a:rPr lang="hu-HU" altLang="en-US" sz="2400" dirty="0" smtClean="0"/>
              <a:t> párhuzamos tengelyű ellipszis paraméteres egyenlete</a:t>
            </a:r>
            <a:endParaRPr lang="en-US" altLang="en-US" sz="2400" dirty="0" smtClean="0"/>
          </a:p>
          <a:p>
            <a:r>
              <a:rPr lang="en-US" altLang="en-US" sz="2800" dirty="0" smtClean="0"/>
              <a:t>3D</a:t>
            </a:r>
            <a:r>
              <a:rPr lang="hu-HU" altLang="en-US" sz="2800" dirty="0" smtClean="0"/>
              <a:t>: </a:t>
            </a:r>
            <a:r>
              <a:rPr lang="hu-HU" sz="2800" dirty="0" smtClean="0">
                <a:solidFill>
                  <a:srgbClr val="FF0000"/>
                </a:solidFill>
              </a:rPr>
              <a:t>Ír</a:t>
            </a:r>
            <a:r>
              <a:rPr lang="en-US" sz="2800" dirty="0" smtClean="0">
                <a:solidFill>
                  <a:srgbClr val="FF0000"/>
                </a:solidFill>
              </a:rPr>
              <a:t>d</a:t>
            </a:r>
            <a:r>
              <a:rPr lang="hu-HU" sz="2800" dirty="0" smtClean="0">
                <a:solidFill>
                  <a:srgbClr val="FF0000"/>
                </a:solidFill>
              </a:rPr>
              <a:t> fel az egyenlet</a:t>
            </a:r>
            <a:r>
              <a:rPr lang="en-US" sz="2800" dirty="0" smtClean="0">
                <a:solidFill>
                  <a:srgbClr val="FF0000"/>
                </a:solidFill>
              </a:rPr>
              <a:t>e</a:t>
            </a:r>
            <a:r>
              <a:rPr lang="hu-HU" sz="2800" dirty="0" smtClean="0">
                <a:solidFill>
                  <a:srgbClr val="FF0000"/>
                </a:solidFill>
              </a:rPr>
              <a:t>t</a:t>
            </a:r>
            <a:r>
              <a:rPr lang="en-US" sz="2800" dirty="0" smtClean="0">
                <a:solidFill>
                  <a:srgbClr val="FF0000"/>
                </a:solidFill>
              </a:rPr>
              <a:t>!</a:t>
            </a:r>
            <a:endParaRPr lang="en-US" altLang="en-US" sz="2800" dirty="0" smtClean="0"/>
          </a:p>
          <a:p>
            <a:pPr lvl="1"/>
            <a:r>
              <a:rPr lang="hu-HU" altLang="en-US" sz="2400" dirty="0" smtClean="0"/>
              <a:t>Gömb, henger és </a:t>
            </a:r>
            <a:r>
              <a:rPr lang="hu-HU" altLang="en-US" sz="2400" dirty="0" err="1" smtClean="0"/>
              <a:t>paraboloid</a:t>
            </a:r>
            <a:r>
              <a:rPr lang="hu-HU" altLang="en-US" sz="2400" dirty="0" smtClean="0"/>
              <a:t> implicit egyenlete</a:t>
            </a:r>
          </a:p>
          <a:p>
            <a:pPr lvl="1"/>
            <a:r>
              <a:rPr lang="hu-HU" altLang="en-US" sz="2400" dirty="0" smtClean="0"/>
              <a:t>Két kitérő egyenes (</a:t>
            </a:r>
            <a:r>
              <a:rPr lang="hu-HU" altLang="en-US" sz="2400" b="1" i="1" dirty="0" smtClean="0">
                <a:latin typeface="Times New Roman" panose="02020603050405020304" pitchFamily="18" charset="0"/>
                <a:cs typeface="Times New Roman" panose="02020603050405020304" pitchFamily="18" charset="0"/>
              </a:rPr>
              <a:t>r</a:t>
            </a:r>
            <a:r>
              <a:rPr lang="hu-HU" altLang="en-US" sz="2400" dirty="0" smtClean="0">
                <a:latin typeface="Times New Roman" panose="02020603050405020304" pitchFamily="18" charset="0"/>
                <a:cs typeface="Times New Roman" panose="02020603050405020304" pitchFamily="18" charset="0"/>
              </a:rPr>
              <a:t>1, </a:t>
            </a:r>
            <a:r>
              <a:rPr lang="hu-HU" altLang="en-US" sz="2400" b="1" i="1" dirty="0" smtClean="0">
                <a:latin typeface="Times New Roman" panose="02020603050405020304" pitchFamily="18" charset="0"/>
                <a:cs typeface="Times New Roman" panose="02020603050405020304" pitchFamily="18" charset="0"/>
              </a:rPr>
              <a:t>v</a:t>
            </a:r>
            <a:r>
              <a:rPr lang="hu-HU" altLang="en-US" sz="2400" dirty="0" smtClean="0">
                <a:latin typeface="Times New Roman" panose="02020603050405020304" pitchFamily="18" charset="0"/>
                <a:cs typeface="Times New Roman" panose="02020603050405020304" pitchFamily="18" charset="0"/>
              </a:rPr>
              <a:t>1</a:t>
            </a:r>
            <a:r>
              <a:rPr lang="hu-HU" altLang="en-US" sz="2400" dirty="0" smtClean="0"/>
              <a:t>) és (</a:t>
            </a:r>
            <a:r>
              <a:rPr lang="hu-HU" altLang="en-US" sz="2400" b="1" i="1" dirty="0" smtClean="0">
                <a:latin typeface="Times New Roman" panose="02020603050405020304" pitchFamily="18" charset="0"/>
                <a:cs typeface="Times New Roman" panose="02020603050405020304" pitchFamily="18" charset="0"/>
              </a:rPr>
              <a:t>r</a:t>
            </a:r>
            <a:r>
              <a:rPr lang="hu-HU" altLang="en-US" sz="2400" dirty="0" smtClean="0">
                <a:latin typeface="Times New Roman" panose="02020603050405020304" pitchFamily="18" charset="0"/>
                <a:cs typeface="Times New Roman" panose="02020603050405020304" pitchFamily="18" charset="0"/>
              </a:rPr>
              <a:t>2, </a:t>
            </a:r>
            <a:r>
              <a:rPr lang="hu-HU" altLang="en-US" sz="2400" b="1" i="1" dirty="0" smtClean="0">
                <a:latin typeface="Times New Roman" panose="02020603050405020304" pitchFamily="18" charset="0"/>
                <a:cs typeface="Times New Roman" panose="02020603050405020304" pitchFamily="18" charset="0"/>
              </a:rPr>
              <a:t>v</a:t>
            </a:r>
            <a:r>
              <a:rPr lang="hu-HU" altLang="en-US" sz="2400" dirty="0" smtClean="0">
                <a:latin typeface="Times New Roman" panose="02020603050405020304" pitchFamily="18" charset="0"/>
                <a:cs typeface="Times New Roman" panose="02020603050405020304" pitchFamily="18" charset="0"/>
              </a:rPr>
              <a:t>2</a:t>
            </a:r>
            <a:r>
              <a:rPr lang="hu-HU" altLang="en-US" sz="2400" dirty="0" smtClean="0"/>
              <a:t>) távolsága</a:t>
            </a:r>
            <a:endParaRPr lang="en-US" altLang="en-US" sz="2400" dirty="0" smtClean="0"/>
          </a:p>
          <a:p>
            <a:pPr lvl="1"/>
            <a:r>
              <a:rPr lang="hu-HU" altLang="en-US" sz="2400" dirty="0" smtClean="0"/>
              <a:t>Azon pontok, amelyek </a:t>
            </a:r>
            <a:r>
              <a:rPr lang="en-US" altLang="en-US" sz="2400" b="1" i="1" dirty="0" smtClean="0">
                <a:latin typeface="Times New Roman" panose="02020603050405020304" pitchFamily="18" charset="0"/>
                <a:cs typeface="Times New Roman" panose="02020603050405020304" pitchFamily="18" charset="0"/>
              </a:rPr>
              <a:t>p</a:t>
            </a:r>
            <a:r>
              <a:rPr lang="en-US" altLang="en-US" sz="2400" dirty="0" smtClean="0">
                <a:latin typeface="Times New Roman" panose="02020603050405020304" pitchFamily="18" charset="0"/>
                <a:cs typeface="Times New Roman" panose="02020603050405020304" pitchFamily="18" charset="0"/>
              </a:rPr>
              <a:t>1, </a:t>
            </a:r>
            <a:r>
              <a:rPr lang="en-US" altLang="en-US" sz="2400" b="1" i="1" dirty="0" smtClean="0">
                <a:latin typeface="Times New Roman" panose="02020603050405020304" pitchFamily="18" charset="0"/>
                <a:cs typeface="Times New Roman" panose="02020603050405020304" pitchFamily="18" charset="0"/>
              </a:rPr>
              <a:t>p</a:t>
            </a:r>
            <a:r>
              <a:rPr lang="en-US" altLang="en-US" sz="2400" dirty="0" smtClean="0">
                <a:latin typeface="Times New Roman" panose="02020603050405020304" pitchFamily="18" charset="0"/>
                <a:cs typeface="Times New Roman" panose="02020603050405020304" pitchFamily="18" charset="0"/>
              </a:rPr>
              <a:t>2 </a:t>
            </a:r>
            <a:r>
              <a:rPr lang="hu-HU" altLang="en-US" sz="2400" dirty="0" smtClean="0"/>
              <a:t>pontoktól mért távolságnégyzet összege = </a:t>
            </a:r>
            <a:r>
              <a:rPr lang="en-US" altLang="en-US" sz="2400" i="1" dirty="0" smtClean="0">
                <a:latin typeface="Times New Roman" panose="02020603050405020304" pitchFamily="18" charset="0"/>
                <a:cs typeface="Times New Roman" panose="02020603050405020304" pitchFamily="18" charset="0"/>
              </a:rPr>
              <a:t>C</a:t>
            </a:r>
            <a:r>
              <a:rPr lang="en-US" altLang="en-US" sz="2400" i="1" dirty="0" smtClean="0"/>
              <a:t>.</a:t>
            </a:r>
            <a:endParaRPr lang="hu-HU" altLang="en-US" sz="2400" i="1" dirty="0" smtClean="0"/>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US" dirty="0" smtClean="0">
                <a:solidFill>
                  <a:srgbClr val="FF0000"/>
                </a:solidFill>
              </a:rPr>
              <a:t>Gauss g</a:t>
            </a:r>
            <a:r>
              <a:rPr lang="hu-HU" dirty="0" err="1" smtClean="0">
                <a:solidFill>
                  <a:srgbClr val="FF0000"/>
                </a:solidFill>
              </a:rPr>
              <a:t>örbület</a:t>
            </a:r>
            <a:r>
              <a:rPr lang="hu-HU" dirty="0" smtClean="0">
                <a:solidFill>
                  <a:srgbClr val="FF0000"/>
                </a:solidFill>
              </a:rPr>
              <a:t>, és fő görbületi irányok</a:t>
            </a:r>
            <a:endParaRPr lang="en-US" dirty="0">
              <a:solidFill>
                <a:srgbClr val="FF0000"/>
              </a:solidFill>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05" y="2924944"/>
            <a:ext cx="28575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290" y="2914991"/>
            <a:ext cx="2105025"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4188" y="2636912"/>
            <a:ext cx="225742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2245" y="5090279"/>
            <a:ext cx="2390775"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1124744"/>
            <a:ext cx="18859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zövegdoboz 7"/>
          <p:cNvSpPr txBox="1"/>
          <p:nvPr/>
        </p:nvSpPr>
        <p:spPr>
          <a:xfrm>
            <a:off x="4982245" y="1741993"/>
            <a:ext cx="1632177" cy="584775"/>
          </a:xfrm>
          <a:prstGeom prst="rect">
            <a:avLst/>
          </a:prstGeom>
          <a:noFill/>
          <a:ln>
            <a:solidFill>
              <a:schemeClr val="tx1"/>
            </a:solidFill>
          </a:ln>
        </p:spPr>
        <p:txBody>
          <a:bodyPr wrap="none" rtlCol="0">
            <a:spAutoFit/>
          </a:bodyPr>
          <a:lstStyle/>
          <a:p>
            <a:r>
              <a:rPr lang="en-US" sz="3200" i="1" dirty="0" smtClean="0">
                <a:sym typeface="Symbol"/>
              </a:rPr>
              <a:t>K =</a:t>
            </a:r>
            <a:r>
              <a:rPr lang="en-US" sz="3200" baseline="-25000" dirty="0" smtClean="0">
                <a:sym typeface="Symbol"/>
              </a:rPr>
              <a:t>1</a:t>
            </a:r>
            <a:r>
              <a:rPr lang="en-US" sz="3200" i="1" dirty="0" smtClean="0">
                <a:sym typeface="Symbol"/>
              </a:rPr>
              <a:t></a:t>
            </a:r>
            <a:r>
              <a:rPr lang="en-US" sz="3200" baseline="-25000" dirty="0" smtClean="0">
                <a:sym typeface="Symbol"/>
              </a:rPr>
              <a:t> 2</a:t>
            </a:r>
            <a:endParaRPr lang="en-US" sz="3200" i="1" dirty="0"/>
          </a:p>
        </p:txBody>
      </p:sp>
      <p:sp>
        <p:nvSpPr>
          <p:cNvPr id="9" name="Szövegdoboz 8"/>
          <p:cNvSpPr txBox="1"/>
          <p:nvPr/>
        </p:nvSpPr>
        <p:spPr>
          <a:xfrm>
            <a:off x="1316250" y="4805854"/>
            <a:ext cx="1043876" cy="584775"/>
          </a:xfrm>
          <a:prstGeom prst="rect">
            <a:avLst/>
          </a:prstGeom>
          <a:noFill/>
          <a:ln>
            <a:solidFill>
              <a:schemeClr val="tx1"/>
            </a:solidFill>
          </a:ln>
        </p:spPr>
        <p:txBody>
          <a:bodyPr wrap="none" rtlCol="0">
            <a:spAutoFit/>
          </a:bodyPr>
          <a:lstStyle/>
          <a:p>
            <a:r>
              <a:rPr lang="en-US" sz="3200" i="1" dirty="0" smtClean="0">
                <a:sym typeface="Symbol"/>
              </a:rPr>
              <a:t>K =</a:t>
            </a:r>
            <a:r>
              <a:rPr lang="en-US" sz="3200" dirty="0" smtClean="0">
                <a:sym typeface="Symbol"/>
              </a:rPr>
              <a:t>0</a:t>
            </a:r>
            <a:endParaRPr lang="en-US" sz="3200" dirty="0"/>
          </a:p>
        </p:txBody>
      </p:sp>
      <p:sp>
        <p:nvSpPr>
          <p:cNvPr id="10" name="Szövegdoboz 9"/>
          <p:cNvSpPr txBox="1"/>
          <p:nvPr/>
        </p:nvSpPr>
        <p:spPr>
          <a:xfrm>
            <a:off x="4146570" y="4346628"/>
            <a:ext cx="1043876" cy="584775"/>
          </a:xfrm>
          <a:prstGeom prst="rect">
            <a:avLst/>
          </a:prstGeom>
          <a:noFill/>
          <a:ln>
            <a:solidFill>
              <a:schemeClr val="tx1"/>
            </a:solidFill>
          </a:ln>
        </p:spPr>
        <p:txBody>
          <a:bodyPr wrap="none" rtlCol="0">
            <a:spAutoFit/>
          </a:bodyPr>
          <a:lstStyle/>
          <a:p>
            <a:r>
              <a:rPr lang="en-US" sz="3200" i="1" dirty="0" smtClean="0">
                <a:sym typeface="Symbol"/>
              </a:rPr>
              <a:t>K &gt;</a:t>
            </a:r>
            <a:r>
              <a:rPr lang="en-US" sz="3200" dirty="0" smtClean="0">
                <a:sym typeface="Symbol"/>
              </a:rPr>
              <a:t>0</a:t>
            </a:r>
            <a:endParaRPr lang="en-US" sz="3200" dirty="0"/>
          </a:p>
        </p:txBody>
      </p:sp>
      <p:sp>
        <p:nvSpPr>
          <p:cNvPr id="11" name="Szövegdoboz 10"/>
          <p:cNvSpPr txBox="1"/>
          <p:nvPr/>
        </p:nvSpPr>
        <p:spPr>
          <a:xfrm>
            <a:off x="7236296" y="4254376"/>
            <a:ext cx="1043876" cy="584775"/>
          </a:xfrm>
          <a:prstGeom prst="rect">
            <a:avLst/>
          </a:prstGeom>
          <a:noFill/>
          <a:ln>
            <a:solidFill>
              <a:schemeClr val="tx1"/>
            </a:solidFill>
          </a:ln>
        </p:spPr>
        <p:txBody>
          <a:bodyPr wrap="none" rtlCol="0">
            <a:spAutoFit/>
          </a:bodyPr>
          <a:lstStyle/>
          <a:p>
            <a:r>
              <a:rPr lang="en-US" sz="3200" i="1" dirty="0" smtClean="0">
                <a:sym typeface="Symbol"/>
              </a:rPr>
              <a:t>K &lt;</a:t>
            </a:r>
            <a:r>
              <a:rPr lang="en-US" sz="3200" dirty="0" smtClean="0">
                <a:sym typeface="Symbol"/>
              </a:rPr>
              <a:t>0</a:t>
            </a:r>
            <a:endParaRPr lang="en-US" sz="3200" dirty="0"/>
          </a:p>
        </p:txBody>
      </p:sp>
      <p:cxnSp>
        <p:nvCxnSpPr>
          <p:cNvPr id="6" name="Egyenes összekötő nyíllal 5"/>
          <p:cNvCxnSpPr>
            <a:stCxn id="10" idx="2"/>
          </p:cNvCxnSpPr>
          <p:nvPr/>
        </p:nvCxnSpPr>
        <p:spPr>
          <a:xfrm>
            <a:off x="4668508" y="4931403"/>
            <a:ext cx="313737" cy="94586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Egyenes összekötő nyíllal 11"/>
          <p:cNvCxnSpPr>
            <a:stCxn id="11" idx="2"/>
          </p:cNvCxnSpPr>
          <p:nvPr/>
        </p:nvCxnSpPr>
        <p:spPr>
          <a:xfrm flipH="1">
            <a:off x="6012160" y="4839151"/>
            <a:ext cx="1746074" cy="89410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Szabadkézi sokszög 2"/>
          <p:cNvSpPr/>
          <p:nvPr/>
        </p:nvSpPr>
        <p:spPr>
          <a:xfrm>
            <a:off x="6979513" y="1270079"/>
            <a:ext cx="1389529" cy="686227"/>
          </a:xfrm>
          <a:custGeom>
            <a:avLst/>
            <a:gdLst>
              <a:gd name="connsiteX0" fmla="*/ 0 w 1371600"/>
              <a:gd name="connsiteY0" fmla="*/ 618565 h 656299"/>
              <a:gd name="connsiteX1" fmla="*/ 770964 w 1371600"/>
              <a:gd name="connsiteY1" fmla="*/ 636494 h 656299"/>
              <a:gd name="connsiteX2" fmla="*/ 1228164 w 1371600"/>
              <a:gd name="connsiteY2" fmla="*/ 376518 h 656299"/>
              <a:gd name="connsiteX3" fmla="*/ 1371600 w 1371600"/>
              <a:gd name="connsiteY3" fmla="*/ 0 h 656299"/>
              <a:gd name="connsiteX0" fmla="*/ 0 w 1389529"/>
              <a:gd name="connsiteY0" fmla="*/ 681318 h 694085"/>
              <a:gd name="connsiteX1" fmla="*/ 788893 w 1389529"/>
              <a:gd name="connsiteY1" fmla="*/ 636494 h 694085"/>
              <a:gd name="connsiteX2" fmla="*/ 1246093 w 1389529"/>
              <a:gd name="connsiteY2" fmla="*/ 376518 h 694085"/>
              <a:gd name="connsiteX3" fmla="*/ 1389529 w 1389529"/>
              <a:gd name="connsiteY3" fmla="*/ 0 h 694085"/>
              <a:gd name="connsiteX0" fmla="*/ 0 w 1389529"/>
              <a:gd name="connsiteY0" fmla="*/ 681318 h 686227"/>
              <a:gd name="connsiteX1" fmla="*/ 788893 w 1389529"/>
              <a:gd name="connsiteY1" fmla="*/ 636494 h 686227"/>
              <a:gd name="connsiteX2" fmla="*/ 1246093 w 1389529"/>
              <a:gd name="connsiteY2" fmla="*/ 376518 h 686227"/>
              <a:gd name="connsiteX3" fmla="*/ 1389529 w 1389529"/>
              <a:gd name="connsiteY3" fmla="*/ 0 h 686227"/>
            </a:gdLst>
            <a:ahLst/>
            <a:cxnLst>
              <a:cxn ang="0">
                <a:pos x="connsiteX0" y="connsiteY0"/>
              </a:cxn>
              <a:cxn ang="0">
                <a:pos x="connsiteX1" y="connsiteY1"/>
              </a:cxn>
              <a:cxn ang="0">
                <a:pos x="connsiteX2" y="connsiteY2"/>
              </a:cxn>
              <a:cxn ang="0">
                <a:pos x="connsiteX3" y="connsiteY3"/>
              </a:cxn>
            </a:cxnLst>
            <a:rect l="l" t="t" r="r" b="b"/>
            <a:pathLst>
              <a:path w="1389529" h="686227">
                <a:moveTo>
                  <a:pt x="0" y="681318"/>
                </a:moveTo>
                <a:cubicBezTo>
                  <a:pt x="283135" y="692523"/>
                  <a:pt x="581211" y="687294"/>
                  <a:pt x="788893" y="636494"/>
                </a:cubicBezTo>
                <a:cubicBezTo>
                  <a:pt x="996575" y="585694"/>
                  <a:pt x="1145987" y="482600"/>
                  <a:pt x="1246093" y="376518"/>
                </a:cubicBezTo>
                <a:cubicBezTo>
                  <a:pt x="1346199" y="270436"/>
                  <a:pt x="1367864" y="135218"/>
                  <a:pt x="138952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zabadkézi sokszög 14"/>
          <p:cNvSpPr/>
          <p:nvPr/>
        </p:nvSpPr>
        <p:spPr>
          <a:xfrm flipV="1">
            <a:off x="6984485" y="2028314"/>
            <a:ext cx="1389529" cy="680606"/>
          </a:xfrm>
          <a:custGeom>
            <a:avLst/>
            <a:gdLst>
              <a:gd name="connsiteX0" fmla="*/ 0 w 1371600"/>
              <a:gd name="connsiteY0" fmla="*/ 618565 h 656299"/>
              <a:gd name="connsiteX1" fmla="*/ 770964 w 1371600"/>
              <a:gd name="connsiteY1" fmla="*/ 636494 h 656299"/>
              <a:gd name="connsiteX2" fmla="*/ 1228164 w 1371600"/>
              <a:gd name="connsiteY2" fmla="*/ 376518 h 656299"/>
              <a:gd name="connsiteX3" fmla="*/ 1371600 w 1371600"/>
              <a:gd name="connsiteY3" fmla="*/ 0 h 656299"/>
              <a:gd name="connsiteX0" fmla="*/ 0 w 1389529"/>
              <a:gd name="connsiteY0" fmla="*/ 681318 h 694085"/>
              <a:gd name="connsiteX1" fmla="*/ 788893 w 1389529"/>
              <a:gd name="connsiteY1" fmla="*/ 636494 h 694085"/>
              <a:gd name="connsiteX2" fmla="*/ 1246093 w 1389529"/>
              <a:gd name="connsiteY2" fmla="*/ 376518 h 694085"/>
              <a:gd name="connsiteX3" fmla="*/ 1389529 w 1389529"/>
              <a:gd name="connsiteY3" fmla="*/ 0 h 694085"/>
              <a:gd name="connsiteX0" fmla="*/ 0 w 1389529"/>
              <a:gd name="connsiteY0" fmla="*/ 681318 h 686227"/>
              <a:gd name="connsiteX1" fmla="*/ 788893 w 1389529"/>
              <a:gd name="connsiteY1" fmla="*/ 636494 h 686227"/>
              <a:gd name="connsiteX2" fmla="*/ 1246093 w 1389529"/>
              <a:gd name="connsiteY2" fmla="*/ 376518 h 686227"/>
              <a:gd name="connsiteX3" fmla="*/ 1389529 w 1389529"/>
              <a:gd name="connsiteY3" fmla="*/ 0 h 686227"/>
            </a:gdLst>
            <a:ahLst/>
            <a:cxnLst>
              <a:cxn ang="0">
                <a:pos x="connsiteX0" y="connsiteY0"/>
              </a:cxn>
              <a:cxn ang="0">
                <a:pos x="connsiteX1" y="connsiteY1"/>
              </a:cxn>
              <a:cxn ang="0">
                <a:pos x="connsiteX2" y="connsiteY2"/>
              </a:cxn>
              <a:cxn ang="0">
                <a:pos x="connsiteX3" y="connsiteY3"/>
              </a:cxn>
            </a:cxnLst>
            <a:rect l="l" t="t" r="r" b="b"/>
            <a:pathLst>
              <a:path w="1389529" h="686227">
                <a:moveTo>
                  <a:pt x="0" y="681318"/>
                </a:moveTo>
                <a:cubicBezTo>
                  <a:pt x="283135" y="692523"/>
                  <a:pt x="581211" y="687294"/>
                  <a:pt x="788893" y="636494"/>
                </a:cubicBezTo>
                <a:cubicBezTo>
                  <a:pt x="996575" y="585694"/>
                  <a:pt x="1145987" y="482600"/>
                  <a:pt x="1246093" y="376518"/>
                </a:cubicBezTo>
                <a:cubicBezTo>
                  <a:pt x="1346199" y="270436"/>
                  <a:pt x="1367864" y="135218"/>
                  <a:pt x="138952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lipszis 6"/>
          <p:cNvSpPr/>
          <p:nvPr/>
        </p:nvSpPr>
        <p:spPr>
          <a:xfrm>
            <a:off x="8316416" y="1270079"/>
            <a:ext cx="147599" cy="14388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lipszis 16"/>
          <p:cNvSpPr/>
          <p:nvPr/>
        </p:nvSpPr>
        <p:spPr>
          <a:xfrm>
            <a:off x="6948264" y="1946769"/>
            <a:ext cx="45719" cy="78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9440751"/>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21196" y="113545"/>
            <a:ext cx="8229600" cy="1143000"/>
          </a:xfrm>
        </p:spPr>
        <p:txBody>
          <a:bodyPr/>
          <a:lstStyle/>
          <a:p>
            <a:r>
              <a:rPr lang="hu-HU" dirty="0" smtClean="0">
                <a:solidFill>
                  <a:srgbClr val="FF0000"/>
                </a:solidFill>
              </a:rPr>
              <a:t>Mire jó? NPR</a:t>
            </a:r>
            <a:endParaRPr lang="en-US" dirty="0">
              <a:solidFill>
                <a:srgbClr val="FF0000"/>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65" y="1256545"/>
            <a:ext cx="4335111" cy="273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4443" y="944724"/>
            <a:ext cx="4769557"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2543" y="2312876"/>
            <a:ext cx="4533356" cy="173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516" y="4153107"/>
            <a:ext cx="8640960" cy="2623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kciógomb: Tovább vagy Következő 2">
            <a:hlinkClick r:id="rId7" action="ppaction://hlinkfile" highlightClick="1"/>
          </p:cNvPr>
          <p:cNvSpPr/>
          <p:nvPr/>
        </p:nvSpPr>
        <p:spPr>
          <a:xfrm>
            <a:off x="503548" y="296652"/>
            <a:ext cx="1404156" cy="72008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810403"/>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4341518" cy="1143000"/>
          </a:xfrm>
        </p:spPr>
        <p:txBody>
          <a:bodyPr/>
          <a:lstStyle/>
          <a:p>
            <a:r>
              <a:rPr lang="hu-HU" dirty="0" smtClean="0">
                <a:solidFill>
                  <a:srgbClr val="FF0000"/>
                </a:solidFill>
              </a:rPr>
              <a:t>Gömbi geometria</a:t>
            </a:r>
            <a:endParaRPr lang="en-US" dirty="0">
              <a:solidFill>
                <a:srgbClr val="FF0000"/>
              </a:solidFill>
            </a:endParaRPr>
          </a:p>
        </p:txBody>
      </p:sp>
      <p:sp>
        <p:nvSpPr>
          <p:cNvPr id="3" name="Tartalom helye 2"/>
          <p:cNvSpPr>
            <a:spLocks noGrp="1"/>
          </p:cNvSpPr>
          <p:nvPr>
            <p:ph idx="1"/>
          </p:nvPr>
        </p:nvSpPr>
        <p:spPr>
          <a:xfrm>
            <a:off x="215516" y="1196752"/>
            <a:ext cx="4729462" cy="4525963"/>
          </a:xfrm>
        </p:spPr>
        <p:txBody>
          <a:bodyPr>
            <a:noAutofit/>
          </a:bodyPr>
          <a:lstStyle/>
          <a:p>
            <a:r>
              <a:rPr lang="hu-HU" sz="2400" dirty="0" smtClean="0"/>
              <a:t>Pozitív görbület</a:t>
            </a:r>
          </a:p>
          <a:p>
            <a:r>
              <a:rPr lang="hu-HU" sz="2400" dirty="0" smtClean="0"/>
              <a:t>Egyenes </a:t>
            </a:r>
            <a:r>
              <a:rPr lang="en-US" sz="2400" dirty="0" smtClean="0"/>
              <a:t>= f</a:t>
            </a:r>
            <a:r>
              <a:rPr lang="hu-HU" sz="2400" dirty="0" err="1" smtClean="0"/>
              <a:t>őkör</a:t>
            </a:r>
            <a:r>
              <a:rPr lang="hu-HU" sz="2400" dirty="0" smtClean="0"/>
              <a:t> (legrövidebb út)</a:t>
            </a:r>
          </a:p>
          <a:p>
            <a:r>
              <a:rPr lang="hu-HU" sz="2400" dirty="0" smtClean="0"/>
              <a:t>Egyenesek mindig metszők</a:t>
            </a:r>
          </a:p>
          <a:p>
            <a:r>
              <a:rPr lang="hu-HU" sz="2400" dirty="0" smtClean="0"/>
              <a:t>Háromszög szögeinek összege </a:t>
            </a:r>
            <a:r>
              <a:rPr lang="en-US" sz="2400" dirty="0" smtClean="0"/>
              <a:t>&gt; 180 </a:t>
            </a:r>
            <a:r>
              <a:rPr lang="en-US" sz="2400" dirty="0" err="1" smtClean="0"/>
              <a:t>fok</a:t>
            </a:r>
            <a:r>
              <a:rPr lang="en-US" sz="2400" dirty="0" smtClean="0"/>
              <a:t> (</a:t>
            </a:r>
            <a:r>
              <a:rPr lang="en-US" sz="2400" dirty="0" err="1" smtClean="0"/>
              <a:t>ar</a:t>
            </a:r>
            <a:r>
              <a:rPr lang="hu-HU" sz="2400" dirty="0" err="1" smtClean="0"/>
              <a:t>ányosan</a:t>
            </a:r>
            <a:r>
              <a:rPr lang="hu-HU" sz="2400" dirty="0" smtClean="0"/>
              <a:t> a területtel)</a:t>
            </a:r>
          </a:p>
          <a:p>
            <a:r>
              <a:rPr lang="hu-HU" altLang="en-US" sz="2400" dirty="0" smtClean="0">
                <a:cs typeface="Calibri" panose="020F0502020204030204" pitchFamily="34" charset="0"/>
              </a:rPr>
              <a:t>Derékszögű háromszög: </a:t>
            </a:r>
            <a:r>
              <a:rPr lang="hu-HU" altLang="en-US" sz="2400" i="1" dirty="0" smtClean="0">
                <a:cs typeface="Calibri" panose="020F0502020204030204" pitchFamily="34" charset="0"/>
              </a:rPr>
              <a:t>a</a:t>
            </a:r>
            <a:r>
              <a:rPr lang="hu-HU" altLang="en-US" sz="2400" baseline="30000" dirty="0" smtClean="0">
                <a:cs typeface="Calibri" panose="020F0502020204030204" pitchFamily="34" charset="0"/>
              </a:rPr>
              <a:t>2</a:t>
            </a:r>
            <a:r>
              <a:rPr lang="hu-HU" altLang="en-US" sz="2400" dirty="0" smtClean="0">
                <a:cs typeface="Calibri" panose="020F0502020204030204" pitchFamily="34" charset="0"/>
              </a:rPr>
              <a:t>+</a:t>
            </a:r>
            <a:r>
              <a:rPr lang="hu-HU" altLang="en-US" sz="2400" i="1" dirty="0" smtClean="0">
                <a:cs typeface="Calibri" panose="020F0502020204030204" pitchFamily="34" charset="0"/>
              </a:rPr>
              <a:t>b</a:t>
            </a:r>
            <a:r>
              <a:rPr lang="hu-HU" altLang="en-US" sz="2400" baseline="30000" dirty="0" smtClean="0">
                <a:cs typeface="Calibri" panose="020F0502020204030204" pitchFamily="34" charset="0"/>
              </a:rPr>
              <a:t>2</a:t>
            </a:r>
            <a:r>
              <a:rPr lang="hu-HU" altLang="en-US" sz="2400" dirty="0" smtClean="0">
                <a:cs typeface="Calibri" panose="020F0502020204030204" pitchFamily="34" charset="0"/>
              </a:rPr>
              <a:t> </a:t>
            </a:r>
            <a:r>
              <a:rPr lang="en-US" altLang="en-US" sz="2400" dirty="0">
                <a:cs typeface="Calibri" panose="020F0502020204030204" pitchFamily="34" charset="0"/>
              </a:rPr>
              <a:t>&gt;</a:t>
            </a:r>
            <a:r>
              <a:rPr lang="en-US" altLang="en-US" sz="2400" dirty="0" smtClean="0">
                <a:cs typeface="Calibri" panose="020F0502020204030204" pitchFamily="34" charset="0"/>
              </a:rPr>
              <a:t> </a:t>
            </a:r>
            <a:r>
              <a:rPr lang="en-US" altLang="en-US" sz="2400" i="1" dirty="0">
                <a:cs typeface="Calibri" panose="020F0502020204030204" pitchFamily="34" charset="0"/>
              </a:rPr>
              <a:t>c</a:t>
            </a:r>
            <a:r>
              <a:rPr lang="hu-HU" altLang="en-US" sz="2400" baseline="30000" dirty="0">
                <a:cs typeface="Calibri" panose="020F0502020204030204" pitchFamily="34" charset="0"/>
              </a:rPr>
              <a:t>2</a:t>
            </a:r>
            <a:endParaRPr lang="hu-HU" altLang="en-US" sz="2400" dirty="0"/>
          </a:p>
          <a:p>
            <a:r>
              <a:rPr lang="en-US" sz="2400" dirty="0" err="1" smtClean="0"/>
              <a:t>Hasonl</a:t>
            </a:r>
            <a:r>
              <a:rPr lang="hu-HU" sz="2400" dirty="0" smtClean="0"/>
              <a:t>óság </a:t>
            </a:r>
            <a:r>
              <a:rPr lang="en-US" sz="2400" dirty="0" smtClean="0"/>
              <a:t>= </a:t>
            </a:r>
            <a:r>
              <a:rPr lang="en-US" sz="2400" dirty="0" err="1" smtClean="0"/>
              <a:t>Egybev</a:t>
            </a:r>
            <a:r>
              <a:rPr lang="hu-HU" sz="2400" dirty="0" smtClean="0"/>
              <a:t>ágóság</a:t>
            </a:r>
          </a:p>
          <a:p>
            <a:endParaRPr lang="en-US" sz="2400" dirty="0"/>
          </a:p>
        </p:txBody>
      </p:sp>
      <p:sp>
        <p:nvSpPr>
          <p:cNvPr id="4" name="Szövegdoboz 3"/>
          <p:cNvSpPr txBox="1"/>
          <p:nvPr/>
        </p:nvSpPr>
        <p:spPr>
          <a:xfrm>
            <a:off x="4798718" y="90385"/>
            <a:ext cx="4259599" cy="2862322"/>
          </a:xfrm>
          <a:prstGeom prst="rect">
            <a:avLst/>
          </a:prstGeom>
          <a:solidFill>
            <a:schemeClr val="bg2">
              <a:lumMod val="75000"/>
              <a:lumOff val="25000"/>
            </a:schemeClr>
          </a:solidFill>
          <a:ln w="38100">
            <a:solidFill>
              <a:srgbClr val="FF0000"/>
            </a:solidFill>
          </a:ln>
        </p:spPr>
        <p:txBody>
          <a:bodyPr wrap="square">
            <a:spAutoFit/>
          </a:bodyPr>
          <a:lstStyle/>
          <a:p>
            <a:pPr algn="l">
              <a:defRPr/>
            </a:pPr>
            <a:r>
              <a:rPr lang="hu-HU" sz="1800" u="sng" dirty="0" smtClean="0">
                <a:latin typeface="+mn-lt"/>
              </a:rPr>
              <a:t>Euklideszi geometria axiómái nem jók: </a:t>
            </a:r>
            <a:r>
              <a:rPr lang="en-US" sz="1800" u="sng" dirty="0" smtClean="0">
                <a:latin typeface="+mn-lt"/>
              </a:rPr>
              <a:t> </a:t>
            </a:r>
            <a:endParaRPr lang="hu-HU" sz="1800" u="sng" dirty="0" smtClean="0">
              <a:latin typeface="+mn-lt"/>
            </a:endParaRPr>
          </a:p>
          <a:p>
            <a:pPr marL="179388" indent="-179388" algn="l">
              <a:buFont typeface="Arial" pitchFamily="34" charset="0"/>
              <a:buChar char="•"/>
              <a:defRPr/>
            </a:pPr>
            <a:r>
              <a:rPr lang="hu-HU" sz="1800" dirty="0" smtClean="0">
                <a:latin typeface="+mn-lt"/>
              </a:rPr>
              <a:t>Két </a:t>
            </a:r>
            <a:r>
              <a:rPr lang="hu-HU" sz="1800" dirty="0">
                <a:latin typeface="+mn-lt"/>
              </a:rPr>
              <a:t>pont </a:t>
            </a:r>
            <a:r>
              <a:rPr lang="hu-HU" sz="1800" b="1" dirty="0" smtClean="0">
                <a:latin typeface="+mn-lt"/>
              </a:rPr>
              <a:t>nem mindig </a:t>
            </a:r>
            <a:r>
              <a:rPr lang="hu-HU" sz="1800" dirty="0" smtClean="0">
                <a:latin typeface="+mn-lt"/>
              </a:rPr>
              <a:t>határoz meg </a:t>
            </a:r>
            <a:r>
              <a:rPr lang="en-US" sz="1800" dirty="0" err="1" smtClean="0">
                <a:latin typeface="+mn-lt"/>
              </a:rPr>
              <a:t>eg</a:t>
            </a:r>
            <a:r>
              <a:rPr lang="hu-HU" sz="1800" dirty="0" err="1" smtClean="0">
                <a:latin typeface="+mn-lt"/>
              </a:rPr>
              <a:t>yértelműen</a:t>
            </a:r>
            <a:r>
              <a:rPr lang="hu-HU" sz="1800" dirty="0" smtClean="0">
                <a:latin typeface="+mn-lt"/>
              </a:rPr>
              <a:t> egy </a:t>
            </a:r>
            <a:r>
              <a:rPr lang="hu-HU" sz="1800" dirty="0">
                <a:latin typeface="+mn-lt"/>
              </a:rPr>
              <a:t>egyenest.</a:t>
            </a:r>
            <a:endParaRPr lang="en-US" sz="1800" dirty="0">
              <a:latin typeface="+mn-lt"/>
            </a:endParaRPr>
          </a:p>
          <a:p>
            <a:pPr marL="179388" indent="-179388" algn="l">
              <a:buFont typeface="Arial" pitchFamily="34" charset="0"/>
              <a:buChar char="•"/>
              <a:defRPr/>
            </a:pPr>
            <a:r>
              <a:rPr lang="hu-HU" sz="1800" dirty="0" smtClean="0">
                <a:latin typeface="+mn-lt"/>
              </a:rPr>
              <a:t>Egy </a:t>
            </a:r>
            <a:r>
              <a:rPr lang="hu-HU" sz="1800" dirty="0">
                <a:latin typeface="+mn-lt"/>
              </a:rPr>
              <a:t>egyenesnek van legalább két pontja.</a:t>
            </a:r>
            <a:endParaRPr lang="en-US" sz="1800" dirty="0">
              <a:latin typeface="+mn-lt"/>
            </a:endParaRPr>
          </a:p>
          <a:p>
            <a:pPr marL="179388" indent="-179388" algn="l">
              <a:buFont typeface="Arial" pitchFamily="34" charset="0"/>
              <a:buChar char="•"/>
              <a:defRPr/>
            </a:pPr>
            <a:r>
              <a:rPr lang="hu-HU" sz="1800" b="1" dirty="0" smtClean="0">
                <a:latin typeface="+mn-lt"/>
              </a:rPr>
              <a:t>Két egyenes mindig metszi egymást két pontban.</a:t>
            </a:r>
          </a:p>
          <a:p>
            <a:pPr marL="179388" indent="-179388" algn="l">
              <a:buFont typeface="Arial" pitchFamily="34" charset="0"/>
              <a:buChar char="•"/>
              <a:defRPr/>
            </a:pPr>
            <a:r>
              <a:rPr lang="hu-HU" sz="1800" dirty="0" smtClean="0">
                <a:latin typeface="+mn-lt"/>
              </a:rPr>
              <a:t>Átmozgatható </a:t>
            </a:r>
            <a:r>
              <a:rPr lang="hu-HU" sz="1800" dirty="0">
                <a:latin typeface="+mn-lt"/>
              </a:rPr>
              <a:t>(egybevágó) dolgok mérete megegyező</a:t>
            </a:r>
          </a:p>
          <a:p>
            <a:pPr marL="179388" indent="-179388" algn="l">
              <a:buFont typeface="Arial" pitchFamily="34" charset="0"/>
              <a:buChar char="•"/>
              <a:defRPr/>
            </a:pPr>
            <a:r>
              <a:rPr lang="hu-HU" sz="1800" dirty="0" smtClean="0">
                <a:latin typeface="+mn-lt"/>
              </a:rPr>
              <a:t>A részek összege az egész mérete</a:t>
            </a:r>
          </a:p>
          <a:p>
            <a:pPr marL="179388" indent="-179388" algn="l">
              <a:buFont typeface="Arial" pitchFamily="34" charset="0"/>
              <a:buChar char="•"/>
              <a:defRPr/>
            </a:pPr>
            <a:r>
              <a:rPr lang="hu-HU" sz="1800" dirty="0" smtClean="0">
                <a:latin typeface="+mn-lt"/>
              </a:rPr>
              <a:t>…</a:t>
            </a:r>
            <a:endParaRPr lang="en-US" sz="1800" dirty="0">
              <a:latin typeface="+mn-lt"/>
            </a:endParaRPr>
          </a:p>
        </p:txBody>
      </p:sp>
      <p:pic>
        <p:nvPicPr>
          <p:cNvPr id="5126" name="Picture 6" descr="Image result for spherical geome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662" y="3104964"/>
            <a:ext cx="3483710" cy="3470102"/>
          </a:xfrm>
          <a:prstGeom prst="rect">
            <a:avLst/>
          </a:prstGeom>
          <a:noFill/>
          <a:extLst>
            <a:ext uri="{909E8E84-426E-40DD-AFC4-6F175D3DCCD1}">
              <a14:hiddenFill xmlns:a14="http://schemas.microsoft.com/office/drawing/2010/main">
                <a:solidFill>
                  <a:srgbClr val="FFFFFF"/>
                </a:solidFill>
              </a14:hiddenFill>
            </a:ext>
          </a:extLst>
        </p:spPr>
      </p:pic>
      <p:sp>
        <p:nvSpPr>
          <p:cNvPr id="9" name="Szabadkézi sokszög 8"/>
          <p:cNvSpPr/>
          <p:nvPr/>
        </p:nvSpPr>
        <p:spPr>
          <a:xfrm>
            <a:off x="5976156" y="3734279"/>
            <a:ext cx="1446048" cy="477799"/>
          </a:xfrm>
          <a:custGeom>
            <a:avLst/>
            <a:gdLst>
              <a:gd name="connsiteX0" fmla="*/ 1556425 w 1556425"/>
              <a:gd name="connsiteY0" fmla="*/ 457437 h 457437"/>
              <a:gd name="connsiteX1" fmla="*/ 1167319 w 1556425"/>
              <a:gd name="connsiteY1" fmla="*/ 165607 h 457437"/>
              <a:gd name="connsiteX2" fmla="*/ 778212 w 1556425"/>
              <a:gd name="connsiteY2" fmla="*/ 237 h 457437"/>
              <a:gd name="connsiteX3" fmla="*/ 0 w 1556425"/>
              <a:gd name="connsiteY3" fmla="*/ 136424 h 457437"/>
              <a:gd name="connsiteX0" fmla="*/ 1556425 w 1556425"/>
              <a:gd name="connsiteY0" fmla="*/ 476844 h 476844"/>
              <a:gd name="connsiteX1" fmla="*/ 1167319 w 1556425"/>
              <a:gd name="connsiteY1" fmla="*/ 185014 h 476844"/>
              <a:gd name="connsiteX2" fmla="*/ 583659 w 1556425"/>
              <a:gd name="connsiteY2" fmla="*/ 189 h 476844"/>
              <a:gd name="connsiteX3" fmla="*/ 0 w 1556425"/>
              <a:gd name="connsiteY3" fmla="*/ 155831 h 476844"/>
              <a:gd name="connsiteX0" fmla="*/ 1556425 w 1556425"/>
              <a:gd name="connsiteY0" fmla="*/ 476655 h 476655"/>
              <a:gd name="connsiteX1" fmla="*/ 1186774 w 1556425"/>
              <a:gd name="connsiteY1" fmla="*/ 155642 h 476655"/>
              <a:gd name="connsiteX2" fmla="*/ 583659 w 1556425"/>
              <a:gd name="connsiteY2" fmla="*/ 0 h 476655"/>
              <a:gd name="connsiteX3" fmla="*/ 0 w 1556425"/>
              <a:gd name="connsiteY3" fmla="*/ 155642 h 476655"/>
              <a:gd name="connsiteX0" fmla="*/ 1556425 w 1556425"/>
              <a:gd name="connsiteY0" fmla="*/ 476655 h 476655"/>
              <a:gd name="connsiteX1" fmla="*/ 1186774 w 1556425"/>
              <a:gd name="connsiteY1" fmla="*/ 155642 h 476655"/>
              <a:gd name="connsiteX2" fmla="*/ 486382 w 1556425"/>
              <a:gd name="connsiteY2" fmla="*/ 0 h 476655"/>
              <a:gd name="connsiteX3" fmla="*/ 0 w 1556425"/>
              <a:gd name="connsiteY3" fmla="*/ 155642 h 476655"/>
              <a:gd name="connsiteX0" fmla="*/ 1556425 w 1556425"/>
              <a:gd name="connsiteY0" fmla="*/ 478669 h 478669"/>
              <a:gd name="connsiteX1" fmla="*/ 1186774 w 1556425"/>
              <a:gd name="connsiteY1" fmla="*/ 157656 h 478669"/>
              <a:gd name="connsiteX2" fmla="*/ 486382 w 1556425"/>
              <a:gd name="connsiteY2" fmla="*/ 2014 h 478669"/>
              <a:gd name="connsiteX3" fmla="*/ 0 w 1556425"/>
              <a:gd name="connsiteY3" fmla="*/ 157656 h 478669"/>
              <a:gd name="connsiteX0" fmla="*/ 1556425 w 1556425"/>
              <a:gd name="connsiteY0" fmla="*/ 476850 h 476850"/>
              <a:gd name="connsiteX1" fmla="*/ 1186774 w 1556425"/>
              <a:gd name="connsiteY1" fmla="*/ 155837 h 476850"/>
              <a:gd name="connsiteX2" fmla="*/ 486382 w 1556425"/>
              <a:gd name="connsiteY2" fmla="*/ 195 h 476850"/>
              <a:gd name="connsiteX3" fmla="*/ 0 w 1556425"/>
              <a:gd name="connsiteY3" fmla="*/ 155837 h 476850"/>
              <a:gd name="connsiteX0" fmla="*/ 1556425 w 1556425"/>
              <a:gd name="connsiteY0" fmla="*/ 476655 h 476655"/>
              <a:gd name="connsiteX1" fmla="*/ 1186774 w 1556425"/>
              <a:gd name="connsiteY1" fmla="*/ 155642 h 476655"/>
              <a:gd name="connsiteX2" fmla="*/ 486382 w 1556425"/>
              <a:gd name="connsiteY2" fmla="*/ 0 h 476655"/>
              <a:gd name="connsiteX3" fmla="*/ 0 w 1556425"/>
              <a:gd name="connsiteY3" fmla="*/ 218395 h 476655"/>
              <a:gd name="connsiteX0" fmla="*/ 1556425 w 1556425"/>
              <a:gd name="connsiteY0" fmla="*/ 481537 h 481537"/>
              <a:gd name="connsiteX1" fmla="*/ 1186774 w 1556425"/>
              <a:gd name="connsiteY1" fmla="*/ 160524 h 481537"/>
              <a:gd name="connsiteX2" fmla="*/ 486382 w 1556425"/>
              <a:gd name="connsiteY2" fmla="*/ 4882 h 481537"/>
              <a:gd name="connsiteX3" fmla="*/ 0 w 1556425"/>
              <a:gd name="connsiteY3" fmla="*/ 223277 h 481537"/>
              <a:gd name="connsiteX0" fmla="*/ 1556425 w 1556425"/>
              <a:gd name="connsiteY0" fmla="*/ 477799 h 477799"/>
              <a:gd name="connsiteX1" fmla="*/ 1186774 w 1556425"/>
              <a:gd name="connsiteY1" fmla="*/ 156786 h 477799"/>
              <a:gd name="connsiteX2" fmla="*/ 486382 w 1556425"/>
              <a:gd name="connsiteY2" fmla="*/ 1144 h 477799"/>
              <a:gd name="connsiteX3" fmla="*/ 0 w 1556425"/>
              <a:gd name="connsiteY3" fmla="*/ 219539 h 477799"/>
              <a:gd name="connsiteX0" fmla="*/ 1556425 w 1556425"/>
              <a:gd name="connsiteY0" fmla="*/ 477799 h 477799"/>
              <a:gd name="connsiteX1" fmla="*/ 1186774 w 1556425"/>
              <a:gd name="connsiteY1" fmla="*/ 156786 h 477799"/>
              <a:gd name="connsiteX2" fmla="*/ 592520 w 1556425"/>
              <a:gd name="connsiteY2" fmla="*/ 1144 h 477799"/>
              <a:gd name="connsiteX3" fmla="*/ 0 w 1556425"/>
              <a:gd name="connsiteY3" fmla="*/ 219539 h 477799"/>
            </a:gdLst>
            <a:ahLst/>
            <a:cxnLst>
              <a:cxn ang="0">
                <a:pos x="connsiteX0" y="connsiteY0"/>
              </a:cxn>
              <a:cxn ang="0">
                <a:pos x="connsiteX1" y="connsiteY1"/>
              </a:cxn>
              <a:cxn ang="0">
                <a:pos x="connsiteX2" y="connsiteY2"/>
              </a:cxn>
              <a:cxn ang="0">
                <a:pos x="connsiteX3" y="connsiteY3"/>
              </a:cxn>
            </a:cxnLst>
            <a:rect l="l" t="t" r="r" b="b"/>
            <a:pathLst>
              <a:path w="1556425" h="477799">
                <a:moveTo>
                  <a:pt x="1556425" y="477799"/>
                </a:moveTo>
                <a:cubicBezTo>
                  <a:pt x="1426723" y="369984"/>
                  <a:pt x="1347425" y="236229"/>
                  <a:pt x="1186774" y="156786"/>
                </a:cubicBezTo>
                <a:cubicBezTo>
                  <a:pt x="1026123" y="77344"/>
                  <a:pt x="790316" y="1144"/>
                  <a:pt x="592520" y="1144"/>
                </a:cubicBezTo>
                <a:cubicBezTo>
                  <a:pt x="394724" y="1144"/>
                  <a:pt x="282101" y="-28945"/>
                  <a:pt x="0" y="219539"/>
                </a:cubicBez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4300798"/>
            <a:ext cx="3014995" cy="2557202"/>
          </a:xfrm>
          <a:prstGeom prst="rect">
            <a:avLst/>
          </a:prstGeom>
          <a:noFill/>
          <a:extLst>
            <a:ext uri="{909E8E84-426E-40DD-AFC4-6F175D3DCCD1}">
              <a14:hiddenFill xmlns:a14="http://schemas.microsoft.com/office/drawing/2010/main">
                <a:solidFill>
                  <a:srgbClr val="FFFFFF"/>
                </a:solidFill>
              </a14:hiddenFill>
            </a:ext>
          </a:extLst>
        </p:spPr>
      </p:pic>
      <p:sp>
        <p:nvSpPr>
          <p:cNvPr id="5" name="Szövegdoboz 4"/>
          <p:cNvSpPr txBox="1"/>
          <p:nvPr/>
        </p:nvSpPr>
        <p:spPr>
          <a:xfrm>
            <a:off x="2407089" y="6344233"/>
            <a:ext cx="1311578" cy="461665"/>
          </a:xfrm>
          <a:prstGeom prst="rect">
            <a:avLst/>
          </a:prstGeom>
          <a:noFill/>
        </p:spPr>
        <p:txBody>
          <a:bodyPr wrap="none" rtlCol="0">
            <a:spAutoFit/>
          </a:bodyPr>
          <a:lstStyle/>
          <a:p>
            <a:r>
              <a:rPr lang="hu-HU" dirty="0" err="1" smtClean="0"/>
              <a:t>Mercator</a:t>
            </a:r>
            <a:endParaRPr lang="en-US" dirty="0"/>
          </a:p>
        </p:txBody>
      </p:sp>
    </p:spTree>
    <p:extLst>
      <p:ext uri="{BB962C8B-B14F-4D97-AF65-F5344CB8AC3E}">
        <p14:creationId xmlns:p14="http://schemas.microsoft.com/office/powerpoint/2010/main" val="2863603076"/>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71500" y="257549"/>
            <a:ext cx="4582852" cy="1143000"/>
          </a:xfrm>
        </p:spPr>
        <p:txBody>
          <a:bodyPr>
            <a:normAutofit fontScale="90000"/>
          </a:bodyPr>
          <a:lstStyle/>
          <a:p>
            <a:r>
              <a:rPr lang="hu-HU" dirty="0" smtClean="0">
                <a:solidFill>
                  <a:srgbClr val="FF0000"/>
                </a:solidFill>
              </a:rPr>
              <a:t>Hiperbolikus (Bólyai) geometria</a:t>
            </a:r>
            <a:endParaRPr lang="en-US" dirty="0">
              <a:solidFill>
                <a:srgbClr val="FF0000"/>
              </a:solidFill>
            </a:endParaRPr>
          </a:p>
        </p:txBody>
      </p:sp>
      <p:sp>
        <p:nvSpPr>
          <p:cNvPr id="4" name="Szövegdoboz 3"/>
          <p:cNvSpPr txBox="1"/>
          <p:nvPr/>
        </p:nvSpPr>
        <p:spPr>
          <a:xfrm>
            <a:off x="4798718" y="90385"/>
            <a:ext cx="4259599" cy="2031325"/>
          </a:xfrm>
          <a:prstGeom prst="rect">
            <a:avLst/>
          </a:prstGeom>
          <a:solidFill>
            <a:schemeClr val="bg2">
              <a:lumMod val="75000"/>
              <a:lumOff val="25000"/>
            </a:schemeClr>
          </a:solidFill>
          <a:ln w="38100">
            <a:solidFill>
              <a:srgbClr val="FF0000"/>
            </a:solidFill>
          </a:ln>
        </p:spPr>
        <p:txBody>
          <a:bodyPr wrap="square">
            <a:spAutoFit/>
          </a:bodyPr>
          <a:lstStyle/>
          <a:p>
            <a:pPr algn="l">
              <a:defRPr/>
            </a:pPr>
            <a:r>
              <a:rPr lang="hu-HU" sz="1800" u="sng" dirty="0" smtClean="0">
                <a:latin typeface="+mn-lt"/>
              </a:rPr>
              <a:t>Hiperbolikus geometria axiómái: </a:t>
            </a:r>
            <a:r>
              <a:rPr lang="en-US" sz="1800" u="sng" dirty="0" smtClean="0">
                <a:latin typeface="+mn-lt"/>
              </a:rPr>
              <a:t> </a:t>
            </a:r>
            <a:endParaRPr lang="hu-HU" sz="1800" u="sng" dirty="0" smtClean="0">
              <a:latin typeface="+mn-lt"/>
            </a:endParaRPr>
          </a:p>
          <a:p>
            <a:pPr algn="l">
              <a:buFont typeface="Arial" pitchFamily="34" charset="0"/>
              <a:buChar char="•"/>
              <a:defRPr/>
            </a:pPr>
            <a:r>
              <a:rPr lang="hu-HU" sz="1800" dirty="0" smtClean="0">
                <a:latin typeface="+mn-lt"/>
              </a:rPr>
              <a:t>  Két </a:t>
            </a:r>
            <a:r>
              <a:rPr lang="hu-HU" sz="1800" dirty="0">
                <a:latin typeface="+mn-lt"/>
              </a:rPr>
              <a:t>pont meghatároz egy egyenest.</a:t>
            </a:r>
            <a:endParaRPr lang="en-US" sz="1800" dirty="0">
              <a:latin typeface="+mn-lt"/>
            </a:endParaRPr>
          </a:p>
          <a:p>
            <a:pPr algn="l">
              <a:buFont typeface="Arial" pitchFamily="34" charset="0"/>
              <a:buChar char="•"/>
              <a:defRPr/>
            </a:pPr>
            <a:r>
              <a:rPr lang="en-US" sz="1800" dirty="0">
                <a:latin typeface="+mn-lt"/>
              </a:rPr>
              <a:t>  </a:t>
            </a:r>
            <a:r>
              <a:rPr lang="hu-HU" sz="1800" dirty="0">
                <a:latin typeface="+mn-lt"/>
              </a:rPr>
              <a:t>Egy egyenesnek van legalább két pontja.</a:t>
            </a:r>
            <a:endParaRPr lang="en-US" sz="1800" dirty="0">
              <a:latin typeface="+mn-lt"/>
            </a:endParaRPr>
          </a:p>
          <a:p>
            <a:pPr marL="179388" indent="-179388" algn="l">
              <a:buFont typeface="Arial" pitchFamily="34" charset="0"/>
              <a:buChar char="•"/>
              <a:defRPr/>
            </a:pPr>
            <a:r>
              <a:rPr lang="hu-HU" sz="1800" b="1" dirty="0" smtClean="0">
                <a:latin typeface="+mn-lt"/>
              </a:rPr>
              <a:t>Egy </a:t>
            </a:r>
            <a:r>
              <a:rPr lang="hu-HU" sz="1800" b="1" dirty="0">
                <a:latin typeface="+mn-lt"/>
              </a:rPr>
              <a:t>egyeneshez egy rajta kívül fekvő ponton át </a:t>
            </a:r>
            <a:r>
              <a:rPr lang="hu-HU" sz="1800" b="1" u="sng" dirty="0">
                <a:latin typeface="+mn-lt"/>
              </a:rPr>
              <a:t>több</a:t>
            </a:r>
            <a:r>
              <a:rPr lang="hu-HU" sz="1800" b="1" dirty="0">
                <a:latin typeface="+mn-lt"/>
              </a:rPr>
              <a:t> </a:t>
            </a:r>
            <a:r>
              <a:rPr lang="hu-HU" sz="1800" b="1" dirty="0" smtClean="0">
                <a:latin typeface="+mn-lt"/>
              </a:rPr>
              <a:t>nem metsző egyenes </a:t>
            </a:r>
            <a:r>
              <a:rPr lang="hu-HU" sz="1800" b="1" dirty="0">
                <a:latin typeface="+mn-lt"/>
              </a:rPr>
              <a:t>húzható</a:t>
            </a:r>
            <a:r>
              <a:rPr lang="hu-HU" sz="1800" b="1" dirty="0" smtClean="0">
                <a:latin typeface="+mn-lt"/>
              </a:rPr>
              <a:t>.</a:t>
            </a:r>
          </a:p>
          <a:p>
            <a:pPr marL="179388" indent="-179388" algn="l">
              <a:buFont typeface="Arial" pitchFamily="34" charset="0"/>
              <a:buChar char="•"/>
              <a:defRPr/>
            </a:pPr>
            <a:r>
              <a:rPr lang="hu-HU" sz="1800" dirty="0" smtClean="0">
                <a:latin typeface="+mn-lt"/>
              </a:rPr>
              <a:t>…</a:t>
            </a:r>
          </a:p>
        </p:txBody>
      </p:sp>
      <p:pic>
        <p:nvPicPr>
          <p:cNvPr id="4098" name="Picture 2" descr="https://upload.wikimedia.org/wikipedia/commons/thumb/8/89/Hyperbolic_triangle.svg/600px-Hyperbolic_triangl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624" y="2223289"/>
            <a:ext cx="4778896" cy="3185931"/>
          </a:xfrm>
          <a:prstGeom prst="rect">
            <a:avLst/>
          </a:prstGeom>
          <a:noFill/>
          <a:extLst>
            <a:ext uri="{909E8E84-426E-40DD-AFC4-6F175D3DCCD1}">
              <a14:hiddenFill xmlns:a14="http://schemas.microsoft.com/office/drawing/2010/main">
                <a:solidFill>
                  <a:srgbClr val="FFFFFF"/>
                </a:solidFill>
              </a14:hiddenFill>
            </a:ext>
          </a:extLst>
        </p:spPr>
      </p:pic>
      <p:sp>
        <p:nvSpPr>
          <p:cNvPr id="6" name="Tartalom helye 2"/>
          <p:cNvSpPr>
            <a:spLocks noGrp="1"/>
          </p:cNvSpPr>
          <p:nvPr>
            <p:ph idx="1"/>
          </p:nvPr>
        </p:nvSpPr>
        <p:spPr>
          <a:xfrm>
            <a:off x="215516" y="1535130"/>
            <a:ext cx="4729462" cy="4525963"/>
          </a:xfrm>
        </p:spPr>
        <p:txBody>
          <a:bodyPr>
            <a:noAutofit/>
          </a:bodyPr>
          <a:lstStyle/>
          <a:p>
            <a:r>
              <a:rPr lang="hu-HU" sz="2400" dirty="0" smtClean="0"/>
              <a:t>Negatív görbület</a:t>
            </a:r>
          </a:p>
          <a:p>
            <a:r>
              <a:rPr lang="hu-HU" sz="2400" dirty="0" smtClean="0"/>
              <a:t>Egyenes </a:t>
            </a:r>
            <a:r>
              <a:rPr lang="en-US" sz="2400" dirty="0" smtClean="0"/>
              <a:t>= </a:t>
            </a:r>
            <a:r>
              <a:rPr lang="hu-HU" sz="2400" dirty="0" smtClean="0"/>
              <a:t>legrövidebb út</a:t>
            </a:r>
          </a:p>
          <a:p>
            <a:r>
              <a:rPr lang="en-US" sz="2400" dirty="0" smtClean="0"/>
              <a:t>T</a:t>
            </a:r>
            <a:r>
              <a:rPr lang="hu-HU" sz="2400" dirty="0" err="1" smtClean="0"/>
              <a:t>öbb</a:t>
            </a:r>
            <a:r>
              <a:rPr lang="hu-HU" sz="2400" dirty="0" smtClean="0"/>
              <a:t> párhuzamos</a:t>
            </a:r>
          </a:p>
          <a:p>
            <a:r>
              <a:rPr lang="hu-HU" sz="2400" dirty="0" smtClean="0"/>
              <a:t>Háromszög szögeinek összege </a:t>
            </a:r>
            <a:r>
              <a:rPr lang="en-US" sz="2400" dirty="0" smtClean="0"/>
              <a:t>&lt; 180 </a:t>
            </a:r>
            <a:r>
              <a:rPr lang="en-US" sz="2400" dirty="0" err="1" smtClean="0"/>
              <a:t>fok</a:t>
            </a:r>
            <a:r>
              <a:rPr lang="en-US" sz="2400" dirty="0" smtClean="0"/>
              <a:t> (</a:t>
            </a:r>
            <a:r>
              <a:rPr lang="en-US" sz="2400" dirty="0" err="1" smtClean="0"/>
              <a:t>ar</a:t>
            </a:r>
            <a:r>
              <a:rPr lang="hu-HU" sz="2400" dirty="0" err="1" smtClean="0"/>
              <a:t>ányosan</a:t>
            </a:r>
            <a:r>
              <a:rPr lang="hu-HU" sz="2400" dirty="0" smtClean="0"/>
              <a:t> a területtel)</a:t>
            </a:r>
          </a:p>
          <a:p>
            <a:r>
              <a:rPr lang="hu-HU" altLang="en-US" sz="2400" dirty="0" smtClean="0">
                <a:cs typeface="Calibri" panose="020F0502020204030204" pitchFamily="34" charset="0"/>
              </a:rPr>
              <a:t>Derékszögű háromszög: </a:t>
            </a:r>
            <a:r>
              <a:rPr lang="hu-HU" altLang="en-US" sz="2400" i="1" dirty="0" smtClean="0">
                <a:cs typeface="Calibri" panose="020F0502020204030204" pitchFamily="34" charset="0"/>
              </a:rPr>
              <a:t>a</a:t>
            </a:r>
            <a:r>
              <a:rPr lang="hu-HU" altLang="en-US" sz="2400" baseline="30000" dirty="0" smtClean="0">
                <a:cs typeface="Calibri" panose="020F0502020204030204" pitchFamily="34" charset="0"/>
              </a:rPr>
              <a:t>2</a:t>
            </a:r>
            <a:r>
              <a:rPr lang="hu-HU" altLang="en-US" sz="2400" dirty="0" smtClean="0">
                <a:cs typeface="Calibri" panose="020F0502020204030204" pitchFamily="34" charset="0"/>
              </a:rPr>
              <a:t>+</a:t>
            </a:r>
            <a:r>
              <a:rPr lang="hu-HU" altLang="en-US" sz="2400" i="1" dirty="0" smtClean="0">
                <a:cs typeface="Calibri" panose="020F0502020204030204" pitchFamily="34" charset="0"/>
              </a:rPr>
              <a:t>b</a:t>
            </a:r>
            <a:r>
              <a:rPr lang="hu-HU" altLang="en-US" sz="2400" baseline="30000" dirty="0" smtClean="0">
                <a:cs typeface="Calibri" panose="020F0502020204030204" pitchFamily="34" charset="0"/>
              </a:rPr>
              <a:t>2</a:t>
            </a:r>
            <a:r>
              <a:rPr lang="hu-HU" altLang="en-US" sz="2400" dirty="0" smtClean="0">
                <a:cs typeface="Calibri" panose="020F0502020204030204" pitchFamily="34" charset="0"/>
              </a:rPr>
              <a:t> </a:t>
            </a:r>
            <a:r>
              <a:rPr lang="en-US" altLang="en-US" sz="2400" dirty="0" smtClean="0">
                <a:cs typeface="Calibri" panose="020F0502020204030204" pitchFamily="34" charset="0"/>
              </a:rPr>
              <a:t>&lt; </a:t>
            </a:r>
            <a:r>
              <a:rPr lang="en-US" altLang="en-US" sz="2400" i="1" dirty="0">
                <a:cs typeface="Calibri" panose="020F0502020204030204" pitchFamily="34" charset="0"/>
              </a:rPr>
              <a:t>c</a:t>
            </a:r>
            <a:r>
              <a:rPr lang="hu-HU" altLang="en-US" sz="2400" baseline="30000" dirty="0">
                <a:cs typeface="Calibri" panose="020F0502020204030204" pitchFamily="34" charset="0"/>
              </a:rPr>
              <a:t>2</a:t>
            </a:r>
            <a:endParaRPr lang="hu-HU" altLang="en-US" sz="2400" dirty="0"/>
          </a:p>
          <a:p>
            <a:r>
              <a:rPr lang="en-US" sz="2400" dirty="0" err="1" smtClean="0"/>
              <a:t>Hasonl</a:t>
            </a:r>
            <a:r>
              <a:rPr lang="hu-HU" sz="2400" dirty="0" smtClean="0"/>
              <a:t>óság </a:t>
            </a:r>
            <a:r>
              <a:rPr lang="en-US" sz="2400" dirty="0" smtClean="0"/>
              <a:t>= </a:t>
            </a:r>
            <a:r>
              <a:rPr lang="en-US" sz="2400" dirty="0" err="1" smtClean="0"/>
              <a:t>Egybev</a:t>
            </a:r>
            <a:r>
              <a:rPr lang="hu-HU" sz="2400" dirty="0" smtClean="0"/>
              <a:t>ágóság</a:t>
            </a:r>
          </a:p>
          <a:p>
            <a:endParaRPr lang="en-US" sz="2400" dirty="0"/>
          </a:p>
        </p:txBody>
      </p:sp>
      <p:pic>
        <p:nvPicPr>
          <p:cNvPr id="1026" name="Picture 2" descr="Uniform tiling 73-t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285" y="4689140"/>
            <a:ext cx="2118420" cy="20964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en/5/55/Escher_Circle_Limit_III.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549" y="4689140"/>
            <a:ext cx="2096483" cy="209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790585"/>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4150804" cy="1143000"/>
          </a:xfrm>
        </p:spPr>
        <p:txBody>
          <a:bodyPr>
            <a:normAutofit fontScale="90000"/>
          </a:bodyPr>
          <a:lstStyle/>
          <a:p>
            <a:r>
              <a:rPr lang="hu-HU" dirty="0" smtClean="0">
                <a:solidFill>
                  <a:srgbClr val="FF0000"/>
                </a:solidFill>
              </a:rPr>
              <a:t>Projektív geometria</a:t>
            </a:r>
            <a:endParaRPr lang="en-US" dirty="0">
              <a:solidFill>
                <a:srgbClr val="FF0000"/>
              </a:solidFill>
            </a:endParaRPr>
          </a:p>
        </p:txBody>
      </p:sp>
      <p:sp>
        <p:nvSpPr>
          <p:cNvPr id="3" name="Tartalom helye 2"/>
          <p:cNvSpPr>
            <a:spLocks noGrp="1"/>
          </p:cNvSpPr>
          <p:nvPr>
            <p:ph idx="1"/>
          </p:nvPr>
        </p:nvSpPr>
        <p:spPr>
          <a:xfrm>
            <a:off x="193695" y="1484784"/>
            <a:ext cx="8698785" cy="4525963"/>
          </a:xfrm>
        </p:spPr>
        <p:txBody>
          <a:bodyPr>
            <a:normAutofit/>
          </a:bodyPr>
          <a:lstStyle/>
          <a:p>
            <a:r>
              <a:rPr lang="hu-HU" sz="2400" dirty="0" smtClean="0"/>
              <a:t>A „végtelen” is része a síknak</a:t>
            </a:r>
          </a:p>
          <a:p>
            <a:r>
              <a:rPr lang="hu-HU" sz="2400" dirty="0" smtClean="0"/>
              <a:t>Nincsenek párhuzamosok</a:t>
            </a:r>
          </a:p>
          <a:p>
            <a:r>
              <a:rPr lang="hu-HU" sz="2400" dirty="0" smtClean="0"/>
              <a:t>Programozás</a:t>
            </a:r>
            <a:r>
              <a:rPr lang="en-US" sz="2400" dirty="0" err="1" smtClean="0"/>
              <a:t>i</a:t>
            </a:r>
            <a:r>
              <a:rPr lang="hu-HU" sz="2400" dirty="0" smtClean="0"/>
              <a:t> előny: nincs szingularitás és speciális eset</a:t>
            </a:r>
          </a:p>
          <a:p>
            <a:r>
              <a:rPr lang="hu-HU" sz="2400" dirty="0" smtClean="0"/>
              <a:t>Descartes és </a:t>
            </a:r>
            <a:r>
              <a:rPr lang="hu-HU" sz="2400" dirty="0" err="1" smtClean="0"/>
              <a:t>polár</a:t>
            </a:r>
            <a:r>
              <a:rPr lang="hu-HU" sz="2400" dirty="0" smtClean="0"/>
              <a:t> (</a:t>
            </a:r>
            <a:r>
              <a:rPr lang="hu-HU" sz="2400" dirty="0" err="1" smtClean="0"/>
              <a:t>és</a:t>
            </a:r>
            <a:r>
              <a:rPr lang="hu-HU" sz="2400" dirty="0" smtClean="0"/>
              <a:t> bármilyen távolsági) koordináták nem jók</a:t>
            </a:r>
            <a:endParaRPr lang="en-US" sz="2400" dirty="0"/>
          </a:p>
        </p:txBody>
      </p:sp>
      <p:sp>
        <p:nvSpPr>
          <p:cNvPr id="4" name="Szövegdoboz 3"/>
          <p:cNvSpPr txBox="1"/>
          <p:nvPr/>
        </p:nvSpPr>
        <p:spPr>
          <a:xfrm>
            <a:off x="4798718" y="90385"/>
            <a:ext cx="4259599" cy="1754326"/>
          </a:xfrm>
          <a:prstGeom prst="rect">
            <a:avLst/>
          </a:prstGeom>
          <a:solidFill>
            <a:schemeClr val="bg2">
              <a:lumMod val="75000"/>
              <a:lumOff val="25000"/>
            </a:schemeClr>
          </a:solidFill>
          <a:ln w="38100">
            <a:solidFill>
              <a:srgbClr val="FF0000"/>
            </a:solidFill>
          </a:ln>
        </p:spPr>
        <p:txBody>
          <a:bodyPr wrap="square">
            <a:spAutoFit/>
          </a:bodyPr>
          <a:lstStyle/>
          <a:p>
            <a:pPr algn="l">
              <a:defRPr/>
            </a:pPr>
            <a:r>
              <a:rPr lang="hu-HU" sz="1800" u="sng" dirty="0" smtClean="0">
                <a:latin typeface="+mn-lt"/>
              </a:rPr>
              <a:t>Projektív geometria axiómái: </a:t>
            </a:r>
            <a:r>
              <a:rPr lang="en-US" sz="1800" u="sng" dirty="0" smtClean="0">
                <a:latin typeface="+mn-lt"/>
              </a:rPr>
              <a:t> </a:t>
            </a:r>
            <a:endParaRPr lang="hu-HU" sz="1800" u="sng" dirty="0" smtClean="0">
              <a:latin typeface="+mn-lt"/>
            </a:endParaRPr>
          </a:p>
          <a:p>
            <a:pPr algn="l">
              <a:buFont typeface="Arial" pitchFamily="34" charset="0"/>
              <a:buChar char="•"/>
              <a:defRPr/>
            </a:pPr>
            <a:r>
              <a:rPr lang="hu-HU" sz="1800" dirty="0" smtClean="0">
                <a:latin typeface="+mn-lt"/>
              </a:rPr>
              <a:t>  Két </a:t>
            </a:r>
            <a:r>
              <a:rPr lang="hu-HU" sz="1800" dirty="0">
                <a:latin typeface="+mn-lt"/>
              </a:rPr>
              <a:t>pont meghatároz egy egyenest</a:t>
            </a:r>
            <a:r>
              <a:rPr lang="hu-HU" sz="1800" dirty="0" smtClean="0">
                <a:latin typeface="+mn-lt"/>
              </a:rPr>
              <a:t>.</a:t>
            </a:r>
            <a:endParaRPr lang="en-US" sz="1800" dirty="0" smtClean="0">
              <a:latin typeface="+mn-lt"/>
            </a:endParaRPr>
          </a:p>
          <a:p>
            <a:pPr algn="l">
              <a:buFont typeface="Arial" pitchFamily="34" charset="0"/>
              <a:buChar char="•"/>
              <a:defRPr/>
            </a:pPr>
            <a:r>
              <a:rPr lang="en-US" sz="1800" dirty="0" smtClean="0">
                <a:latin typeface="+mn-lt"/>
              </a:rPr>
              <a:t>  </a:t>
            </a:r>
            <a:r>
              <a:rPr lang="hu-HU" sz="1800" dirty="0">
                <a:latin typeface="+mn-lt"/>
              </a:rPr>
              <a:t>Egy egyenesnek van legalább két pontja</a:t>
            </a:r>
            <a:r>
              <a:rPr lang="hu-HU" sz="1800" dirty="0" smtClean="0">
                <a:latin typeface="+mn-lt"/>
              </a:rPr>
              <a:t>.</a:t>
            </a:r>
            <a:endParaRPr lang="en-US" sz="1800" dirty="0" smtClean="0">
              <a:latin typeface="+mn-lt"/>
            </a:endParaRPr>
          </a:p>
          <a:p>
            <a:pPr marL="174625" indent="-174625" algn="l">
              <a:buFont typeface="Arial" pitchFamily="34" charset="0"/>
              <a:buChar char="•"/>
              <a:defRPr/>
            </a:pPr>
            <a:r>
              <a:rPr lang="en-US" sz="1800" b="1" dirty="0" smtClean="0">
                <a:latin typeface="+mn-lt"/>
              </a:rPr>
              <a:t>K</a:t>
            </a:r>
            <a:r>
              <a:rPr lang="hu-HU" sz="1800" b="1" dirty="0" smtClean="0">
                <a:latin typeface="+mn-lt"/>
              </a:rPr>
              <a:t>ét egyenes pontosan egy pontban metszi egymást</a:t>
            </a:r>
            <a:endParaRPr lang="en-US" sz="1800" b="1" dirty="0">
              <a:latin typeface="+mn-lt"/>
            </a:endParaRPr>
          </a:p>
          <a:p>
            <a:pPr marL="179388" indent="-179388" algn="l">
              <a:buFont typeface="Arial" pitchFamily="34" charset="0"/>
              <a:buChar char="•"/>
              <a:defRPr/>
            </a:pPr>
            <a:r>
              <a:rPr lang="hu-HU" sz="1800" dirty="0" smtClean="0">
                <a:latin typeface="+mn-lt"/>
              </a:rPr>
              <a:t>…</a:t>
            </a:r>
          </a:p>
        </p:txBody>
      </p:sp>
      <p:pic>
        <p:nvPicPr>
          <p:cNvPr id="1026" name="Picture 2" descr="Image result for railway track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508" y="3537012"/>
            <a:ext cx="3040843" cy="30856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Csoportba foglalás 4"/>
          <p:cNvGrpSpPr/>
          <p:nvPr/>
        </p:nvGrpSpPr>
        <p:grpSpPr>
          <a:xfrm>
            <a:off x="3288957" y="3392996"/>
            <a:ext cx="5868144" cy="3234713"/>
            <a:chOff x="0" y="908050"/>
            <a:chExt cx="9144000" cy="5949950"/>
          </a:xfrm>
        </p:grpSpPr>
        <p:pic>
          <p:nvPicPr>
            <p:cNvPr id="6" name="Picture 4" descr="http://budapest.varosom.hu/upload_pic/big/96/356926111121044321__budapest_hosok_tere_oszlopcsarnok_ejjel.jp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48000" contrast="4000"/>
                      </a14:imgEffect>
                    </a14:imgLayer>
                  </a14:imgProps>
                </a:ext>
                <a:ext uri="{28A0092B-C50C-407E-A947-70E740481C1C}">
                  <a14:useLocalDpi xmlns:a14="http://schemas.microsoft.com/office/drawing/2010/main" val="0"/>
                </a:ext>
              </a:extLst>
            </a:blip>
            <a:srcRect/>
            <a:stretch>
              <a:fillRect/>
            </a:stretch>
          </p:blipFill>
          <p:spPr bwMode="auto">
            <a:xfrm>
              <a:off x="2268538" y="908050"/>
              <a:ext cx="4464050"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Egyenes összekötő 6"/>
            <p:cNvCxnSpPr>
              <a:cxnSpLocks noChangeShapeType="1"/>
            </p:cNvCxnSpPr>
            <p:nvPr/>
          </p:nvCxnSpPr>
          <p:spPr bwMode="auto">
            <a:xfrm flipH="1" flipV="1">
              <a:off x="0" y="4149725"/>
              <a:ext cx="8101013" cy="2232025"/>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8" name="Egyenes összekötő 9"/>
            <p:cNvCxnSpPr>
              <a:cxnSpLocks noChangeShapeType="1"/>
            </p:cNvCxnSpPr>
            <p:nvPr/>
          </p:nvCxnSpPr>
          <p:spPr bwMode="auto">
            <a:xfrm flipH="1" flipV="1">
              <a:off x="0" y="4149725"/>
              <a:ext cx="5003800" cy="2708275"/>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9" name="Egyenes összekötő 31"/>
            <p:cNvCxnSpPr>
              <a:cxnSpLocks noChangeShapeType="1"/>
            </p:cNvCxnSpPr>
            <p:nvPr/>
          </p:nvCxnSpPr>
          <p:spPr bwMode="auto">
            <a:xfrm flipV="1">
              <a:off x="755650" y="4149725"/>
              <a:ext cx="8388350" cy="2232025"/>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10" name="Egyenes összekötő 35"/>
            <p:cNvCxnSpPr>
              <a:cxnSpLocks noChangeShapeType="1"/>
            </p:cNvCxnSpPr>
            <p:nvPr/>
          </p:nvCxnSpPr>
          <p:spPr bwMode="auto">
            <a:xfrm flipV="1">
              <a:off x="3132138" y="4149725"/>
              <a:ext cx="6011862" cy="2708275"/>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11" name="Egyenes összekötő 47"/>
            <p:cNvCxnSpPr>
              <a:cxnSpLocks noChangeShapeType="1"/>
            </p:cNvCxnSpPr>
            <p:nvPr/>
          </p:nvCxnSpPr>
          <p:spPr bwMode="auto">
            <a:xfrm flipH="1">
              <a:off x="0" y="4149725"/>
              <a:ext cx="9144000" cy="0"/>
            </a:xfrm>
            <a:prstGeom prst="line">
              <a:avLst/>
            </a:prstGeom>
            <a:noFill/>
            <a:ln w="12700" algn="ctr">
              <a:solidFill>
                <a:srgbClr val="FF0000"/>
              </a:solidFill>
              <a:prstDash val="dash"/>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87813795"/>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zövegdoboz 23"/>
          <p:cNvSpPr txBox="1"/>
          <p:nvPr/>
        </p:nvSpPr>
        <p:spPr>
          <a:xfrm>
            <a:off x="3059112" y="1484313"/>
            <a:ext cx="4683471" cy="1200329"/>
          </a:xfrm>
          <a:prstGeom prst="rect">
            <a:avLst/>
          </a:prstGeom>
          <a:solidFill>
            <a:schemeClr val="bg2">
              <a:lumMod val="75000"/>
              <a:lumOff val="25000"/>
            </a:schemeClr>
          </a:solidFill>
        </p:spPr>
        <p:txBody>
          <a:bodyPr wrap="square">
            <a:spAutoFit/>
          </a:bodyPr>
          <a:lstStyle/>
          <a:p>
            <a:pPr algn="l">
              <a:buFont typeface="Arial" pitchFamily="34" charset="0"/>
              <a:buChar char="•"/>
              <a:defRPr/>
            </a:pPr>
            <a:r>
              <a:rPr lang="hu-HU" sz="1800" dirty="0">
                <a:latin typeface="+mn-lt"/>
              </a:rPr>
              <a:t> </a:t>
            </a:r>
            <a:r>
              <a:rPr lang="en-US" sz="1800" dirty="0">
                <a:latin typeface="+mn-lt"/>
              </a:rPr>
              <a:t> </a:t>
            </a:r>
            <a:r>
              <a:rPr lang="hu-HU" sz="1800" dirty="0">
                <a:latin typeface="+mn-lt"/>
              </a:rPr>
              <a:t>Két pont meghatároz egy egyenest.</a:t>
            </a:r>
            <a:endParaRPr lang="en-US" sz="1800" dirty="0">
              <a:latin typeface="+mn-lt"/>
            </a:endParaRPr>
          </a:p>
          <a:p>
            <a:pPr algn="l">
              <a:buFont typeface="Arial" pitchFamily="34" charset="0"/>
              <a:buChar char="•"/>
              <a:defRPr/>
            </a:pPr>
            <a:r>
              <a:rPr lang="en-US" sz="1800" dirty="0">
                <a:latin typeface="+mn-lt"/>
              </a:rPr>
              <a:t>  </a:t>
            </a:r>
            <a:r>
              <a:rPr lang="hu-HU" sz="1800" dirty="0">
                <a:latin typeface="+mn-lt"/>
              </a:rPr>
              <a:t>Egy egyenesnek van legalább két pontja.</a:t>
            </a:r>
            <a:endParaRPr lang="en-US" sz="1800" dirty="0">
              <a:latin typeface="+mn-lt"/>
            </a:endParaRPr>
          </a:p>
          <a:p>
            <a:pPr marL="179388" indent="-179388" algn="l">
              <a:buFont typeface="Arial" pitchFamily="34" charset="0"/>
              <a:buChar char="•"/>
              <a:defRPr/>
            </a:pPr>
            <a:r>
              <a:rPr lang="hu-HU" sz="1800" dirty="0">
                <a:latin typeface="+mn-lt"/>
              </a:rPr>
              <a:t>Egy egyeneshez egy rajta kívül </a:t>
            </a:r>
            <a:r>
              <a:rPr lang="hu-HU" sz="1800" dirty="0" smtClean="0">
                <a:latin typeface="+mn-lt"/>
              </a:rPr>
              <a:t>fekvő ponton </a:t>
            </a:r>
            <a:r>
              <a:rPr lang="hu-HU" sz="1800" dirty="0">
                <a:latin typeface="+mn-lt"/>
              </a:rPr>
              <a:t>át </a:t>
            </a:r>
            <a:r>
              <a:rPr lang="hu-HU" sz="1800" dirty="0" smtClean="0">
                <a:latin typeface="+mn-lt"/>
              </a:rPr>
              <a:t>egy nem metsző egyenes húzható</a:t>
            </a:r>
            <a:r>
              <a:rPr lang="hu-HU" sz="1800" dirty="0">
                <a:latin typeface="+mn-lt"/>
              </a:rPr>
              <a:t>.</a:t>
            </a:r>
          </a:p>
        </p:txBody>
      </p:sp>
      <p:sp>
        <p:nvSpPr>
          <p:cNvPr id="337922" name="Rectangle 2"/>
          <p:cNvSpPr>
            <a:spLocks noGrp="1" noChangeArrowheads="1"/>
          </p:cNvSpPr>
          <p:nvPr>
            <p:ph type="title"/>
          </p:nvPr>
        </p:nvSpPr>
        <p:spPr>
          <a:xfrm>
            <a:off x="684213" y="333375"/>
            <a:ext cx="7772400" cy="1143000"/>
          </a:xfrm>
        </p:spPr>
        <p:txBody>
          <a:bodyPr>
            <a:normAutofit fontScale="90000"/>
          </a:bodyPr>
          <a:lstStyle/>
          <a:p>
            <a:pPr>
              <a:defRPr/>
            </a:pPr>
            <a:r>
              <a:rPr lang="hu-HU" sz="4000" dirty="0" smtClean="0">
                <a:solidFill>
                  <a:srgbClr val="FF0000"/>
                </a:solidFill>
              </a:rPr>
              <a:t>Mindent számmal: Analitikus geometria</a:t>
            </a:r>
          </a:p>
        </p:txBody>
      </p:sp>
      <p:sp>
        <p:nvSpPr>
          <p:cNvPr id="4100" name="Oval 4"/>
          <p:cNvSpPr>
            <a:spLocks noChangeArrowheads="1"/>
          </p:cNvSpPr>
          <p:nvPr/>
        </p:nvSpPr>
        <p:spPr bwMode="auto">
          <a:xfrm>
            <a:off x="522288" y="2349500"/>
            <a:ext cx="3024187" cy="38877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mn-lt"/>
            </a:endParaRPr>
          </a:p>
        </p:txBody>
      </p:sp>
      <p:sp>
        <p:nvSpPr>
          <p:cNvPr id="4101" name="Text Box 5"/>
          <p:cNvSpPr txBox="1">
            <a:spLocks noChangeArrowheads="1"/>
          </p:cNvSpPr>
          <p:nvPr/>
        </p:nvSpPr>
        <p:spPr bwMode="auto">
          <a:xfrm>
            <a:off x="1248965" y="6237288"/>
            <a:ext cx="14676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latin typeface="+mn-lt"/>
              </a:rPr>
              <a:t>geometria</a:t>
            </a:r>
          </a:p>
        </p:txBody>
      </p:sp>
      <p:sp>
        <p:nvSpPr>
          <p:cNvPr id="4102" name="Text Box 6"/>
          <p:cNvSpPr txBox="1">
            <a:spLocks noChangeArrowheads="1"/>
          </p:cNvSpPr>
          <p:nvPr/>
        </p:nvSpPr>
        <p:spPr bwMode="auto">
          <a:xfrm>
            <a:off x="1219128" y="2997200"/>
            <a:ext cx="770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latin typeface="+mn-lt"/>
              </a:rPr>
              <a:t>pont</a:t>
            </a:r>
          </a:p>
        </p:txBody>
      </p:sp>
      <p:sp>
        <p:nvSpPr>
          <p:cNvPr id="4103" name="Text Box 7"/>
          <p:cNvSpPr txBox="1">
            <a:spLocks noChangeArrowheads="1"/>
          </p:cNvSpPr>
          <p:nvPr/>
        </p:nvSpPr>
        <p:spPr bwMode="auto">
          <a:xfrm>
            <a:off x="2334945" y="3357563"/>
            <a:ext cx="514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latin typeface="+mn-lt"/>
              </a:rPr>
              <a:t>sík</a:t>
            </a:r>
          </a:p>
        </p:txBody>
      </p:sp>
      <p:sp>
        <p:nvSpPr>
          <p:cNvPr id="4104" name="Text Box 8"/>
          <p:cNvSpPr txBox="1">
            <a:spLocks noChangeArrowheads="1"/>
          </p:cNvSpPr>
          <p:nvPr/>
        </p:nvSpPr>
        <p:spPr bwMode="auto">
          <a:xfrm>
            <a:off x="861059" y="3644900"/>
            <a:ext cx="12084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latin typeface="+mn-lt"/>
              </a:rPr>
              <a:t>egyenes</a:t>
            </a:r>
          </a:p>
        </p:txBody>
      </p:sp>
      <p:sp>
        <p:nvSpPr>
          <p:cNvPr id="4105" name="Text Box 9"/>
          <p:cNvSpPr txBox="1">
            <a:spLocks noChangeArrowheads="1"/>
          </p:cNvSpPr>
          <p:nvPr/>
        </p:nvSpPr>
        <p:spPr bwMode="auto">
          <a:xfrm>
            <a:off x="936528" y="4868863"/>
            <a:ext cx="14448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latin typeface="+mn-lt"/>
              </a:rPr>
              <a:t>illeszkedik</a:t>
            </a:r>
          </a:p>
        </p:txBody>
      </p:sp>
      <p:sp>
        <p:nvSpPr>
          <p:cNvPr id="4106" name="Text Box 10"/>
          <p:cNvSpPr txBox="1">
            <a:spLocks noChangeArrowheads="1"/>
          </p:cNvSpPr>
          <p:nvPr/>
        </p:nvSpPr>
        <p:spPr bwMode="auto">
          <a:xfrm>
            <a:off x="1858963" y="4292600"/>
            <a:ext cx="98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latin typeface="+mn-lt"/>
              </a:rPr>
              <a:t>metszi</a:t>
            </a:r>
          </a:p>
        </p:txBody>
      </p:sp>
      <p:sp>
        <p:nvSpPr>
          <p:cNvPr id="4107" name="Text Box 11"/>
          <p:cNvSpPr txBox="1">
            <a:spLocks noChangeArrowheads="1"/>
          </p:cNvSpPr>
          <p:nvPr/>
        </p:nvSpPr>
        <p:spPr bwMode="auto">
          <a:xfrm>
            <a:off x="1331913" y="1773238"/>
            <a:ext cx="1243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a:latin typeface="+mn-lt"/>
              </a:rPr>
              <a:t>axiómák</a:t>
            </a:r>
          </a:p>
        </p:txBody>
      </p:sp>
      <p:sp>
        <p:nvSpPr>
          <p:cNvPr id="4108" name="Line 12"/>
          <p:cNvSpPr>
            <a:spLocks noChangeShapeType="1"/>
          </p:cNvSpPr>
          <p:nvPr/>
        </p:nvSpPr>
        <p:spPr bwMode="auto">
          <a:xfrm flipV="1">
            <a:off x="1908175" y="2276475"/>
            <a:ext cx="1150938" cy="865188"/>
          </a:xfrm>
          <a:prstGeom prst="line">
            <a:avLst/>
          </a:prstGeom>
          <a:noFill/>
          <a:ln w="762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hu-HU">
              <a:latin typeface="+mn-lt"/>
            </a:endParaRPr>
          </a:p>
        </p:txBody>
      </p:sp>
      <p:sp>
        <p:nvSpPr>
          <p:cNvPr id="337933" name="Oval 13"/>
          <p:cNvSpPr>
            <a:spLocks noChangeArrowheads="1"/>
          </p:cNvSpPr>
          <p:nvPr/>
        </p:nvSpPr>
        <p:spPr bwMode="auto">
          <a:xfrm>
            <a:off x="5724525" y="2349500"/>
            <a:ext cx="3024188" cy="38877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latin typeface="+mn-lt"/>
            </a:endParaRPr>
          </a:p>
        </p:txBody>
      </p:sp>
      <p:sp>
        <p:nvSpPr>
          <p:cNvPr id="337934" name="Text Box 14"/>
          <p:cNvSpPr txBox="1">
            <a:spLocks noChangeArrowheads="1"/>
          </p:cNvSpPr>
          <p:nvPr/>
        </p:nvSpPr>
        <p:spPr bwMode="auto">
          <a:xfrm>
            <a:off x="6633818" y="6237288"/>
            <a:ext cx="11087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latin typeface="+mn-lt"/>
              </a:rPr>
              <a:t>algebra</a:t>
            </a:r>
          </a:p>
        </p:txBody>
      </p:sp>
      <p:sp>
        <p:nvSpPr>
          <p:cNvPr id="337935" name="Text Box 15"/>
          <p:cNvSpPr txBox="1">
            <a:spLocks noChangeArrowheads="1"/>
          </p:cNvSpPr>
          <p:nvPr/>
        </p:nvSpPr>
        <p:spPr bwMode="auto">
          <a:xfrm>
            <a:off x="6156325" y="3023347"/>
            <a:ext cx="1123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a:latin typeface="+mn-lt"/>
              </a:rPr>
              <a:t>számok</a:t>
            </a:r>
          </a:p>
        </p:txBody>
      </p:sp>
      <p:sp>
        <p:nvSpPr>
          <p:cNvPr id="337936" name="Text Box 16"/>
          <p:cNvSpPr txBox="1">
            <a:spLocks noChangeArrowheads="1"/>
          </p:cNvSpPr>
          <p:nvPr/>
        </p:nvSpPr>
        <p:spPr bwMode="auto">
          <a:xfrm>
            <a:off x="7274395" y="3644899"/>
            <a:ext cx="12075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a:latin typeface="+mn-lt"/>
              </a:rPr>
              <a:t>művelet</a:t>
            </a:r>
          </a:p>
        </p:txBody>
      </p:sp>
      <p:sp>
        <p:nvSpPr>
          <p:cNvPr id="337937" name="Text Box 17"/>
          <p:cNvSpPr txBox="1">
            <a:spLocks noChangeArrowheads="1"/>
          </p:cNvSpPr>
          <p:nvPr/>
        </p:nvSpPr>
        <p:spPr bwMode="auto">
          <a:xfrm>
            <a:off x="5954941" y="4170275"/>
            <a:ext cx="12596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dirty="0">
                <a:latin typeface="+mn-lt"/>
              </a:rPr>
              <a:t>egyenlet</a:t>
            </a:r>
          </a:p>
        </p:txBody>
      </p:sp>
      <p:sp>
        <p:nvSpPr>
          <p:cNvPr id="337942" name="Line 22"/>
          <p:cNvSpPr>
            <a:spLocks noChangeShapeType="1"/>
          </p:cNvSpPr>
          <p:nvPr/>
        </p:nvSpPr>
        <p:spPr bwMode="auto">
          <a:xfrm>
            <a:off x="3563938" y="4221163"/>
            <a:ext cx="2160587" cy="0"/>
          </a:xfrm>
          <a:prstGeom prst="line">
            <a:avLst/>
          </a:prstGeom>
          <a:noFill/>
          <a:ln w="762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hu-HU">
              <a:latin typeface="+mn-lt"/>
            </a:endParaRPr>
          </a:p>
        </p:txBody>
      </p:sp>
      <p:sp>
        <p:nvSpPr>
          <p:cNvPr id="337943" name="Text Box 23"/>
          <p:cNvSpPr txBox="1">
            <a:spLocks noChangeArrowheads="1"/>
          </p:cNvSpPr>
          <p:nvPr/>
        </p:nvSpPr>
        <p:spPr bwMode="auto">
          <a:xfrm>
            <a:off x="3666565" y="3573463"/>
            <a:ext cx="18886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latin typeface="+mn-lt"/>
              </a:rPr>
              <a:t>megfeleltetés</a:t>
            </a:r>
          </a:p>
        </p:txBody>
      </p:sp>
      <p:sp>
        <p:nvSpPr>
          <p:cNvPr id="337944" name="Line 24"/>
          <p:cNvSpPr>
            <a:spLocks noChangeShapeType="1"/>
          </p:cNvSpPr>
          <p:nvPr/>
        </p:nvSpPr>
        <p:spPr bwMode="auto">
          <a:xfrm>
            <a:off x="3132138" y="1773238"/>
            <a:ext cx="4428194" cy="79216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hu-HU">
              <a:latin typeface="+mn-lt"/>
            </a:endParaRPr>
          </a:p>
        </p:txBody>
      </p:sp>
      <p:sp>
        <p:nvSpPr>
          <p:cNvPr id="337945" name="Line 25"/>
          <p:cNvSpPr>
            <a:spLocks noChangeShapeType="1"/>
          </p:cNvSpPr>
          <p:nvPr/>
        </p:nvSpPr>
        <p:spPr bwMode="auto">
          <a:xfrm flipV="1">
            <a:off x="3132138" y="1628774"/>
            <a:ext cx="4428193" cy="9366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hu-HU">
              <a:latin typeface="+mn-lt"/>
            </a:endParaRPr>
          </a:p>
        </p:txBody>
      </p:sp>
      <p:sp>
        <p:nvSpPr>
          <p:cNvPr id="337946" name="Text Box 26"/>
          <p:cNvSpPr txBox="1">
            <a:spLocks noChangeArrowheads="1"/>
          </p:cNvSpPr>
          <p:nvPr/>
        </p:nvSpPr>
        <p:spPr bwMode="auto">
          <a:xfrm>
            <a:off x="6737350" y="4868863"/>
            <a:ext cx="1347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hu-HU" altLang="en-US">
                <a:latin typeface="+mn-lt"/>
              </a:rPr>
              <a:t>függvény</a:t>
            </a:r>
          </a:p>
        </p:txBody>
      </p:sp>
      <p:sp>
        <p:nvSpPr>
          <p:cNvPr id="2" name="Szövegdoboz 1"/>
          <p:cNvSpPr txBox="1"/>
          <p:nvPr/>
        </p:nvSpPr>
        <p:spPr>
          <a:xfrm>
            <a:off x="3273068" y="5729456"/>
            <a:ext cx="2753717" cy="1015663"/>
          </a:xfrm>
          <a:prstGeom prst="rect">
            <a:avLst/>
          </a:prstGeom>
          <a:noFill/>
        </p:spPr>
        <p:txBody>
          <a:bodyPr wrap="square" rtlCol="0">
            <a:spAutoFit/>
          </a:bodyPr>
          <a:lstStyle/>
          <a:p>
            <a:r>
              <a:rPr lang="en-US" sz="2000" dirty="0" smtClean="0"/>
              <a:t>1 </a:t>
            </a:r>
            <a:r>
              <a:rPr lang="en-US" sz="2000" dirty="0" err="1" smtClean="0"/>
              <a:t>geometri</a:t>
            </a:r>
            <a:r>
              <a:rPr lang="hu-HU" sz="2000" dirty="0" err="1" smtClean="0"/>
              <a:t>ához</a:t>
            </a:r>
            <a:r>
              <a:rPr lang="hu-HU" sz="2000" dirty="0" smtClean="0"/>
              <a:t> is</a:t>
            </a:r>
          </a:p>
          <a:p>
            <a:r>
              <a:rPr lang="hu-HU" sz="2000" dirty="0" smtClean="0"/>
              <a:t>többféle algebra és megfeleltetés lehetséges</a:t>
            </a:r>
            <a:r>
              <a:rPr lang="en-US" sz="2000" dirty="0" smtClean="0"/>
              <a:t>!</a:t>
            </a:r>
            <a:endParaRPr lang="en-US" sz="2000" dirty="0"/>
          </a:p>
        </p:txBody>
      </p:sp>
      <p:cxnSp>
        <p:nvCxnSpPr>
          <p:cNvPr id="4" name="Egyenes összekötő nyíllal 3"/>
          <p:cNvCxnSpPr>
            <a:stCxn id="2" idx="0"/>
          </p:cNvCxnSpPr>
          <p:nvPr/>
        </p:nvCxnSpPr>
        <p:spPr>
          <a:xfrm flipV="1">
            <a:off x="4649927" y="4401108"/>
            <a:ext cx="246109" cy="13283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gyenes összekötő nyíllal 25"/>
          <p:cNvCxnSpPr/>
          <p:nvPr/>
        </p:nvCxnSpPr>
        <p:spPr>
          <a:xfrm>
            <a:off x="5724525" y="6237287"/>
            <a:ext cx="683679" cy="108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79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3" grpId="0" animBg="1"/>
      <p:bldP spid="337934" grpId="0"/>
      <p:bldP spid="337935" grpId="0"/>
      <p:bldP spid="337936" grpId="0"/>
      <p:bldP spid="337937" grpId="0"/>
      <p:bldP spid="337942" grpId="0" animBg="1"/>
      <p:bldP spid="337943" grpId="0"/>
      <p:bldP spid="337944" grpId="0" animBg="1"/>
      <p:bldP spid="337945" grpId="0" animBg="1"/>
      <p:bldP spid="337946" grpId="0"/>
      <p:bldP spid="2"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800430857</TotalTime>
  <Pages>57</Pages>
  <Words>5574</Words>
  <Application>Microsoft Office PowerPoint</Application>
  <PresentationFormat>Diavetítés a képernyőre (4:3 oldalarány)</PresentationFormat>
  <Paragraphs>622</Paragraphs>
  <Slides>31</Slides>
  <Notes>20</Notes>
  <HiddenSlides>0</HiddenSlides>
  <MMClips>0</MMClips>
  <ScaleCrop>false</ScaleCrop>
  <HeadingPairs>
    <vt:vector size="4" baseType="variant">
      <vt:variant>
        <vt:lpstr>Téma</vt:lpstr>
      </vt:variant>
      <vt:variant>
        <vt:i4>1</vt:i4>
      </vt:variant>
      <vt:variant>
        <vt:lpstr>Diacímek</vt:lpstr>
      </vt:variant>
      <vt:variant>
        <vt:i4>31</vt:i4>
      </vt:variant>
    </vt:vector>
  </HeadingPairs>
  <TitlesOfParts>
    <vt:vector size="32" baseType="lpstr">
      <vt:lpstr>Office-téma</vt:lpstr>
      <vt:lpstr>Geometriák és algebrák mesélős emlékeztető</vt:lpstr>
      <vt:lpstr>Euklideszi síkgeometria</vt:lpstr>
      <vt:lpstr>Görbék: görbület</vt:lpstr>
      <vt:lpstr>Gauss görbület, és fő görbületi irányok</vt:lpstr>
      <vt:lpstr>Mire jó? NPR</vt:lpstr>
      <vt:lpstr>Gömbi geometria</vt:lpstr>
      <vt:lpstr>Hiperbolikus (Bólyai) geometria</vt:lpstr>
      <vt:lpstr>Projektív geometria</vt:lpstr>
      <vt:lpstr>Mindent számmal: Analitikus geometria</vt:lpstr>
      <vt:lpstr>Pontok definíciója koordinátarendszerrel</vt:lpstr>
      <vt:lpstr>Pontok kombinálása</vt:lpstr>
      <vt:lpstr>Vektor algebra</vt:lpstr>
      <vt:lpstr>Skalár (dot, belső) szorzat</vt:lpstr>
      <vt:lpstr>Vektor (kereszt) szorzat</vt:lpstr>
      <vt:lpstr>Descartes koordináta rendszer</vt:lpstr>
      <vt:lpstr>Vektor/Pont/Szín osztály</vt:lpstr>
      <vt:lpstr>Egyenes/szakasz: két pont kombinációja</vt:lpstr>
      <vt:lpstr>2D egyenes</vt:lpstr>
      <vt:lpstr>Sík</vt:lpstr>
      <vt:lpstr>Vektor/Pont/Sík/RGBA osztály</vt:lpstr>
      <vt:lpstr>SSE, 3Dnow!</vt:lpstr>
      <vt:lpstr>Kör a síkon</vt:lpstr>
      <vt:lpstr>Mire jó? 2D Tartalmazás teszt</vt:lpstr>
      <vt:lpstr>Konvex poligon/poliéder tartalmazás</vt:lpstr>
      <vt:lpstr>Lineáris transzformációk</vt:lpstr>
      <vt:lpstr>Komplex számok algebrája</vt:lpstr>
      <vt:lpstr>Mire jó? Transzformációk</vt:lpstr>
      <vt:lpstr>Clifford algebra (hiperszámok)</vt:lpstr>
      <vt:lpstr>Clifford osztály</vt:lpstr>
      <vt:lpstr>Mire jó? Pálya animáció + egyebek</vt:lpstr>
      <vt:lpstr>Ellenőrző kérdések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grafika</dc:title>
  <dc:creator>Others</dc:creator>
  <cp:lastModifiedBy>szirmay</cp:lastModifiedBy>
  <cp:revision>291</cp:revision>
  <cp:lastPrinted>2002-02-17T14:20:45Z</cp:lastPrinted>
  <dcterms:created xsi:type="dcterms:W3CDTF">1998-09-12T20:31:14Z</dcterms:created>
  <dcterms:modified xsi:type="dcterms:W3CDTF">2017-09-13T13:25:52Z</dcterms:modified>
</cp:coreProperties>
</file>