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2"/>
  </p:notesMasterIdLst>
  <p:handoutMasterIdLst>
    <p:handoutMasterId r:id="rId43"/>
  </p:handoutMasterIdLst>
  <p:sldIdLst>
    <p:sldId id="256" r:id="rId2"/>
    <p:sldId id="291" r:id="rId3"/>
    <p:sldId id="273" r:id="rId4"/>
    <p:sldId id="292" r:id="rId5"/>
    <p:sldId id="390" r:id="rId6"/>
    <p:sldId id="274" r:id="rId7"/>
    <p:sldId id="318" r:id="rId8"/>
    <p:sldId id="389" r:id="rId9"/>
    <p:sldId id="294" r:id="rId10"/>
    <p:sldId id="374" r:id="rId11"/>
    <p:sldId id="275" r:id="rId12"/>
    <p:sldId id="347" r:id="rId13"/>
    <p:sldId id="384" r:id="rId14"/>
    <p:sldId id="391" r:id="rId15"/>
    <p:sldId id="385" r:id="rId16"/>
    <p:sldId id="300" r:id="rId17"/>
    <p:sldId id="394" r:id="rId18"/>
    <p:sldId id="395" r:id="rId19"/>
    <p:sldId id="400" r:id="rId20"/>
    <p:sldId id="399" r:id="rId21"/>
    <p:sldId id="402" r:id="rId22"/>
    <p:sldId id="403" r:id="rId23"/>
    <p:sldId id="357" r:id="rId24"/>
    <p:sldId id="328" r:id="rId25"/>
    <p:sldId id="360" r:id="rId26"/>
    <p:sldId id="353" r:id="rId27"/>
    <p:sldId id="324" r:id="rId28"/>
    <p:sldId id="339" r:id="rId29"/>
    <p:sldId id="338" r:id="rId30"/>
    <p:sldId id="340" r:id="rId31"/>
    <p:sldId id="365" r:id="rId32"/>
    <p:sldId id="404" r:id="rId33"/>
    <p:sldId id="368" r:id="rId34"/>
    <p:sldId id="331" r:id="rId35"/>
    <p:sldId id="332" r:id="rId36"/>
    <p:sldId id="333" r:id="rId37"/>
    <p:sldId id="334" r:id="rId38"/>
    <p:sldId id="335" r:id="rId39"/>
    <p:sldId id="337" r:id="rId40"/>
    <p:sldId id="401" r:id="rId41"/>
  </p:sldIdLst>
  <p:sldSz cx="9144000" cy="6858000" type="screen4x3"/>
  <p:notesSz cx="6648450" cy="9782175"/>
  <p:kinsoku lang="ja-JP" invalStChars="、。，．・：；？！゛゜ヽヾゝゞ々ー’”）〕］｝〉》」』】°‰′″℃￠％ぁぃぅぇぉっゃゅょゎァィゥェォッャュョヮヵヶ!%),.:;?]}｡｣､･ｧｨｩｪｫｬｭｮｯｰﾞﾟ" invalEndChars="‘“（〔［｛〈《「『【￥＄$([\{｢￡"/>
  <p:defaultTextStyle>
    <a:defPPr>
      <a:defRPr lang="hu-HU"/>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D60093"/>
    <a:srgbClr val="669900"/>
    <a:srgbClr val="B2B2B2"/>
    <a:srgbClr val="777777"/>
    <a:srgbClr val="CCFF33"/>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98549" autoAdjust="0"/>
  </p:normalViewPr>
  <p:slideViewPr>
    <p:cSldViewPr>
      <p:cViewPr varScale="1">
        <p:scale>
          <a:sx n="83" d="100"/>
          <a:sy n="83" d="100"/>
        </p:scale>
        <p:origin x="-1354" y="-77"/>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3534" y="-78"/>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397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idx="2"/>
          </p:nvPr>
        </p:nvSpPr>
        <p:spPr bwMode="auto">
          <a:xfrm>
            <a:off x="885825" y="739775"/>
            <a:ext cx="4876800" cy="3656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885825" y="4648200"/>
            <a:ext cx="4876800" cy="41163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664753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887413" y="739775"/>
            <a:ext cx="4875212" cy="3656013"/>
          </a:xfrm>
          <a:ln cap="flat"/>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887413" y="739775"/>
            <a:ext cx="4873625" cy="3656013"/>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If n = 3 (which is good for 4 control points), the basis functions are (1-t)^3, 3*(1-t)^2*t, 3*(1-t) *t^2, t^3. Note that the first basis function is 1 for t=0, while all others are zero, so the curve crosses the fist control points. Similarly, when t=1, the curve is at the last control point. However, other control points are not so lucky, they are usually not interpolated. This is an approximation curve.</a:t>
            </a:r>
            <a:endParaRPr lang="hu-HU" altLang="hu-HU" smtClean="0"/>
          </a:p>
          <a:p>
            <a:endParaRPr lang="hu-HU" altLang="hu-H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887413" y="739775"/>
            <a:ext cx="4873625" cy="3656013"/>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887413" y="739775"/>
            <a:ext cx="4873625" cy="3656013"/>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Let us define a separate curve segments between every two control points applying Hermite interpolation. Hermite interpolation needs the start and end points (which are available) and the derivatives at these two points (which should be found somehow).</a:t>
            </a:r>
          </a:p>
          <a:p>
            <a:endParaRPr lang="en-US" altLang="hu-HU" smtClean="0"/>
          </a:p>
          <a:p>
            <a:r>
              <a:rPr lang="en-US" altLang="hu-HU" smtClean="0"/>
              <a:t>If the speed is uniform and the motion is linear in segment i, then its constant speed equals to (r{i}-r{i-1})/(t{i}-t{i-1}).</a:t>
            </a:r>
          </a:p>
          <a:p>
            <a:r>
              <a:rPr lang="en-US" altLang="hu-HU" smtClean="0"/>
              <a:t>Similarly the constant speed in segment i+1 would be (r{i+1}-r{i})/(t{i+1}-t{i}). A good approximation is to set the velocity at the control point shared by the two segments to the average of these two velocities. This is the Catmull-Rom spline.</a:t>
            </a:r>
          </a:p>
          <a:p>
            <a:endParaRPr lang="en-US" altLang="hu-HU" smtClean="0"/>
          </a:p>
          <a:p>
            <a:r>
              <a:rPr lang="en-US" altLang="hu-HU" smtClean="0"/>
              <a:t>Kochanek and Bartels further generalized this spline and allowed an additional tension parameter that can scale up or down the average velocity. On the other hand, we can use a weighted average when the average of the two constant speeds is obtained.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887413" y="739775"/>
            <a:ext cx="4873625" cy="3656013"/>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The Catmull-Rom spline can be found in PowerPoint and in many drawing packages. It is an interpolating spline with </a:t>
            </a:r>
            <a:r>
              <a:rPr lang="en-US" altLang="hu-HU" b="1" smtClean="0"/>
              <a:t>local control</a:t>
            </a:r>
            <a:r>
              <a:rPr lang="en-US" altLang="hu-HU" smtClean="0"/>
              <a:t>.</a:t>
            </a:r>
          </a:p>
          <a:p>
            <a:r>
              <a:rPr lang="en-US" altLang="hu-HU" smtClean="0"/>
              <a:t>When we move a control point, the average speeds of two linear uniform motions are modified. Thus, the averages of these linear motions  are changed at three control points, which can affect four curve segments at most.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887413" y="739775"/>
            <a:ext cx="4873625" cy="3656013"/>
          </a:xfrm>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Surfaces are two dimensional subsets of the 3</a:t>
            </a:r>
            <a:r>
              <a:rPr lang="hu-HU" altLang="hu-HU" smtClean="0"/>
              <a:t>D</a:t>
            </a:r>
            <a:r>
              <a:rPr lang="en-US" altLang="hu-HU" smtClean="0"/>
              <a:t> space. Their definition is very similar to that of curves, but now the parametric equations have two free parameters (parametric equations of curves map a line segment onto the curve, parametric equations of surfaces map a square onto the surface).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87413" y="739775"/>
            <a:ext cx="4873625" cy="3656013"/>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The definition of curves traced back the problem to the specification of a few control points. We use the same approach here.</a:t>
            </a:r>
          </a:p>
          <a:p>
            <a:r>
              <a:rPr lang="en-US" altLang="hu-HU" smtClean="0"/>
              <a:t>First, we trace back the definition of surfaces to curves. Let us fix one of the free variables of the surface, which results in a one-variable parametric form, a curve. This curve is on the surface and is called </a:t>
            </a:r>
            <a:r>
              <a:rPr lang="en-US" altLang="hu-HU" b="1" smtClean="0"/>
              <a:t>isoparametric curve</a:t>
            </a:r>
            <a:r>
              <a:rPr lang="en-US" altLang="hu-HU" smtClean="0"/>
              <a:t>. A curve can be well defined by control points. Now let us fix the isoparametric value differently, which leads to another isoparametric curve that can be defined with different control points. As the isoparametric value changes, the control points of the corresponding isoparametric curve also change. These changes are also curves, so we can express the path of the control point by blending other control points.</a:t>
            </a:r>
          </a:p>
          <a:p>
            <a:r>
              <a:rPr lang="en-US" altLang="hu-HU" smtClean="0"/>
              <a:t>Substituting this into the equation of the isoparametric curve, we obtain the equation of the surface, which is a combination of control points forming a </a:t>
            </a:r>
            <a:r>
              <a:rPr lang="en-US" altLang="hu-HU" b="1" smtClean="0"/>
              <a:t>control cage </a:t>
            </a:r>
            <a:r>
              <a:rPr lang="en-US" altLang="hu-HU" smtClean="0"/>
              <a:t>or </a:t>
            </a:r>
            <a:r>
              <a:rPr lang="en-US" altLang="hu-HU" b="1" smtClean="0"/>
              <a:t>control polyhedron</a:t>
            </a:r>
            <a:r>
              <a:rPr lang="en-US" altLang="hu-HU" smtClean="0"/>
              <a:t>. The blending or weighting function of control point rij is the product of basis functions Bi parameterized with u, and B</a:t>
            </a:r>
            <a:r>
              <a:rPr lang="hu-HU" altLang="hu-HU" smtClean="0"/>
              <a:t>j</a:t>
            </a:r>
            <a:r>
              <a:rPr lang="en-US" altLang="hu-HU" smtClean="0"/>
              <a:t> parameterized with v.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887413" y="739775"/>
            <a:ext cx="4873625" cy="3656013"/>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Surface definition is basically the modification of control points that attract the surface if weights are non-negative.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887413" y="739775"/>
            <a:ext cx="4873625" cy="3656013"/>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So far we used the following strategy. We started with the control cage or control mesh. Using the center of mass analogy, a continuous and smooth parametric surface is developed. However, when we render this smooth surface, we should decompose it to small triangles since the GPU can handle only triangles and not smooth surfaces. So the very beginning of this process is a rough mesh and the very end is a fine mesh.</a:t>
            </a:r>
          </a:p>
          <a:p>
            <a:r>
              <a:rPr lang="en-US" altLang="hu-HU" smtClean="0"/>
              <a:t>Can we get rid of the complicated mathematics of blending, splines, smooth interpolation etc. and obtain the fine mesh directly from the rough mesh?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887413" y="739775"/>
            <a:ext cx="4873625" cy="3656013"/>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Subdivision curves or surfaces are based exactly on this idea.</a:t>
            </a:r>
          </a:p>
          <a:p>
            <a:r>
              <a:rPr lang="en-US" altLang="hu-HU" smtClean="0"/>
              <a:t>Let us consider a curve defined by a few control points. The polyline connecting the control points is a rough approximation of the desired smooth curve. This rough polyline is refined by subdividing it by inserting a point at the middle of each line segment and then moving the original vertices to the weighted average of their original location and the two middle points. </a:t>
            </a:r>
          </a:p>
          <a:p>
            <a:r>
              <a:rPr lang="en-US" altLang="hu-HU" smtClean="0"/>
              <a:t>The new polyline looks smoother. If we are not satisfied, we can repeat the process recursively.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887413" y="739775"/>
            <a:ext cx="4873625" cy="3656013"/>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The idea can be extended to surfaces. Here only one type of subdivision surfaces is introduced, which is called the Catmull-Clark surface. We assume that the original mesh is built of quadrilaterals. Although the algorithm can work with other meshes as well, after the first subdivision step, the mesh will always be a </a:t>
            </a:r>
            <a:r>
              <a:rPr lang="en-US" altLang="hu-HU" b="1" smtClean="0"/>
              <a:t>quadrilateral mesh</a:t>
            </a:r>
            <a:r>
              <a:rPr lang="en-US" altLang="hu-HU" smtClean="0"/>
              <a:t>.</a:t>
            </a:r>
          </a:p>
          <a:p>
            <a:r>
              <a:rPr lang="en-US" altLang="hu-HU" smtClean="0"/>
              <a:t>The subdivision starts by the computation of </a:t>
            </a:r>
            <a:r>
              <a:rPr lang="en-US" altLang="hu-HU" b="1" smtClean="0"/>
              <a:t>face center </a:t>
            </a:r>
            <a:r>
              <a:rPr lang="en-US" altLang="hu-HU" smtClean="0"/>
              <a:t>and </a:t>
            </a:r>
            <a:r>
              <a:rPr lang="en-US" altLang="hu-HU" b="1" smtClean="0"/>
              <a:t>edge center </a:t>
            </a:r>
            <a:r>
              <a:rPr lang="en-US" altLang="hu-HU" smtClean="0"/>
              <a:t>points, which double the resolution but do not alter the shape yet. Then we first move the original vertices to the weighted average of the surrounding face centers, edge centers and of the point itself. The averaging scheme also depends on how many faces share this point, which is called the </a:t>
            </a:r>
            <a:r>
              <a:rPr lang="en-US" altLang="hu-HU" b="1" smtClean="0"/>
              <a:t>valence</a:t>
            </a:r>
            <a:r>
              <a:rPr lang="en-US" altLang="hu-HU" smtClean="0"/>
              <a:t> of this vertex.  Having moved the original vertices, we find the final location of the edge centers as well.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887413" y="739775"/>
            <a:ext cx="4873625" cy="3656013"/>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If we want to specify 1D objects, like curves, then we should simultaneously identify (uncountably) infinitely many points. Obviously, defining the points one by one with their Cartesian coordinates is not an option. Instead, we usually specify an equation that has infinitely many roots and these roots are considered as the Cartesian coordinates of points in a set defined by the equation. Assume that we are in 2D when the equation should contain Cartesian coordinates x and y (in 3D there would be a third coordinate as well). The equation can have </a:t>
            </a:r>
            <a:r>
              <a:rPr lang="en-US" altLang="hu-HU" b="1" smtClean="0"/>
              <a:t>implicit</a:t>
            </a:r>
            <a:r>
              <a:rPr lang="en-US" altLang="hu-HU" smtClean="0"/>
              <a:t> form, which means that x and y are put into an algebraic expression that is made equal to zero. We have a single equation with two unknowns thus, we have the hope of having infinitely many roots, i.e. x,y pairs. </a:t>
            </a:r>
          </a:p>
          <a:p>
            <a:r>
              <a:rPr lang="en-US" altLang="hu-HU" smtClean="0"/>
              <a:t>For example, a linear equation containing x and y identifies a line. A circle contains points that are at distance R from the reference point. Expressing this distance with the Pythagoras theorem, we can also develop and equation for the circle. </a:t>
            </a:r>
          </a:p>
          <a:p>
            <a:r>
              <a:rPr lang="en-US" altLang="hu-HU" smtClean="0"/>
              <a:t>The equation may also have </a:t>
            </a:r>
            <a:r>
              <a:rPr lang="en-US" altLang="hu-HU" b="1" smtClean="0"/>
              <a:t>parametric form</a:t>
            </a:r>
            <a:r>
              <a:rPr lang="en-US" altLang="hu-HU" smtClean="0"/>
              <a:t>, where we use a free parameter t that can run in an appropriate interval. Substituting t into two equations defining x and y (or z), we get the Cartesian coordinates of the point corresponding to t.</a:t>
            </a:r>
          </a:p>
          <a:p>
            <a:r>
              <a:rPr lang="en-US" altLang="hu-HU" smtClean="0"/>
              <a:t>The most obvious, but the least useful equation type is the </a:t>
            </a:r>
            <a:r>
              <a:rPr lang="en-US" altLang="hu-HU" b="1" smtClean="0"/>
              <a:t>explicit form</a:t>
            </a:r>
            <a:r>
              <a:rPr lang="en-US" altLang="hu-HU" smtClean="0"/>
              <a:t>, where we express y as a function of x. The problem with this representation is </a:t>
            </a:r>
            <a:r>
              <a:rPr lang="hu-HU" altLang="hu-HU" smtClean="0"/>
              <a:t>f</a:t>
            </a:r>
            <a:r>
              <a:rPr lang="en-US" altLang="hu-HU" smtClean="0"/>
              <a:t>or each x there must be exactly one y. This is usually not the case, thin</a:t>
            </a:r>
            <a:r>
              <a:rPr lang="hu-HU" altLang="hu-HU" smtClean="0"/>
              <a:t>k</a:t>
            </a:r>
            <a:r>
              <a:rPr lang="en-US" altLang="hu-HU" smtClean="0"/>
              <a:t> of a circle or a vertical line, for example.</a:t>
            </a:r>
          </a:p>
          <a:p>
            <a:r>
              <a:rPr lang="en-US" altLang="hu-HU" smtClean="0"/>
              <a:t>For classic curves, like line, circle, parabola, ellipse, etc. we know their </a:t>
            </a:r>
            <a:r>
              <a:rPr lang="hu-HU" altLang="hu-HU" smtClean="0"/>
              <a:t>geometric definition, which can be translated to an </a:t>
            </a:r>
            <a:r>
              <a:rPr lang="en-US" altLang="hu-HU" smtClean="0"/>
              <a:t>equation, so the definition means the specification of the free parameters in the equation.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887413" y="739775"/>
            <a:ext cx="4873625" cy="3656013"/>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887413" y="739775"/>
            <a:ext cx="4873625" cy="3656013"/>
          </a:xfrm>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887413" y="739775"/>
            <a:ext cx="4873625" cy="3656013"/>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887413" y="739775"/>
            <a:ext cx="4873625" cy="3656013"/>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Boundary representation defines a solid by the boundary surfaces or faces. Specifying the boundaries independently would not work since it would be possible to create something where the boundaries do not enclose a 3D solid or the enclosing is not watertight. We should specify edges, faces and vertices simultaneously to always guarantee that the object is topologically valid.</a:t>
            </a:r>
          </a:p>
          <a:p>
            <a:r>
              <a:rPr lang="en-US" altLang="hu-HU" smtClean="0"/>
              <a:t>A famous equation that can be used to check topological validity i</a:t>
            </a:r>
            <a:r>
              <a:rPr lang="hu-HU" altLang="hu-HU" smtClean="0"/>
              <a:t>s</a:t>
            </a:r>
            <a:r>
              <a:rPr lang="en-US" altLang="hu-HU" smtClean="0"/>
              <a:t> the </a:t>
            </a:r>
            <a:r>
              <a:rPr lang="en-US" altLang="hu-HU" b="1" smtClean="0"/>
              <a:t>Euler theorem</a:t>
            </a:r>
            <a:r>
              <a:rPr lang="en-US" altLang="hu-HU" smtClean="0"/>
              <a:t>. It can be applied for 3D objects that are isomorphic to a sphere (</a:t>
            </a:r>
            <a:r>
              <a:rPr lang="hu-HU" altLang="hu-HU" smtClean="0"/>
              <a:t>they </a:t>
            </a:r>
            <a:r>
              <a:rPr lang="en-US" altLang="hu-HU" smtClean="0"/>
              <a:t>turn to a sphere when pumped up). Objects with holes or consisting of multiple independent pieces do not belong this category (they are isomorphic to a torus or more than one sphere). The Euler equation can be generalize</a:t>
            </a:r>
            <a:r>
              <a:rPr lang="hu-HU" altLang="hu-HU" smtClean="0"/>
              <a:t>d</a:t>
            </a:r>
            <a:r>
              <a:rPr lang="en-US" altLang="hu-HU" smtClean="0"/>
              <a:t> to cover these cases as well, when it is called </a:t>
            </a:r>
            <a:r>
              <a:rPr lang="en-US" altLang="hu-HU" b="1" smtClean="0"/>
              <a:t>Euler-Poincare equation</a:t>
            </a:r>
            <a:r>
              <a:rPr lang="en-US" altLang="hu-HU" smtClean="0"/>
              <a:t>.</a:t>
            </a:r>
          </a:p>
          <a:p>
            <a:r>
              <a:rPr lang="en-US" altLang="hu-HU" smtClean="0"/>
              <a:t>With the Euler’s theorem, when </a:t>
            </a:r>
            <a:r>
              <a:rPr lang="hu-HU" altLang="hu-HU" smtClean="0"/>
              <a:t>we</a:t>
            </a:r>
            <a:r>
              <a:rPr lang="en-US" altLang="hu-HU" smtClean="0"/>
              <a:t> have an object, counting the vertices, faces and edges allows the determination whether or not this object is valid. However, when it turns out that it is invalid, it is usually too late. What we need is elementary operations that keep the validity of the Euler equation provided it was valid before the application of the operation. Such elementary operations are called Euler operations.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87413" y="739775"/>
            <a:ext cx="4873625" cy="3656013"/>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A few examples of Euler operators are shown here. Face extrude extrudes a face by automatically filling the holes between the original and extruded face with new faces and edges. Coun</a:t>
            </a:r>
            <a:r>
              <a:rPr lang="hu-HU" altLang="hu-HU" smtClean="0"/>
              <a:t>t</a:t>
            </a:r>
            <a:r>
              <a:rPr lang="en-US" altLang="hu-HU" smtClean="0"/>
              <a:t>ing the numbers of new faces</a:t>
            </a:r>
            <a:r>
              <a:rPr lang="hu-HU" altLang="hu-HU" smtClean="0"/>
              <a:t> (4)</a:t>
            </a:r>
            <a:r>
              <a:rPr lang="en-US" altLang="hu-HU" smtClean="0"/>
              <a:t>, edges</a:t>
            </a:r>
            <a:r>
              <a:rPr lang="hu-HU" altLang="hu-HU" smtClean="0"/>
              <a:t> (8)</a:t>
            </a:r>
            <a:r>
              <a:rPr lang="en-US" altLang="hu-HU" smtClean="0"/>
              <a:t> and vertices</a:t>
            </a:r>
            <a:r>
              <a:rPr lang="hu-HU" altLang="hu-HU" smtClean="0"/>
              <a:t> (8)</a:t>
            </a:r>
            <a:r>
              <a:rPr lang="en-US" altLang="hu-HU" smtClean="0"/>
              <a:t>, we can prove that it is indeed an Euler operator.</a:t>
            </a:r>
          </a:p>
          <a:p>
            <a:r>
              <a:rPr lang="en-US" altLang="hu-HU" smtClean="0"/>
              <a:t>Face split requires the user to select two edges of a fact and to specify two points on them. These new points are connected by a new edge.</a:t>
            </a:r>
          </a:p>
          <a:p>
            <a:r>
              <a:rPr lang="en-US" altLang="hu-HU" smtClean="0"/>
              <a:t>Altogether, this operation introduces 2 vertices, 3 edges (one new and two that are obtained as the subdivision of the original edges with the new points) and a new face (the new edge subdivides the face into two).</a:t>
            </a:r>
          </a:p>
          <a:p>
            <a:r>
              <a:rPr lang="en-US" altLang="hu-HU" smtClean="0"/>
              <a:t>Edge collapse removes an edge with one of its end points. Vertex split is the inverse of this operation.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87413" y="739775"/>
            <a:ext cx="4873625" cy="3656013"/>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To create a space ship, we can start with a topologically valid object, e.g. a transformed cube, then we execute a sequence of face extrusions. As face extrude i</a:t>
            </a:r>
            <a:r>
              <a:rPr lang="hu-HU" altLang="hu-HU" smtClean="0"/>
              <a:t>s</a:t>
            </a:r>
            <a:r>
              <a:rPr lang="en-US" altLang="hu-HU" smtClean="0"/>
              <a:t> an Euler operator, the result will automatically be a topologically valid object.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887413" y="739775"/>
            <a:ext cx="4873625" cy="3656013"/>
          </a:xfrm>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87413" y="739775"/>
            <a:ext cx="4873625" cy="3656013"/>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87413" y="739775"/>
            <a:ext cx="4873625" cy="3656013"/>
          </a:xfr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887413" y="739775"/>
            <a:ext cx="4873625" cy="3656013"/>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887413" y="739775"/>
            <a:ext cx="4873625" cy="3656013"/>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However, curves we meet usually do not belong to the category of classic curves, so we do not know their equation. These curves are </a:t>
            </a:r>
            <a:r>
              <a:rPr lang="en-US" altLang="hu-HU" b="1" smtClean="0"/>
              <a:t>free form curves</a:t>
            </a:r>
            <a:r>
              <a:rPr lang="en-US" altLang="hu-HU" smtClean="0"/>
              <a:t>.</a:t>
            </a:r>
          </a:p>
          <a:p>
            <a:r>
              <a:rPr lang="en-US" altLang="hu-HU" smtClean="0"/>
              <a:t>As ”everything” can be approximated by polynomials, the unknown equations of free form curves are also attacked this way. We approximate their parametric equations with polynomials of parameter t. The problem is that the polynomial coefficients do not have intuitive interpretation, thus we cannot expect the modeler to specify the coefficients directly. Instead, we require the user to specify a finite number of </a:t>
            </a:r>
            <a:r>
              <a:rPr lang="en-US" altLang="hu-HU" b="1" smtClean="0"/>
              <a:t>control points</a:t>
            </a:r>
            <a:r>
              <a:rPr lang="en-US" altLang="hu-HU" smtClean="0"/>
              <a:t>, and the modeling program automatically computes the polynomial coefficients from the control points.  This  computation can be an </a:t>
            </a:r>
            <a:r>
              <a:rPr lang="en-US" altLang="hu-HU" b="1" smtClean="0"/>
              <a:t>interpolation </a:t>
            </a:r>
            <a:r>
              <a:rPr lang="en-US" altLang="hu-HU" smtClean="0"/>
              <a:t>when the resulting curve is expected to go through the control points. Or, the computation can also be an </a:t>
            </a:r>
            <a:r>
              <a:rPr lang="en-US" altLang="hu-HU" b="1" smtClean="0"/>
              <a:t>approximation</a:t>
            </a:r>
            <a:r>
              <a:rPr lang="en-US" altLang="hu-HU" smtClean="0"/>
              <a:t>, when the resulting curve should just somehow follow the control points, but it does not have to go through each of them. By requiring approximation instead of interpolation, we ease the fitting process so we can impose additional requirements concerning the</a:t>
            </a:r>
            <a:r>
              <a:rPr lang="hu-HU" altLang="hu-HU" smtClean="0"/>
              <a:t> ”</a:t>
            </a:r>
            <a:r>
              <a:rPr lang="en-US" altLang="hu-HU" smtClean="0"/>
              <a:t>quality</a:t>
            </a:r>
            <a:r>
              <a:rPr lang="hu-HU" altLang="hu-HU" smtClean="0"/>
              <a:t>”</a:t>
            </a:r>
            <a:r>
              <a:rPr lang="en-US" altLang="hu-HU" smtClean="0"/>
              <a:t> of the curve.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887413" y="739775"/>
            <a:ext cx="4873625" cy="3656013"/>
          </a:xfrm>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887413" y="739775"/>
            <a:ext cx="4873625" cy="3656013"/>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smtClean="0"/>
              <a:t>The first curve is of interpolation type and is known as the </a:t>
            </a:r>
            <a:r>
              <a:rPr lang="en-US" altLang="hu-HU" sz="1000" b="1" smtClean="0"/>
              <a:t>Lagrange interpolation</a:t>
            </a:r>
            <a:r>
              <a:rPr lang="en-US" altLang="hu-HU" sz="1000" smtClean="0"/>
              <a:t>. Suppose we specify a sequence of control points r1, …</a:t>
            </a:r>
            <a:r>
              <a:rPr lang="hu-HU" altLang="hu-HU" sz="1000" smtClean="0"/>
              <a:t>,</a:t>
            </a:r>
            <a:r>
              <a:rPr lang="en-US" altLang="hu-HU" sz="1000" smtClean="0"/>
              <a:t> rn, and search a parametric function r(t) (one polynomial for each of the x, y or x, y, z coordinates) that go</a:t>
            </a:r>
            <a:r>
              <a:rPr lang="hu-HU" altLang="hu-HU" sz="1000" smtClean="0"/>
              <a:t>es</a:t>
            </a:r>
            <a:r>
              <a:rPr lang="en-US" altLang="hu-HU" sz="1000" smtClean="0"/>
              <a:t> through them. More precisely, we expect the curve to give control point r1 for parameter value t1, r2 for t2, etc. The interpolation requirement means n constraints, thus the polynomials may have n unknown coefficients to make the number of unknowns equal to the number of equations, and thus obtaining a well define</a:t>
            </a:r>
            <a:r>
              <a:rPr lang="hu-HU" altLang="hu-HU" sz="1000" smtClean="0"/>
              <a:t>d</a:t>
            </a:r>
            <a:r>
              <a:rPr lang="en-US" altLang="hu-HU" sz="1000" smtClean="0"/>
              <a:t> problem with an unambiguous solution. To find the n unknown polynomial coefficients, we need to solve a linear equation generated by substituting t1,…</a:t>
            </a:r>
            <a:r>
              <a:rPr lang="hu-HU" altLang="hu-HU" sz="1000" smtClean="0"/>
              <a:t>,t</a:t>
            </a:r>
            <a:r>
              <a:rPr lang="en-US" altLang="hu-HU" sz="1000" smtClean="0"/>
              <a:t>n into the polynomial and requiring them to be equal to r1,…</a:t>
            </a:r>
            <a:r>
              <a:rPr lang="hu-HU" altLang="hu-HU" sz="1000" smtClean="0"/>
              <a:t>,</a:t>
            </a:r>
            <a:r>
              <a:rPr lang="en-US" altLang="hu-HU" sz="1000" smtClean="0"/>
              <a:t>rn, respectively. If we solve it, we obtain the coefficients, which allow the computation of the curve point for arbitrary parameter t. </a:t>
            </a:r>
          </a:p>
          <a:p>
            <a:r>
              <a:rPr lang="en-US" altLang="hu-HU" sz="1000" smtClean="0"/>
              <a:t>Instead of solving the linear equation, the solution can be given directly as a combination of the control points with barycentric coordinates Li(t) that depend on parameter t. The algebraic form of these weight functions, aka </a:t>
            </a:r>
            <a:r>
              <a:rPr lang="en-US" altLang="hu-HU" sz="1000" b="1" smtClean="0"/>
              <a:t>basis functions</a:t>
            </a:r>
            <a:r>
              <a:rPr lang="en-US" altLang="hu-HU" sz="1000" smtClean="0"/>
              <a:t> or </a:t>
            </a:r>
            <a:r>
              <a:rPr lang="en-US" altLang="hu-HU" sz="1000" b="1" smtClean="0"/>
              <a:t>blending function</a:t>
            </a:r>
            <a:r>
              <a:rPr lang="hu-HU" altLang="hu-HU" sz="1000" b="1" smtClean="0"/>
              <a:t>s</a:t>
            </a:r>
            <a:r>
              <a:rPr lang="en-US" altLang="hu-HU" sz="1000" smtClean="0"/>
              <a:t> is shown here as the ratio of two products. </a:t>
            </a:r>
          </a:p>
          <a:p>
            <a:r>
              <a:rPr lang="en-US" altLang="hu-HU" sz="1000" smtClean="0"/>
              <a:t>To prove that the combination of the control points with these functions satisfies the interpolation constraints, let us examine a basis function Li when we substitute tk into it. If i=k, the numerator and </a:t>
            </a:r>
            <a:r>
              <a:rPr lang="hu-HU" altLang="hu-HU" sz="1000" smtClean="0"/>
              <a:t> the </a:t>
            </a:r>
            <a:r>
              <a:rPr lang="en-US" altLang="hu-HU" sz="1000" smtClean="0"/>
              <a:t>denominator of Li will be similar, so Li(ti) = 1. However, when i !=k, there will be some j which equals to k, so one factor of the numerator will be tk-tk=0, making Li(tk) also zero. So Li is 1 for ti but is zero for all other discrete parameter values. This means that in sum Li(tk) ri, all control points ri get zero weight except rk, which gets weight 1, thus r(tk) = rk. </a:t>
            </a:r>
          </a:p>
          <a:p>
            <a:r>
              <a:rPr lang="en-US" altLang="hu-HU" sz="1000" smtClean="0"/>
              <a:t>Note: </a:t>
            </a:r>
            <a:r>
              <a:rPr lang="hu-HU" altLang="hu-HU" sz="1000" smtClean="0"/>
              <a:t>A</a:t>
            </a:r>
            <a:r>
              <a:rPr lang="en-US" altLang="hu-HU" sz="1000" smtClean="0"/>
              <a:t> point of the Lagrange curve </a:t>
            </a:r>
            <a:r>
              <a:rPr lang="hu-HU" altLang="hu-HU" sz="1000" smtClean="0"/>
              <a:t>is </a:t>
            </a:r>
            <a:r>
              <a:rPr lang="en-US" altLang="hu-HU" sz="1000" smtClean="0"/>
              <a:t>the combination of control points with weights Li</a:t>
            </a:r>
            <a:r>
              <a:rPr lang="hu-HU" altLang="hu-HU" sz="1000" smtClean="0"/>
              <a:t>.</a:t>
            </a:r>
            <a:r>
              <a:rPr lang="en-US" altLang="hu-HU" sz="1000" smtClean="0"/>
              <a:t> According to the definition of combination, the reference points (which are the control points here) should be multiplied with the corresponding weights, the terms should be added them up, and finally the sum be divided with the total mass. Where is this division? The division can be ignored if the total mass is 1. Is the sum of the weight functions equal to 1 for any t???</a:t>
            </a:r>
            <a:r>
              <a:rPr lang="hu-HU" altLang="hu-HU" sz="1000" smtClean="0"/>
              <a:t> (Yes).</a:t>
            </a:r>
            <a:endParaRPr lang="en-US" altLang="hu-HU" sz="1000" smtClean="0"/>
          </a:p>
          <a:p>
            <a:endParaRPr lang="en-US" altLang="hu-HU"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887413" y="739775"/>
            <a:ext cx="4873625" cy="3656013"/>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Let us take an example</a:t>
            </a:r>
            <a:r>
              <a:rPr lang="hu-HU" altLang="hu-HU" smtClean="0"/>
              <a:t> where</a:t>
            </a:r>
            <a:r>
              <a:rPr lang="en-US" altLang="hu-HU" smtClean="0"/>
              <a:t> there are four control points and we expect the curve to interpolate them for t=0, 0.33, 0.67, and 1, respectively. The basis functions are depicted in the Figure. When t=0, the weight of the green point is 1, and the weight of all other points is zero. The curve is then in the green point. When t increases, the weight of the red point gets larger and at t=0.33 only the red point has non-zero weight…</a:t>
            </a:r>
          </a:p>
          <a:p>
            <a:r>
              <a:rPr lang="en-US" altLang="hu-HU" smtClean="0"/>
              <a:t>The basis functions </a:t>
            </a:r>
            <a:r>
              <a:rPr lang="en-US" altLang="hu-HU" b="1" smtClean="0"/>
              <a:t>oscillate</a:t>
            </a:r>
            <a:r>
              <a:rPr lang="en-US" altLang="hu-HU" smtClean="0"/>
              <a:t> between positive and negative values, thus a control point periodically attracts or repels the curve. This is bad since the curve will tend to oscillate. </a:t>
            </a:r>
          </a:p>
          <a:p>
            <a:r>
              <a:rPr lang="en-US" altLang="hu-HU" smtClean="0"/>
              <a:t>The other disadvantage of Lagrange interpolation is that it cannot provide </a:t>
            </a:r>
            <a:r>
              <a:rPr lang="en-US" altLang="hu-HU" b="1" smtClean="0"/>
              <a:t>local control</a:t>
            </a:r>
            <a:r>
              <a:rPr lang="en-US" altLang="hu-HU" smtClean="0"/>
              <a:t>. Local control would mean that the modification of a control point modifies only a smaller part of the curve. However, as all basis functions are non-zero in the whole domain, the complete curve will change.</a:t>
            </a:r>
            <a:endParaRPr lang="hu-HU" altLang="hu-H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887413" y="739775"/>
            <a:ext cx="4873625" cy="3656013"/>
          </a:xfrm>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iakép helye 1"/>
          <p:cNvSpPr>
            <a:spLocks noGrp="1" noRot="1" noChangeAspect="1" noTextEdit="1"/>
          </p:cNvSpPr>
          <p:nvPr>
            <p:ph type="sldImg"/>
          </p:nvPr>
        </p:nvSpPr>
        <p:spPr>
          <a:xfrm>
            <a:off x="887413" y="739775"/>
            <a:ext cx="4873625" cy="3656013"/>
          </a:xfrm>
          <a:ln/>
        </p:spPr>
      </p:sp>
      <p:sp>
        <p:nvSpPr>
          <p:cNvPr id="51203"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Hermite (H</a:t>
            </a:r>
            <a:r>
              <a:rPr lang="hu-HU" altLang="hu-HU" smtClean="0"/>
              <a:t> at the beginning and e at the end</a:t>
            </a:r>
            <a:r>
              <a:rPr lang="en-US" altLang="hu-HU" smtClean="0"/>
              <a:t> </a:t>
            </a:r>
            <a:r>
              <a:rPr lang="hu-HU" altLang="hu-HU" smtClean="0"/>
              <a:t>are</a:t>
            </a:r>
            <a:r>
              <a:rPr lang="en-US" altLang="hu-HU" smtClean="0"/>
              <a:t> silent because he was a Frenchman) interpolation is a generalization of Lagrange interpolation, where not only the points to be interpolated are given but also the derivatives. Here we discuss only the practically relevant special case, when the curve is defined by two control points and the first derivatives at these control points. We have four constraints, so the polynomial that is unambiguously determined by these constraints if a cubic (of four polynomical coefficients). </a:t>
            </a:r>
          </a:p>
          <a:p>
            <a:endParaRPr lang="en-US" altLang="hu-HU" smtClean="0"/>
          </a:p>
          <a:p>
            <a:r>
              <a:rPr lang="en-US" altLang="hu-HU" smtClean="0"/>
              <a:t>The strategy is (always) similar to that of the Lagrange interpolation. We take the polynomial with yet unknown coefficients, substitute the constraints, and get a linear equation for the unknown coefficients. This linear equation is solved. </a:t>
            </a:r>
          </a:p>
          <a:p>
            <a:r>
              <a:rPr lang="hu-HU" altLang="hu-HU"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887413" y="739775"/>
            <a:ext cx="4873625" cy="3656013"/>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Lagrange (and Hermite) interpolation tends to oscillate. Let us find a better curve. We still use the center of mass analogy, i.e. the curve will be the composition of control points with weights placed at them. The weights are basis functions Bi(t) and we can ignore division with the total mass if the sum of weights is guaranteed to be equal to 1. </a:t>
            </a:r>
          </a:p>
          <a:p>
            <a:r>
              <a:rPr lang="en-US" altLang="hu-HU" smtClean="0"/>
              <a:t>We do not want the oscillation of the Lagrange curve, so we allow only non-negative weights. Composition with non-negative weights is a convex combination, thus all points of the curve, i.e. the complete curve will be in the convex hull of the control points.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887413" y="739775"/>
            <a:ext cx="4873625" cy="3656013"/>
          </a:xfrm>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So, the task is to find a basis function system where each basis function is non-negative in the allowed domain (in [0,1]) and their sum is everywhere 1.</a:t>
            </a:r>
          </a:p>
          <a:p>
            <a:r>
              <a:rPr lang="en-US" altLang="hu-HU" smtClean="0"/>
              <a:t>Such basis functions can be constructed by expressing 1 with the Newtonian binomial theorem. The terms are called Bernstein polynomials, which are indeed non-negative if t is in [0,1], and their creation guarantees that their sum is 1.</a:t>
            </a:r>
            <a:endParaRPr lang="hu-HU" altLang="hu-H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4215464998"/>
      </p:ext>
    </p:extLst>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2035124675"/>
      </p:ext>
    </p:extLst>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939160640"/>
      </p:ext>
    </p:extLst>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012284450"/>
      </p:ext>
    </p:extLst>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984852671"/>
      </p:ext>
    </p:extLst>
  </p:cSld>
  <p:clrMapOvr>
    <a:masterClrMapping/>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630388883"/>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069388321"/>
      </p:ext>
    </p:extLst>
  </p:cSld>
  <p:clrMapOvr>
    <a:masterClrMapping/>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751963360"/>
      </p:ext>
    </p:extLst>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2995246"/>
      </p:ext>
    </p:extLst>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793954392"/>
      </p:ext>
    </p:extLst>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79C7D9E-78EF-48AA-A29D-8EE66BA2E181}" type="datetimeFigureOut">
              <a:rPr lang="hu-HU" smtClean="0"/>
              <a:pPr/>
              <a:t>2017.09.25.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069252392"/>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C7D9E-78EF-48AA-A29D-8EE66BA2E181}" type="datetimeFigureOut">
              <a:rPr lang="hu-HU" smtClean="0"/>
              <a:pPr/>
              <a:t>2017.09.25.</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62A48-CC2F-479E-BB55-A85D46CBE469}" type="slidenum">
              <a:rPr lang="hu-HU" smtClean="0"/>
              <a:pPr/>
              <a:t>‹#›</a:t>
            </a:fld>
            <a:endParaRPr lang="hu-HU"/>
          </a:p>
        </p:txBody>
      </p:sp>
    </p:spTree>
    <p:extLst>
      <p:ext uri="{BB962C8B-B14F-4D97-AF65-F5344CB8AC3E}">
        <p14:creationId xmlns:p14="http://schemas.microsoft.com/office/powerpoint/2010/main" val="9240273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zo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file:///C:\3dprogramok\nurbs\nurbs1.ex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6.png"/><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1.png"/><Relationship Id="rId7" Type="http://schemas.openxmlformats.org/officeDocument/2006/relationships/oleObject" Target="../embeddings/oleObject9.bin"/><Relationship Id="rId12"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9.wmf"/><Relationship Id="rId4" Type="http://schemas.microsoft.com/office/2007/relationships/hdphoto" Target="../media/hdphoto1.wdp"/><Relationship Id="rId9"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ideo" Target="file:///C:\ppt\avi\POLIGON.AVI" TargetMode="Externa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5.bin"/><Relationship Id="rId3" Type="http://schemas.openxmlformats.org/officeDocument/2006/relationships/slideLayout" Target="../slideLayouts/slideLayout6.xml"/><Relationship Id="rId7" Type="http://schemas.openxmlformats.org/officeDocument/2006/relationships/oleObject" Target="../embeddings/oleObject2.bin"/><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png"/><Relationship Id="rId4" Type="http://schemas.openxmlformats.org/officeDocument/2006/relationships/notesSlide" Target="../notesSlides/notesSlide6.xml"/><Relationship Id="rId9" Type="http://schemas.openxmlformats.org/officeDocument/2006/relationships/oleObject" Target="../embeddings/oleObject3.bin"/><Relationship Id="rId1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p:spPr>
        <p:txBody>
          <a:bodyPr/>
          <a:lstStyle/>
          <a:p>
            <a:pPr>
              <a:defRPr/>
            </a:pPr>
            <a:r>
              <a:rPr lang="hu-HU" sz="5400" b="1" dirty="0" smtClean="0">
                <a:solidFill>
                  <a:srgbClr val="FF0000"/>
                </a:solidFill>
              </a:rPr>
              <a:t>Geometriai modellezés</a:t>
            </a:r>
            <a:endParaRPr lang="hu-HU" sz="4000" b="1" dirty="0" smtClean="0">
              <a:solidFill>
                <a:srgbClr val="FF0000"/>
              </a:solidFill>
            </a:endParaRPr>
          </a:p>
        </p:txBody>
      </p:sp>
      <p:sp>
        <p:nvSpPr>
          <p:cNvPr id="4099" name="Rectangle 3"/>
          <p:cNvSpPr>
            <a:spLocks noGrp="1" noChangeArrowheads="1"/>
          </p:cNvSpPr>
          <p:nvPr>
            <p:ph type="subTitle" idx="1"/>
          </p:nvPr>
        </p:nvSpPr>
        <p:spPr>
          <a:noFill/>
        </p:spPr>
        <p:txBody>
          <a:bodyPr/>
          <a:lstStyle/>
          <a:p>
            <a:pPr marL="342900" indent="-342900"/>
            <a:r>
              <a:rPr lang="hu-HU" altLang="hu-HU" dirty="0" err="1" smtClean="0"/>
              <a:t>Szirmay-Kalos</a:t>
            </a:r>
            <a:r>
              <a:rPr lang="hu-HU" altLang="hu-HU" dirty="0" smtClean="0"/>
              <a:t> László</a:t>
            </a:r>
          </a:p>
          <a:p>
            <a:pPr marL="342900" indent="-342900"/>
            <a:endParaRPr lang="hu-HU" altLang="hu-HU"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476375" y="2492375"/>
            <a:ext cx="59150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600" dirty="0"/>
              <a:t>1</a:t>
            </a:r>
            <a:r>
              <a:rPr lang="hu-HU" altLang="hu-HU" sz="3600" i="1" baseline="30000" dirty="0"/>
              <a:t>n</a:t>
            </a:r>
            <a:r>
              <a:rPr lang="hu-HU" altLang="hu-HU" sz="3600" dirty="0"/>
              <a:t> = (</a:t>
            </a:r>
            <a:r>
              <a:rPr lang="hu-HU" altLang="hu-HU" sz="3600" i="1" dirty="0"/>
              <a:t>t</a:t>
            </a:r>
            <a:r>
              <a:rPr lang="hu-HU" altLang="hu-HU" sz="3600" dirty="0"/>
              <a:t>+(1-</a:t>
            </a:r>
            <a:r>
              <a:rPr lang="hu-HU" altLang="hu-HU" sz="3600" i="1" dirty="0"/>
              <a:t>t</a:t>
            </a:r>
            <a:r>
              <a:rPr lang="hu-HU" altLang="hu-HU" sz="3600" dirty="0"/>
              <a:t>))</a:t>
            </a:r>
            <a:r>
              <a:rPr lang="hu-HU" altLang="hu-HU" sz="3600" i="1" baseline="30000" dirty="0"/>
              <a:t>n</a:t>
            </a:r>
            <a:r>
              <a:rPr lang="hu-HU" altLang="hu-HU" sz="3600" dirty="0"/>
              <a:t> =</a:t>
            </a:r>
            <a:r>
              <a:rPr lang="hu-HU" altLang="hu-HU" sz="6000" dirty="0">
                <a:latin typeface="Symbol" pitchFamily="18" charset="2"/>
              </a:rPr>
              <a:t>S</a:t>
            </a:r>
            <a:r>
              <a:rPr lang="hu-HU" altLang="hu-HU" sz="3600" dirty="0">
                <a:latin typeface="Symbol" pitchFamily="18" charset="2"/>
              </a:rPr>
              <a:t>     </a:t>
            </a:r>
            <a:r>
              <a:rPr lang="hu-HU" altLang="hu-HU" sz="3600" dirty="0"/>
              <a:t>  </a:t>
            </a:r>
            <a:r>
              <a:rPr lang="hu-HU" altLang="hu-HU" sz="3600" i="1" dirty="0" smtClean="0"/>
              <a:t>t</a:t>
            </a:r>
            <a:r>
              <a:rPr lang="hu-HU" altLang="hu-HU" sz="1600" i="1" dirty="0" smtClean="0"/>
              <a:t> </a:t>
            </a:r>
            <a:r>
              <a:rPr lang="hu-HU" altLang="hu-HU" sz="3600" i="1" baseline="30000" dirty="0" smtClean="0"/>
              <a:t>i</a:t>
            </a:r>
            <a:r>
              <a:rPr lang="hu-HU" altLang="hu-HU" sz="1100" dirty="0" smtClean="0"/>
              <a:t> </a:t>
            </a:r>
            <a:r>
              <a:rPr lang="hu-HU" altLang="hu-HU" sz="3600" dirty="0">
                <a:latin typeface="Symbol CE" charset="0"/>
              </a:rPr>
              <a:t>(</a:t>
            </a:r>
            <a:r>
              <a:rPr lang="hu-HU" altLang="hu-HU" sz="3600" dirty="0"/>
              <a:t>1-</a:t>
            </a:r>
            <a:r>
              <a:rPr lang="hu-HU" altLang="hu-HU" sz="3600" i="1" dirty="0"/>
              <a:t>t</a:t>
            </a:r>
            <a:r>
              <a:rPr lang="hu-HU" altLang="hu-HU" sz="3600" dirty="0"/>
              <a:t>)</a:t>
            </a:r>
            <a:r>
              <a:rPr lang="hu-HU" altLang="hu-HU" sz="3600" i="1" baseline="30000" dirty="0"/>
              <a:t>n-i</a:t>
            </a:r>
          </a:p>
        </p:txBody>
      </p:sp>
      <p:sp>
        <p:nvSpPr>
          <p:cNvPr id="13315" name="Rectangle 5"/>
          <p:cNvSpPr>
            <a:spLocks noChangeArrowheads="1"/>
          </p:cNvSpPr>
          <p:nvPr/>
        </p:nvSpPr>
        <p:spPr bwMode="auto">
          <a:xfrm>
            <a:off x="5132388" y="2543175"/>
            <a:ext cx="3841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n</a:t>
            </a:r>
            <a:endParaRPr lang="hu-HU" altLang="hu-HU" sz="3200"/>
          </a:p>
        </p:txBody>
      </p:sp>
      <p:sp>
        <p:nvSpPr>
          <p:cNvPr id="13316" name="Rectangle 6"/>
          <p:cNvSpPr>
            <a:spLocks noChangeArrowheads="1"/>
          </p:cNvSpPr>
          <p:nvPr/>
        </p:nvSpPr>
        <p:spPr bwMode="auto">
          <a:xfrm>
            <a:off x="5208588" y="2924175"/>
            <a:ext cx="2936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i</a:t>
            </a:r>
            <a:endParaRPr lang="hu-HU" altLang="hu-HU" sz="3200"/>
          </a:p>
        </p:txBody>
      </p:sp>
      <p:sp>
        <p:nvSpPr>
          <p:cNvPr id="13317" name="Rectangle 7"/>
          <p:cNvSpPr>
            <a:spLocks noChangeArrowheads="1"/>
          </p:cNvSpPr>
          <p:nvPr/>
        </p:nvSpPr>
        <p:spPr bwMode="auto">
          <a:xfrm>
            <a:off x="4916488" y="2471738"/>
            <a:ext cx="8794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6000"/>
              <a:t>(</a:t>
            </a:r>
            <a:r>
              <a:rPr lang="hu-HU" altLang="hu-HU" sz="6000" i="1"/>
              <a:t> </a:t>
            </a:r>
            <a:r>
              <a:rPr lang="hu-HU" altLang="hu-HU" sz="6000"/>
              <a:t>)</a:t>
            </a:r>
          </a:p>
        </p:txBody>
      </p:sp>
      <p:sp>
        <p:nvSpPr>
          <p:cNvPr id="13318" name="AutoShape 8"/>
          <p:cNvSpPr>
            <a:spLocks noChangeArrowheads="1"/>
          </p:cNvSpPr>
          <p:nvPr/>
        </p:nvSpPr>
        <p:spPr bwMode="auto">
          <a:xfrm>
            <a:off x="4932363" y="2636838"/>
            <a:ext cx="2303933" cy="936625"/>
          </a:xfrm>
          <a:prstGeom prst="wedgeRectCallout">
            <a:avLst>
              <a:gd name="adj1" fmla="val -42773"/>
              <a:gd name="adj2" fmla="val 11237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3319" name="Rectangle 10"/>
          <p:cNvSpPr>
            <a:spLocks noChangeArrowheads="1"/>
          </p:cNvSpPr>
          <p:nvPr/>
        </p:nvSpPr>
        <p:spPr bwMode="auto">
          <a:xfrm>
            <a:off x="4643438" y="4076700"/>
            <a:ext cx="9128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a:t>B</a:t>
            </a:r>
            <a:r>
              <a:rPr lang="hu-HU" altLang="hu-HU" sz="3200" i="1" baseline="-25000"/>
              <a:t>i</a:t>
            </a:r>
            <a:r>
              <a:rPr lang="hu-HU" altLang="hu-HU" sz="3200"/>
              <a:t>(</a:t>
            </a:r>
            <a:r>
              <a:rPr lang="hu-HU" altLang="hu-HU" sz="3200" i="1"/>
              <a:t>t</a:t>
            </a:r>
            <a:r>
              <a:rPr lang="hu-HU" altLang="hu-HU" sz="3200"/>
              <a:t>)</a:t>
            </a:r>
          </a:p>
        </p:txBody>
      </p:sp>
      <p:sp>
        <p:nvSpPr>
          <p:cNvPr id="348171" name="Rectangle 11"/>
          <p:cNvSpPr>
            <a:spLocks noGrp="1" noChangeArrowheads="1"/>
          </p:cNvSpPr>
          <p:nvPr>
            <p:ph type="title"/>
          </p:nvPr>
        </p:nvSpPr>
        <p:spPr/>
        <p:txBody>
          <a:bodyPr/>
          <a:lstStyle/>
          <a:p>
            <a:pPr>
              <a:defRPr/>
            </a:pPr>
            <a:r>
              <a:rPr lang="en-US" sz="3600" dirty="0" smtClean="0">
                <a:solidFill>
                  <a:srgbClr val="FF0000"/>
                </a:solidFill>
              </a:rPr>
              <a:t>(S</a:t>
            </a:r>
            <a:r>
              <a:rPr lang="hu-HU" sz="3600" dirty="0" err="1" smtClean="0">
                <a:solidFill>
                  <a:srgbClr val="FF0000"/>
                </a:solidFill>
              </a:rPr>
              <a:t>zergej</a:t>
            </a:r>
            <a:r>
              <a:rPr lang="hu-HU" sz="3600" dirty="0" smtClean="0">
                <a:solidFill>
                  <a:srgbClr val="FF0000"/>
                </a:solidFill>
              </a:rPr>
              <a:t>) </a:t>
            </a:r>
            <a:r>
              <a:rPr lang="en-US" dirty="0" smtClean="0">
                <a:solidFill>
                  <a:srgbClr val="FF0000"/>
                </a:solidFill>
              </a:rPr>
              <a:t>Bernstein pol</a:t>
            </a:r>
            <a:r>
              <a:rPr lang="hu-HU" dirty="0" err="1" smtClean="0">
                <a:solidFill>
                  <a:srgbClr val="FF0000"/>
                </a:solidFill>
              </a:rPr>
              <a:t>inomok</a:t>
            </a:r>
            <a:endParaRPr lang="en-US" dirty="0" smtClean="0">
              <a:solidFill>
                <a:srgbClr val="FF0000"/>
              </a:solidFill>
            </a:endParaRPr>
          </a:p>
        </p:txBody>
      </p:sp>
      <p:sp>
        <p:nvSpPr>
          <p:cNvPr id="13321" name="Text Box 12"/>
          <p:cNvSpPr txBox="1">
            <a:spLocks noChangeArrowheads="1"/>
          </p:cNvSpPr>
          <p:nvPr/>
        </p:nvSpPr>
        <p:spPr bwMode="auto">
          <a:xfrm>
            <a:off x="4411663" y="3187700"/>
            <a:ext cx="59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hu-HU" i="1"/>
              <a:t>i</a:t>
            </a:r>
            <a:r>
              <a:rPr lang="en-GB" altLang="hu-HU"/>
              <a:t>=0</a:t>
            </a:r>
            <a:endParaRPr lang="hu-HU" altLang="hu-HU"/>
          </a:p>
        </p:txBody>
      </p:sp>
      <p:sp>
        <p:nvSpPr>
          <p:cNvPr id="13322" name="Text Box 13"/>
          <p:cNvSpPr txBox="1">
            <a:spLocks noChangeArrowheads="1"/>
          </p:cNvSpPr>
          <p:nvPr/>
        </p:nvSpPr>
        <p:spPr bwMode="auto">
          <a:xfrm>
            <a:off x="4522788" y="23495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hu-HU" i="1"/>
              <a:t>n</a:t>
            </a:r>
            <a:endParaRPr lang="hu-HU" altLang="hu-HU"/>
          </a:p>
        </p:txBody>
      </p:sp>
      <p:sp>
        <p:nvSpPr>
          <p:cNvPr id="13323" name="Rectangle 15"/>
          <p:cNvSpPr>
            <a:spLocks noChangeArrowheads="1"/>
          </p:cNvSpPr>
          <p:nvPr/>
        </p:nvSpPr>
        <p:spPr bwMode="auto">
          <a:xfrm>
            <a:off x="1547813" y="5734050"/>
            <a:ext cx="4338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lgn="l">
              <a:spcBef>
                <a:spcPct val="20000"/>
              </a:spcBef>
              <a:buClr>
                <a:schemeClr val="tx1"/>
              </a:buClr>
              <a:buSzPct val="100000"/>
            </a:pPr>
            <a:r>
              <a:rPr lang="hu-HU" altLang="hu-HU" sz="2800"/>
              <a:t>B</a:t>
            </a:r>
            <a:r>
              <a:rPr lang="hu-HU" altLang="hu-HU" sz="2800" i="1" baseline="-25000"/>
              <a:t>i</a:t>
            </a:r>
            <a:r>
              <a:rPr lang="hu-HU" altLang="hu-HU" sz="2800"/>
              <a:t>(</a:t>
            </a:r>
            <a:r>
              <a:rPr lang="hu-HU" altLang="hu-HU" sz="2800" i="1"/>
              <a:t>t</a:t>
            </a:r>
            <a:r>
              <a:rPr lang="hu-HU" altLang="hu-HU" sz="2800"/>
              <a:t>) </a:t>
            </a:r>
            <a:r>
              <a:rPr lang="hu-HU" altLang="hu-HU" sz="2800">
                <a:sym typeface="Symbol" pitchFamily="18" charset="2"/>
              </a:rPr>
              <a:t> 0, 	 </a:t>
            </a:r>
            <a:r>
              <a:rPr lang="hu-HU" altLang="hu-HU" sz="2800"/>
              <a:t>B</a:t>
            </a:r>
            <a:r>
              <a:rPr lang="hu-HU" altLang="hu-HU" sz="2800" i="1" baseline="-25000"/>
              <a:t>i</a:t>
            </a:r>
            <a:r>
              <a:rPr lang="hu-HU" altLang="hu-HU" sz="2800"/>
              <a:t>(</a:t>
            </a:r>
            <a:r>
              <a:rPr lang="hu-HU" altLang="hu-HU" sz="2800" i="1"/>
              <a:t>t</a:t>
            </a:r>
            <a:r>
              <a:rPr lang="hu-HU" altLang="hu-HU" sz="2800"/>
              <a:t>) = 1: </a:t>
            </a:r>
            <a:r>
              <a:rPr lang="en-US" altLang="hu-HU" sz="2800"/>
              <a:t> OK</a:t>
            </a:r>
            <a:endParaRPr lang="hu-HU" altLang="hu-HU" sz="2800"/>
          </a:p>
        </p:txBody>
      </p:sp>
      <p:sp>
        <p:nvSpPr>
          <p:cNvPr id="13324" name="Szövegdoboz 11"/>
          <p:cNvSpPr txBox="1">
            <a:spLocks noChangeArrowheads="1"/>
          </p:cNvSpPr>
          <p:nvPr/>
        </p:nvSpPr>
        <p:spPr bwMode="auto">
          <a:xfrm>
            <a:off x="4067175" y="1989138"/>
            <a:ext cx="3675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a:t>Newton féle binomiális tétel</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 y="476672"/>
            <a:ext cx="8991600" cy="1143000"/>
          </a:xfrm>
        </p:spPr>
        <p:txBody>
          <a:bodyPr/>
          <a:lstStyle/>
          <a:p>
            <a:pPr>
              <a:defRPr/>
            </a:pPr>
            <a:r>
              <a:rPr lang="en-US" dirty="0" smtClean="0">
                <a:solidFill>
                  <a:srgbClr val="FF0000"/>
                </a:solidFill>
              </a:rPr>
              <a:t>B</a:t>
            </a:r>
            <a:r>
              <a:rPr lang="hu-HU" dirty="0" smtClean="0">
                <a:solidFill>
                  <a:srgbClr val="FF0000"/>
                </a:solidFill>
              </a:rPr>
              <a:t>é</a:t>
            </a:r>
            <a:r>
              <a:rPr lang="en-US" dirty="0" err="1" smtClean="0">
                <a:solidFill>
                  <a:srgbClr val="FF0000"/>
                </a:solidFill>
              </a:rPr>
              <a:t>zier</a:t>
            </a:r>
            <a:r>
              <a:rPr lang="en-US" dirty="0" smtClean="0">
                <a:solidFill>
                  <a:srgbClr val="FF0000"/>
                </a:solidFill>
              </a:rPr>
              <a:t> </a:t>
            </a:r>
            <a:r>
              <a:rPr lang="en-US" dirty="0" err="1" smtClean="0">
                <a:solidFill>
                  <a:srgbClr val="FF0000"/>
                </a:solidFill>
              </a:rPr>
              <a:t>approxim</a:t>
            </a:r>
            <a:r>
              <a:rPr lang="hu-HU" dirty="0" err="1" smtClean="0">
                <a:solidFill>
                  <a:srgbClr val="FF0000"/>
                </a:solidFill>
              </a:rPr>
              <a:t>áció</a:t>
            </a:r>
            <a:endParaRPr lang="hu-HU" dirty="0" smtClean="0">
              <a:solidFill>
                <a:srgbClr val="FF0000"/>
              </a:solidFill>
            </a:endParaRPr>
          </a:p>
        </p:txBody>
      </p:sp>
      <p:sp>
        <p:nvSpPr>
          <p:cNvPr id="14339" name="Rectangle 5"/>
          <p:cNvSpPr>
            <a:spLocks noChangeArrowheads="1"/>
          </p:cNvSpPr>
          <p:nvPr/>
        </p:nvSpPr>
        <p:spPr bwMode="auto">
          <a:xfrm>
            <a:off x="685800" y="5486400"/>
            <a:ext cx="3403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err="1"/>
              <a:t>B</a:t>
            </a:r>
            <a:r>
              <a:rPr lang="hu-HU" altLang="hu-HU" sz="3200" i="1" baseline="-25000" dirty="0" err="1"/>
              <a:t>i</a:t>
            </a:r>
            <a:r>
              <a:rPr lang="hu-HU" altLang="hu-HU" sz="3200" dirty="0"/>
              <a:t>(</a:t>
            </a:r>
            <a:r>
              <a:rPr lang="hu-HU" altLang="hu-HU" sz="3200" i="1" dirty="0"/>
              <a:t>t</a:t>
            </a:r>
            <a:r>
              <a:rPr lang="hu-HU" altLang="hu-HU" sz="3200" dirty="0"/>
              <a:t>) =        </a:t>
            </a:r>
            <a:r>
              <a:rPr lang="hu-HU" altLang="hu-HU" sz="3200" i="1" dirty="0" err="1"/>
              <a:t>t</a:t>
            </a:r>
            <a:r>
              <a:rPr lang="hu-HU" altLang="hu-HU" sz="1400" i="1" dirty="0"/>
              <a:t> </a:t>
            </a:r>
            <a:r>
              <a:rPr lang="hu-HU" altLang="hu-HU" sz="3200" i="1" baseline="30000" dirty="0"/>
              <a:t>i</a:t>
            </a:r>
            <a:r>
              <a:rPr lang="hu-HU" altLang="hu-HU" sz="3200" dirty="0"/>
              <a:t> </a:t>
            </a:r>
            <a:r>
              <a:rPr lang="hu-HU" altLang="hu-HU" sz="3200" dirty="0">
                <a:latin typeface="Symbol CE" charset="0"/>
              </a:rPr>
              <a:t>(</a:t>
            </a:r>
            <a:r>
              <a:rPr lang="hu-HU" altLang="hu-HU" sz="3200" dirty="0"/>
              <a:t>1-</a:t>
            </a:r>
            <a:r>
              <a:rPr lang="hu-HU" altLang="hu-HU" sz="3200" i="1" dirty="0"/>
              <a:t>t</a:t>
            </a:r>
            <a:r>
              <a:rPr lang="hu-HU" altLang="hu-HU" sz="3200" dirty="0"/>
              <a:t>)</a:t>
            </a:r>
            <a:r>
              <a:rPr lang="hu-HU" altLang="hu-HU" sz="3200" i="1" baseline="30000" dirty="0"/>
              <a:t>n-i</a:t>
            </a:r>
            <a:endParaRPr lang="hu-HU" altLang="hu-HU" sz="3200" baseline="30000" dirty="0"/>
          </a:p>
        </p:txBody>
      </p:sp>
      <p:sp>
        <p:nvSpPr>
          <p:cNvPr id="14340" name="Rectangle 6"/>
          <p:cNvSpPr>
            <a:spLocks noChangeArrowheads="1"/>
          </p:cNvSpPr>
          <p:nvPr/>
        </p:nvSpPr>
        <p:spPr bwMode="auto">
          <a:xfrm>
            <a:off x="1752600" y="5181600"/>
            <a:ext cx="8794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6000"/>
              <a:t>(</a:t>
            </a:r>
            <a:r>
              <a:rPr lang="hu-HU" altLang="hu-HU" sz="6000" i="1"/>
              <a:t> </a:t>
            </a:r>
            <a:r>
              <a:rPr lang="hu-HU" altLang="hu-HU" sz="6000"/>
              <a:t>)</a:t>
            </a:r>
          </a:p>
        </p:txBody>
      </p:sp>
      <p:sp>
        <p:nvSpPr>
          <p:cNvPr id="14341" name="Rectangle 7"/>
          <p:cNvSpPr>
            <a:spLocks noChangeArrowheads="1"/>
          </p:cNvSpPr>
          <p:nvPr/>
        </p:nvSpPr>
        <p:spPr bwMode="auto">
          <a:xfrm>
            <a:off x="1985963" y="5262563"/>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n</a:t>
            </a:r>
            <a:endParaRPr lang="hu-HU" altLang="hu-HU" sz="3200"/>
          </a:p>
        </p:txBody>
      </p:sp>
      <p:sp>
        <p:nvSpPr>
          <p:cNvPr id="14342" name="Rectangle 8"/>
          <p:cNvSpPr>
            <a:spLocks noChangeArrowheads="1"/>
          </p:cNvSpPr>
          <p:nvPr/>
        </p:nvSpPr>
        <p:spPr bwMode="auto">
          <a:xfrm>
            <a:off x="2062163" y="5643563"/>
            <a:ext cx="2936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i</a:t>
            </a:r>
            <a:endParaRPr lang="hu-HU" altLang="hu-HU" sz="3200"/>
          </a:p>
        </p:txBody>
      </p:sp>
      <p:sp>
        <p:nvSpPr>
          <p:cNvPr id="14343" name="Rectangle 9"/>
          <p:cNvSpPr>
            <a:spLocks noChangeArrowheads="1"/>
          </p:cNvSpPr>
          <p:nvPr/>
        </p:nvSpPr>
        <p:spPr bwMode="auto">
          <a:xfrm>
            <a:off x="5862638" y="5100638"/>
            <a:ext cx="258564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b="1" i="1" dirty="0"/>
              <a:t>r</a:t>
            </a:r>
            <a:r>
              <a:rPr lang="hu-HU" altLang="hu-HU" sz="3200" dirty="0"/>
              <a:t>(</a:t>
            </a:r>
            <a:r>
              <a:rPr lang="hu-HU" altLang="hu-HU" sz="3200" i="1" dirty="0"/>
              <a:t>t</a:t>
            </a:r>
            <a:r>
              <a:rPr lang="hu-HU" altLang="hu-HU" sz="3200" dirty="0"/>
              <a:t>) = </a:t>
            </a:r>
            <a:r>
              <a:rPr lang="hu-HU" altLang="hu-HU" sz="3200" dirty="0">
                <a:latin typeface="Symbol" pitchFamily="18" charset="2"/>
              </a:rPr>
              <a:t>S</a:t>
            </a:r>
            <a:r>
              <a:rPr lang="hu-HU" altLang="hu-HU" sz="3200" dirty="0"/>
              <a:t> </a:t>
            </a:r>
            <a:r>
              <a:rPr lang="hu-HU" altLang="hu-HU" sz="3200" dirty="0" err="1"/>
              <a:t>B</a:t>
            </a:r>
            <a:r>
              <a:rPr lang="hu-HU" altLang="hu-HU" sz="3200" i="1" baseline="-25000" dirty="0" err="1"/>
              <a:t>i</a:t>
            </a:r>
            <a:r>
              <a:rPr lang="hu-HU" altLang="hu-HU" sz="3200" dirty="0"/>
              <a:t>(</a:t>
            </a:r>
            <a:r>
              <a:rPr lang="hu-HU" altLang="hu-HU" sz="3200" i="1" dirty="0"/>
              <a:t>t</a:t>
            </a:r>
            <a:r>
              <a:rPr lang="hu-HU" altLang="hu-HU" sz="3200" dirty="0"/>
              <a:t>) </a:t>
            </a:r>
            <a:r>
              <a:rPr lang="hu-HU" altLang="hu-HU" sz="3200" b="1" i="1" dirty="0" err="1"/>
              <a:t>r</a:t>
            </a:r>
            <a:r>
              <a:rPr lang="hu-HU" altLang="hu-HU" sz="3200" i="1" baseline="-25000" dirty="0" err="1"/>
              <a:t>i</a:t>
            </a:r>
            <a:endParaRPr lang="hu-HU" altLang="hu-HU" sz="3200" i="1" baseline="-25000" dirty="0"/>
          </a:p>
        </p:txBody>
      </p:sp>
      <p:sp>
        <p:nvSpPr>
          <p:cNvPr id="14344" name="Rectangle 12"/>
          <p:cNvSpPr>
            <a:spLocks noChangeArrowheads="1"/>
          </p:cNvSpPr>
          <p:nvPr/>
        </p:nvSpPr>
        <p:spPr bwMode="auto">
          <a:xfrm>
            <a:off x="533400" y="5181600"/>
            <a:ext cx="3733800"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4345" name="Text Box 13"/>
          <p:cNvSpPr txBox="1">
            <a:spLocks noChangeArrowheads="1"/>
          </p:cNvSpPr>
          <p:nvPr/>
        </p:nvSpPr>
        <p:spPr bwMode="auto">
          <a:xfrm>
            <a:off x="5646738" y="59753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4346" name="Line 14"/>
          <p:cNvSpPr>
            <a:spLocks noChangeShapeType="1"/>
          </p:cNvSpPr>
          <p:nvPr/>
        </p:nvSpPr>
        <p:spPr bwMode="auto">
          <a:xfrm flipV="1">
            <a:off x="228600" y="1600200"/>
            <a:ext cx="0" cy="3200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47" name="Line 15"/>
          <p:cNvSpPr>
            <a:spLocks noChangeShapeType="1"/>
          </p:cNvSpPr>
          <p:nvPr/>
        </p:nvSpPr>
        <p:spPr bwMode="auto">
          <a:xfrm>
            <a:off x="0" y="48768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48" name="Text Box 16"/>
          <p:cNvSpPr txBox="1">
            <a:spLocks noChangeArrowheads="1"/>
          </p:cNvSpPr>
          <p:nvPr/>
        </p:nvSpPr>
        <p:spPr bwMode="auto">
          <a:xfrm>
            <a:off x="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0</a:t>
            </a:r>
            <a:endParaRPr lang="hu-HU" altLang="hu-HU"/>
          </a:p>
        </p:txBody>
      </p:sp>
      <p:sp>
        <p:nvSpPr>
          <p:cNvPr id="14349" name="Text Box 17"/>
          <p:cNvSpPr txBox="1">
            <a:spLocks noChangeArrowheads="1"/>
          </p:cNvSpPr>
          <p:nvPr/>
        </p:nvSpPr>
        <p:spPr bwMode="auto">
          <a:xfrm>
            <a:off x="0" y="160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1</a:t>
            </a:r>
            <a:endParaRPr lang="hu-HU" altLang="hu-HU"/>
          </a:p>
        </p:txBody>
      </p:sp>
      <p:sp>
        <p:nvSpPr>
          <p:cNvPr id="14350" name="Text Box 18"/>
          <p:cNvSpPr txBox="1">
            <a:spLocks noChangeArrowheads="1"/>
          </p:cNvSpPr>
          <p:nvPr/>
        </p:nvSpPr>
        <p:spPr bwMode="auto">
          <a:xfrm>
            <a:off x="457200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1</a:t>
            </a:r>
            <a:endParaRPr lang="hu-HU" altLang="hu-HU"/>
          </a:p>
        </p:txBody>
      </p:sp>
      <p:sp>
        <p:nvSpPr>
          <p:cNvPr id="14351" name="Oval 19"/>
          <p:cNvSpPr>
            <a:spLocks noChangeArrowheads="1"/>
          </p:cNvSpPr>
          <p:nvPr/>
        </p:nvSpPr>
        <p:spPr bwMode="auto">
          <a:xfrm>
            <a:off x="5334000" y="4343400"/>
            <a:ext cx="228600" cy="228600"/>
          </a:xfrm>
          <a:prstGeom prst="ellipse">
            <a:avLst/>
          </a:prstGeom>
          <a:solidFill>
            <a:srgbClr val="33CC33"/>
          </a:solidFill>
          <a:ln w="12700">
            <a:solidFill>
              <a:srgbClr val="33CC33"/>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4352" name="Freeform 21"/>
          <p:cNvSpPr>
            <a:spLocks/>
          </p:cNvSpPr>
          <p:nvPr/>
        </p:nvSpPr>
        <p:spPr bwMode="auto">
          <a:xfrm>
            <a:off x="5410200" y="1981200"/>
            <a:ext cx="3276600" cy="2438400"/>
          </a:xfrm>
          <a:custGeom>
            <a:avLst/>
            <a:gdLst>
              <a:gd name="T0" fmla="*/ 0 w 2112"/>
              <a:gd name="T1" fmla="*/ 2147483647 h 1584"/>
              <a:gd name="T2" fmla="*/ 2147483647 w 2112"/>
              <a:gd name="T3" fmla="*/ 2147483647 h 1584"/>
              <a:gd name="T4" fmla="*/ 2147483647 w 2112"/>
              <a:gd name="T5" fmla="*/ 0 h 1584"/>
              <a:gd name="T6" fmla="*/ 2147483647 w 2112"/>
              <a:gd name="T7" fmla="*/ 2147483647 h 1584"/>
              <a:gd name="T8" fmla="*/ 0 60000 65536"/>
              <a:gd name="T9" fmla="*/ 0 60000 65536"/>
              <a:gd name="T10" fmla="*/ 0 60000 65536"/>
              <a:gd name="T11" fmla="*/ 0 60000 65536"/>
              <a:gd name="T12" fmla="*/ 0 w 2112"/>
              <a:gd name="T13" fmla="*/ 0 h 1584"/>
              <a:gd name="T14" fmla="*/ 2112 w 2112"/>
              <a:gd name="T15" fmla="*/ 1584 h 1584"/>
            </a:gdLst>
            <a:ahLst/>
            <a:cxnLst>
              <a:cxn ang="T8">
                <a:pos x="T0" y="T1"/>
              </a:cxn>
              <a:cxn ang="T9">
                <a:pos x="T2" y="T3"/>
              </a:cxn>
              <a:cxn ang="T10">
                <a:pos x="T4" y="T5"/>
              </a:cxn>
              <a:cxn ang="T11">
                <a:pos x="T6" y="T7"/>
              </a:cxn>
            </a:cxnLst>
            <a:rect l="T12" t="T13" r="T14" b="T15"/>
            <a:pathLst>
              <a:path w="2112" h="1584">
                <a:moveTo>
                  <a:pt x="0" y="1584"/>
                </a:moveTo>
                <a:lnTo>
                  <a:pt x="288" y="192"/>
                </a:lnTo>
                <a:lnTo>
                  <a:pt x="1344" y="0"/>
                </a:lnTo>
                <a:lnTo>
                  <a:pt x="2112" y="1248"/>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4353" name="Oval 22"/>
          <p:cNvSpPr>
            <a:spLocks noChangeArrowheads="1"/>
          </p:cNvSpPr>
          <p:nvPr/>
        </p:nvSpPr>
        <p:spPr bwMode="auto">
          <a:xfrm>
            <a:off x="5638800" y="2209800"/>
            <a:ext cx="228600" cy="228600"/>
          </a:xfrm>
          <a:prstGeom prst="ellipse">
            <a:avLst/>
          </a:prstGeom>
          <a:solidFill>
            <a:schemeClr val="hlink"/>
          </a:solidFill>
          <a:ln w="12700">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4354" name="Oval 23"/>
          <p:cNvSpPr>
            <a:spLocks noChangeArrowheads="1"/>
          </p:cNvSpPr>
          <p:nvPr/>
        </p:nvSpPr>
        <p:spPr bwMode="auto">
          <a:xfrm>
            <a:off x="7391400" y="1905000"/>
            <a:ext cx="228600" cy="228600"/>
          </a:xfrm>
          <a:prstGeom prst="ellipse">
            <a:avLst/>
          </a:prstGeom>
          <a:solidFill>
            <a:schemeClr val="accent1"/>
          </a:solidFill>
          <a:ln w="12700">
            <a:solidFill>
              <a:schemeClr val="accent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4355" name="Oval 24"/>
          <p:cNvSpPr>
            <a:spLocks noChangeArrowheads="1"/>
          </p:cNvSpPr>
          <p:nvPr/>
        </p:nvSpPr>
        <p:spPr bwMode="auto">
          <a:xfrm>
            <a:off x="8534400" y="3810000"/>
            <a:ext cx="228600" cy="2286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4356" name="Freeform 25"/>
          <p:cNvSpPr>
            <a:spLocks/>
          </p:cNvSpPr>
          <p:nvPr/>
        </p:nvSpPr>
        <p:spPr bwMode="auto">
          <a:xfrm>
            <a:off x="228600" y="1676400"/>
            <a:ext cx="4343400" cy="3200400"/>
          </a:xfrm>
          <a:custGeom>
            <a:avLst/>
            <a:gdLst>
              <a:gd name="T0" fmla="*/ 0 w 2736"/>
              <a:gd name="T1" fmla="*/ 0 h 2016"/>
              <a:gd name="T2" fmla="*/ 2147483647 w 2736"/>
              <a:gd name="T3" fmla="*/ 2147483647 h 2016"/>
              <a:gd name="T4" fmla="*/ 2147483647 w 2736"/>
              <a:gd name="T5" fmla="*/ 2147483647 h 2016"/>
              <a:gd name="T6" fmla="*/ 2147483647 w 2736"/>
              <a:gd name="T7" fmla="*/ 2147483647 h 2016"/>
              <a:gd name="T8" fmla="*/ 2147483647 w 2736"/>
              <a:gd name="T9" fmla="*/ 2147483647 h 2016"/>
              <a:gd name="T10" fmla="*/ 2147483647 w 2736"/>
              <a:gd name="T11" fmla="*/ 2147483647 h 2016"/>
              <a:gd name="T12" fmla="*/ 2147483647 w 2736"/>
              <a:gd name="T13" fmla="*/ 2147483647 h 2016"/>
              <a:gd name="T14" fmla="*/ 2147483647 w 2736"/>
              <a:gd name="T15" fmla="*/ 2147483647 h 2016"/>
              <a:gd name="T16" fmla="*/ 0 60000 65536"/>
              <a:gd name="T17" fmla="*/ 0 60000 65536"/>
              <a:gd name="T18" fmla="*/ 0 60000 65536"/>
              <a:gd name="T19" fmla="*/ 0 60000 65536"/>
              <a:gd name="T20" fmla="*/ 0 60000 65536"/>
              <a:gd name="T21" fmla="*/ 0 60000 65536"/>
              <a:gd name="T22" fmla="*/ 0 60000 65536"/>
              <a:gd name="T23" fmla="*/ 0 60000 65536"/>
              <a:gd name="T24" fmla="*/ 0 w 2736"/>
              <a:gd name="T25" fmla="*/ 0 h 2016"/>
              <a:gd name="T26" fmla="*/ 2736 w 2736"/>
              <a:gd name="T27" fmla="*/ 2016 h 20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36" h="2016">
                <a:moveTo>
                  <a:pt x="0" y="0"/>
                </a:moveTo>
                <a:cubicBezTo>
                  <a:pt x="76" y="164"/>
                  <a:pt x="152" y="328"/>
                  <a:pt x="240" y="480"/>
                </a:cubicBezTo>
                <a:cubicBezTo>
                  <a:pt x="328" y="632"/>
                  <a:pt x="416" y="760"/>
                  <a:pt x="528" y="912"/>
                </a:cubicBezTo>
                <a:cubicBezTo>
                  <a:pt x="640" y="1064"/>
                  <a:pt x="776" y="1256"/>
                  <a:pt x="912" y="1392"/>
                </a:cubicBezTo>
                <a:cubicBezTo>
                  <a:pt x="1048" y="1528"/>
                  <a:pt x="1200" y="1640"/>
                  <a:pt x="1344" y="1728"/>
                </a:cubicBezTo>
                <a:cubicBezTo>
                  <a:pt x="1488" y="1816"/>
                  <a:pt x="1632" y="1880"/>
                  <a:pt x="1776" y="1920"/>
                </a:cubicBezTo>
                <a:cubicBezTo>
                  <a:pt x="1920" y="1960"/>
                  <a:pt x="2048" y="1952"/>
                  <a:pt x="2208" y="1968"/>
                </a:cubicBezTo>
                <a:cubicBezTo>
                  <a:pt x="2368" y="1984"/>
                  <a:pt x="2552" y="2000"/>
                  <a:pt x="2736" y="2016"/>
                </a:cubicBezTo>
              </a:path>
            </a:pathLst>
          </a:cu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4357" name="Freeform 26"/>
          <p:cNvSpPr>
            <a:spLocks/>
          </p:cNvSpPr>
          <p:nvPr/>
        </p:nvSpPr>
        <p:spPr bwMode="auto">
          <a:xfrm>
            <a:off x="228600" y="1782763"/>
            <a:ext cx="4365625" cy="3094037"/>
          </a:xfrm>
          <a:custGeom>
            <a:avLst/>
            <a:gdLst>
              <a:gd name="T0" fmla="*/ 0 w 2750"/>
              <a:gd name="T1" fmla="*/ 2147483647 h 1949"/>
              <a:gd name="T2" fmla="*/ 2147483647 w 2750"/>
              <a:gd name="T3" fmla="*/ 2147483647 h 1949"/>
              <a:gd name="T4" fmla="*/ 2147483647 w 2750"/>
              <a:gd name="T5" fmla="*/ 2147483647 h 1949"/>
              <a:gd name="T6" fmla="*/ 2147483647 w 2750"/>
              <a:gd name="T7" fmla="*/ 2147483647 h 1949"/>
              <a:gd name="T8" fmla="*/ 2147483647 w 2750"/>
              <a:gd name="T9" fmla="*/ 2147483647 h 1949"/>
              <a:gd name="T10" fmla="*/ 2147483647 w 2750"/>
              <a:gd name="T11" fmla="*/ 2147483647 h 1949"/>
              <a:gd name="T12" fmla="*/ 2147483647 w 2750"/>
              <a:gd name="T13" fmla="*/ 0 h 1949"/>
              <a:gd name="T14" fmla="*/ 0 60000 65536"/>
              <a:gd name="T15" fmla="*/ 0 60000 65536"/>
              <a:gd name="T16" fmla="*/ 0 60000 65536"/>
              <a:gd name="T17" fmla="*/ 0 60000 65536"/>
              <a:gd name="T18" fmla="*/ 0 60000 65536"/>
              <a:gd name="T19" fmla="*/ 0 60000 65536"/>
              <a:gd name="T20" fmla="*/ 0 60000 65536"/>
              <a:gd name="T21" fmla="*/ 0 w 2750"/>
              <a:gd name="T22" fmla="*/ 0 h 1949"/>
              <a:gd name="T23" fmla="*/ 2750 w 2750"/>
              <a:gd name="T24" fmla="*/ 1949 h 19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0" h="1949">
                <a:moveTo>
                  <a:pt x="0" y="1949"/>
                </a:moveTo>
                <a:cubicBezTo>
                  <a:pt x="192" y="1937"/>
                  <a:pt x="384" y="1925"/>
                  <a:pt x="576" y="1901"/>
                </a:cubicBezTo>
                <a:cubicBezTo>
                  <a:pt x="768" y="1877"/>
                  <a:pt x="960" y="1885"/>
                  <a:pt x="1152" y="1805"/>
                </a:cubicBezTo>
                <a:cubicBezTo>
                  <a:pt x="1344" y="1725"/>
                  <a:pt x="1560" y="1557"/>
                  <a:pt x="1728" y="1421"/>
                </a:cubicBezTo>
                <a:cubicBezTo>
                  <a:pt x="1896" y="1285"/>
                  <a:pt x="2024" y="1165"/>
                  <a:pt x="2160" y="989"/>
                </a:cubicBezTo>
                <a:cubicBezTo>
                  <a:pt x="2296" y="813"/>
                  <a:pt x="2446" y="530"/>
                  <a:pt x="2544" y="365"/>
                </a:cubicBezTo>
                <a:cubicBezTo>
                  <a:pt x="2642" y="200"/>
                  <a:pt x="2707" y="76"/>
                  <a:pt x="275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4358" name="Freeform 27"/>
          <p:cNvSpPr>
            <a:spLocks/>
          </p:cNvSpPr>
          <p:nvPr/>
        </p:nvSpPr>
        <p:spPr bwMode="auto">
          <a:xfrm>
            <a:off x="228600" y="3365500"/>
            <a:ext cx="4343400" cy="1511300"/>
          </a:xfrm>
          <a:custGeom>
            <a:avLst/>
            <a:gdLst>
              <a:gd name="T0" fmla="*/ 0 w 2736"/>
              <a:gd name="T1" fmla="*/ 2147483647 h 952"/>
              <a:gd name="T2" fmla="*/ 2147483647 w 2736"/>
              <a:gd name="T3" fmla="*/ 2147483647 h 952"/>
              <a:gd name="T4" fmla="*/ 2147483647 w 2736"/>
              <a:gd name="T5" fmla="*/ 2147483647 h 952"/>
              <a:gd name="T6" fmla="*/ 2147483647 w 2736"/>
              <a:gd name="T7" fmla="*/ 2147483647 h 952"/>
              <a:gd name="T8" fmla="*/ 2147483647 w 2736"/>
              <a:gd name="T9" fmla="*/ 2147483647 h 952"/>
              <a:gd name="T10" fmla="*/ 2147483647 w 2736"/>
              <a:gd name="T11" fmla="*/ 2147483647 h 952"/>
              <a:gd name="T12" fmla="*/ 2147483647 w 2736"/>
              <a:gd name="T13" fmla="*/ 2147483647 h 952"/>
              <a:gd name="T14" fmla="*/ 2147483647 w 2736"/>
              <a:gd name="T15" fmla="*/ 2147483647 h 952"/>
              <a:gd name="T16" fmla="*/ 2147483647 w 2736"/>
              <a:gd name="T17" fmla="*/ 2147483647 h 952"/>
              <a:gd name="T18" fmla="*/ 2147483647 w 2736"/>
              <a:gd name="T19" fmla="*/ 2147483647 h 952"/>
              <a:gd name="T20" fmla="*/ 2147483647 w 2736"/>
              <a:gd name="T21" fmla="*/ 2147483647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36"/>
              <a:gd name="T34" fmla="*/ 0 h 952"/>
              <a:gd name="T35" fmla="*/ 2736 w 2736"/>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36" h="952">
                <a:moveTo>
                  <a:pt x="0" y="952"/>
                </a:moveTo>
                <a:cubicBezTo>
                  <a:pt x="64" y="816"/>
                  <a:pt x="128" y="680"/>
                  <a:pt x="192" y="568"/>
                </a:cubicBezTo>
                <a:cubicBezTo>
                  <a:pt x="256" y="456"/>
                  <a:pt x="296" y="368"/>
                  <a:pt x="384" y="280"/>
                </a:cubicBezTo>
                <a:cubicBezTo>
                  <a:pt x="472" y="192"/>
                  <a:pt x="600" y="80"/>
                  <a:pt x="720" y="40"/>
                </a:cubicBezTo>
                <a:cubicBezTo>
                  <a:pt x="840" y="0"/>
                  <a:pt x="984" y="16"/>
                  <a:pt x="1104" y="40"/>
                </a:cubicBezTo>
                <a:cubicBezTo>
                  <a:pt x="1224" y="64"/>
                  <a:pt x="1344" y="128"/>
                  <a:pt x="1440" y="184"/>
                </a:cubicBezTo>
                <a:cubicBezTo>
                  <a:pt x="1536" y="240"/>
                  <a:pt x="1592" y="312"/>
                  <a:pt x="1680" y="376"/>
                </a:cubicBezTo>
                <a:cubicBezTo>
                  <a:pt x="1768" y="440"/>
                  <a:pt x="1872" y="504"/>
                  <a:pt x="1968" y="568"/>
                </a:cubicBezTo>
                <a:cubicBezTo>
                  <a:pt x="2064" y="632"/>
                  <a:pt x="2168" y="704"/>
                  <a:pt x="2256" y="760"/>
                </a:cubicBezTo>
                <a:cubicBezTo>
                  <a:pt x="2344" y="816"/>
                  <a:pt x="2416" y="872"/>
                  <a:pt x="2496" y="904"/>
                </a:cubicBezTo>
                <a:cubicBezTo>
                  <a:pt x="2576" y="936"/>
                  <a:pt x="2656" y="944"/>
                  <a:pt x="2736" y="952"/>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4359" name="Freeform 28"/>
          <p:cNvSpPr>
            <a:spLocks/>
          </p:cNvSpPr>
          <p:nvPr/>
        </p:nvSpPr>
        <p:spPr bwMode="auto">
          <a:xfrm>
            <a:off x="228600" y="3378200"/>
            <a:ext cx="4379913" cy="1498600"/>
          </a:xfrm>
          <a:custGeom>
            <a:avLst/>
            <a:gdLst>
              <a:gd name="T0" fmla="*/ 0 w 2759"/>
              <a:gd name="T1" fmla="*/ 2147483647 h 944"/>
              <a:gd name="T2" fmla="*/ 2147483647 w 2759"/>
              <a:gd name="T3" fmla="*/ 2147483647 h 944"/>
              <a:gd name="T4" fmla="*/ 2147483647 w 2759"/>
              <a:gd name="T5" fmla="*/ 2147483647 h 944"/>
              <a:gd name="T6" fmla="*/ 2147483647 w 2759"/>
              <a:gd name="T7" fmla="*/ 2147483647 h 944"/>
              <a:gd name="T8" fmla="*/ 2147483647 w 2759"/>
              <a:gd name="T9" fmla="*/ 2147483647 h 944"/>
              <a:gd name="T10" fmla="*/ 2147483647 w 2759"/>
              <a:gd name="T11" fmla="*/ 2147483647 h 944"/>
              <a:gd name="T12" fmla="*/ 2147483647 w 2759"/>
              <a:gd name="T13" fmla="*/ 2147483647 h 944"/>
              <a:gd name="T14" fmla="*/ 2147483647 w 2759"/>
              <a:gd name="T15" fmla="*/ 2147483647 h 944"/>
              <a:gd name="T16" fmla="*/ 2147483647 w 2759"/>
              <a:gd name="T17" fmla="*/ 2147483647 h 944"/>
              <a:gd name="T18" fmla="*/ 2147483647 w 2759"/>
              <a:gd name="T19" fmla="*/ 2147483647 h 9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9"/>
              <a:gd name="T31" fmla="*/ 0 h 944"/>
              <a:gd name="T32" fmla="*/ 2759 w 2759"/>
              <a:gd name="T33" fmla="*/ 944 h 9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9" h="944">
                <a:moveTo>
                  <a:pt x="0" y="944"/>
                </a:moveTo>
                <a:cubicBezTo>
                  <a:pt x="148" y="904"/>
                  <a:pt x="296" y="864"/>
                  <a:pt x="432" y="800"/>
                </a:cubicBezTo>
                <a:cubicBezTo>
                  <a:pt x="568" y="736"/>
                  <a:pt x="688" y="648"/>
                  <a:pt x="816" y="560"/>
                </a:cubicBezTo>
                <a:cubicBezTo>
                  <a:pt x="944" y="472"/>
                  <a:pt x="1064" y="360"/>
                  <a:pt x="1200" y="272"/>
                </a:cubicBezTo>
                <a:cubicBezTo>
                  <a:pt x="1336" y="184"/>
                  <a:pt x="1480" y="64"/>
                  <a:pt x="1632" y="32"/>
                </a:cubicBezTo>
                <a:cubicBezTo>
                  <a:pt x="1784" y="0"/>
                  <a:pt x="1984" y="32"/>
                  <a:pt x="2112" y="80"/>
                </a:cubicBezTo>
                <a:cubicBezTo>
                  <a:pt x="2240" y="128"/>
                  <a:pt x="2328" y="248"/>
                  <a:pt x="2400" y="320"/>
                </a:cubicBezTo>
                <a:cubicBezTo>
                  <a:pt x="2472" y="392"/>
                  <a:pt x="2496" y="440"/>
                  <a:pt x="2544" y="512"/>
                </a:cubicBezTo>
                <a:cubicBezTo>
                  <a:pt x="2592" y="584"/>
                  <a:pt x="2652" y="681"/>
                  <a:pt x="2688" y="752"/>
                </a:cubicBezTo>
                <a:cubicBezTo>
                  <a:pt x="2724" y="823"/>
                  <a:pt x="2744" y="901"/>
                  <a:pt x="2759" y="940"/>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4360" name="Freeform 29"/>
          <p:cNvSpPr>
            <a:spLocks/>
          </p:cNvSpPr>
          <p:nvPr/>
        </p:nvSpPr>
        <p:spPr bwMode="auto">
          <a:xfrm>
            <a:off x="5410200" y="2568575"/>
            <a:ext cx="3276600" cy="1851025"/>
          </a:xfrm>
          <a:custGeom>
            <a:avLst/>
            <a:gdLst>
              <a:gd name="T0" fmla="*/ 0 w 2064"/>
              <a:gd name="T1" fmla="*/ 2147483647 h 1166"/>
              <a:gd name="T2" fmla="*/ 2147483647 w 2064"/>
              <a:gd name="T3" fmla="*/ 2147483647 h 1166"/>
              <a:gd name="T4" fmla="*/ 2147483647 w 2064"/>
              <a:gd name="T5" fmla="*/ 2147483647 h 1166"/>
              <a:gd name="T6" fmla="*/ 2147483647 w 2064"/>
              <a:gd name="T7" fmla="*/ 2147483647 h 1166"/>
              <a:gd name="T8" fmla="*/ 2147483647 w 2064"/>
              <a:gd name="T9" fmla="*/ 2147483647 h 1166"/>
              <a:gd name="T10" fmla="*/ 2147483647 w 2064"/>
              <a:gd name="T11" fmla="*/ 2147483647 h 1166"/>
              <a:gd name="T12" fmla="*/ 2147483647 w 2064"/>
              <a:gd name="T13" fmla="*/ 2147483647 h 1166"/>
              <a:gd name="T14" fmla="*/ 2147483647 w 2064"/>
              <a:gd name="T15" fmla="*/ 2147483647 h 1166"/>
              <a:gd name="T16" fmla="*/ 2147483647 w 2064"/>
              <a:gd name="T17" fmla="*/ 2147483647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4"/>
              <a:gd name="T28" fmla="*/ 0 h 1166"/>
              <a:gd name="T29" fmla="*/ 2064 w 2064"/>
              <a:gd name="T30" fmla="*/ 1166 h 1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4" h="1166">
                <a:moveTo>
                  <a:pt x="0" y="1166"/>
                </a:moveTo>
                <a:cubicBezTo>
                  <a:pt x="64" y="970"/>
                  <a:pt x="128" y="774"/>
                  <a:pt x="192" y="638"/>
                </a:cubicBezTo>
                <a:cubicBezTo>
                  <a:pt x="256" y="502"/>
                  <a:pt x="320" y="430"/>
                  <a:pt x="384" y="350"/>
                </a:cubicBezTo>
                <a:cubicBezTo>
                  <a:pt x="448" y="270"/>
                  <a:pt x="496" y="214"/>
                  <a:pt x="576" y="158"/>
                </a:cubicBezTo>
                <a:cubicBezTo>
                  <a:pt x="656" y="102"/>
                  <a:pt x="732" y="28"/>
                  <a:pt x="864" y="14"/>
                </a:cubicBezTo>
                <a:cubicBezTo>
                  <a:pt x="996" y="0"/>
                  <a:pt x="1238" y="28"/>
                  <a:pt x="1371" y="73"/>
                </a:cubicBezTo>
                <a:cubicBezTo>
                  <a:pt x="1504" y="118"/>
                  <a:pt x="1574" y="195"/>
                  <a:pt x="1664" y="281"/>
                </a:cubicBezTo>
                <a:cubicBezTo>
                  <a:pt x="1754" y="367"/>
                  <a:pt x="1842" y="499"/>
                  <a:pt x="1909" y="590"/>
                </a:cubicBezTo>
                <a:cubicBezTo>
                  <a:pt x="1976" y="681"/>
                  <a:pt x="2032" y="780"/>
                  <a:pt x="2064" y="83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4361" name="Line 30"/>
          <p:cNvSpPr>
            <a:spLocks noChangeShapeType="1"/>
          </p:cNvSpPr>
          <p:nvPr/>
        </p:nvSpPr>
        <p:spPr bwMode="auto">
          <a:xfrm flipV="1">
            <a:off x="4572000" y="1828800"/>
            <a:ext cx="0" cy="2971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4362" name="Text Box 31"/>
          <p:cNvSpPr txBox="1">
            <a:spLocks noChangeArrowheads="1"/>
          </p:cNvSpPr>
          <p:nvPr/>
        </p:nvSpPr>
        <p:spPr bwMode="auto">
          <a:xfrm>
            <a:off x="900113" y="2133600"/>
            <a:ext cx="102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3200" i="1"/>
              <a:t>n </a:t>
            </a:r>
            <a:r>
              <a:rPr lang="en-US" altLang="hu-HU" sz="3200"/>
              <a:t>= 3</a:t>
            </a:r>
            <a:endParaRPr lang="hu-HU" altLang="hu-HU" sz="320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4" name="Picture 5">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563" y="-26988"/>
            <a:ext cx="25209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Rectangle 12"/>
          <p:cNvSpPr>
            <a:spLocks noChangeArrowheads="1"/>
          </p:cNvSpPr>
          <p:nvPr/>
        </p:nvSpPr>
        <p:spPr bwMode="auto">
          <a:xfrm>
            <a:off x="5562600" y="1557338"/>
            <a:ext cx="3433019" cy="858738"/>
          </a:xfrm>
          <a:prstGeom prst="rect">
            <a:avLst/>
          </a:prstGeom>
          <a:solidFill>
            <a:schemeClr val="bg2"/>
          </a:solidFill>
          <a:ln w="12700">
            <a:solidFill>
              <a:schemeClr val="tx1"/>
            </a:solidFill>
            <a:miter lim="800000"/>
            <a:headEnd/>
            <a:tailEnd/>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5363" name="Rectangle 3"/>
          <p:cNvSpPr>
            <a:spLocks noChangeArrowheads="1"/>
          </p:cNvSpPr>
          <p:nvPr/>
        </p:nvSpPr>
        <p:spPr bwMode="auto">
          <a:xfrm>
            <a:off x="220663" y="1557338"/>
            <a:ext cx="9104312"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1800" b="1" u="sng" dirty="0" err="1">
                <a:latin typeface="Courier New" pitchFamily="49" charset="0"/>
              </a:rPr>
              <a:t>class</a:t>
            </a:r>
            <a:r>
              <a:rPr lang="hu-HU" altLang="hu-HU" sz="1800" b="1" u="sng" dirty="0">
                <a:latin typeface="Courier New" pitchFamily="49" charset="0"/>
              </a:rPr>
              <a:t> </a:t>
            </a:r>
            <a:r>
              <a:rPr lang="hu-HU" altLang="hu-HU" sz="1800" b="1" u="sng" dirty="0" err="1">
                <a:latin typeface="Courier New" pitchFamily="49" charset="0"/>
              </a:rPr>
              <a:t>BezierCurve</a:t>
            </a:r>
            <a:r>
              <a:rPr lang="hu-HU" altLang="hu-HU" sz="1800" b="1" u="sng" dirty="0">
                <a:latin typeface="Courier New" pitchFamily="49" charset="0"/>
              </a:rPr>
              <a:t> {</a:t>
            </a:r>
          </a:p>
          <a:p>
            <a:pPr algn="l"/>
            <a:r>
              <a:rPr lang="en-US" altLang="hu-HU" sz="1800" b="1" dirty="0">
                <a:latin typeface="Courier New" pitchFamily="49" charset="0"/>
              </a:rPr>
              <a:t>   </a:t>
            </a:r>
            <a:r>
              <a:rPr lang="hu-HU" altLang="hu-HU" sz="1800" b="1" dirty="0" err="1">
                <a:latin typeface="Courier New" pitchFamily="49" charset="0"/>
              </a:rPr>
              <a:t>vector</a:t>
            </a:r>
            <a:r>
              <a:rPr lang="en-US" altLang="hu-HU" sz="1800" b="1" dirty="0" smtClean="0">
                <a:latin typeface="Courier New" pitchFamily="49" charset="0"/>
              </a:rPr>
              <a:t>&lt;</a:t>
            </a:r>
            <a:r>
              <a:rPr lang="hu-HU" altLang="hu-HU" sz="1800" b="1" dirty="0" err="1" smtClean="0">
                <a:latin typeface="Courier New" pitchFamily="49" charset="0"/>
              </a:rPr>
              <a:t>vec</a:t>
            </a:r>
            <a:r>
              <a:rPr lang="en-US" altLang="hu-HU" sz="1800" b="1" dirty="0" smtClean="0">
                <a:latin typeface="Courier New" pitchFamily="49" charset="0"/>
              </a:rPr>
              <a:t>3</a:t>
            </a:r>
            <a:r>
              <a:rPr lang="en-US" altLang="hu-HU" sz="1800" b="1" dirty="0">
                <a:latin typeface="Courier New" pitchFamily="49" charset="0"/>
              </a:rPr>
              <a:t>&gt;</a:t>
            </a:r>
            <a:r>
              <a:rPr lang="hu-HU" altLang="hu-HU" sz="1800" b="1" dirty="0">
                <a:latin typeface="Courier New" pitchFamily="49" charset="0"/>
              </a:rPr>
              <a:t> </a:t>
            </a:r>
            <a:r>
              <a:rPr lang="en-US" altLang="hu-HU" sz="1800" b="1" dirty="0">
                <a:latin typeface="Courier New" pitchFamily="49" charset="0"/>
              </a:rPr>
              <a:t>c</a:t>
            </a:r>
            <a:r>
              <a:rPr lang="hu-HU" altLang="hu-HU" sz="1800" b="1" dirty="0">
                <a:latin typeface="Courier New" pitchFamily="49" charset="0"/>
              </a:rPr>
              <a:t>p</a:t>
            </a:r>
            <a:r>
              <a:rPr lang="en-US" altLang="hu-HU" sz="1800" b="1" dirty="0">
                <a:latin typeface="Courier New" pitchFamily="49" charset="0"/>
              </a:rPr>
              <a:t>s</a:t>
            </a:r>
            <a:r>
              <a:rPr lang="hu-HU" altLang="hu-HU" sz="1800" b="1" dirty="0">
                <a:latin typeface="Courier New" pitchFamily="49" charset="0"/>
              </a:rPr>
              <a:t>;</a:t>
            </a:r>
            <a:r>
              <a:rPr lang="en-US" altLang="hu-HU" sz="1800" b="1" dirty="0">
                <a:latin typeface="Courier New" pitchFamily="49" charset="0"/>
              </a:rPr>
              <a:t>	// control </a:t>
            </a:r>
            <a:r>
              <a:rPr lang="en-US" altLang="hu-HU" sz="1800" b="1" dirty="0" smtClean="0">
                <a:latin typeface="Courier New" pitchFamily="49" charset="0"/>
              </a:rPr>
              <a:t>pts </a:t>
            </a:r>
            <a:endParaRPr lang="hu-HU" altLang="hu-HU" sz="1800" b="1" dirty="0">
              <a:latin typeface="Courier New" pitchFamily="49" charset="0"/>
            </a:endParaRPr>
          </a:p>
          <a:p>
            <a:pPr algn="l"/>
            <a:endParaRPr lang="hu-HU" altLang="hu-HU" sz="700" b="1" dirty="0">
              <a:latin typeface="Courier New" pitchFamily="49" charset="0"/>
            </a:endParaRPr>
          </a:p>
          <a:p>
            <a:pPr algn="l"/>
            <a:r>
              <a:rPr lang="hu-HU" altLang="hu-HU" sz="1800" b="1" dirty="0">
                <a:latin typeface="Courier New" pitchFamily="49" charset="0"/>
              </a:rPr>
              <a:t>   </a:t>
            </a:r>
            <a:r>
              <a:rPr lang="en-US" altLang="hu-HU" sz="1800" b="1" dirty="0">
                <a:latin typeface="Courier New" pitchFamily="49" charset="0"/>
              </a:rPr>
              <a:t>float</a:t>
            </a:r>
            <a:r>
              <a:rPr lang="hu-HU" altLang="hu-HU" sz="1800" b="1" dirty="0">
                <a:latin typeface="Courier New" pitchFamily="49" charset="0"/>
              </a:rPr>
              <a:t> B(int i, </a:t>
            </a:r>
            <a:r>
              <a:rPr lang="en-US" altLang="hu-HU" sz="1800" b="1" dirty="0">
                <a:latin typeface="Courier New" pitchFamily="49" charset="0"/>
              </a:rPr>
              <a:t>float</a:t>
            </a:r>
            <a:r>
              <a:rPr lang="hu-HU" altLang="hu-HU" sz="1800" b="1" dirty="0">
                <a:latin typeface="Courier New" pitchFamily="49" charset="0"/>
              </a:rPr>
              <a:t> t) {</a:t>
            </a:r>
            <a:endParaRPr lang="en-US" altLang="hu-HU" sz="1800" b="1" dirty="0">
              <a:latin typeface="Courier New" pitchFamily="49" charset="0"/>
            </a:endParaRPr>
          </a:p>
          <a:p>
            <a:pPr algn="l"/>
            <a:r>
              <a:rPr lang="en-US" altLang="hu-HU" sz="1800" b="1" dirty="0">
                <a:latin typeface="Courier New" pitchFamily="49" charset="0"/>
              </a:rPr>
              <a:t>	</a:t>
            </a:r>
            <a:r>
              <a:rPr lang="en-US" altLang="hu-HU" sz="1800" b="1" dirty="0" err="1">
                <a:latin typeface="Courier New" pitchFamily="49" charset="0"/>
              </a:rPr>
              <a:t>int</a:t>
            </a:r>
            <a:r>
              <a:rPr lang="en-US" altLang="hu-HU" sz="1800" b="1" dirty="0">
                <a:latin typeface="Courier New" pitchFamily="49" charset="0"/>
              </a:rPr>
              <a:t> n = </a:t>
            </a:r>
            <a:r>
              <a:rPr lang="hu-HU" altLang="hu-HU" sz="1800" b="1" dirty="0" smtClean="0">
                <a:latin typeface="Courier New" pitchFamily="49" charset="0"/>
              </a:rPr>
              <a:t>c</a:t>
            </a:r>
            <a:r>
              <a:rPr lang="en-US" altLang="hu-HU" sz="1800" b="1" dirty="0" smtClean="0">
                <a:latin typeface="Courier New" pitchFamily="49" charset="0"/>
              </a:rPr>
              <a:t>p</a:t>
            </a:r>
            <a:r>
              <a:rPr lang="hu-HU" altLang="hu-HU" sz="1800" b="1" dirty="0" smtClean="0">
                <a:latin typeface="Courier New" pitchFamily="49" charset="0"/>
              </a:rPr>
              <a:t>s</a:t>
            </a:r>
            <a:r>
              <a:rPr lang="en-US" altLang="hu-HU" sz="1800" b="1" dirty="0" smtClean="0">
                <a:latin typeface="Courier New" pitchFamily="49" charset="0"/>
              </a:rPr>
              <a:t>.size</a:t>
            </a:r>
            <a:r>
              <a:rPr lang="en-US" altLang="hu-HU" sz="1800" b="1" dirty="0">
                <a:latin typeface="Courier New" pitchFamily="49" charset="0"/>
              </a:rPr>
              <a:t>()-1; </a:t>
            </a:r>
            <a:r>
              <a:rPr lang="hu-HU" altLang="hu-HU" sz="1800" b="1" dirty="0">
                <a:latin typeface="Courier New" pitchFamily="49" charset="0"/>
              </a:rPr>
              <a:t>// n </a:t>
            </a:r>
            <a:r>
              <a:rPr lang="hu-HU" altLang="hu-HU" sz="1800" b="1" dirty="0" err="1">
                <a:latin typeface="Courier New" pitchFamily="49" charset="0"/>
              </a:rPr>
              <a:t>deg</a:t>
            </a:r>
            <a:r>
              <a:rPr lang="hu-HU" altLang="hu-HU" sz="1800" b="1" dirty="0">
                <a:latin typeface="Courier New" pitchFamily="49" charset="0"/>
              </a:rPr>
              <a:t> </a:t>
            </a:r>
            <a:r>
              <a:rPr lang="hu-HU" altLang="hu-HU" sz="1800" b="1" dirty="0" err="1">
                <a:latin typeface="Courier New" pitchFamily="49" charset="0"/>
              </a:rPr>
              <a:t>poly</a:t>
            </a:r>
            <a:r>
              <a:rPr lang="en-US" altLang="hu-HU" sz="1800" b="1" dirty="0" err="1">
                <a:latin typeface="Courier New" pitchFamily="49" charset="0"/>
              </a:rPr>
              <a:t>nomial</a:t>
            </a:r>
            <a:r>
              <a:rPr lang="en-US" altLang="hu-HU" sz="1800" b="1" dirty="0">
                <a:latin typeface="Courier New" pitchFamily="49" charset="0"/>
              </a:rPr>
              <a:t> = n+1 pts!</a:t>
            </a:r>
            <a:endParaRPr lang="hu-HU" altLang="hu-HU" sz="1800" b="1" dirty="0">
              <a:latin typeface="Courier New" pitchFamily="49" charset="0"/>
            </a:endParaRPr>
          </a:p>
          <a:p>
            <a:pPr algn="l"/>
            <a:r>
              <a:rPr lang="hu-HU" altLang="hu-HU" sz="1800" b="1" dirty="0">
                <a:latin typeface="Courier New" pitchFamily="49" charset="0"/>
              </a:rPr>
              <a:t>   </a:t>
            </a:r>
            <a:r>
              <a:rPr lang="en-US" altLang="hu-HU" sz="1800" b="1" dirty="0">
                <a:latin typeface="Courier New" pitchFamily="49" charset="0"/>
              </a:rPr>
              <a:t>	float</a:t>
            </a:r>
            <a:r>
              <a:rPr lang="hu-HU" altLang="hu-HU" sz="1800" b="1" dirty="0">
                <a:latin typeface="Courier New" pitchFamily="49" charset="0"/>
              </a:rPr>
              <a:t> </a:t>
            </a:r>
            <a:r>
              <a:rPr lang="en-GB" altLang="hu-HU" sz="1800" b="1" dirty="0">
                <a:latin typeface="Courier New" pitchFamily="49" charset="0"/>
              </a:rPr>
              <a:t>choose = 1;</a:t>
            </a:r>
            <a:endParaRPr lang="hu-HU" altLang="hu-HU" sz="1800" b="1" dirty="0">
              <a:latin typeface="Courier New" pitchFamily="49" charset="0"/>
            </a:endParaRPr>
          </a:p>
          <a:p>
            <a:pPr algn="l"/>
            <a:r>
              <a:rPr lang="hu-HU" altLang="hu-HU" sz="1800" b="1" dirty="0">
                <a:latin typeface="Courier New" pitchFamily="49" charset="0"/>
              </a:rPr>
              <a:t>      </a:t>
            </a:r>
            <a:r>
              <a:rPr lang="en-US" altLang="hu-HU" sz="1800" b="1" dirty="0">
                <a:latin typeface="Courier New" pitchFamily="49" charset="0"/>
              </a:rPr>
              <a:t>	</a:t>
            </a:r>
            <a:r>
              <a:rPr lang="hu-HU" altLang="hu-HU" sz="1800" b="1" dirty="0" err="1">
                <a:latin typeface="Courier New" pitchFamily="49" charset="0"/>
              </a:rPr>
              <a:t>for</a:t>
            </a:r>
            <a:r>
              <a:rPr lang="hu-HU" altLang="hu-HU" sz="1800" b="1" dirty="0">
                <a:latin typeface="Courier New" pitchFamily="49" charset="0"/>
              </a:rPr>
              <a:t>(int j = 1; j &lt;= i; j++) </a:t>
            </a:r>
            <a:r>
              <a:rPr lang="en-GB" altLang="hu-HU" sz="1800" b="1" dirty="0">
                <a:latin typeface="Courier New" pitchFamily="49" charset="0"/>
              </a:rPr>
              <a:t>choose</a:t>
            </a:r>
            <a:r>
              <a:rPr lang="hu-HU" altLang="hu-HU" sz="1800" b="1" dirty="0">
                <a:latin typeface="Courier New" pitchFamily="49" charset="0"/>
              </a:rPr>
              <a:t> *= </a:t>
            </a:r>
            <a:r>
              <a:rPr lang="en-GB" altLang="hu-HU" sz="1800" b="1" dirty="0">
                <a:latin typeface="Courier New" pitchFamily="49" charset="0"/>
              </a:rPr>
              <a:t>(float)</a:t>
            </a:r>
            <a:r>
              <a:rPr lang="hu-HU" altLang="hu-HU" sz="1800" b="1" dirty="0">
                <a:latin typeface="Courier New" pitchFamily="49" charset="0"/>
              </a:rPr>
              <a:t>(</a:t>
            </a:r>
            <a:r>
              <a:rPr lang="en-US" altLang="hu-HU" sz="1800" b="1" dirty="0">
                <a:latin typeface="Courier New" pitchFamily="49" charset="0"/>
              </a:rPr>
              <a:t>n</a:t>
            </a:r>
            <a:r>
              <a:rPr lang="hu-HU" altLang="hu-HU" sz="1800" b="1" dirty="0" err="1">
                <a:latin typeface="Courier New" pitchFamily="49" charset="0"/>
              </a:rPr>
              <a:t>-j</a:t>
            </a:r>
            <a:r>
              <a:rPr lang="en-GB" altLang="hu-HU" sz="1800" b="1" dirty="0">
                <a:latin typeface="Courier New" pitchFamily="49" charset="0"/>
              </a:rPr>
              <a:t>+1</a:t>
            </a:r>
            <a:r>
              <a:rPr lang="hu-HU" altLang="hu-HU" sz="1800" b="1" dirty="0">
                <a:latin typeface="Courier New" pitchFamily="49" charset="0"/>
              </a:rPr>
              <a:t>)/j;</a:t>
            </a:r>
          </a:p>
          <a:p>
            <a:pPr algn="l"/>
            <a:r>
              <a:rPr lang="hu-HU" altLang="hu-HU" sz="1800" b="1" dirty="0">
                <a:latin typeface="Courier New" pitchFamily="49" charset="0"/>
              </a:rPr>
              <a:t>      </a:t>
            </a:r>
            <a:r>
              <a:rPr lang="en-US" altLang="hu-HU" sz="1800" b="1" dirty="0">
                <a:latin typeface="Courier New" pitchFamily="49" charset="0"/>
              </a:rPr>
              <a:t>	</a:t>
            </a:r>
            <a:r>
              <a:rPr lang="en-GB" altLang="hu-HU" sz="1800" b="1" dirty="0">
                <a:latin typeface="Courier New" pitchFamily="49" charset="0"/>
              </a:rPr>
              <a:t>return choose * pow(t, </a:t>
            </a:r>
            <a:r>
              <a:rPr lang="en-GB" altLang="hu-HU" sz="1800" b="1" dirty="0" err="1">
                <a:latin typeface="Courier New" pitchFamily="49" charset="0"/>
              </a:rPr>
              <a:t>i</a:t>
            </a:r>
            <a:r>
              <a:rPr lang="en-GB" altLang="hu-HU" sz="1800" b="1" dirty="0">
                <a:latin typeface="Courier New" pitchFamily="49" charset="0"/>
              </a:rPr>
              <a:t>) * pow(1-t,</a:t>
            </a:r>
            <a:r>
              <a:rPr lang="hu-HU" altLang="hu-HU" sz="1800" b="1" dirty="0">
                <a:latin typeface="Courier New" pitchFamily="49" charset="0"/>
              </a:rPr>
              <a:t> </a:t>
            </a:r>
            <a:r>
              <a:rPr lang="en-GB" altLang="hu-HU" sz="1800" b="1" dirty="0" smtClean="0">
                <a:latin typeface="Courier New" pitchFamily="49" charset="0"/>
              </a:rPr>
              <a:t>n-</a:t>
            </a:r>
            <a:r>
              <a:rPr lang="en-GB" altLang="hu-HU" sz="1800" b="1" dirty="0" err="1" smtClean="0">
                <a:latin typeface="Courier New" pitchFamily="49" charset="0"/>
              </a:rPr>
              <a:t>i</a:t>
            </a:r>
            <a:r>
              <a:rPr lang="en-GB" altLang="hu-HU" sz="1800" b="1" dirty="0">
                <a:latin typeface="Courier New" pitchFamily="49" charset="0"/>
              </a:rPr>
              <a:t>);</a:t>
            </a:r>
          </a:p>
          <a:p>
            <a:pPr algn="l"/>
            <a:r>
              <a:rPr lang="en-GB" altLang="hu-HU" sz="1800" b="1" dirty="0">
                <a:latin typeface="Courier New" pitchFamily="49" charset="0"/>
              </a:rPr>
              <a:t>  </a:t>
            </a:r>
            <a:r>
              <a:rPr lang="hu-HU" altLang="hu-HU" sz="1800" b="1" dirty="0">
                <a:latin typeface="Courier New" pitchFamily="49" charset="0"/>
              </a:rPr>
              <a:t> }</a:t>
            </a:r>
            <a:endParaRPr lang="en-US" altLang="hu-HU" sz="1800" b="1" dirty="0">
              <a:latin typeface="Courier New" pitchFamily="49" charset="0"/>
            </a:endParaRPr>
          </a:p>
          <a:p>
            <a:pPr algn="l"/>
            <a:r>
              <a:rPr lang="hu-HU" altLang="hu-HU" sz="1800" b="1" dirty="0" err="1">
                <a:latin typeface="Courier New" pitchFamily="49" charset="0"/>
              </a:rPr>
              <a:t>public</a:t>
            </a:r>
            <a:r>
              <a:rPr lang="hu-HU" altLang="hu-HU" sz="1800" b="1" dirty="0">
                <a:latin typeface="Courier New" pitchFamily="49" charset="0"/>
              </a:rPr>
              <a:t>:</a:t>
            </a:r>
          </a:p>
          <a:p>
            <a:pPr algn="l"/>
            <a:r>
              <a:rPr lang="en-US" altLang="hu-HU" sz="1800" b="1" dirty="0">
                <a:latin typeface="Courier New" pitchFamily="49" charset="0"/>
              </a:rPr>
              <a:t>   void </a:t>
            </a:r>
            <a:r>
              <a:rPr lang="en-US" altLang="hu-HU" sz="1800" b="1" dirty="0" err="1" smtClean="0">
                <a:latin typeface="Courier New" pitchFamily="49" charset="0"/>
              </a:rPr>
              <a:t>AddControlPoint</a:t>
            </a:r>
            <a:r>
              <a:rPr lang="en-US" altLang="hu-HU" sz="1800" b="1" dirty="0" smtClean="0">
                <a:latin typeface="Courier New" pitchFamily="49" charset="0"/>
              </a:rPr>
              <a:t>(</a:t>
            </a:r>
            <a:r>
              <a:rPr lang="hu-HU" altLang="hu-HU" sz="1800" b="1" dirty="0" err="1" smtClean="0">
                <a:latin typeface="Courier New" pitchFamily="49" charset="0"/>
              </a:rPr>
              <a:t>vec</a:t>
            </a:r>
            <a:r>
              <a:rPr lang="en-US" altLang="hu-HU" sz="1800" b="1" dirty="0" smtClean="0">
                <a:latin typeface="Courier New" pitchFamily="49" charset="0"/>
              </a:rPr>
              <a:t>3 </a:t>
            </a:r>
            <a:r>
              <a:rPr lang="en-US" altLang="hu-HU" sz="1800" b="1" dirty="0" err="1">
                <a:latin typeface="Courier New" pitchFamily="49" charset="0"/>
              </a:rPr>
              <a:t>cp</a:t>
            </a:r>
            <a:r>
              <a:rPr lang="en-US" altLang="hu-HU" sz="1800" b="1" dirty="0">
                <a:latin typeface="Courier New" pitchFamily="49" charset="0"/>
              </a:rPr>
              <a:t>) { </a:t>
            </a:r>
            <a:r>
              <a:rPr lang="en-US" altLang="hu-HU" sz="1800" b="1" dirty="0" err="1">
                <a:latin typeface="Courier New" pitchFamily="49" charset="0"/>
              </a:rPr>
              <a:t>cps.push_back</a:t>
            </a:r>
            <a:r>
              <a:rPr lang="en-US" altLang="hu-HU" sz="1800" b="1" dirty="0">
                <a:latin typeface="Courier New" pitchFamily="49" charset="0"/>
              </a:rPr>
              <a:t>(</a:t>
            </a:r>
            <a:r>
              <a:rPr lang="en-US" altLang="hu-HU" sz="1800" b="1" dirty="0" err="1">
                <a:latin typeface="Courier New" pitchFamily="49" charset="0"/>
              </a:rPr>
              <a:t>cp</a:t>
            </a:r>
            <a:r>
              <a:rPr lang="en-US" altLang="hu-HU" sz="1800" b="1" dirty="0">
                <a:latin typeface="Courier New" pitchFamily="49" charset="0"/>
              </a:rPr>
              <a:t>); </a:t>
            </a:r>
            <a:r>
              <a:rPr lang="hu-HU" altLang="hu-HU" sz="1800" b="1" dirty="0">
                <a:latin typeface="Courier New" pitchFamily="49" charset="0"/>
              </a:rPr>
              <a:t>}</a:t>
            </a:r>
            <a:endParaRPr lang="en-US" altLang="hu-HU" sz="1800" b="1" dirty="0">
              <a:latin typeface="Courier New" pitchFamily="49" charset="0"/>
            </a:endParaRPr>
          </a:p>
          <a:p>
            <a:pPr algn="l"/>
            <a:endParaRPr lang="hu-HU" altLang="hu-HU" sz="700" b="1" dirty="0">
              <a:latin typeface="Courier New" pitchFamily="49" charset="0"/>
            </a:endParaRPr>
          </a:p>
          <a:p>
            <a:pPr lvl="1" algn="l"/>
            <a:r>
              <a:rPr lang="hu-HU" altLang="hu-HU" sz="1800" b="1" dirty="0" err="1" smtClean="0">
                <a:latin typeface="Courier New" pitchFamily="49" charset="0"/>
              </a:rPr>
              <a:t>vec</a:t>
            </a:r>
            <a:r>
              <a:rPr lang="en-US" altLang="hu-HU" sz="1800" b="1" dirty="0" smtClean="0">
                <a:latin typeface="Courier New" pitchFamily="49" charset="0"/>
              </a:rPr>
              <a:t>3 </a:t>
            </a:r>
            <a:r>
              <a:rPr lang="en-US" altLang="hu-HU" sz="1800" b="1" dirty="0">
                <a:latin typeface="Courier New" pitchFamily="49" charset="0"/>
              </a:rPr>
              <a:t>r(float t) {</a:t>
            </a:r>
            <a:endParaRPr lang="hu-HU" altLang="hu-HU" sz="1800" b="1" dirty="0">
              <a:latin typeface="Courier New" pitchFamily="49" charset="0"/>
            </a:endParaRPr>
          </a:p>
          <a:p>
            <a:pPr algn="l"/>
            <a:r>
              <a:rPr lang="en-US" altLang="hu-HU" sz="1800" b="1" dirty="0">
                <a:latin typeface="Courier New" pitchFamily="49" charset="0"/>
              </a:rPr>
              <a:t>	</a:t>
            </a:r>
            <a:r>
              <a:rPr lang="hu-HU" altLang="hu-HU" sz="1800" b="1" dirty="0" err="1" smtClean="0">
                <a:latin typeface="Courier New" pitchFamily="49" charset="0"/>
              </a:rPr>
              <a:t>vec</a:t>
            </a:r>
            <a:r>
              <a:rPr lang="en-US" altLang="hu-HU" sz="1800" b="1" dirty="0" smtClean="0">
                <a:latin typeface="Courier New" pitchFamily="49" charset="0"/>
              </a:rPr>
              <a:t>3</a:t>
            </a:r>
            <a:r>
              <a:rPr lang="hu-HU" altLang="hu-HU" sz="1800" b="1" dirty="0" smtClean="0">
                <a:latin typeface="Courier New" pitchFamily="49" charset="0"/>
              </a:rPr>
              <a:t> </a:t>
            </a:r>
            <a:r>
              <a:rPr lang="hu-HU" altLang="hu-HU" sz="1800" b="1" dirty="0" err="1">
                <a:latin typeface="Courier New" pitchFamily="49" charset="0"/>
              </a:rPr>
              <a:t>rr</a:t>
            </a:r>
            <a:r>
              <a:rPr lang="hu-HU" altLang="hu-HU" sz="1800" b="1" dirty="0">
                <a:latin typeface="Courier New" pitchFamily="49" charset="0"/>
              </a:rPr>
              <a:t>(0, </a:t>
            </a:r>
            <a:r>
              <a:rPr lang="hu-HU" altLang="hu-HU" sz="1800" b="1" dirty="0" err="1">
                <a:latin typeface="Courier New" pitchFamily="49" charset="0"/>
              </a:rPr>
              <a:t>0</a:t>
            </a:r>
            <a:r>
              <a:rPr lang="hu-HU" altLang="hu-HU" sz="1800" b="1" dirty="0">
                <a:latin typeface="Courier New" pitchFamily="49" charset="0"/>
              </a:rPr>
              <a:t>);</a:t>
            </a:r>
          </a:p>
          <a:p>
            <a:pPr algn="l"/>
            <a:r>
              <a:rPr lang="hu-HU" altLang="hu-HU" sz="1800" b="1" dirty="0">
                <a:latin typeface="Courier New" pitchFamily="49" charset="0"/>
              </a:rPr>
              <a:t>      </a:t>
            </a:r>
            <a:r>
              <a:rPr lang="en-US" altLang="hu-HU" sz="1800" b="1" dirty="0">
                <a:latin typeface="Courier New" pitchFamily="49" charset="0"/>
              </a:rPr>
              <a:t>	</a:t>
            </a:r>
            <a:r>
              <a:rPr lang="hu-HU" altLang="hu-HU" sz="1800" b="1" dirty="0" err="1">
                <a:latin typeface="Courier New" pitchFamily="49" charset="0"/>
              </a:rPr>
              <a:t>for</a:t>
            </a:r>
            <a:r>
              <a:rPr lang="hu-HU" altLang="hu-HU" sz="1800" b="1" dirty="0">
                <a:latin typeface="Courier New" pitchFamily="49" charset="0"/>
              </a:rPr>
              <a:t>(int i = 0; i &lt;</a:t>
            </a:r>
            <a:r>
              <a:rPr lang="en-US" altLang="hu-HU" sz="1800" b="1" dirty="0">
                <a:latin typeface="Courier New" pitchFamily="49" charset="0"/>
              </a:rPr>
              <a:t> </a:t>
            </a:r>
            <a:r>
              <a:rPr lang="en-US" altLang="hu-HU" sz="1800" b="1" dirty="0" err="1">
                <a:latin typeface="Courier New" pitchFamily="49" charset="0"/>
              </a:rPr>
              <a:t>cps.size</a:t>
            </a:r>
            <a:r>
              <a:rPr lang="en-US" altLang="hu-HU" sz="1800" b="1" dirty="0">
                <a:latin typeface="Courier New" pitchFamily="49" charset="0"/>
              </a:rPr>
              <a:t>()</a:t>
            </a:r>
            <a:r>
              <a:rPr lang="hu-HU" altLang="hu-HU" sz="1800" b="1" dirty="0">
                <a:latin typeface="Courier New" pitchFamily="49" charset="0"/>
              </a:rPr>
              <a:t>; i++) </a:t>
            </a:r>
            <a:r>
              <a:rPr lang="hu-HU" altLang="hu-HU" sz="1800" b="1" dirty="0" err="1">
                <a:latin typeface="Courier New" pitchFamily="49" charset="0"/>
              </a:rPr>
              <a:t>rr</a:t>
            </a:r>
            <a:r>
              <a:rPr lang="hu-HU" altLang="hu-HU" sz="1800" b="1" dirty="0">
                <a:latin typeface="Courier New" pitchFamily="49" charset="0"/>
              </a:rPr>
              <a:t> += </a:t>
            </a:r>
            <a:r>
              <a:rPr lang="en-US" altLang="hu-HU" sz="1800" b="1" dirty="0">
                <a:latin typeface="Courier New" pitchFamily="49" charset="0"/>
              </a:rPr>
              <a:t>cps[</a:t>
            </a:r>
            <a:r>
              <a:rPr lang="en-US" altLang="hu-HU" sz="1800" b="1" dirty="0" err="1">
                <a:latin typeface="Courier New" pitchFamily="49" charset="0"/>
              </a:rPr>
              <a:t>i</a:t>
            </a:r>
            <a:r>
              <a:rPr lang="en-US" altLang="hu-HU" sz="1800" b="1" dirty="0">
                <a:latin typeface="Courier New" pitchFamily="49" charset="0"/>
              </a:rPr>
              <a:t>]</a:t>
            </a:r>
            <a:r>
              <a:rPr lang="hu-HU" altLang="hu-HU" sz="1800" b="1" dirty="0">
                <a:latin typeface="Courier New" pitchFamily="49" charset="0"/>
              </a:rPr>
              <a:t> * B(i,t);</a:t>
            </a:r>
          </a:p>
          <a:p>
            <a:pPr algn="l"/>
            <a:r>
              <a:rPr lang="hu-HU" altLang="hu-HU" sz="1800" b="1" dirty="0">
                <a:latin typeface="Courier New" pitchFamily="49" charset="0"/>
              </a:rPr>
              <a:t>      </a:t>
            </a:r>
            <a:r>
              <a:rPr lang="en-US" altLang="hu-HU" sz="1800" b="1" dirty="0">
                <a:latin typeface="Courier New" pitchFamily="49" charset="0"/>
              </a:rPr>
              <a:t>	</a:t>
            </a:r>
            <a:r>
              <a:rPr lang="hu-HU" altLang="hu-HU" sz="1800" b="1" dirty="0" err="1">
                <a:latin typeface="Courier New" pitchFamily="49" charset="0"/>
              </a:rPr>
              <a:t>return</a:t>
            </a:r>
            <a:r>
              <a:rPr lang="hu-HU" altLang="hu-HU" sz="1800" b="1" dirty="0">
                <a:latin typeface="Courier New" pitchFamily="49" charset="0"/>
              </a:rPr>
              <a:t> </a:t>
            </a:r>
            <a:r>
              <a:rPr lang="hu-HU" altLang="hu-HU" sz="1800" b="1" dirty="0" err="1">
                <a:latin typeface="Courier New" pitchFamily="49" charset="0"/>
              </a:rPr>
              <a:t>rr</a:t>
            </a:r>
            <a:r>
              <a:rPr lang="hu-HU" altLang="hu-HU" sz="1800" b="1" dirty="0">
                <a:latin typeface="Courier New" pitchFamily="49" charset="0"/>
              </a:rPr>
              <a:t>;</a:t>
            </a:r>
          </a:p>
          <a:p>
            <a:pPr algn="l"/>
            <a:r>
              <a:rPr lang="hu-HU" altLang="hu-HU" sz="1800" b="1" dirty="0">
                <a:latin typeface="Courier New" pitchFamily="49" charset="0"/>
              </a:rPr>
              <a:t>   }</a:t>
            </a:r>
          </a:p>
          <a:p>
            <a:pPr algn="l"/>
            <a:r>
              <a:rPr lang="hu-HU" altLang="hu-HU" sz="1800" b="1" dirty="0">
                <a:latin typeface="Courier New" pitchFamily="49" charset="0"/>
              </a:rPr>
              <a:t>};</a:t>
            </a:r>
          </a:p>
        </p:txBody>
      </p:sp>
      <p:sp>
        <p:nvSpPr>
          <p:cNvPr id="246786" name="Rectangle 2"/>
          <p:cNvSpPr>
            <a:spLocks noGrp="1" noChangeArrowheads="1"/>
          </p:cNvSpPr>
          <p:nvPr>
            <p:ph type="title"/>
          </p:nvPr>
        </p:nvSpPr>
        <p:spPr>
          <a:xfrm>
            <a:off x="539750" y="123825"/>
            <a:ext cx="7772400" cy="1143000"/>
          </a:xfrm>
        </p:spPr>
        <p:txBody>
          <a:bodyPr/>
          <a:lstStyle/>
          <a:p>
            <a:pPr>
              <a:defRPr/>
            </a:pPr>
            <a:r>
              <a:rPr lang="hu-HU" dirty="0" err="1" smtClean="0">
                <a:solidFill>
                  <a:srgbClr val="FF0000"/>
                </a:solidFill>
              </a:rPr>
              <a:t>BezierCurve</a:t>
            </a:r>
            <a:endParaRPr lang="hu-HU" dirty="0" smtClean="0">
              <a:solidFill>
                <a:srgbClr val="FF0000"/>
              </a:solidFill>
            </a:endParaRPr>
          </a:p>
        </p:txBody>
      </p:sp>
      <p:sp>
        <p:nvSpPr>
          <p:cNvPr id="2" name="Téglalap 1"/>
          <p:cNvSpPr/>
          <p:nvPr/>
        </p:nvSpPr>
        <p:spPr>
          <a:xfrm>
            <a:off x="6948264" y="4581128"/>
            <a:ext cx="2047355" cy="461665"/>
          </a:xfrm>
          <a:prstGeom prst="rect">
            <a:avLst/>
          </a:prstGeom>
          <a:solidFill>
            <a:schemeClr val="bg2"/>
          </a:solidFill>
          <a:ln w="19050">
            <a:solidFill>
              <a:schemeClr val="tx1"/>
            </a:solidFill>
          </a:ln>
        </p:spPr>
        <p:txBody>
          <a:bodyPr wrap="none">
            <a:spAutoFit/>
          </a:bodyPr>
          <a:lstStyle/>
          <a:p>
            <a:r>
              <a:rPr lang="hu-HU" altLang="hu-HU" b="1" i="1" dirty="0">
                <a:cs typeface="Times New Roman" panose="02020603050405020304" pitchFamily="18" charset="0"/>
              </a:rPr>
              <a:t>r</a:t>
            </a:r>
            <a:r>
              <a:rPr lang="hu-HU" altLang="hu-HU" dirty="0">
                <a:cs typeface="Times New Roman" panose="02020603050405020304" pitchFamily="18" charset="0"/>
              </a:rPr>
              <a:t>(</a:t>
            </a:r>
            <a:r>
              <a:rPr lang="hu-HU" altLang="hu-HU" i="1" dirty="0">
                <a:cs typeface="Times New Roman" panose="02020603050405020304" pitchFamily="18" charset="0"/>
              </a:rPr>
              <a:t>t</a:t>
            </a:r>
            <a:r>
              <a:rPr lang="hu-HU" altLang="hu-HU" dirty="0">
                <a:cs typeface="Times New Roman" panose="02020603050405020304" pitchFamily="18" charset="0"/>
              </a:rPr>
              <a:t>) = </a:t>
            </a:r>
            <a:r>
              <a:rPr lang="hu-HU" altLang="hu-HU" dirty="0" err="1">
                <a:latin typeface="Symbol" pitchFamily="18" charset="2"/>
              </a:rPr>
              <a:t>S</a:t>
            </a:r>
            <a:r>
              <a:rPr lang="hu-HU" altLang="hu-HU" i="1" baseline="-25000" dirty="0" err="1">
                <a:cs typeface="Times New Roman" panose="02020603050405020304" pitchFamily="18" charset="0"/>
              </a:rPr>
              <a:t>i</a:t>
            </a:r>
            <a:r>
              <a:rPr lang="hu-HU" altLang="hu-HU" dirty="0"/>
              <a:t> </a:t>
            </a:r>
            <a:r>
              <a:rPr lang="hu-HU" altLang="hu-HU" dirty="0" err="1">
                <a:cs typeface="Times New Roman" panose="02020603050405020304" pitchFamily="18" charset="0"/>
              </a:rPr>
              <a:t>B</a:t>
            </a:r>
            <a:r>
              <a:rPr lang="hu-HU" altLang="hu-HU" i="1" baseline="-25000" dirty="0" err="1">
                <a:cs typeface="Times New Roman" panose="02020603050405020304" pitchFamily="18" charset="0"/>
              </a:rPr>
              <a:t>i</a:t>
            </a:r>
            <a:r>
              <a:rPr lang="hu-HU" altLang="hu-HU" dirty="0">
                <a:cs typeface="Times New Roman" panose="02020603050405020304" pitchFamily="18" charset="0"/>
              </a:rPr>
              <a:t>(</a:t>
            </a:r>
            <a:r>
              <a:rPr lang="hu-HU" altLang="hu-HU" i="1" dirty="0" err="1">
                <a:cs typeface="Times New Roman" panose="02020603050405020304" pitchFamily="18" charset="0"/>
              </a:rPr>
              <a:t>t</a:t>
            </a:r>
            <a:r>
              <a:rPr lang="hu-HU" altLang="hu-HU" dirty="0">
                <a:cs typeface="Times New Roman" panose="02020603050405020304" pitchFamily="18" charset="0"/>
              </a:rPr>
              <a:t>) </a:t>
            </a:r>
            <a:r>
              <a:rPr lang="hu-HU" altLang="hu-HU" b="1" i="1" dirty="0" err="1">
                <a:cs typeface="Times New Roman" panose="02020603050405020304" pitchFamily="18" charset="0"/>
              </a:rPr>
              <a:t>r</a:t>
            </a:r>
            <a:r>
              <a:rPr lang="hu-HU" altLang="hu-HU" baseline="-25000" dirty="0" err="1">
                <a:cs typeface="Times New Roman" panose="02020603050405020304" pitchFamily="18" charset="0"/>
              </a:rPr>
              <a:t>i</a:t>
            </a:r>
            <a:endParaRPr lang="hu-HU" altLang="hu-HU" baseline="-25000" dirty="0">
              <a:cs typeface="Times New Roman" panose="02020603050405020304" pitchFamily="18" charset="0"/>
            </a:endParaRPr>
          </a:p>
        </p:txBody>
      </p:sp>
      <p:sp>
        <p:nvSpPr>
          <p:cNvPr id="6" name="Rectangle 5"/>
          <p:cNvSpPr>
            <a:spLocks noChangeArrowheads="1"/>
          </p:cNvSpPr>
          <p:nvPr/>
        </p:nvSpPr>
        <p:spPr bwMode="auto">
          <a:xfrm>
            <a:off x="5562600" y="1717576"/>
            <a:ext cx="3403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err="1"/>
              <a:t>B</a:t>
            </a:r>
            <a:r>
              <a:rPr lang="hu-HU" altLang="hu-HU" sz="3200" i="1" baseline="-25000" dirty="0" err="1"/>
              <a:t>i</a:t>
            </a:r>
            <a:r>
              <a:rPr lang="hu-HU" altLang="hu-HU" sz="3200" dirty="0"/>
              <a:t>(</a:t>
            </a:r>
            <a:r>
              <a:rPr lang="hu-HU" altLang="hu-HU" sz="3200" i="1" dirty="0"/>
              <a:t>t</a:t>
            </a:r>
            <a:r>
              <a:rPr lang="hu-HU" altLang="hu-HU" sz="3200" dirty="0"/>
              <a:t>) =        </a:t>
            </a:r>
            <a:r>
              <a:rPr lang="hu-HU" altLang="hu-HU" sz="3200" i="1" dirty="0" err="1"/>
              <a:t>t</a:t>
            </a:r>
            <a:r>
              <a:rPr lang="hu-HU" altLang="hu-HU" sz="1400" i="1" dirty="0"/>
              <a:t> </a:t>
            </a:r>
            <a:r>
              <a:rPr lang="hu-HU" altLang="hu-HU" sz="3200" i="1" baseline="30000" dirty="0"/>
              <a:t>i</a:t>
            </a:r>
            <a:r>
              <a:rPr lang="hu-HU" altLang="hu-HU" sz="3200" dirty="0"/>
              <a:t> </a:t>
            </a:r>
            <a:r>
              <a:rPr lang="hu-HU" altLang="hu-HU" sz="3200" dirty="0">
                <a:latin typeface="Symbol CE" charset="0"/>
              </a:rPr>
              <a:t>(</a:t>
            </a:r>
            <a:r>
              <a:rPr lang="hu-HU" altLang="hu-HU" sz="3200" dirty="0"/>
              <a:t>1-</a:t>
            </a:r>
            <a:r>
              <a:rPr lang="hu-HU" altLang="hu-HU" sz="3200" i="1" dirty="0"/>
              <a:t>t</a:t>
            </a:r>
            <a:r>
              <a:rPr lang="hu-HU" altLang="hu-HU" sz="3200" dirty="0"/>
              <a:t>)</a:t>
            </a:r>
            <a:r>
              <a:rPr lang="hu-HU" altLang="hu-HU" sz="3200" i="1" baseline="30000" dirty="0"/>
              <a:t>n-i</a:t>
            </a:r>
            <a:endParaRPr lang="hu-HU" altLang="hu-HU" sz="3200" baseline="30000" dirty="0"/>
          </a:p>
        </p:txBody>
      </p:sp>
      <p:sp>
        <p:nvSpPr>
          <p:cNvPr id="7" name="Rectangle 6"/>
          <p:cNvSpPr>
            <a:spLocks noChangeArrowheads="1"/>
          </p:cNvSpPr>
          <p:nvPr/>
        </p:nvSpPr>
        <p:spPr bwMode="auto">
          <a:xfrm>
            <a:off x="6629400" y="1412776"/>
            <a:ext cx="8794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6000"/>
              <a:t>(</a:t>
            </a:r>
            <a:r>
              <a:rPr lang="hu-HU" altLang="hu-HU" sz="6000" i="1"/>
              <a:t> </a:t>
            </a:r>
            <a:r>
              <a:rPr lang="hu-HU" altLang="hu-HU" sz="6000"/>
              <a:t>)</a:t>
            </a:r>
          </a:p>
        </p:txBody>
      </p:sp>
      <p:sp>
        <p:nvSpPr>
          <p:cNvPr id="8" name="Rectangle 7"/>
          <p:cNvSpPr>
            <a:spLocks noChangeArrowheads="1"/>
          </p:cNvSpPr>
          <p:nvPr/>
        </p:nvSpPr>
        <p:spPr bwMode="auto">
          <a:xfrm>
            <a:off x="6862763" y="1493739"/>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n</a:t>
            </a:r>
            <a:endParaRPr lang="hu-HU" altLang="hu-HU" sz="3200"/>
          </a:p>
        </p:txBody>
      </p:sp>
      <p:sp>
        <p:nvSpPr>
          <p:cNvPr id="9" name="Rectangle 8"/>
          <p:cNvSpPr>
            <a:spLocks noChangeArrowheads="1"/>
          </p:cNvSpPr>
          <p:nvPr/>
        </p:nvSpPr>
        <p:spPr bwMode="auto">
          <a:xfrm>
            <a:off x="6938963" y="1874739"/>
            <a:ext cx="2936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i</a:t>
            </a:r>
            <a:endParaRPr lang="hu-HU" altLang="hu-HU" sz="320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Freeform 5"/>
          <p:cNvSpPr>
            <a:spLocks/>
          </p:cNvSpPr>
          <p:nvPr/>
        </p:nvSpPr>
        <p:spPr bwMode="auto">
          <a:xfrm>
            <a:off x="2297113" y="2417763"/>
            <a:ext cx="3810000" cy="1371600"/>
          </a:xfrm>
          <a:custGeom>
            <a:avLst/>
            <a:gdLst>
              <a:gd name="T0" fmla="*/ 0 w 2400"/>
              <a:gd name="T1" fmla="*/ 2147483647 h 864"/>
              <a:gd name="T2" fmla="*/ 2147483647 w 2400"/>
              <a:gd name="T3" fmla="*/ 2147483647 h 864"/>
              <a:gd name="T4" fmla="*/ 2147483647 w 2400"/>
              <a:gd name="T5" fmla="*/ 2147483647 h 864"/>
              <a:gd name="T6" fmla="*/ 2147483647 w 2400"/>
              <a:gd name="T7" fmla="*/ 2147483647 h 864"/>
              <a:gd name="T8" fmla="*/ 2147483647 w 2400"/>
              <a:gd name="T9" fmla="*/ 2147483647 h 864"/>
              <a:gd name="T10" fmla="*/ 0 60000 65536"/>
              <a:gd name="T11" fmla="*/ 0 60000 65536"/>
              <a:gd name="T12" fmla="*/ 0 60000 65536"/>
              <a:gd name="T13" fmla="*/ 0 60000 65536"/>
              <a:gd name="T14" fmla="*/ 0 60000 65536"/>
              <a:gd name="T15" fmla="*/ 0 w 2400"/>
              <a:gd name="T16" fmla="*/ 0 h 864"/>
              <a:gd name="T17" fmla="*/ 2400 w 2400"/>
              <a:gd name="T18" fmla="*/ 864 h 864"/>
            </a:gdLst>
            <a:ahLst/>
            <a:cxnLst>
              <a:cxn ang="T10">
                <a:pos x="T0" y="T1"/>
              </a:cxn>
              <a:cxn ang="T11">
                <a:pos x="T2" y="T3"/>
              </a:cxn>
              <a:cxn ang="T12">
                <a:pos x="T4" y="T5"/>
              </a:cxn>
              <a:cxn ang="T13">
                <a:pos x="T6" y="T7"/>
              </a:cxn>
              <a:cxn ang="T14">
                <a:pos x="T8" y="T9"/>
              </a:cxn>
            </a:cxnLst>
            <a:rect l="T15" t="T16" r="T17" b="T18"/>
            <a:pathLst>
              <a:path w="2400" h="864">
                <a:moveTo>
                  <a:pt x="0" y="864"/>
                </a:moveTo>
                <a:cubicBezTo>
                  <a:pt x="80" y="580"/>
                  <a:pt x="160" y="296"/>
                  <a:pt x="336" y="288"/>
                </a:cubicBezTo>
                <a:cubicBezTo>
                  <a:pt x="512" y="280"/>
                  <a:pt x="824" y="856"/>
                  <a:pt x="1056" y="816"/>
                </a:cubicBezTo>
                <a:cubicBezTo>
                  <a:pt x="1288" y="776"/>
                  <a:pt x="1504" y="96"/>
                  <a:pt x="1728" y="48"/>
                </a:cubicBezTo>
                <a:cubicBezTo>
                  <a:pt x="1952" y="0"/>
                  <a:pt x="2176" y="264"/>
                  <a:pt x="240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6393" name="Text Box 11"/>
          <p:cNvSpPr txBox="1">
            <a:spLocks noChangeArrowheads="1"/>
          </p:cNvSpPr>
          <p:nvPr/>
        </p:nvSpPr>
        <p:spPr bwMode="auto">
          <a:xfrm>
            <a:off x="2144713" y="4170363"/>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i="1"/>
              <a:t>t</a:t>
            </a:r>
            <a:r>
              <a:rPr lang="hu-HU" altLang="hu-HU" baseline="-25000"/>
              <a:t>0</a:t>
            </a:r>
            <a:endParaRPr lang="hu-HU" altLang="hu-HU"/>
          </a:p>
        </p:txBody>
      </p:sp>
      <p:sp>
        <p:nvSpPr>
          <p:cNvPr id="16394" name="Rectangle 12"/>
          <p:cNvSpPr>
            <a:spLocks noChangeArrowheads="1"/>
          </p:cNvSpPr>
          <p:nvPr/>
        </p:nvSpPr>
        <p:spPr bwMode="auto">
          <a:xfrm>
            <a:off x="2906713" y="417036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i="1"/>
              <a:t>t</a:t>
            </a:r>
            <a:r>
              <a:rPr lang="hu-HU" altLang="hu-HU" baseline="-25000"/>
              <a:t>i-1</a:t>
            </a:r>
          </a:p>
        </p:txBody>
      </p:sp>
      <p:sp>
        <p:nvSpPr>
          <p:cNvPr id="16395" name="Rectangle 13"/>
          <p:cNvSpPr>
            <a:spLocks noChangeArrowheads="1"/>
          </p:cNvSpPr>
          <p:nvPr/>
        </p:nvSpPr>
        <p:spPr bwMode="auto">
          <a:xfrm>
            <a:off x="3821113" y="4170363"/>
            <a:ext cx="325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i="1"/>
              <a:t>t</a:t>
            </a:r>
            <a:r>
              <a:rPr lang="hu-HU" altLang="hu-HU" baseline="-25000"/>
              <a:t>i</a:t>
            </a:r>
          </a:p>
        </p:txBody>
      </p:sp>
      <p:sp>
        <p:nvSpPr>
          <p:cNvPr id="16396" name="Rectangle 14"/>
          <p:cNvSpPr>
            <a:spLocks noChangeArrowheads="1"/>
          </p:cNvSpPr>
          <p:nvPr/>
        </p:nvSpPr>
        <p:spPr bwMode="auto">
          <a:xfrm>
            <a:off x="4964113" y="4170363"/>
            <a:ext cx="59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aseline="-25000"/>
              <a:t> </a:t>
            </a:r>
            <a:r>
              <a:rPr lang="hu-HU" altLang="hu-HU" i="1"/>
              <a:t>t</a:t>
            </a:r>
            <a:r>
              <a:rPr lang="hu-HU" altLang="hu-HU" baseline="-25000"/>
              <a:t>i+1</a:t>
            </a:r>
          </a:p>
        </p:txBody>
      </p:sp>
      <p:sp>
        <p:nvSpPr>
          <p:cNvPr id="16397" name="Rectangle 15"/>
          <p:cNvSpPr>
            <a:spLocks noChangeArrowheads="1"/>
          </p:cNvSpPr>
          <p:nvPr/>
        </p:nvSpPr>
        <p:spPr bwMode="auto">
          <a:xfrm>
            <a:off x="5878513" y="4170363"/>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i="1"/>
              <a:t>t</a:t>
            </a:r>
            <a:r>
              <a:rPr lang="hu-HU" altLang="hu-HU" baseline="-25000"/>
              <a:t>n</a:t>
            </a:r>
          </a:p>
        </p:txBody>
      </p:sp>
      <p:sp>
        <p:nvSpPr>
          <p:cNvPr id="16398" name="Rectangle 16"/>
          <p:cNvSpPr>
            <a:spLocks noChangeArrowheads="1"/>
          </p:cNvSpPr>
          <p:nvPr/>
        </p:nvSpPr>
        <p:spPr bwMode="auto">
          <a:xfrm>
            <a:off x="2449513" y="34083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b="1" i="1"/>
              <a:t>r</a:t>
            </a:r>
            <a:r>
              <a:rPr lang="hu-HU" altLang="hu-HU" baseline="-25000"/>
              <a:t>0</a:t>
            </a:r>
          </a:p>
        </p:txBody>
      </p:sp>
      <p:sp>
        <p:nvSpPr>
          <p:cNvPr id="16399" name="Rectangle 17"/>
          <p:cNvSpPr>
            <a:spLocks noChangeArrowheads="1"/>
          </p:cNvSpPr>
          <p:nvPr/>
        </p:nvSpPr>
        <p:spPr bwMode="auto">
          <a:xfrm>
            <a:off x="3135313" y="2570163"/>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b="1" i="1"/>
              <a:t>r</a:t>
            </a:r>
            <a:r>
              <a:rPr lang="hu-HU" altLang="hu-HU" baseline="-25000"/>
              <a:t>i-1</a:t>
            </a:r>
          </a:p>
        </p:txBody>
      </p:sp>
      <p:sp>
        <p:nvSpPr>
          <p:cNvPr id="16400" name="Rectangle 18"/>
          <p:cNvSpPr>
            <a:spLocks noChangeArrowheads="1"/>
          </p:cNvSpPr>
          <p:nvPr/>
        </p:nvSpPr>
        <p:spPr bwMode="auto">
          <a:xfrm>
            <a:off x="4049713" y="3560763"/>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b="1" i="1"/>
              <a:t>r</a:t>
            </a:r>
            <a:r>
              <a:rPr lang="hu-HU" altLang="hu-HU" baseline="-25000"/>
              <a:t>i</a:t>
            </a:r>
          </a:p>
        </p:txBody>
      </p:sp>
      <p:sp>
        <p:nvSpPr>
          <p:cNvPr id="16401" name="Rectangle 19"/>
          <p:cNvSpPr>
            <a:spLocks noChangeArrowheads="1"/>
          </p:cNvSpPr>
          <p:nvPr/>
        </p:nvSpPr>
        <p:spPr bwMode="auto">
          <a:xfrm>
            <a:off x="5040313" y="24939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b="1" i="1"/>
              <a:t>r</a:t>
            </a:r>
            <a:r>
              <a:rPr lang="hu-HU" altLang="hu-HU" baseline="-25000"/>
              <a:t>i+1</a:t>
            </a:r>
          </a:p>
        </p:txBody>
      </p:sp>
      <p:sp>
        <p:nvSpPr>
          <p:cNvPr id="16402" name="Rectangle 20"/>
          <p:cNvSpPr>
            <a:spLocks noChangeArrowheads="1"/>
          </p:cNvSpPr>
          <p:nvPr/>
        </p:nvSpPr>
        <p:spPr bwMode="auto">
          <a:xfrm>
            <a:off x="5802313" y="31797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b="1" i="1"/>
              <a:t>r</a:t>
            </a:r>
            <a:r>
              <a:rPr lang="hu-HU" altLang="hu-HU" baseline="-25000"/>
              <a:t>n</a:t>
            </a:r>
          </a:p>
        </p:txBody>
      </p:sp>
      <p:sp>
        <p:nvSpPr>
          <p:cNvPr id="52" name="Line 21"/>
          <p:cNvSpPr>
            <a:spLocks noChangeShapeType="1"/>
          </p:cNvSpPr>
          <p:nvPr/>
        </p:nvSpPr>
        <p:spPr bwMode="auto">
          <a:xfrm>
            <a:off x="3059113" y="3027363"/>
            <a:ext cx="914400" cy="685800"/>
          </a:xfrm>
          <a:prstGeom prst="line">
            <a:avLst/>
          </a:prstGeom>
          <a:noFill/>
          <a:ln w="28575">
            <a:solidFill>
              <a:srgbClr val="D60093"/>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53" name="Line 22"/>
          <p:cNvSpPr>
            <a:spLocks noChangeShapeType="1"/>
          </p:cNvSpPr>
          <p:nvPr/>
        </p:nvSpPr>
        <p:spPr bwMode="auto">
          <a:xfrm flipV="1">
            <a:off x="3973513" y="2493963"/>
            <a:ext cx="1219200" cy="1219200"/>
          </a:xfrm>
          <a:prstGeom prst="line">
            <a:avLst/>
          </a:prstGeom>
          <a:noFill/>
          <a:ln w="28575">
            <a:solidFill>
              <a:srgbClr val="D60093"/>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6405" name="Rectangle 23"/>
          <p:cNvSpPr>
            <a:spLocks noChangeArrowheads="1"/>
          </p:cNvSpPr>
          <p:nvPr/>
        </p:nvSpPr>
        <p:spPr bwMode="auto">
          <a:xfrm>
            <a:off x="1908175" y="5081588"/>
            <a:ext cx="836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a:t> </a:t>
            </a:r>
            <a:r>
              <a:rPr lang="en-GB" altLang="hu-HU" sz="3200" b="1" i="1"/>
              <a:t>v</a:t>
            </a:r>
            <a:r>
              <a:rPr lang="hu-HU" altLang="hu-HU" sz="3200" baseline="-25000"/>
              <a:t>i </a:t>
            </a:r>
            <a:r>
              <a:rPr lang="hu-HU" altLang="hu-HU" sz="3200"/>
              <a:t>=</a:t>
            </a:r>
            <a:endParaRPr lang="hu-HU" altLang="hu-HU" sz="3200" baseline="-25000"/>
          </a:p>
        </p:txBody>
      </p:sp>
      <p:sp>
        <p:nvSpPr>
          <p:cNvPr id="16406" name="Text Box 24"/>
          <p:cNvSpPr txBox="1">
            <a:spLocks noChangeArrowheads="1"/>
          </p:cNvSpPr>
          <p:nvPr/>
        </p:nvSpPr>
        <p:spPr bwMode="auto">
          <a:xfrm>
            <a:off x="2740025" y="4935538"/>
            <a:ext cx="336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a:t>1</a:t>
            </a:r>
          </a:p>
          <a:p>
            <a:pPr algn="l"/>
            <a:r>
              <a:rPr lang="hu-HU" altLang="hu-HU"/>
              <a:t>2</a:t>
            </a:r>
          </a:p>
        </p:txBody>
      </p:sp>
      <p:sp>
        <p:nvSpPr>
          <p:cNvPr id="16407" name="Line 25"/>
          <p:cNvSpPr>
            <a:spLocks noChangeShapeType="1"/>
          </p:cNvSpPr>
          <p:nvPr/>
        </p:nvSpPr>
        <p:spPr bwMode="auto">
          <a:xfrm>
            <a:off x="2755900" y="5351463"/>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6408" name="Text Box 26"/>
          <p:cNvSpPr txBox="1">
            <a:spLocks noChangeArrowheads="1"/>
          </p:cNvSpPr>
          <p:nvPr/>
        </p:nvSpPr>
        <p:spPr bwMode="auto">
          <a:xfrm>
            <a:off x="3409950" y="4725988"/>
            <a:ext cx="1203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sz="3200" b="1" i="1"/>
              <a:t>r</a:t>
            </a:r>
            <a:r>
              <a:rPr lang="hu-HU" altLang="hu-HU" sz="3200" baseline="-25000"/>
              <a:t>i+1 </a:t>
            </a:r>
            <a:r>
              <a:rPr lang="hu-HU" altLang="hu-HU" sz="3200"/>
              <a:t>-</a:t>
            </a:r>
            <a:r>
              <a:rPr lang="hu-HU" altLang="hu-HU" sz="3200" baseline="-25000"/>
              <a:t> </a:t>
            </a:r>
            <a:r>
              <a:rPr lang="en-GB" altLang="hu-HU" sz="3200" b="1" i="1"/>
              <a:t>r</a:t>
            </a:r>
            <a:r>
              <a:rPr lang="hu-HU" altLang="hu-HU" sz="3200" baseline="-25000"/>
              <a:t>i</a:t>
            </a:r>
          </a:p>
        </p:txBody>
      </p:sp>
      <p:sp>
        <p:nvSpPr>
          <p:cNvPr id="16409" name="Rectangle 27"/>
          <p:cNvSpPr>
            <a:spLocks noChangeArrowheads="1"/>
          </p:cNvSpPr>
          <p:nvPr/>
        </p:nvSpPr>
        <p:spPr bwMode="auto">
          <a:xfrm>
            <a:off x="3497263" y="5297488"/>
            <a:ext cx="111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t</a:t>
            </a:r>
            <a:r>
              <a:rPr lang="hu-HU" altLang="hu-HU" sz="3200" baseline="-25000"/>
              <a:t>i+1 </a:t>
            </a:r>
            <a:r>
              <a:rPr lang="hu-HU" altLang="hu-HU" sz="3200"/>
              <a:t>-</a:t>
            </a:r>
            <a:r>
              <a:rPr lang="hu-HU" altLang="hu-HU" sz="3200" baseline="-25000"/>
              <a:t> </a:t>
            </a:r>
            <a:r>
              <a:rPr lang="hu-HU" altLang="hu-HU" sz="3200" i="1"/>
              <a:t>t</a:t>
            </a:r>
            <a:r>
              <a:rPr lang="hu-HU" altLang="hu-HU" sz="3200" baseline="-25000"/>
              <a:t>i</a:t>
            </a:r>
          </a:p>
        </p:txBody>
      </p:sp>
      <p:sp>
        <p:nvSpPr>
          <p:cNvPr id="16410" name="Line 28"/>
          <p:cNvSpPr>
            <a:spLocks noChangeShapeType="1"/>
          </p:cNvSpPr>
          <p:nvPr/>
        </p:nvSpPr>
        <p:spPr bwMode="auto">
          <a:xfrm>
            <a:off x="3344863" y="5373688"/>
            <a:ext cx="137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6411" name="AutoShape 29"/>
          <p:cNvSpPr>
            <a:spLocks noChangeArrowheads="1"/>
          </p:cNvSpPr>
          <p:nvPr/>
        </p:nvSpPr>
        <p:spPr bwMode="auto">
          <a:xfrm>
            <a:off x="3249613" y="4992688"/>
            <a:ext cx="3240087" cy="762000"/>
          </a:xfrm>
          <a:prstGeom prst="bracketPair">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6412" name="Text Box 30"/>
          <p:cNvSpPr txBox="1">
            <a:spLocks noChangeArrowheads="1"/>
          </p:cNvSpPr>
          <p:nvPr/>
        </p:nvSpPr>
        <p:spPr bwMode="auto">
          <a:xfrm>
            <a:off x="5086350" y="4725988"/>
            <a:ext cx="1141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sz="3200" b="1" i="1"/>
              <a:t>r</a:t>
            </a:r>
            <a:r>
              <a:rPr lang="hu-HU" altLang="hu-HU" sz="3200" baseline="-25000"/>
              <a:t>i </a:t>
            </a:r>
            <a:r>
              <a:rPr lang="hu-HU" altLang="hu-HU" sz="3200"/>
              <a:t>-</a:t>
            </a:r>
            <a:r>
              <a:rPr lang="hu-HU" altLang="hu-HU" sz="3200" baseline="-25000"/>
              <a:t> </a:t>
            </a:r>
            <a:r>
              <a:rPr lang="en-GB" altLang="hu-HU" sz="3200" b="1" i="1"/>
              <a:t>r</a:t>
            </a:r>
            <a:r>
              <a:rPr lang="hu-HU" altLang="hu-HU" sz="3200" baseline="-25000"/>
              <a:t>i-1</a:t>
            </a:r>
          </a:p>
        </p:txBody>
      </p:sp>
      <p:sp>
        <p:nvSpPr>
          <p:cNvPr id="16413" name="Rectangle 31"/>
          <p:cNvSpPr>
            <a:spLocks noChangeArrowheads="1"/>
          </p:cNvSpPr>
          <p:nvPr/>
        </p:nvSpPr>
        <p:spPr bwMode="auto">
          <a:xfrm>
            <a:off x="5173663" y="5297488"/>
            <a:ext cx="1049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t</a:t>
            </a:r>
            <a:r>
              <a:rPr lang="hu-HU" altLang="hu-HU" sz="3200" baseline="-25000"/>
              <a:t>i </a:t>
            </a:r>
            <a:r>
              <a:rPr lang="hu-HU" altLang="hu-HU" sz="3200"/>
              <a:t>-</a:t>
            </a:r>
            <a:r>
              <a:rPr lang="hu-HU" altLang="hu-HU" sz="3200" baseline="-25000"/>
              <a:t> </a:t>
            </a:r>
            <a:r>
              <a:rPr lang="hu-HU" altLang="hu-HU" sz="3200" i="1"/>
              <a:t>t</a:t>
            </a:r>
            <a:r>
              <a:rPr lang="hu-HU" altLang="hu-HU" sz="3200" baseline="-25000"/>
              <a:t>i-1</a:t>
            </a:r>
          </a:p>
        </p:txBody>
      </p:sp>
      <p:sp>
        <p:nvSpPr>
          <p:cNvPr id="16414" name="Line 32"/>
          <p:cNvSpPr>
            <a:spLocks noChangeShapeType="1"/>
          </p:cNvSpPr>
          <p:nvPr/>
        </p:nvSpPr>
        <p:spPr bwMode="auto">
          <a:xfrm>
            <a:off x="5021263" y="5373688"/>
            <a:ext cx="137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6415" name="Text Box 33"/>
          <p:cNvSpPr txBox="1">
            <a:spLocks noChangeArrowheads="1"/>
          </p:cNvSpPr>
          <p:nvPr/>
        </p:nvSpPr>
        <p:spPr bwMode="auto">
          <a:xfrm>
            <a:off x="4676775" y="5086350"/>
            <a:ext cx="44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600"/>
              <a:t>+</a:t>
            </a:r>
          </a:p>
        </p:txBody>
      </p:sp>
      <p:grpSp>
        <p:nvGrpSpPr>
          <p:cNvPr id="3" name="Group 69"/>
          <p:cNvGrpSpPr>
            <a:grpSpLocks/>
          </p:cNvGrpSpPr>
          <p:nvPr/>
        </p:nvGrpSpPr>
        <p:grpSpPr bwMode="auto">
          <a:xfrm>
            <a:off x="3967163" y="3284538"/>
            <a:ext cx="1168400" cy="457200"/>
            <a:chOff x="1292" y="1842"/>
            <a:chExt cx="736" cy="288"/>
          </a:xfrm>
        </p:grpSpPr>
        <p:sp>
          <p:nvSpPr>
            <p:cNvPr id="16422" name="Line 70"/>
            <p:cNvSpPr>
              <a:spLocks noChangeShapeType="1"/>
            </p:cNvSpPr>
            <p:nvPr/>
          </p:nvSpPr>
          <p:spPr bwMode="auto">
            <a:xfrm flipV="1">
              <a:off x="1292" y="1888"/>
              <a:ext cx="545" cy="227"/>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6423" name="Rectangle 71"/>
            <p:cNvSpPr>
              <a:spLocks noChangeArrowheads="1"/>
            </p:cNvSpPr>
            <p:nvPr/>
          </p:nvSpPr>
          <p:spPr bwMode="auto">
            <a:xfrm>
              <a:off x="1791" y="184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v</a:t>
              </a:r>
              <a:r>
                <a:rPr lang="hu-HU" altLang="hu-HU" baseline="-25000"/>
                <a:t>i</a:t>
              </a:r>
            </a:p>
          </p:txBody>
        </p:sp>
      </p:grpSp>
      <p:sp>
        <p:nvSpPr>
          <p:cNvPr id="16417" name="Szövegdoboz 34"/>
          <p:cNvSpPr txBox="1">
            <a:spLocks noChangeArrowheads="1"/>
          </p:cNvSpPr>
          <p:nvPr/>
        </p:nvSpPr>
        <p:spPr bwMode="auto">
          <a:xfrm>
            <a:off x="468313" y="6021388"/>
            <a:ext cx="8067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dirty="0">
                <a:latin typeface="+mn-lt"/>
              </a:rPr>
              <a:t>Egy görbeszegmens:</a:t>
            </a:r>
            <a:r>
              <a:rPr lang="en-US" altLang="hu-HU" dirty="0">
                <a:latin typeface="+mn-lt"/>
              </a:rPr>
              <a:t> </a:t>
            </a:r>
            <a:r>
              <a:rPr lang="en-US" altLang="hu-HU" dirty="0" err="1">
                <a:latin typeface="+mn-lt"/>
              </a:rPr>
              <a:t>Hermite</a:t>
            </a:r>
            <a:r>
              <a:rPr lang="en-US" altLang="hu-HU" dirty="0">
                <a:latin typeface="+mn-lt"/>
              </a:rPr>
              <a:t> </a:t>
            </a:r>
            <a:r>
              <a:rPr lang="en-US" altLang="hu-HU" dirty="0" err="1">
                <a:latin typeface="+mn-lt"/>
              </a:rPr>
              <a:t>interpol</a:t>
            </a:r>
            <a:r>
              <a:rPr lang="hu-HU" altLang="hu-HU" dirty="0" err="1">
                <a:latin typeface="+mn-lt"/>
              </a:rPr>
              <a:t>áció</a:t>
            </a:r>
            <a:endParaRPr lang="en-US" altLang="hu-HU" dirty="0">
              <a:latin typeface="+mn-lt"/>
            </a:endParaRPr>
          </a:p>
          <a:p>
            <a:pPr algn="l"/>
            <a:r>
              <a:rPr lang="hu-HU" altLang="hu-HU" dirty="0">
                <a:latin typeface="+mn-lt"/>
              </a:rPr>
              <a:t>Legeslegelső és legutolsó sebesség explicite</a:t>
            </a:r>
          </a:p>
        </p:txBody>
      </p:sp>
      <p:sp>
        <p:nvSpPr>
          <p:cNvPr id="69" name="Line 70"/>
          <p:cNvSpPr>
            <a:spLocks noChangeShapeType="1"/>
          </p:cNvSpPr>
          <p:nvPr/>
        </p:nvSpPr>
        <p:spPr bwMode="auto">
          <a:xfrm>
            <a:off x="5219700" y="2493963"/>
            <a:ext cx="1008063" cy="142875"/>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70" name="Rectangle 71"/>
          <p:cNvSpPr>
            <a:spLocks noChangeArrowheads="1"/>
          </p:cNvSpPr>
          <p:nvPr/>
        </p:nvSpPr>
        <p:spPr bwMode="auto">
          <a:xfrm>
            <a:off x="6011863" y="2060575"/>
            <a:ext cx="59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v</a:t>
            </a:r>
            <a:r>
              <a:rPr lang="hu-HU" altLang="hu-HU" baseline="-25000"/>
              <a:t>i</a:t>
            </a:r>
            <a:r>
              <a:rPr lang="en-US" altLang="hu-HU" baseline="-25000"/>
              <a:t>+1</a:t>
            </a:r>
            <a:endParaRPr lang="hu-HU" altLang="hu-HU" baseline="-25000"/>
          </a:p>
        </p:txBody>
      </p:sp>
      <p:sp>
        <p:nvSpPr>
          <p:cNvPr id="16420" name="Szövegdoboz 34"/>
          <p:cNvSpPr txBox="1">
            <a:spLocks noChangeArrowheads="1"/>
          </p:cNvSpPr>
          <p:nvPr/>
        </p:nvSpPr>
        <p:spPr bwMode="auto">
          <a:xfrm>
            <a:off x="323850" y="1196975"/>
            <a:ext cx="7050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hu-HU" dirty="0">
                <a:latin typeface="+mn-lt"/>
              </a:rPr>
              <a:t>Minden </a:t>
            </a:r>
            <a:r>
              <a:rPr lang="hu-HU" altLang="hu-HU" dirty="0">
                <a:latin typeface="+mn-lt"/>
              </a:rPr>
              <a:t>két vezérlőpont közé egy görbe szegmens</a:t>
            </a:r>
            <a:endParaRPr lang="en-US" altLang="hu-HU" dirty="0">
              <a:latin typeface="+mn-lt"/>
            </a:endParaRPr>
          </a:p>
          <a:p>
            <a:pPr algn="l"/>
            <a:r>
              <a:rPr lang="en-US" altLang="hu-HU" dirty="0">
                <a:latin typeface="+mn-lt"/>
              </a:rPr>
              <a:t>S</a:t>
            </a:r>
            <a:r>
              <a:rPr lang="hu-HU" altLang="hu-HU" dirty="0">
                <a:latin typeface="+mn-lt"/>
              </a:rPr>
              <a:t>imaság: a sebesség is legyen közös két egymás utánira</a:t>
            </a:r>
          </a:p>
        </p:txBody>
      </p:sp>
      <p:sp>
        <p:nvSpPr>
          <p:cNvPr id="72" name="Szabadkézi sokszög 71"/>
          <p:cNvSpPr>
            <a:spLocks/>
          </p:cNvSpPr>
          <p:nvPr/>
        </p:nvSpPr>
        <p:spPr bwMode="auto">
          <a:xfrm>
            <a:off x="3975100" y="2439988"/>
            <a:ext cx="1252538" cy="1277937"/>
          </a:xfrm>
          <a:custGeom>
            <a:avLst/>
            <a:gdLst>
              <a:gd name="T0" fmla="*/ 0 w 1252331"/>
              <a:gd name="T1" fmla="*/ 1280764 h 1277584"/>
              <a:gd name="T2" fmla="*/ 236659 w 1252331"/>
              <a:gd name="T3" fmla="*/ 1064001 h 1277584"/>
              <a:gd name="T4" fmla="*/ 885897 w 1252331"/>
              <a:gd name="T5" fmla="*/ 164808 h 1277584"/>
              <a:gd name="T6" fmla="*/ 1254194 w 1252331"/>
              <a:gd name="T7" fmla="*/ 75138 h 1277584"/>
              <a:gd name="T8" fmla="*/ 0 60000 65536"/>
              <a:gd name="T9" fmla="*/ 0 60000 65536"/>
              <a:gd name="T10" fmla="*/ 0 60000 65536"/>
              <a:gd name="T11" fmla="*/ 0 60000 65536"/>
              <a:gd name="T12" fmla="*/ 0 w 1252331"/>
              <a:gd name="T13" fmla="*/ 0 h 1277584"/>
              <a:gd name="T14" fmla="*/ 1252331 w 1252331"/>
              <a:gd name="T15" fmla="*/ 1277584 h 1277584"/>
            </a:gdLst>
            <a:ahLst/>
            <a:cxnLst>
              <a:cxn ang="T8">
                <a:pos x="T0" y="T1"/>
              </a:cxn>
              <a:cxn ang="T9">
                <a:pos x="T2" y="T3"/>
              </a:cxn>
              <a:cxn ang="T10">
                <a:pos x="T4" y="T5"/>
              </a:cxn>
              <a:cxn ang="T11">
                <a:pos x="T6" y="T7"/>
              </a:cxn>
            </a:cxnLst>
            <a:rect l="T12" t="T13" r="T14" b="T15"/>
            <a:pathLst>
              <a:path w="1252331" h="1277584">
                <a:moveTo>
                  <a:pt x="0" y="1277584"/>
                </a:moveTo>
                <a:cubicBezTo>
                  <a:pt x="90280" y="1256049"/>
                  <a:pt x="88878" y="1246888"/>
                  <a:pt x="236308" y="1061357"/>
                </a:cubicBezTo>
                <a:cubicBezTo>
                  <a:pt x="383739" y="875827"/>
                  <a:pt x="715246" y="328802"/>
                  <a:pt x="884583" y="164401"/>
                </a:cubicBezTo>
                <a:cubicBezTo>
                  <a:pt x="1053920" y="0"/>
                  <a:pt x="1145485" y="38505"/>
                  <a:pt x="1252331" y="74949"/>
                </a:cubicBezTo>
              </a:path>
            </a:pathLst>
          </a:cu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4" name="Cím 3"/>
          <p:cNvSpPr>
            <a:spLocks noGrp="1"/>
          </p:cNvSpPr>
          <p:nvPr>
            <p:ph type="title"/>
          </p:nvPr>
        </p:nvSpPr>
        <p:spPr/>
        <p:txBody>
          <a:bodyPr>
            <a:normAutofit fontScale="90000"/>
          </a:bodyPr>
          <a:lstStyle/>
          <a:p>
            <a:r>
              <a:rPr lang="hu-HU" sz="3600" dirty="0" smtClean="0">
                <a:solidFill>
                  <a:srgbClr val="FF0000"/>
                </a:solidFill>
              </a:rPr>
              <a:t>(Edwin) </a:t>
            </a:r>
            <a:r>
              <a:rPr lang="hu-HU" dirty="0" err="1" smtClean="0">
                <a:solidFill>
                  <a:srgbClr val="FF0000"/>
                </a:solidFill>
              </a:rPr>
              <a:t>Catmull</a:t>
            </a:r>
            <a:r>
              <a:rPr lang="hu-HU" dirty="0" smtClean="0">
                <a:solidFill>
                  <a:srgbClr val="FF0000"/>
                </a:solidFill>
              </a:rPr>
              <a:t> - </a:t>
            </a:r>
            <a:r>
              <a:rPr lang="hu-HU" sz="3600" dirty="0" smtClean="0">
                <a:solidFill>
                  <a:srgbClr val="FF0000"/>
                </a:solidFill>
              </a:rPr>
              <a:t>(</a:t>
            </a:r>
            <a:r>
              <a:rPr lang="hu-HU" sz="3600" dirty="0" err="1" smtClean="0">
                <a:solidFill>
                  <a:srgbClr val="FF0000"/>
                </a:solidFill>
              </a:rPr>
              <a:t>Raphael</a:t>
            </a:r>
            <a:r>
              <a:rPr lang="hu-HU" sz="3600" dirty="0" smtClean="0">
                <a:solidFill>
                  <a:srgbClr val="FF0000"/>
                </a:solidFill>
              </a:rPr>
              <a:t>) </a:t>
            </a:r>
            <a:r>
              <a:rPr lang="hu-HU" dirty="0" smtClean="0">
                <a:solidFill>
                  <a:srgbClr val="FF0000"/>
                </a:solidFill>
              </a:rPr>
              <a:t>Rom </a:t>
            </a:r>
            <a:r>
              <a:rPr lang="hu-HU" dirty="0" err="1" smtClean="0">
                <a:solidFill>
                  <a:srgbClr val="FF0000"/>
                </a:solidFill>
              </a:rPr>
              <a:t>spline</a:t>
            </a:r>
            <a:endParaRPr lang="hu-HU" dirty="0">
              <a:solidFill>
                <a:srgbClr val="FF0000"/>
              </a:solidFill>
            </a:endParaRPr>
          </a:p>
        </p:txBody>
      </p:sp>
      <p:sp>
        <p:nvSpPr>
          <p:cNvPr id="16388" name="Oval 6"/>
          <p:cNvSpPr>
            <a:spLocks noChangeArrowheads="1"/>
          </p:cNvSpPr>
          <p:nvPr/>
        </p:nvSpPr>
        <p:spPr bwMode="auto">
          <a:xfrm>
            <a:off x="2220913" y="3713163"/>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i="1"/>
          </a:p>
        </p:txBody>
      </p:sp>
      <p:sp>
        <p:nvSpPr>
          <p:cNvPr id="16389" name="Oval 7"/>
          <p:cNvSpPr>
            <a:spLocks noChangeArrowheads="1"/>
          </p:cNvSpPr>
          <p:nvPr/>
        </p:nvSpPr>
        <p:spPr bwMode="auto">
          <a:xfrm>
            <a:off x="2982913" y="2951163"/>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i="1"/>
          </a:p>
        </p:txBody>
      </p:sp>
      <p:sp>
        <p:nvSpPr>
          <p:cNvPr id="16390" name="Oval 8"/>
          <p:cNvSpPr>
            <a:spLocks noChangeArrowheads="1"/>
          </p:cNvSpPr>
          <p:nvPr/>
        </p:nvSpPr>
        <p:spPr bwMode="auto">
          <a:xfrm>
            <a:off x="3897313" y="3636963"/>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i="1"/>
          </a:p>
        </p:txBody>
      </p:sp>
      <p:sp>
        <p:nvSpPr>
          <p:cNvPr id="16391" name="Oval 9"/>
          <p:cNvSpPr>
            <a:spLocks noChangeArrowheads="1"/>
          </p:cNvSpPr>
          <p:nvPr/>
        </p:nvSpPr>
        <p:spPr bwMode="auto">
          <a:xfrm>
            <a:off x="5116513" y="2417763"/>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i="1"/>
          </a:p>
        </p:txBody>
      </p:sp>
      <p:sp>
        <p:nvSpPr>
          <p:cNvPr id="16392" name="Oval 10"/>
          <p:cNvSpPr>
            <a:spLocks noChangeArrowheads="1"/>
          </p:cNvSpPr>
          <p:nvPr/>
        </p:nvSpPr>
        <p:spPr bwMode="auto">
          <a:xfrm>
            <a:off x="6030913" y="3179763"/>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i="1"/>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1000" fill="hold"/>
                                        <p:tgtEl>
                                          <p:spTgt spid="72"/>
                                        </p:tgtEl>
                                        <p:attrNameLst>
                                          <p:attrName>ppt_x</p:attrName>
                                        </p:attrNameLst>
                                      </p:cBhvr>
                                      <p:tavLst>
                                        <p:tav tm="0">
                                          <p:val>
                                            <p:strVal val="#ppt_x-.2"/>
                                          </p:val>
                                        </p:tav>
                                        <p:tav tm="100000">
                                          <p:val>
                                            <p:strVal val="#ppt_x"/>
                                          </p:val>
                                        </p:tav>
                                      </p:tavLst>
                                    </p:anim>
                                    <p:anim calcmode="lin" valueType="num">
                                      <p:cBhvr>
                                        <p:cTn id="8" dur="1000" fill="hold"/>
                                        <p:tgtEl>
                                          <p:spTgt spid="72"/>
                                        </p:tgtEl>
                                        <p:attrNameLst>
                                          <p:attrName>ppt_y</p:attrName>
                                        </p:attrNameLst>
                                      </p:cBhvr>
                                      <p:tavLst>
                                        <p:tav tm="0">
                                          <p:val>
                                            <p:strVal val="#ppt_y"/>
                                          </p:val>
                                        </p:tav>
                                        <p:tav tm="100000">
                                          <p:val>
                                            <p:strVal val="#ppt_y"/>
                                          </p:val>
                                        </p:tav>
                                      </p:tavLst>
                                    </p:anim>
                                    <p:animEffect transition="in" filter="wipe(right)" prLst="gradientSize: 0.1">
                                      <p:cBhvr>
                                        <p:cTn id="9" dur="1000"/>
                                        <p:tgtEl>
                                          <p:spTgt spid="7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2" grpId="0" animBg="1"/>
      <p:bldP spid="53" grpId="0" animBg="1"/>
      <p:bldP spid="69" grpId="0" animBg="1"/>
      <p:bldP spid="70" grpId="0"/>
      <p:bldP spid="7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94456" y="1268413"/>
            <a:ext cx="856932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1800" b="1" u="sng" dirty="0" err="1">
                <a:latin typeface="Courier New" pitchFamily="49" charset="0"/>
              </a:rPr>
              <a:t>class</a:t>
            </a:r>
            <a:r>
              <a:rPr lang="hu-HU" altLang="hu-HU" sz="1800" b="1" u="sng" dirty="0">
                <a:latin typeface="Courier New" pitchFamily="49" charset="0"/>
              </a:rPr>
              <a:t> </a:t>
            </a:r>
            <a:r>
              <a:rPr lang="hu-HU" altLang="hu-HU" sz="1800" b="1" u="sng" dirty="0" err="1">
                <a:latin typeface="Courier New" pitchFamily="49" charset="0"/>
              </a:rPr>
              <a:t>CatmullRom</a:t>
            </a:r>
            <a:r>
              <a:rPr lang="hu-HU" altLang="hu-HU" sz="1800" b="1" u="sng" dirty="0">
                <a:latin typeface="Courier New" pitchFamily="49" charset="0"/>
              </a:rPr>
              <a:t> {</a:t>
            </a:r>
          </a:p>
          <a:p>
            <a:pPr algn="l"/>
            <a:r>
              <a:rPr lang="en-US" altLang="hu-HU" sz="1800" b="1" dirty="0">
                <a:latin typeface="Courier New" pitchFamily="49" charset="0"/>
              </a:rPr>
              <a:t>   </a:t>
            </a:r>
            <a:r>
              <a:rPr lang="hu-HU" altLang="hu-HU" sz="1800" b="1" dirty="0" err="1">
                <a:latin typeface="Courier New" pitchFamily="49" charset="0"/>
              </a:rPr>
              <a:t>vector</a:t>
            </a:r>
            <a:r>
              <a:rPr lang="en-US" altLang="hu-HU" sz="1800" b="1" dirty="0" smtClean="0">
                <a:latin typeface="Courier New" pitchFamily="49" charset="0"/>
              </a:rPr>
              <a:t>&lt;</a:t>
            </a:r>
            <a:r>
              <a:rPr lang="hu-HU" altLang="hu-HU" sz="1800" b="1" dirty="0" err="1" smtClean="0">
                <a:latin typeface="Courier New" pitchFamily="49" charset="0"/>
              </a:rPr>
              <a:t>vec</a:t>
            </a:r>
            <a:r>
              <a:rPr lang="en-US" altLang="hu-HU" sz="1800" b="1" dirty="0" smtClean="0">
                <a:latin typeface="Courier New" pitchFamily="49" charset="0"/>
              </a:rPr>
              <a:t>3</a:t>
            </a:r>
            <a:r>
              <a:rPr lang="en-US" altLang="hu-HU" sz="1800" b="1" dirty="0">
                <a:latin typeface="Courier New" pitchFamily="49" charset="0"/>
              </a:rPr>
              <a:t>&gt;</a:t>
            </a:r>
            <a:r>
              <a:rPr lang="hu-HU" altLang="hu-HU" sz="1800" b="1" dirty="0">
                <a:latin typeface="Courier New" pitchFamily="49" charset="0"/>
              </a:rPr>
              <a:t> </a:t>
            </a:r>
            <a:r>
              <a:rPr lang="en-US" altLang="hu-HU" sz="1800" b="1" dirty="0">
                <a:latin typeface="Courier New" pitchFamily="49" charset="0"/>
              </a:rPr>
              <a:t>c</a:t>
            </a:r>
            <a:r>
              <a:rPr lang="hu-HU" altLang="hu-HU" sz="1800" b="1" dirty="0">
                <a:latin typeface="Courier New" pitchFamily="49" charset="0"/>
              </a:rPr>
              <a:t>p</a:t>
            </a:r>
            <a:r>
              <a:rPr lang="en-US" altLang="hu-HU" sz="1800" b="1" dirty="0">
                <a:latin typeface="Courier New" pitchFamily="49" charset="0"/>
              </a:rPr>
              <a:t>s</a:t>
            </a:r>
            <a:r>
              <a:rPr lang="hu-HU" altLang="hu-HU" sz="1800" b="1" dirty="0">
                <a:latin typeface="Courier New" pitchFamily="49" charset="0"/>
              </a:rPr>
              <a:t>;</a:t>
            </a:r>
            <a:r>
              <a:rPr lang="en-US" altLang="hu-HU" sz="1800" b="1" dirty="0">
                <a:latin typeface="Courier New" pitchFamily="49" charset="0"/>
              </a:rPr>
              <a:t>	</a:t>
            </a:r>
            <a:r>
              <a:rPr lang="hu-HU" altLang="hu-HU" sz="1800" b="1" dirty="0" smtClean="0">
                <a:latin typeface="Courier New" pitchFamily="49" charset="0"/>
              </a:rPr>
              <a:t>	</a:t>
            </a:r>
            <a:r>
              <a:rPr lang="en-US" altLang="hu-HU" sz="1800" b="1" dirty="0" smtClean="0">
                <a:latin typeface="Courier New" pitchFamily="49" charset="0"/>
              </a:rPr>
              <a:t>// </a:t>
            </a:r>
            <a:r>
              <a:rPr lang="en-US" altLang="hu-HU" sz="1800" b="1" dirty="0">
                <a:latin typeface="Courier New" pitchFamily="49" charset="0"/>
              </a:rPr>
              <a:t>control points </a:t>
            </a:r>
            <a:endParaRPr lang="hu-HU" altLang="hu-HU" sz="1800" b="1" dirty="0">
              <a:latin typeface="Courier New" pitchFamily="49" charset="0"/>
            </a:endParaRPr>
          </a:p>
          <a:p>
            <a:pPr algn="l"/>
            <a:r>
              <a:rPr lang="en-US" altLang="hu-HU" sz="1800" b="1" dirty="0">
                <a:latin typeface="Courier New" pitchFamily="49" charset="0"/>
              </a:rPr>
              <a:t> </a:t>
            </a:r>
            <a:r>
              <a:rPr lang="hu-HU" altLang="hu-HU" sz="1800" b="1" dirty="0">
                <a:latin typeface="Courier New" pitchFamily="49" charset="0"/>
              </a:rPr>
              <a:t>  </a:t>
            </a:r>
            <a:r>
              <a:rPr lang="hu-HU" altLang="hu-HU" sz="1800" b="1" dirty="0" err="1">
                <a:latin typeface="Courier New" pitchFamily="49" charset="0"/>
              </a:rPr>
              <a:t>vector</a:t>
            </a:r>
            <a:r>
              <a:rPr lang="en-US" altLang="hu-HU" sz="1800" b="1" dirty="0">
                <a:latin typeface="Courier New" pitchFamily="49" charset="0"/>
              </a:rPr>
              <a:t>&lt;float&gt;</a:t>
            </a:r>
            <a:r>
              <a:rPr lang="hu-HU" altLang="hu-HU" sz="1800" b="1" dirty="0">
                <a:latin typeface="Courier New" pitchFamily="49" charset="0"/>
              </a:rPr>
              <a:t> </a:t>
            </a:r>
            <a:r>
              <a:rPr lang="en-US" altLang="hu-HU" sz="1800" b="1" dirty="0">
                <a:latin typeface="Courier New" pitchFamily="49" charset="0"/>
              </a:rPr>
              <a:t> </a:t>
            </a:r>
            <a:r>
              <a:rPr lang="en-US" altLang="hu-HU" sz="1800" b="1" dirty="0" err="1">
                <a:latin typeface="Courier New" pitchFamily="49" charset="0"/>
              </a:rPr>
              <a:t>ts</a:t>
            </a:r>
            <a:r>
              <a:rPr lang="hu-HU" altLang="hu-HU" sz="1800" b="1" dirty="0">
                <a:latin typeface="Courier New" pitchFamily="49" charset="0"/>
              </a:rPr>
              <a:t>;</a:t>
            </a:r>
            <a:r>
              <a:rPr lang="en-US" altLang="hu-HU" sz="1800" b="1" dirty="0">
                <a:latin typeface="Courier New" pitchFamily="49" charset="0"/>
              </a:rPr>
              <a:t>	// parameter (knot) values</a:t>
            </a:r>
            <a:endParaRPr lang="hu-HU" altLang="hu-HU" sz="1800" b="1" dirty="0">
              <a:latin typeface="Courier New" pitchFamily="49" charset="0"/>
            </a:endParaRPr>
          </a:p>
          <a:p>
            <a:pPr algn="l"/>
            <a:endParaRPr lang="hu-HU" altLang="hu-HU" sz="700" b="1" dirty="0">
              <a:latin typeface="Courier New" pitchFamily="49" charset="0"/>
            </a:endParaRPr>
          </a:p>
          <a:p>
            <a:pPr algn="l"/>
            <a:r>
              <a:rPr lang="hu-HU" altLang="hu-HU" sz="1800" b="1" dirty="0">
                <a:latin typeface="Courier New" pitchFamily="49" charset="0"/>
              </a:rPr>
              <a:t>   </a:t>
            </a:r>
            <a:r>
              <a:rPr lang="hu-HU" altLang="hu-HU" sz="1800" b="1" dirty="0" smtClean="0">
                <a:latin typeface="Courier New" pitchFamily="49" charset="0"/>
              </a:rPr>
              <a:t>vec3 </a:t>
            </a:r>
            <a:r>
              <a:rPr lang="hu-HU" altLang="hu-HU" sz="1800" b="1" dirty="0" err="1" smtClean="0">
                <a:latin typeface="Courier New" pitchFamily="49" charset="0"/>
              </a:rPr>
              <a:t>Hermite</a:t>
            </a:r>
            <a:r>
              <a:rPr lang="hu-HU" altLang="hu-HU" sz="1800" b="1" dirty="0" smtClean="0">
                <a:latin typeface="Courier New" pitchFamily="49" charset="0"/>
              </a:rPr>
              <a:t>( </a:t>
            </a:r>
            <a:r>
              <a:rPr lang="hu-HU" altLang="hu-HU" sz="1800" b="1" dirty="0" err="1" smtClean="0">
                <a:latin typeface="Courier New" pitchFamily="49" charset="0"/>
              </a:rPr>
              <a:t>vec3</a:t>
            </a:r>
            <a:r>
              <a:rPr lang="hu-HU" altLang="hu-HU" sz="1800" b="1" dirty="0" smtClean="0">
                <a:latin typeface="Courier New" pitchFamily="49" charset="0"/>
              </a:rPr>
              <a:t> </a:t>
            </a:r>
            <a:r>
              <a:rPr lang="hu-HU" altLang="hu-HU" sz="1800" b="1" dirty="0">
                <a:latin typeface="Courier New" pitchFamily="49" charset="0"/>
              </a:rPr>
              <a:t>p0, </a:t>
            </a:r>
            <a:r>
              <a:rPr lang="hu-HU" altLang="hu-HU" sz="1800" b="1" dirty="0" smtClean="0">
                <a:latin typeface="Courier New" pitchFamily="49" charset="0"/>
              </a:rPr>
              <a:t>vec3 </a:t>
            </a:r>
            <a:r>
              <a:rPr lang="hu-HU" altLang="hu-HU" sz="1800" b="1" dirty="0">
                <a:latin typeface="Courier New" pitchFamily="49" charset="0"/>
              </a:rPr>
              <a:t>v0, </a:t>
            </a:r>
            <a:r>
              <a:rPr lang="hu-HU" altLang="hu-HU" sz="1800" b="1" dirty="0" err="1">
                <a:latin typeface="Courier New" pitchFamily="49" charset="0"/>
              </a:rPr>
              <a:t>float</a:t>
            </a:r>
            <a:r>
              <a:rPr lang="hu-HU" altLang="hu-HU" sz="1800" b="1" dirty="0">
                <a:latin typeface="Courier New" pitchFamily="49" charset="0"/>
              </a:rPr>
              <a:t> t0,</a:t>
            </a:r>
          </a:p>
          <a:p>
            <a:pPr algn="l"/>
            <a:r>
              <a:rPr lang="hu-HU" altLang="hu-HU" sz="1800" b="1" dirty="0">
                <a:latin typeface="Courier New" pitchFamily="49" charset="0"/>
              </a:rPr>
              <a:t>		   </a:t>
            </a:r>
            <a:r>
              <a:rPr lang="hu-HU" altLang="hu-HU" sz="1800" b="1" dirty="0" smtClean="0">
                <a:latin typeface="Courier New" pitchFamily="49" charset="0"/>
              </a:rPr>
              <a:t> vec3 </a:t>
            </a:r>
            <a:r>
              <a:rPr lang="hu-HU" altLang="hu-HU" sz="1800" b="1" dirty="0">
                <a:latin typeface="Courier New" pitchFamily="49" charset="0"/>
              </a:rPr>
              <a:t>p1, </a:t>
            </a:r>
            <a:r>
              <a:rPr lang="hu-HU" altLang="hu-HU" sz="1800" b="1" dirty="0" smtClean="0">
                <a:latin typeface="Courier New" pitchFamily="49" charset="0"/>
              </a:rPr>
              <a:t>vec3 </a:t>
            </a:r>
            <a:r>
              <a:rPr lang="hu-HU" altLang="hu-HU" sz="1800" b="1" dirty="0">
                <a:latin typeface="Courier New" pitchFamily="49" charset="0"/>
              </a:rPr>
              <a:t>v1, </a:t>
            </a:r>
            <a:r>
              <a:rPr lang="hu-HU" altLang="hu-HU" sz="1800" b="1" dirty="0" err="1">
                <a:latin typeface="Courier New" pitchFamily="49" charset="0"/>
              </a:rPr>
              <a:t>float</a:t>
            </a:r>
            <a:r>
              <a:rPr lang="hu-HU" altLang="hu-HU" sz="1800" b="1" dirty="0">
                <a:latin typeface="Courier New" pitchFamily="49" charset="0"/>
              </a:rPr>
              <a:t> t1</a:t>
            </a:r>
            <a:r>
              <a:rPr lang="en-US" altLang="hu-HU" sz="1800" b="1" dirty="0">
                <a:latin typeface="Courier New" pitchFamily="49" charset="0"/>
              </a:rPr>
              <a:t>,</a:t>
            </a:r>
          </a:p>
          <a:p>
            <a:pPr algn="l"/>
            <a:r>
              <a:rPr lang="en-US" altLang="hu-HU" sz="1800" b="1" dirty="0">
                <a:latin typeface="Courier New" pitchFamily="49" charset="0"/>
              </a:rPr>
              <a:t>		</a:t>
            </a:r>
            <a:r>
              <a:rPr lang="hu-HU" altLang="hu-HU" sz="1800" b="1" dirty="0" smtClean="0">
                <a:latin typeface="Courier New" pitchFamily="49" charset="0"/>
              </a:rPr>
              <a:t>    </a:t>
            </a:r>
            <a:r>
              <a:rPr lang="en-US" altLang="hu-HU" sz="1800" b="1" dirty="0" smtClean="0">
                <a:latin typeface="Courier New" pitchFamily="49" charset="0"/>
              </a:rPr>
              <a:t>float </a:t>
            </a:r>
            <a:r>
              <a:rPr lang="en-US" altLang="hu-HU" sz="1800" b="1" dirty="0">
                <a:latin typeface="Courier New" pitchFamily="49" charset="0"/>
              </a:rPr>
              <a:t>t</a:t>
            </a:r>
            <a:r>
              <a:rPr lang="hu-HU" altLang="hu-HU" sz="1800" b="1" dirty="0">
                <a:latin typeface="Courier New" pitchFamily="49" charset="0"/>
              </a:rPr>
              <a:t> ) {</a:t>
            </a:r>
          </a:p>
          <a:p>
            <a:pPr algn="l"/>
            <a:r>
              <a:rPr lang="hu-HU" altLang="hu-HU" sz="2800" b="1" dirty="0">
                <a:latin typeface="Courier New" pitchFamily="49" charset="0"/>
              </a:rPr>
              <a:t>	</a:t>
            </a:r>
          </a:p>
          <a:p>
            <a:pPr algn="l"/>
            <a:r>
              <a:rPr lang="hu-HU" altLang="hu-HU" sz="1800" b="1" dirty="0">
                <a:latin typeface="Courier New" pitchFamily="49" charset="0"/>
              </a:rPr>
              <a:t>   }</a:t>
            </a:r>
            <a:endParaRPr lang="en-US" altLang="hu-HU" sz="1800" b="1" dirty="0">
              <a:latin typeface="Courier New" pitchFamily="49" charset="0"/>
            </a:endParaRPr>
          </a:p>
          <a:p>
            <a:pPr algn="l"/>
            <a:endParaRPr lang="hu-HU" altLang="hu-HU" sz="1800" b="1" dirty="0" smtClean="0">
              <a:latin typeface="Courier New" pitchFamily="49" charset="0"/>
            </a:endParaRPr>
          </a:p>
          <a:p>
            <a:pPr algn="l"/>
            <a:r>
              <a:rPr lang="hu-HU" altLang="hu-HU" sz="1800" b="1" dirty="0" err="1" smtClean="0">
                <a:latin typeface="Courier New" pitchFamily="49" charset="0"/>
              </a:rPr>
              <a:t>public</a:t>
            </a:r>
            <a:r>
              <a:rPr lang="hu-HU" altLang="hu-HU" sz="1800" b="1" dirty="0" smtClean="0">
                <a:latin typeface="Courier New" pitchFamily="49" charset="0"/>
              </a:rPr>
              <a:t>:</a:t>
            </a:r>
          </a:p>
          <a:p>
            <a:pPr algn="l"/>
            <a:r>
              <a:rPr lang="en-US" altLang="hu-HU" sz="1800" b="1" dirty="0" smtClean="0">
                <a:latin typeface="Courier New" pitchFamily="49" charset="0"/>
              </a:rPr>
              <a:t>   void </a:t>
            </a:r>
            <a:r>
              <a:rPr lang="en-US" altLang="hu-HU" sz="1800" b="1" dirty="0" err="1" smtClean="0">
                <a:latin typeface="Courier New" pitchFamily="49" charset="0"/>
              </a:rPr>
              <a:t>AddControlPoint</a:t>
            </a:r>
            <a:r>
              <a:rPr lang="en-US" altLang="hu-HU" sz="1800" b="1" dirty="0" smtClean="0">
                <a:latin typeface="Courier New" pitchFamily="49" charset="0"/>
              </a:rPr>
              <a:t>(</a:t>
            </a:r>
            <a:r>
              <a:rPr lang="hu-HU" altLang="hu-HU" sz="1800" b="1" dirty="0" smtClean="0">
                <a:latin typeface="Courier New" pitchFamily="49" charset="0"/>
              </a:rPr>
              <a:t>vec3</a:t>
            </a:r>
            <a:r>
              <a:rPr lang="en-US" altLang="hu-HU" sz="1800" b="1" dirty="0" smtClean="0">
                <a:latin typeface="Courier New" pitchFamily="49" charset="0"/>
              </a:rPr>
              <a:t> </a:t>
            </a:r>
            <a:r>
              <a:rPr lang="en-US" altLang="hu-HU" sz="1800" b="1" dirty="0" err="1" smtClean="0">
                <a:latin typeface="Courier New" pitchFamily="49" charset="0"/>
              </a:rPr>
              <a:t>cp</a:t>
            </a:r>
            <a:r>
              <a:rPr lang="hu-HU" altLang="hu-HU" sz="1800" b="1" dirty="0" smtClean="0">
                <a:latin typeface="Courier New" pitchFamily="49" charset="0"/>
              </a:rPr>
              <a:t>, </a:t>
            </a:r>
            <a:r>
              <a:rPr lang="hu-HU" altLang="hu-HU" sz="1800" b="1" dirty="0" err="1" smtClean="0">
                <a:latin typeface="Courier New" pitchFamily="49" charset="0"/>
              </a:rPr>
              <a:t>float</a:t>
            </a:r>
            <a:r>
              <a:rPr lang="hu-HU" altLang="hu-HU" sz="1800" b="1" dirty="0" smtClean="0">
                <a:latin typeface="Courier New" pitchFamily="49" charset="0"/>
              </a:rPr>
              <a:t> t</a:t>
            </a:r>
            <a:r>
              <a:rPr lang="en-US" altLang="hu-HU" sz="1800" b="1" dirty="0" smtClean="0">
                <a:latin typeface="Courier New" pitchFamily="49" charset="0"/>
              </a:rPr>
              <a:t>) {</a:t>
            </a:r>
            <a:r>
              <a:rPr lang="hu-HU" altLang="hu-HU" sz="1800" b="1" dirty="0" smtClean="0">
                <a:latin typeface="Courier New" pitchFamily="49" charset="0"/>
              </a:rPr>
              <a:t> … }</a:t>
            </a:r>
            <a:endParaRPr lang="en-US" altLang="hu-HU" sz="1800" b="1" dirty="0" smtClean="0">
              <a:latin typeface="Courier New" pitchFamily="49" charset="0"/>
            </a:endParaRPr>
          </a:p>
          <a:p>
            <a:pPr algn="l"/>
            <a:endParaRPr lang="hu-HU" altLang="hu-HU" sz="700" b="1" dirty="0" smtClean="0">
              <a:latin typeface="Courier New" pitchFamily="49" charset="0"/>
            </a:endParaRPr>
          </a:p>
          <a:p>
            <a:pPr lvl="1" algn="l"/>
            <a:r>
              <a:rPr lang="hu-HU" altLang="hu-HU" sz="1800" b="1" dirty="0" err="1" smtClean="0">
                <a:latin typeface="Courier New" pitchFamily="49" charset="0"/>
              </a:rPr>
              <a:t>vec</a:t>
            </a:r>
            <a:r>
              <a:rPr lang="en-US" altLang="hu-HU" sz="1800" b="1" dirty="0" smtClean="0">
                <a:latin typeface="Courier New" pitchFamily="49" charset="0"/>
              </a:rPr>
              <a:t>3 r(float t) {</a:t>
            </a:r>
            <a:endParaRPr lang="hu-HU" altLang="hu-HU" sz="1800" b="1" dirty="0" smtClean="0">
              <a:latin typeface="Courier New" pitchFamily="49" charset="0"/>
            </a:endParaRPr>
          </a:p>
          <a:p>
            <a:pPr algn="l"/>
            <a:r>
              <a:rPr lang="en-US" altLang="hu-HU" sz="1800" b="1" dirty="0" smtClean="0">
                <a:latin typeface="Courier New" pitchFamily="49" charset="0"/>
              </a:rPr>
              <a:t>	</a:t>
            </a:r>
            <a:r>
              <a:rPr lang="hu-HU" altLang="hu-HU" sz="1800" b="1" dirty="0" err="1" smtClean="0">
                <a:latin typeface="Courier New" pitchFamily="49" charset="0"/>
              </a:rPr>
              <a:t>for</a:t>
            </a:r>
            <a:r>
              <a:rPr lang="hu-HU" altLang="hu-HU" sz="1800" b="1" dirty="0" smtClean="0">
                <a:latin typeface="Courier New" pitchFamily="49" charset="0"/>
              </a:rPr>
              <a:t>(int i = 0; i &lt;</a:t>
            </a:r>
            <a:r>
              <a:rPr lang="en-US" altLang="hu-HU" sz="1800" b="1" dirty="0" smtClean="0">
                <a:latin typeface="Courier New" pitchFamily="49" charset="0"/>
              </a:rPr>
              <a:t> </a:t>
            </a:r>
            <a:r>
              <a:rPr lang="en-US" altLang="hu-HU" sz="1800" b="1" dirty="0" err="1" smtClean="0">
                <a:latin typeface="Courier New" pitchFamily="49" charset="0"/>
              </a:rPr>
              <a:t>cps.size</a:t>
            </a:r>
            <a:r>
              <a:rPr lang="en-US" altLang="hu-HU" sz="1800" b="1" dirty="0" smtClean="0">
                <a:latin typeface="Courier New" pitchFamily="49" charset="0"/>
              </a:rPr>
              <a:t>() - </a:t>
            </a:r>
            <a:r>
              <a:rPr lang="hu-HU" altLang="hu-HU" sz="1800" b="1" dirty="0" smtClean="0">
                <a:latin typeface="Courier New" pitchFamily="49" charset="0"/>
              </a:rPr>
              <a:t>1; i++) </a:t>
            </a:r>
            <a:r>
              <a:rPr lang="en-US" altLang="hu-HU" sz="1800" b="1" dirty="0" smtClean="0">
                <a:latin typeface="Courier New" pitchFamily="49" charset="0"/>
              </a:rPr>
              <a:t>{</a:t>
            </a:r>
          </a:p>
          <a:p>
            <a:pPr algn="l"/>
            <a:r>
              <a:rPr lang="en-US" altLang="hu-HU" sz="1800" b="1" dirty="0" smtClean="0">
                <a:latin typeface="Courier New" pitchFamily="49" charset="0"/>
              </a:rPr>
              <a:t>	   if (</a:t>
            </a:r>
            <a:r>
              <a:rPr lang="en-US" altLang="hu-HU" sz="1800" b="1" dirty="0" err="1" smtClean="0">
                <a:latin typeface="Courier New" pitchFamily="49" charset="0"/>
              </a:rPr>
              <a:t>ts</a:t>
            </a:r>
            <a:r>
              <a:rPr lang="en-US" altLang="hu-HU" sz="1800" b="1" dirty="0" smtClean="0">
                <a:latin typeface="Courier New" pitchFamily="49" charset="0"/>
              </a:rPr>
              <a:t>[</a:t>
            </a:r>
            <a:r>
              <a:rPr lang="en-US" altLang="hu-HU" sz="1800" b="1" dirty="0" err="1" smtClean="0">
                <a:latin typeface="Courier New" pitchFamily="49" charset="0"/>
              </a:rPr>
              <a:t>i</a:t>
            </a:r>
            <a:r>
              <a:rPr lang="en-US" altLang="hu-HU" sz="1800" b="1" dirty="0" smtClean="0">
                <a:latin typeface="Courier New" pitchFamily="49" charset="0"/>
              </a:rPr>
              <a:t>] &lt;= t &amp;&amp; t &lt;= </a:t>
            </a:r>
            <a:r>
              <a:rPr lang="en-US" altLang="hu-HU" sz="1800" b="1" dirty="0" err="1" smtClean="0">
                <a:latin typeface="Courier New" pitchFamily="49" charset="0"/>
              </a:rPr>
              <a:t>ts</a:t>
            </a:r>
            <a:r>
              <a:rPr lang="en-US" altLang="hu-HU" sz="1800" b="1" dirty="0" smtClean="0">
                <a:latin typeface="Courier New" pitchFamily="49" charset="0"/>
              </a:rPr>
              <a:t>[i+1]) return </a:t>
            </a:r>
            <a:r>
              <a:rPr lang="en-US" altLang="hu-HU" sz="1800" b="1" dirty="0" err="1" smtClean="0">
                <a:latin typeface="Courier New" pitchFamily="49" charset="0"/>
              </a:rPr>
              <a:t>Hermite</a:t>
            </a:r>
            <a:r>
              <a:rPr lang="en-US" altLang="hu-HU" sz="1800" b="1" dirty="0" smtClean="0">
                <a:latin typeface="Courier New" pitchFamily="49" charset="0"/>
              </a:rPr>
              <a:t>(…);</a:t>
            </a:r>
            <a:endParaRPr lang="hu-HU" altLang="hu-HU" sz="1800" b="1" dirty="0" smtClean="0">
              <a:latin typeface="Courier New" pitchFamily="49" charset="0"/>
            </a:endParaRPr>
          </a:p>
          <a:p>
            <a:pPr algn="l"/>
            <a:r>
              <a:rPr lang="en-US" altLang="hu-HU" sz="1800" b="1" dirty="0" smtClean="0">
                <a:latin typeface="Courier New" pitchFamily="49" charset="0"/>
              </a:rPr>
              <a:t>	}</a:t>
            </a:r>
          </a:p>
          <a:p>
            <a:pPr algn="l"/>
            <a:r>
              <a:rPr lang="en-US" altLang="hu-HU" sz="1800" b="1" dirty="0" smtClean="0">
                <a:latin typeface="Courier New" pitchFamily="49" charset="0"/>
              </a:rPr>
              <a:t>   </a:t>
            </a:r>
            <a:r>
              <a:rPr lang="hu-HU" altLang="hu-HU" sz="1800" b="1" dirty="0" smtClean="0">
                <a:latin typeface="Courier New" pitchFamily="49" charset="0"/>
              </a:rPr>
              <a:t>}</a:t>
            </a:r>
          </a:p>
          <a:p>
            <a:pPr algn="l"/>
            <a:r>
              <a:rPr lang="hu-HU" altLang="hu-HU" sz="1800" b="1" dirty="0" smtClean="0">
                <a:latin typeface="Courier New" pitchFamily="49" charset="0"/>
              </a:rPr>
              <a:t>};</a:t>
            </a:r>
          </a:p>
          <a:p>
            <a:pPr algn="l"/>
            <a:endParaRPr lang="hu-HU" altLang="hu-HU" sz="1800" b="1" dirty="0">
              <a:latin typeface="Courier New" pitchFamily="49" charset="0"/>
            </a:endParaRPr>
          </a:p>
        </p:txBody>
      </p:sp>
      <p:sp>
        <p:nvSpPr>
          <p:cNvPr id="3" name="Cím 2"/>
          <p:cNvSpPr>
            <a:spLocks noGrp="1"/>
          </p:cNvSpPr>
          <p:nvPr>
            <p:ph type="title"/>
          </p:nvPr>
        </p:nvSpPr>
        <p:spPr/>
        <p:txBody>
          <a:bodyPr/>
          <a:lstStyle/>
          <a:p>
            <a:r>
              <a:rPr lang="hu-HU" dirty="0" err="1" smtClean="0">
                <a:solidFill>
                  <a:srgbClr val="FF0000"/>
                </a:solidFill>
              </a:rPr>
              <a:t>CatmullRom</a:t>
            </a:r>
            <a:endParaRPr lang="hu-HU" dirty="0">
              <a:solidFill>
                <a:srgbClr val="FF0000"/>
              </a:solidFill>
            </a:endParaRPr>
          </a:p>
        </p:txBody>
      </p:sp>
      <p:sp>
        <p:nvSpPr>
          <p:cNvPr id="4" name="Rectangle 3"/>
          <p:cNvSpPr txBox="1">
            <a:spLocks noChangeArrowheads="1"/>
          </p:cNvSpPr>
          <p:nvPr/>
        </p:nvSpPr>
        <p:spPr>
          <a:xfrm>
            <a:off x="977928" y="3033589"/>
            <a:ext cx="4458168" cy="574923"/>
          </a:xfrm>
          <a:prstGeom prst="rect">
            <a:avLst/>
          </a:prstGeom>
          <a:solidFill>
            <a:schemeClr val="bg2"/>
          </a:solidFill>
          <a:ln>
            <a:solidFill>
              <a:schemeClr val="bg2">
                <a:lumMod val="25000"/>
              </a:schemeClr>
            </a:solidFill>
          </a:ln>
        </p:spPr>
        <p:txBody>
          <a:bodyPr/>
          <a:lstStyle/>
          <a:p>
            <a:pPr algn="l">
              <a:spcBef>
                <a:spcPct val="20000"/>
              </a:spcBef>
              <a:buClr>
                <a:schemeClr val="accent2"/>
              </a:buClr>
              <a:buSzPct val="75000"/>
              <a:defRPr/>
            </a:pPr>
            <a:r>
              <a:rPr lang="en-US" b="1" i="1" kern="0" dirty="0" smtClean="0">
                <a:cs typeface="Times New Roman" panose="02020603050405020304" pitchFamily="18" charset="0"/>
              </a:rPr>
              <a:t>r</a:t>
            </a:r>
            <a:r>
              <a:rPr lang="en-US" kern="0" dirty="0" smtClean="0">
                <a:cs typeface="Times New Roman" panose="02020603050405020304" pitchFamily="18" charset="0"/>
              </a:rPr>
              <a:t>(</a:t>
            </a:r>
            <a:r>
              <a:rPr lang="en-US" i="1" kern="0" dirty="0" smtClean="0">
                <a:cs typeface="Times New Roman" panose="02020603050405020304" pitchFamily="18" charset="0"/>
              </a:rPr>
              <a:t>t</a:t>
            </a:r>
            <a:r>
              <a:rPr lang="en-US" kern="0" dirty="0" smtClean="0">
                <a:cs typeface="Times New Roman" panose="02020603050405020304" pitchFamily="18" charset="0"/>
              </a:rPr>
              <a:t>) = </a:t>
            </a:r>
            <a:r>
              <a:rPr lang="en-US" b="1" i="1" kern="0" dirty="0" smtClean="0">
                <a:cs typeface="Times New Roman" panose="02020603050405020304" pitchFamily="18" charset="0"/>
              </a:rPr>
              <a:t>a</a:t>
            </a:r>
            <a:r>
              <a:rPr lang="en-US" kern="0" baseline="-25000" dirty="0" smtClean="0">
                <a:cs typeface="Times New Roman" panose="02020603050405020304" pitchFamily="18" charset="0"/>
              </a:rPr>
              <a:t>3</a:t>
            </a:r>
            <a:r>
              <a:rPr lang="en-US" kern="0" dirty="0" smtClean="0">
                <a:cs typeface="Times New Roman" panose="02020603050405020304" pitchFamily="18" charset="0"/>
              </a:rPr>
              <a:t>(</a:t>
            </a:r>
            <a:r>
              <a:rPr lang="en-US" i="1" kern="0" dirty="0" smtClean="0">
                <a:cs typeface="Times New Roman" panose="02020603050405020304" pitchFamily="18" charset="0"/>
              </a:rPr>
              <a:t>t-t</a:t>
            </a:r>
            <a:r>
              <a:rPr lang="hu-HU" kern="0" baseline="-25000" dirty="0" smtClean="0">
                <a:cs typeface="Times New Roman" panose="02020603050405020304" pitchFamily="18" charset="0"/>
              </a:rPr>
              <a:t>0</a:t>
            </a:r>
            <a:r>
              <a:rPr lang="en-US" kern="0" dirty="0" smtClean="0">
                <a:cs typeface="Times New Roman" panose="02020603050405020304" pitchFamily="18" charset="0"/>
              </a:rPr>
              <a:t>)</a:t>
            </a:r>
            <a:r>
              <a:rPr lang="en-US" kern="0" baseline="30000" dirty="0" smtClean="0">
                <a:cs typeface="Times New Roman" panose="02020603050405020304" pitchFamily="18" charset="0"/>
              </a:rPr>
              <a:t>3</a:t>
            </a:r>
            <a:r>
              <a:rPr lang="en-US" kern="0" dirty="0" smtClean="0">
                <a:cs typeface="Times New Roman" panose="02020603050405020304" pitchFamily="18" charset="0"/>
              </a:rPr>
              <a:t>+</a:t>
            </a:r>
            <a:r>
              <a:rPr lang="en-US" b="1" i="1" kern="0" dirty="0" smtClean="0">
                <a:cs typeface="Times New Roman" panose="02020603050405020304" pitchFamily="18" charset="0"/>
              </a:rPr>
              <a:t>a</a:t>
            </a:r>
            <a:r>
              <a:rPr lang="en-US" kern="0" baseline="-25000" dirty="0" smtClean="0">
                <a:cs typeface="Times New Roman" panose="02020603050405020304" pitchFamily="18" charset="0"/>
              </a:rPr>
              <a:t>2</a:t>
            </a:r>
            <a:r>
              <a:rPr lang="en-US" kern="0" dirty="0" smtClean="0">
                <a:cs typeface="Times New Roman" panose="02020603050405020304" pitchFamily="18" charset="0"/>
              </a:rPr>
              <a:t>(</a:t>
            </a:r>
            <a:r>
              <a:rPr lang="en-US" i="1" kern="0" dirty="0" smtClean="0">
                <a:cs typeface="Times New Roman" panose="02020603050405020304" pitchFamily="18" charset="0"/>
              </a:rPr>
              <a:t>t-t</a:t>
            </a:r>
            <a:r>
              <a:rPr lang="hu-HU" kern="0" baseline="-25000" dirty="0" smtClean="0">
                <a:cs typeface="Times New Roman" panose="02020603050405020304" pitchFamily="18" charset="0"/>
              </a:rPr>
              <a:t>0</a:t>
            </a:r>
            <a:r>
              <a:rPr lang="en-US" kern="0" dirty="0" smtClean="0">
                <a:cs typeface="Times New Roman" panose="02020603050405020304" pitchFamily="18" charset="0"/>
              </a:rPr>
              <a:t>)</a:t>
            </a:r>
            <a:r>
              <a:rPr lang="en-US" kern="0" baseline="30000" dirty="0" smtClean="0">
                <a:cs typeface="Times New Roman" panose="02020603050405020304" pitchFamily="18" charset="0"/>
              </a:rPr>
              <a:t>2</a:t>
            </a:r>
            <a:r>
              <a:rPr lang="en-US" kern="0" dirty="0" smtClean="0">
                <a:cs typeface="Times New Roman" panose="02020603050405020304" pitchFamily="18" charset="0"/>
              </a:rPr>
              <a:t>+</a:t>
            </a:r>
            <a:r>
              <a:rPr lang="en-US" b="1" i="1" kern="0" dirty="0" smtClean="0">
                <a:cs typeface="Times New Roman" panose="02020603050405020304" pitchFamily="18" charset="0"/>
              </a:rPr>
              <a:t>a</a:t>
            </a:r>
            <a:r>
              <a:rPr lang="en-US" kern="0" baseline="-25000" dirty="0" smtClean="0">
                <a:cs typeface="Times New Roman" panose="02020603050405020304" pitchFamily="18" charset="0"/>
              </a:rPr>
              <a:t>1</a:t>
            </a:r>
            <a:r>
              <a:rPr lang="en-US" kern="0" dirty="0" smtClean="0">
                <a:cs typeface="Times New Roman" panose="02020603050405020304" pitchFamily="18" charset="0"/>
              </a:rPr>
              <a:t>(</a:t>
            </a:r>
            <a:r>
              <a:rPr lang="en-US" i="1" kern="0" dirty="0" smtClean="0">
                <a:cs typeface="Times New Roman" panose="02020603050405020304" pitchFamily="18" charset="0"/>
              </a:rPr>
              <a:t>t-t</a:t>
            </a:r>
            <a:r>
              <a:rPr lang="hu-HU" kern="0" baseline="-25000" dirty="0" smtClean="0">
                <a:cs typeface="Times New Roman" panose="02020603050405020304" pitchFamily="18" charset="0"/>
              </a:rPr>
              <a:t>0</a:t>
            </a:r>
            <a:r>
              <a:rPr lang="en-US" kern="0" dirty="0" smtClean="0">
                <a:cs typeface="Times New Roman" panose="02020603050405020304" pitchFamily="18" charset="0"/>
              </a:rPr>
              <a:t>)+</a:t>
            </a:r>
            <a:r>
              <a:rPr lang="en-US" b="1" i="1" kern="0" dirty="0" smtClean="0">
                <a:cs typeface="Times New Roman" panose="02020603050405020304" pitchFamily="18" charset="0"/>
              </a:rPr>
              <a:t>a</a:t>
            </a:r>
            <a:r>
              <a:rPr lang="en-US" kern="0" baseline="-25000" dirty="0" smtClean="0">
                <a:cs typeface="Times New Roman" panose="02020603050405020304" pitchFamily="18" charset="0"/>
              </a:rPr>
              <a:t>0</a:t>
            </a:r>
            <a:endParaRPr lang="en-US" kern="0" baseline="-25000" dirty="0">
              <a:cs typeface="Times New Roman" panose="02020603050405020304" pitchFamily="18" charset="0"/>
            </a:endParaRPr>
          </a:p>
        </p:txBody>
      </p:sp>
      <p:sp>
        <p:nvSpPr>
          <p:cNvPr id="5" name="Jobbra nyíl 30"/>
          <p:cNvSpPr>
            <a:spLocks noChangeArrowheads="1"/>
          </p:cNvSpPr>
          <p:nvPr/>
        </p:nvSpPr>
        <p:spPr bwMode="auto">
          <a:xfrm rot="10800000">
            <a:off x="5508104" y="3025328"/>
            <a:ext cx="969856" cy="547687"/>
          </a:xfrm>
          <a:prstGeom prst="rightArrow">
            <a:avLst>
              <a:gd name="adj1" fmla="val 50000"/>
              <a:gd name="adj2" fmla="val 49869"/>
            </a:avLst>
          </a:prstGeom>
          <a:solidFill>
            <a:schemeClr val="bg2"/>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6" name="Rectangle 17"/>
          <p:cNvSpPr>
            <a:spLocks noChangeArrowheads="1"/>
          </p:cNvSpPr>
          <p:nvPr/>
        </p:nvSpPr>
        <p:spPr bwMode="auto">
          <a:xfrm>
            <a:off x="6549969" y="2420888"/>
            <a:ext cx="2342511" cy="1592887"/>
          </a:xfrm>
          <a:prstGeom prst="rect">
            <a:avLst/>
          </a:prstGeom>
          <a:solidFill>
            <a:schemeClr val="bg2"/>
          </a:solidFill>
          <a:ln w="12700">
            <a:solidFill>
              <a:schemeClr val="tx1"/>
            </a:solidFill>
            <a:miter lim="800000"/>
            <a:headEnd/>
            <a:tailEnd/>
          </a:ln>
        </p:spPr>
        <p:txBody>
          <a:bodyPr lIns="90488" tIns="44450" rIns="90488" bIns="44450"/>
          <a:lstStyle/>
          <a:p>
            <a:pPr marL="342900" indent="-342900" algn="l">
              <a:buClr>
                <a:schemeClr val="accent2"/>
              </a:buClr>
              <a:buSzPct val="75000"/>
              <a:buFont typeface="Monotype Sorts" pitchFamily="2" charset="2"/>
              <a:buNone/>
              <a:defRPr/>
            </a:pPr>
            <a:r>
              <a:rPr lang="hu-HU" sz="2000" b="1" i="1" dirty="0"/>
              <a:t>a</a:t>
            </a:r>
            <a:r>
              <a:rPr lang="hu-HU" sz="2000" baseline="-25000" dirty="0"/>
              <a:t>0</a:t>
            </a:r>
            <a:r>
              <a:rPr lang="hu-HU" sz="2000" dirty="0"/>
              <a:t>=</a:t>
            </a:r>
            <a:r>
              <a:rPr lang="hu-HU" sz="2000" b="1" i="1" dirty="0"/>
              <a:t> </a:t>
            </a:r>
            <a:r>
              <a:rPr lang="hu-HU" sz="2000" b="1" i="1" dirty="0" smtClean="0"/>
              <a:t>p</a:t>
            </a:r>
            <a:r>
              <a:rPr lang="hu-HU" sz="2000" baseline="-25000" dirty="0"/>
              <a:t>0</a:t>
            </a:r>
            <a:r>
              <a:rPr lang="hu-HU" sz="2000" baseline="-25000" dirty="0" smtClean="0"/>
              <a:t> </a:t>
            </a:r>
            <a:endParaRPr lang="hu-HU" sz="2000" baseline="-25000" dirty="0"/>
          </a:p>
          <a:p>
            <a:pPr marL="342900" indent="-342900" algn="l">
              <a:buClr>
                <a:schemeClr val="accent2"/>
              </a:buClr>
              <a:buSzPct val="75000"/>
              <a:buFont typeface="Monotype Sorts" pitchFamily="2" charset="2"/>
              <a:buNone/>
              <a:defRPr/>
            </a:pPr>
            <a:r>
              <a:rPr lang="hu-HU" sz="2000" b="1" i="1" dirty="0"/>
              <a:t>a</a:t>
            </a:r>
            <a:r>
              <a:rPr lang="hu-HU" sz="2000" baseline="-25000" dirty="0"/>
              <a:t>1</a:t>
            </a:r>
            <a:r>
              <a:rPr lang="hu-HU" sz="2000" dirty="0"/>
              <a:t>= </a:t>
            </a:r>
            <a:r>
              <a:rPr lang="en-GB" sz="2000" b="1" i="1" dirty="0" smtClean="0"/>
              <a:t>v</a:t>
            </a:r>
            <a:r>
              <a:rPr lang="hu-HU" sz="2000" baseline="-25000" dirty="0"/>
              <a:t>0</a:t>
            </a:r>
            <a:r>
              <a:rPr lang="hu-HU" sz="2000" baseline="-25000" dirty="0" smtClean="0"/>
              <a:t> </a:t>
            </a:r>
            <a:endParaRPr lang="hu-HU" sz="600" b="1" i="1" dirty="0"/>
          </a:p>
          <a:p>
            <a:pPr marL="342900" indent="-342900" algn="l">
              <a:buClr>
                <a:schemeClr val="accent2"/>
              </a:buClr>
              <a:buSzPct val="75000"/>
              <a:buFont typeface="Monotype Sorts" pitchFamily="2" charset="2"/>
              <a:buNone/>
              <a:defRPr/>
            </a:pPr>
            <a:r>
              <a:rPr lang="hu-HU" sz="2000" b="1" i="1" dirty="0" smtClean="0"/>
              <a:t>a</a:t>
            </a:r>
            <a:r>
              <a:rPr lang="hu-HU" sz="2000" baseline="-25000" dirty="0" smtClean="0"/>
              <a:t>2</a:t>
            </a:r>
            <a:r>
              <a:rPr lang="hu-HU" sz="2000" dirty="0" smtClean="0"/>
              <a:t>=</a:t>
            </a:r>
            <a:r>
              <a:rPr lang="en-US" sz="2000" dirty="0" smtClean="0"/>
              <a:t> </a:t>
            </a:r>
            <a:r>
              <a:rPr lang="hu-HU" sz="2000" dirty="0" smtClean="0"/>
              <a:t>              </a:t>
            </a:r>
            <a:r>
              <a:rPr lang="hu-HU" dirty="0" smtClean="0"/>
              <a:t>-</a:t>
            </a:r>
            <a:r>
              <a:rPr lang="hu-HU" sz="2000" dirty="0" smtClean="0"/>
              <a:t> </a:t>
            </a:r>
            <a:endParaRPr lang="hu-HU" sz="2000" baseline="-25000" dirty="0"/>
          </a:p>
          <a:p>
            <a:pPr marL="342900" indent="-342900" algn="l">
              <a:buClr>
                <a:schemeClr val="accent2"/>
              </a:buClr>
              <a:buSzPct val="75000"/>
              <a:buFont typeface="Monotype Sorts" pitchFamily="2" charset="2"/>
              <a:buNone/>
              <a:defRPr/>
            </a:pPr>
            <a:endParaRPr lang="hu-HU" sz="600" b="1" i="1" dirty="0"/>
          </a:p>
          <a:p>
            <a:pPr marL="342900" indent="-342900" algn="l">
              <a:buClr>
                <a:schemeClr val="accent2"/>
              </a:buClr>
              <a:buSzPct val="75000"/>
              <a:buFont typeface="Monotype Sorts" pitchFamily="2" charset="2"/>
              <a:buNone/>
              <a:defRPr/>
            </a:pPr>
            <a:r>
              <a:rPr lang="hu-HU" sz="2000" b="1" i="1" dirty="0" smtClean="0"/>
              <a:t>a</a:t>
            </a:r>
            <a:r>
              <a:rPr lang="hu-HU" sz="2000" baseline="-25000" dirty="0" smtClean="0"/>
              <a:t>3</a:t>
            </a:r>
            <a:r>
              <a:rPr lang="hu-HU" sz="2000" dirty="0" smtClean="0"/>
              <a:t>=</a:t>
            </a:r>
            <a:r>
              <a:rPr lang="hu-HU" sz="2000" baseline="-25000" dirty="0" smtClean="0"/>
              <a:t> </a:t>
            </a:r>
            <a:r>
              <a:rPr lang="en-US" sz="2000" baseline="-25000" dirty="0" smtClean="0"/>
              <a:t> </a:t>
            </a:r>
            <a:r>
              <a:rPr lang="hu-HU" sz="2000" baseline="-25000" dirty="0" smtClean="0"/>
              <a:t>                    </a:t>
            </a:r>
            <a:r>
              <a:rPr lang="en-US" sz="2000" dirty="0" smtClean="0"/>
              <a:t>+</a:t>
            </a:r>
            <a:r>
              <a:rPr lang="hu-HU" sz="2000" dirty="0"/>
              <a:t>	</a:t>
            </a:r>
          </a:p>
        </p:txBody>
      </p:sp>
      <p:sp>
        <p:nvSpPr>
          <p:cNvPr id="17" name="Téglalap 22"/>
          <p:cNvSpPr>
            <a:spLocks noChangeArrowheads="1"/>
          </p:cNvSpPr>
          <p:nvPr/>
        </p:nvSpPr>
        <p:spPr bwMode="auto">
          <a:xfrm>
            <a:off x="7045920" y="2988242"/>
            <a:ext cx="9557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1600" dirty="0" smtClean="0"/>
              <a:t>3(</a:t>
            </a:r>
            <a:r>
              <a:rPr lang="hu-HU" altLang="hu-HU" sz="1600" b="1" i="1" dirty="0" smtClean="0"/>
              <a:t>p</a:t>
            </a:r>
            <a:r>
              <a:rPr lang="hu-HU" altLang="hu-HU" sz="1600" baseline="-25000" dirty="0" smtClean="0"/>
              <a:t>1 </a:t>
            </a:r>
            <a:r>
              <a:rPr lang="hu-HU" altLang="hu-HU" sz="1600" b="1" i="1" dirty="0" smtClean="0"/>
              <a:t>– p</a:t>
            </a:r>
            <a:r>
              <a:rPr lang="hu-HU" altLang="hu-HU" sz="1600" baseline="-25000" dirty="0"/>
              <a:t>0</a:t>
            </a:r>
            <a:r>
              <a:rPr lang="hu-HU" altLang="hu-HU" sz="1600" dirty="0" smtClean="0"/>
              <a:t>)</a:t>
            </a:r>
            <a:endParaRPr lang="hu-HU" altLang="hu-HU" sz="1600" baseline="-25000" dirty="0"/>
          </a:p>
          <a:p>
            <a:r>
              <a:rPr lang="hu-HU" altLang="hu-HU" sz="1600" dirty="0"/>
              <a:t>(</a:t>
            </a:r>
            <a:r>
              <a:rPr lang="hu-HU" altLang="hu-HU" sz="1600" i="1" dirty="0" smtClean="0"/>
              <a:t>t</a:t>
            </a:r>
            <a:r>
              <a:rPr lang="hu-HU" altLang="hu-HU" sz="1600" baseline="-25000" dirty="0" smtClean="0"/>
              <a:t>1</a:t>
            </a:r>
            <a:r>
              <a:rPr lang="hu-HU" altLang="hu-HU" sz="1600" i="1" dirty="0" smtClean="0"/>
              <a:t>-t</a:t>
            </a:r>
            <a:r>
              <a:rPr lang="hu-HU" altLang="hu-HU" sz="1600" baseline="-25000" dirty="0" smtClean="0"/>
              <a:t>0</a:t>
            </a:r>
            <a:r>
              <a:rPr lang="hu-HU" altLang="hu-HU" sz="1600" dirty="0" smtClean="0"/>
              <a:t>)</a:t>
            </a:r>
            <a:r>
              <a:rPr lang="hu-HU" altLang="hu-HU" sz="1600" baseline="30000" dirty="0" smtClean="0"/>
              <a:t>2</a:t>
            </a:r>
            <a:endParaRPr lang="hu-HU" altLang="hu-HU" sz="1600" baseline="-25000" dirty="0"/>
          </a:p>
        </p:txBody>
      </p:sp>
      <p:cxnSp>
        <p:nvCxnSpPr>
          <p:cNvPr id="18" name="Egyenes összekötő 24"/>
          <p:cNvCxnSpPr>
            <a:cxnSpLocks noChangeShapeType="1"/>
          </p:cNvCxnSpPr>
          <p:nvPr/>
        </p:nvCxnSpPr>
        <p:spPr bwMode="auto">
          <a:xfrm>
            <a:off x="7098858" y="3284984"/>
            <a:ext cx="783496" cy="321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9" name="Téglalap 26"/>
          <p:cNvSpPr>
            <a:spLocks noChangeArrowheads="1"/>
          </p:cNvSpPr>
          <p:nvPr/>
        </p:nvSpPr>
        <p:spPr bwMode="auto">
          <a:xfrm>
            <a:off x="8093038" y="2979730"/>
            <a:ext cx="723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1600" b="1" i="1" dirty="0" smtClean="0"/>
              <a:t>v</a:t>
            </a:r>
            <a:r>
              <a:rPr lang="hu-HU" altLang="hu-HU" sz="1600" baseline="-25000" dirty="0" smtClean="0"/>
              <a:t>1</a:t>
            </a:r>
            <a:r>
              <a:rPr lang="hu-HU" altLang="hu-HU" sz="1600" dirty="0" smtClean="0"/>
              <a:t>+2</a:t>
            </a:r>
            <a:r>
              <a:rPr lang="hu-HU" altLang="hu-HU" sz="1600" b="1" i="1" dirty="0" smtClean="0"/>
              <a:t>v</a:t>
            </a:r>
            <a:r>
              <a:rPr lang="hu-HU" altLang="hu-HU" sz="1600" baseline="-25000" dirty="0"/>
              <a:t>0</a:t>
            </a:r>
          </a:p>
          <a:p>
            <a:r>
              <a:rPr lang="hu-HU" altLang="hu-HU" sz="1600" dirty="0"/>
              <a:t>(</a:t>
            </a:r>
            <a:r>
              <a:rPr lang="hu-HU" altLang="hu-HU" sz="1600" i="1" dirty="0" smtClean="0"/>
              <a:t>t</a:t>
            </a:r>
            <a:r>
              <a:rPr lang="hu-HU" altLang="hu-HU" sz="1600" baseline="-25000" dirty="0" smtClean="0"/>
              <a:t>1</a:t>
            </a:r>
            <a:r>
              <a:rPr lang="hu-HU" altLang="hu-HU" sz="1600" i="1" dirty="0" smtClean="0"/>
              <a:t>-t</a:t>
            </a:r>
            <a:r>
              <a:rPr lang="hu-HU" altLang="hu-HU" sz="1600" baseline="-25000" dirty="0" smtClean="0"/>
              <a:t>0</a:t>
            </a:r>
            <a:r>
              <a:rPr lang="hu-HU" altLang="hu-HU" sz="1600" dirty="0" smtClean="0"/>
              <a:t>)</a:t>
            </a:r>
            <a:endParaRPr lang="hu-HU" altLang="hu-HU" sz="1600" baseline="-25000" dirty="0"/>
          </a:p>
        </p:txBody>
      </p:sp>
      <p:cxnSp>
        <p:nvCxnSpPr>
          <p:cNvPr id="20" name="Egyenes összekötő 27"/>
          <p:cNvCxnSpPr>
            <a:cxnSpLocks noChangeShapeType="1"/>
          </p:cNvCxnSpPr>
          <p:nvPr/>
        </p:nvCxnSpPr>
        <p:spPr bwMode="auto">
          <a:xfrm flipV="1">
            <a:off x="8138713" y="3284984"/>
            <a:ext cx="609751" cy="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1" name="Téglalap 29"/>
          <p:cNvSpPr>
            <a:spLocks noChangeArrowheads="1"/>
          </p:cNvSpPr>
          <p:nvPr/>
        </p:nvSpPr>
        <p:spPr bwMode="auto">
          <a:xfrm>
            <a:off x="7020272" y="3428927"/>
            <a:ext cx="9220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1600" dirty="0"/>
              <a:t>2</a:t>
            </a:r>
            <a:r>
              <a:rPr lang="hu-HU" altLang="hu-HU" sz="1600" dirty="0" smtClean="0"/>
              <a:t>(</a:t>
            </a:r>
            <a:r>
              <a:rPr lang="hu-HU" altLang="hu-HU" sz="1600" b="1" i="1" dirty="0" smtClean="0"/>
              <a:t>p</a:t>
            </a:r>
            <a:r>
              <a:rPr lang="hu-HU" altLang="hu-HU" sz="1600" baseline="-25000" dirty="0"/>
              <a:t>0</a:t>
            </a:r>
            <a:r>
              <a:rPr lang="en-US" altLang="hu-HU" sz="1600" baseline="-25000" dirty="0" smtClean="0"/>
              <a:t> </a:t>
            </a:r>
            <a:r>
              <a:rPr lang="hu-HU" altLang="hu-HU" sz="1600" b="1" i="1" dirty="0"/>
              <a:t>- </a:t>
            </a:r>
            <a:r>
              <a:rPr lang="hu-HU" altLang="hu-HU" sz="1600" b="1" i="1" dirty="0" smtClean="0"/>
              <a:t>p</a:t>
            </a:r>
            <a:r>
              <a:rPr lang="hu-HU" altLang="hu-HU" sz="1600" baseline="-25000" dirty="0" smtClean="0"/>
              <a:t>1</a:t>
            </a:r>
            <a:r>
              <a:rPr lang="hu-HU" altLang="hu-HU" sz="1600" dirty="0"/>
              <a:t>)</a:t>
            </a:r>
            <a:endParaRPr lang="hu-HU" altLang="hu-HU" sz="1600" baseline="-25000" dirty="0"/>
          </a:p>
          <a:p>
            <a:r>
              <a:rPr lang="hu-HU" altLang="hu-HU" sz="1600" dirty="0"/>
              <a:t>(</a:t>
            </a:r>
            <a:r>
              <a:rPr lang="hu-HU" altLang="hu-HU" sz="1600" i="1" dirty="0" smtClean="0"/>
              <a:t>t</a:t>
            </a:r>
            <a:r>
              <a:rPr lang="hu-HU" altLang="hu-HU" sz="1600" baseline="-25000" dirty="0" smtClean="0"/>
              <a:t>1</a:t>
            </a:r>
            <a:r>
              <a:rPr lang="hu-HU" altLang="hu-HU" sz="1600" i="1" dirty="0" smtClean="0"/>
              <a:t>-t</a:t>
            </a:r>
            <a:r>
              <a:rPr lang="hu-HU" altLang="hu-HU" sz="1600" baseline="-25000" dirty="0" smtClean="0"/>
              <a:t>0</a:t>
            </a:r>
            <a:r>
              <a:rPr lang="hu-HU" altLang="hu-HU" sz="1600" dirty="0" smtClean="0"/>
              <a:t>)</a:t>
            </a:r>
            <a:r>
              <a:rPr lang="en-US" altLang="hu-HU" sz="1600" baseline="30000" dirty="0"/>
              <a:t>3</a:t>
            </a:r>
            <a:endParaRPr lang="hu-HU" altLang="hu-HU" sz="1600" baseline="-25000" dirty="0"/>
          </a:p>
        </p:txBody>
      </p:sp>
      <p:cxnSp>
        <p:nvCxnSpPr>
          <p:cNvPr id="22" name="Egyenes összekötő 30"/>
          <p:cNvCxnSpPr>
            <a:cxnSpLocks noChangeShapeType="1"/>
          </p:cNvCxnSpPr>
          <p:nvPr/>
        </p:nvCxnSpPr>
        <p:spPr bwMode="auto">
          <a:xfrm>
            <a:off x="7098858" y="3717630"/>
            <a:ext cx="783496" cy="368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3" name="Téglalap 31"/>
          <p:cNvSpPr>
            <a:spLocks noChangeArrowheads="1"/>
          </p:cNvSpPr>
          <p:nvPr/>
        </p:nvSpPr>
        <p:spPr bwMode="auto">
          <a:xfrm>
            <a:off x="8126040" y="3428927"/>
            <a:ext cx="713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1600" b="1" i="1" dirty="0" smtClean="0"/>
              <a:t>v</a:t>
            </a:r>
            <a:r>
              <a:rPr lang="hu-HU" altLang="hu-HU" sz="1600" baseline="-25000" dirty="0" smtClean="0"/>
              <a:t>1</a:t>
            </a:r>
            <a:r>
              <a:rPr lang="hu-HU" altLang="hu-HU" sz="1600" dirty="0" smtClean="0"/>
              <a:t>+</a:t>
            </a:r>
            <a:r>
              <a:rPr lang="hu-HU" altLang="hu-HU" sz="1600" b="1" i="1" dirty="0" smtClean="0"/>
              <a:t>v</a:t>
            </a:r>
            <a:r>
              <a:rPr lang="hu-HU" altLang="hu-HU" sz="1600" baseline="-25000" dirty="0"/>
              <a:t>0</a:t>
            </a:r>
          </a:p>
          <a:p>
            <a:r>
              <a:rPr lang="hu-HU" altLang="hu-HU" sz="1600" dirty="0"/>
              <a:t>(</a:t>
            </a:r>
            <a:r>
              <a:rPr lang="hu-HU" altLang="hu-HU" sz="1600" i="1" dirty="0" smtClean="0"/>
              <a:t>t</a:t>
            </a:r>
            <a:r>
              <a:rPr lang="hu-HU" altLang="hu-HU" sz="1600" baseline="-25000" dirty="0" smtClean="0"/>
              <a:t>1</a:t>
            </a:r>
            <a:r>
              <a:rPr lang="hu-HU" altLang="hu-HU" sz="1600" i="1" dirty="0" smtClean="0"/>
              <a:t>-t</a:t>
            </a:r>
            <a:r>
              <a:rPr lang="hu-HU" altLang="hu-HU" sz="1600" baseline="-25000" dirty="0" smtClean="0"/>
              <a:t>0</a:t>
            </a:r>
            <a:r>
              <a:rPr lang="hu-HU" altLang="hu-HU" sz="1600" dirty="0" smtClean="0"/>
              <a:t>)</a:t>
            </a:r>
            <a:r>
              <a:rPr lang="hu-HU" altLang="hu-HU" sz="1600" baseline="30000" dirty="0" smtClean="0"/>
              <a:t>2</a:t>
            </a:r>
            <a:endParaRPr lang="hu-HU" altLang="hu-HU" sz="1600" baseline="-25000" dirty="0"/>
          </a:p>
        </p:txBody>
      </p:sp>
      <p:cxnSp>
        <p:nvCxnSpPr>
          <p:cNvPr id="24" name="Egyenes összekötő 32"/>
          <p:cNvCxnSpPr>
            <a:cxnSpLocks noChangeShapeType="1"/>
          </p:cNvCxnSpPr>
          <p:nvPr/>
        </p:nvCxnSpPr>
        <p:spPr bwMode="auto">
          <a:xfrm>
            <a:off x="8131491" y="3721315"/>
            <a:ext cx="684822"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fltVal val="0"/>
                                          </p:val>
                                        </p:tav>
                                        <p:tav tm="100000">
                                          <p:val>
                                            <p:strVal val="#ppt_w"/>
                                          </p:val>
                                        </p:tav>
                                      </p:tavLst>
                                    </p:anim>
                                    <p:anim calcmode="lin" valueType="num">
                                      <p:cBhvr>
                                        <p:cTn id="15" dur="1000" fill="hold"/>
                                        <p:tgtEl>
                                          <p:spTgt spid="16"/>
                                        </p:tgtEl>
                                        <p:attrNameLst>
                                          <p:attrName>ppt_h</p:attrName>
                                        </p:attrNameLst>
                                      </p:cBhvr>
                                      <p:tavLst>
                                        <p:tav tm="0">
                                          <p:val>
                                            <p:fltVal val="0"/>
                                          </p:val>
                                        </p:tav>
                                        <p:tav tm="100000">
                                          <p:val>
                                            <p:strVal val="#ppt_h"/>
                                          </p:val>
                                        </p:tav>
                                      </p:tavLst>
                                    </p:anim>
                                    <p:anim calcmode="lin" valueType="num">
                                      <p:cBhvr>
                                        <p:cTn id="16" dur="1000" fill="hold"/>
                                        <p:tgtEl>
                                          <p:spTgt spid="16"/>
                                        </p:tgtEl>
                                        <p:attrNameLst>
                                          <p:attrName>style.rotation</p:attrName>
                                        </p:attrNameLst>
                                      </p:cBhvr>
                                      <p:tavLst>
                                        <p:tav tm="0">
                                          <p:val>
                                            <p:fltVal val="90"/>
                                          </p:val>
                                        </p:tav>
                                        <p:tav tm="100000">
                                          <p:val>
                                            <p:fltVal val="0"/>
                                          </p:val>
                                        </p:tav>
                                      </p:tavLst>
                                    </p:anim>
                                    <p:animEffect transition="in" filter="fade">
                                      <p:cBhvr>
                                        <p:cTn id="17" dur="1000"/>
                                        <p:tgtEl>
                                          <p:spTgt spid="16"/>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1000" fill="hold"/>
                                        <p:tgtEl>
                                          <p:spTgt spid="17"/>
                                        </p:tgtEl>
                                        <p:attrNameLst>
                                          <p:attrName>ppt_w</p:attrName>
                                        </p:attrNameLst>
                                      </p:cBhvr>
                                      <p:tavLst>
                                        <p:tav tm="0">
                                          <p:val>
                                            <p:fltVal val="0"/>
                                          </p:val>
                                        </p:tav>
                                        <p:tav tm="100000">
                                          <p:val>
                                            <p:strVal val="#ppt_w"/>
                                          </p:val>
                                        </p:tav>
                                      </p:tavLst>
                                    </p:anim>
                                    <p:anim calcmode="lin" valueType="num">
                                      <p:cBhvr>
                                        <p:cTn id="21" dur="1000" fill="hold"/>
                                        <p:tgtEl>
                                          <p:spTgt spid="17"/>
                                        </p:tgtEl>
                                        <p:attrNameLst>
                                          <p:attrName>ppt_h</p:attrName>
                                        </p:attrNameLst>
                                      </p:cBhvr>
                                      <p:tavLst>
                                        <p:tav tm="0">
                                          <p:val>
                                            <p:fltVal val="0"/>
                                          </p:val>
                                        </p:tav>
                                        <p:tav tm="100000">
                                          <p:val>
                                            <p:strVal val="#ppt_h"/>
                                          </p:val>
                                        </p:tav>
                                      </p:tavLst>
                                    </p:anim>
                                    <p:anim calcmode="lin" valueType="num">
                                      <p:cBhvr>
                                        <p:cTn id="22" dur="1000" fill="hold"/>
                                        <p:tgtEl>
                                          <p:spTgt spid="17"/>
                                        </p:tgtEl>
                                        <p:attrNameLst>
                                          <p:attrName>style.rotation</p:attrName>
                                        </p:attrNameLst>
                                      </p:cBhvr>
                                      <p:tavLst>
                                        <p:tav tm="0">
                                          <p:val>
                                            <p:fltVal val="90"/>
                                          </p:val>
                                        </p:tav>
                                        <p:tav tm="100000">
                                          <p:val>
                                            <p:fltVal val="0"/>
                                          </p:val>
                                        </p:tav>
                                      </p:tavLst>
                                    </p:anim>
                                    <p:animEffect transition="in" filter="fade">
                                      <p:cBhvr>
                                        <p:cTn id="23" dur="1000"/>
                                        <p:tgtEl>
                                          <p:spTgt spid="17"/>
                                        </p:tgtEl>
                                      </p:cBhvr>
                                    </p:animEffect>
                                  </p:childTnLst>
                                </p:cTn>
                              </p:par>
                              <p:par>
                                <p:cTn id="24" presetID="3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fltVal val="0"/>
                                          </p:val>
                                        </p:tav>
                                        <p:tav tm="100000">
                                          <p:val>
                                            <p:strVal val="#ppt_w"/>
                                          </p:val>
                                        </p:tav>
                                      </p:tavLst>
                                    </p:anim>
                                    <p:anim calcmode="lin" valueType="num">
                                      <p:cBhvr>
                                        <p:cTn id="27" dur="1000" fill="hold"/>
                                        <p:tgtEl>
                                          <p:spTgt spid="18"/>
                                        </p:tgtEl>
                                        <p:attrNameLst>
                                          <p:attrName>ppt_h</p:attrName>
                                        </p:attrNameLst>
                                      </p:cBhvr>
                                      <p:tavLst>
                                        <p:tav tm="0">
                                          <p:val>
                                            <p:fltVal val="0"/>
                                          </p:val>
                                        </p:tav>
                                        <p:tav tm="100000">
                                          <p:val>
                                            <p:strVal val="#ppt_h"/>
                                          </p:val>
                                        </p:tav>
                                      </p:tavLst>
                                    </p:anim>
                                    <p:anim calcmode="lin" valueType="num">
                                      <p:cBhvr>
                                        <p:cTn id="28" dur="1000" fill="hold"/>
                                        <p:tgtEl>
                                          <p:spTgt spid="18"/>
                                        </p:tgtEl>
                                        <p:attrNameLst>
                                          <p:attrName>style.rotation</p:attrName>
                                        </p:attrNameLst>
                                      </p:cBhvr>
                                      <p:tavLst>
                                        <p:tav tm="0">
                                          <p:val>
                                            <p:fltVal val="90"/>
                                          </p:val>
                                        </p:tav>
                                        <p:tav tm="100000">
                                          <p:val>
                                            <p:fltVal val="0"/>
                                          </p:val>
                                        </p:tav>
                                      </p:tavLst>
                                    </p:anim>
                                    <p:animEffect transition="in" filter="fade">
                                      <p:cBhvr>
                                        <p:cTn id="29" dur="1000"/>
                                        <p:tgtEl>
                                          <p:spTgt spid="18"/>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1000" fill="hold"/>
                                        <p:tgtEl>
                                          <p:spTgt spid="19"/>
                                        </p:tgtEl>
                                        <p:attrNameLst>
                                          <p:attrName>ppt_w</p:attrName>
                                        </p:attrNameLst>
                                      </p:cBhvr>
                                      <p:tavLst>
                                        <p:tav tm="0">
                                          <p:val>
                                            <p:fltVal val="0"/>
                                          </p:val>
                                        </p:tav>
                                        <p:tav tm="100000">
                                          <p:val>
                                            <p:strVal val="#ppt_w"/>
                                          </p:val>
                                        </p:tav>
                                      </p:tavLst>
                                    </p:anim>
                                    <p:anim calcmode="lin" valueType="num">
                                      <p:cBhvr>
                                        <p:cTn id="33" dur="1000" fill="hold"/>
                                        <p:tgtEl>
                                          <p:spTgt spid="19"/>
                                        </p:tgtEl>
                                        <p:attrNameLst>
                                          <p:attrName>ppt_h</p:attrName>
                                        </p:attrNameLst>
                                      </p:cBhvr>
                                      <p:tavLst>
                                        <p:tav tm="0">
                                          <p:val>
                                            <p:fltVal val="0"/>
                                          </p:val>
                                        </p:tav>
                                        <p:tav tm="100000">
                                          <p:val>
                                            <p:strVal val="#ppt_h"/>
                                          </p:val>
                                        </p:tav>
                                      </p:tavLst>
                                    </p:anim>
                                    <p:anim calcmode="lin" valueType="num">
                                      <p:cBhvr>
                                        <p:cTn id="34" dur="1000" fill="hold"/>
                                        <p:tgtEl>
                                          <p:spTgt spid="19"/>
                                        </p:tgtEl>
                                        <p:attrNameLst>
                                          <p:attrName>style.rotation</p:attrName>
                                        </p:attrNameLst>
                                      </p:cBhvr>
                                      <p:tavLst>
                                        <p:tav tm="0">
                                          <p:val>
                                            <p:fltVal val="90"/>
                                          </p:val>
                                        </p:tav>
                                        <p:tav tm="100000">
                                          <p:val>
                                            <p:fltVal val="0"/>
                                          </p:val>
                                        </p:tav>
                                      </p:tavLst>
                                    </p:anim>
                                    <p:animEffect transition="in" filter="fade">
                                      <p:cBhvr>
                                        <p:cTn id="35" dur="1000"/>
                                        <p:tgtEl>
                                          <p:spTgt spid="19"/>
                                        </p:tgtEl>
                                      </p:cBhvr>
                                    </p:animEffect>
                                  </p:childTnLst>
                                </p:cTn>
                              </p:par>
                              <p:par>
                                <p:cTn id="36" presetID="3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1000" fill="hold"/>
                                        <p:tgtEl>
                                          <p:spTgt spid="20"/>
                                        </p:tgtEl>
                                        <p:attrNameLst>
                                          <p:attrName>ppt_w</p:attrName>
                                        </p:attrNameLst>
                                      </p:cBhvr>
                                      <p:tavLst>
                                        <p:tav tm="0">
                                          <p:val>
                                            <p:fltVal val="0"/>
                                          </p:val>
                                        </p:tav>
                                        <p:tav tm="100000">
                                          <p:val>
                                            <p:strVal val="#ppt_w"/>
                                          </p:val>
                                        </p:tav>
                                      </p:tavLst>
                                    </p:anim>
                                    <p:anim calcmode="lin" valueType="num">
                                      <p:cBhvr>
                                        <p:cTn id="39" dur="1000" fill="hold"/>
                                        <p:tgtEl>
                                          <p:spTgt spid="20"/>
                                        </p:tgtEl>
                                        <p:attrNameLst>
                                          <p:attrName>ppt_h</p:attrName>
                                        </p:attrNameLst>
                                      </p:cBhvr>
                                      <p:tavLst>
                                        <p:tav tm="0">
                                          <p:val>
                                            <p:fltVal val="0"/>
                                          </p:val>
                                        </p:tav>
                                        <p:tav tm="100000">
                                          <p:val>
                                            <p:strVal val="#ppt_h"/>
                                          </p:val>
                                        </p:tav>
                                      </p:tavLst>
                                    </p:anim>
                                    <p:anim calcmode="lin" valueType="num">
                                      <p:cBhvr>
                                        <p:cTn id="40" dur="1000" fill="hold"/>
                                        <p:tgtEl>
                                          <p:spTgt spid="20"/>
                                        </p:tgtEl>
                                        <p:attrNameLst>
                                          <p:attrName>style.rotation</p:attrName>
                                        </p:attrNameLst>
                                      </p:cBhvr>
                                      <p:tavLst>
                                        <p:tav tm="0">
                                          <p:val>
                                            <p:fltVal val="90"/>
                                          </p:val>
                                        </p:tav>
                                        <p:tav tm="100000">
                                          <p:val>
                                            <p:fltVal val="0"/>
                                          </p:val>
                                        </p:tav>
                                      </p:tavLst>
                                    </p:anim>
                                    <p:animEffect transition="in" filter="fade">
                                      <p:cBhvr>
                                        <p:cTn id="41" dur="1000"/>
                                        <p:tgtEl>
                                          <p:spTgt spid="20"/>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1000" fill="hold"/>
                                        <p:tgtEl>
                                          <p:spTgt spid="21"/>
                                        </p:tgtEl>
                                        <p:attrNameLst>
                                          <p:attrName>ppt_w</p:attrName>
                                        </p:attrNameLst>
                                      </p:cBhvr>
                                      <p:tavLst>
                                        <p:tav tm="0">
                                          <p:val>
                                            <p:fltVal val="0"/>
                                          </p:val>
                                        </p:tav>
                                        <p:tav tm="100000">
                                          <p:val>
                                            <p:strVal val="#ppt_w"/>
                                          </p:val>
                                        </p:tav>
                                      </p:tavLst>
                                    </p:anim>
                                    <p:anim calcmode="lin" valueType="num">
                                      <p:cBhvr>
                                        <p:cTn id="45" dur="1000" fill="hold"/>
                                        <p:tgtEl>
                                          <p:spTgt spid="21"/>
                                        </p:tgtEl>
                                        <p:attrNameLst>
                                          <p:attrName>ppt_h</p:attrName>
                                        </p:attrNameLst>
                                      </p:cBhvr>
                                      <p:tavLst>
                                        <p:tav tm="0">
                                          <p:val>
                                            <p:fltVal val="0"/>
                                          </p:val>
                                        </p:tav>
                                        <p:tav tm="100000">
                                          <p:val>
                                            <p:strVal val="#ppt_h"/>
                                          </p:val>
                                        </p:tav>
                                      </p:tavLst>
                                    </p:anim>
                                    <p:anim calcmode="lin" valueType="num">
                                      <p:cBhvr>
                                        <p:cTn id="46" dur="1000" fill="hold"/>
                                        <p:tgtEl>
                                          <p:spTgt spid="21"/>
                                        </p:tgtEl>
                                        <p:attrNameLst>
                                          <p:attrName>style.rotation</p:attrName>
                                        </p:attrNameLst>
                                      </p:cBhvr>
                                      <p:tavLst>
                                        <p:tav tm="0">
                                          <p:val>
                                            <p:fltVal val="90"/>
                                          </p:val>
                                        </p:tav>
                                        <p:tav tm="100000">
                                          <p:val>
                                            <p:fltVal val="0"/>
                                          </p:val>
                                        </p:tav>
                                      </p:tavLst>
                                    </p:anim>
                                    <p:animEffect transition="in" filter="fade">
                                      <p:cBhvr>
                                        <p:cTn id="47" dur="1000"/>
                                        <p:tgtEl>
                                          <p:spTgt spid="21"/>
                                        </p:tgtEl>
                                      </p:cBhvr>
                                    </p:animEffect>
                                  </p:childTnLst>
                                </p:cTn>
                              </p:par>
                              <p:par>
                                <p:cTn id="48" presetID="31"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1000" fill="hold"/>
                                        <p:tgtEl>
                                          <p:spTgt spid="22"/>
                                        </p:tgtEl>
                                        <p:attrNameLst>
                                          <p:attrName>ppt_w</p:attrName>
                                        </p:attrNameLst>
                                      </p:cBhvr>
                                      <p:tavLst>
                                        <p:tav tm="0">
                                          <p:val>
                                            <p:fltVal val="0"/>
                                          </p:val>
                                        </p:tav>
                                        <p:tav tm="100000">
                                          <p:val>
                                            <p:strVal val="#ppt_w"/>
                                          </p:val>
                                        </p:tav>
                                      </p:tavLst>
                                    </p:anim>
                                    <p:anim calcmode="lin" valueType="num">
                                      <p:cBhvr>
                                        <p:cTn id="51" dur="1000" fill="hold"/>
                                        <p:tgtEl>
                                          <p:spTgt spid="22"/>
                                        </p:tgtEl>
                                        <p:attrNameLst>
                                          <p:attrName>ppt_h</p:attrName>
                                        </p:attrNameLst>
                                      </p:cBhvr>
                                      <p:tavLst>
                                        <p:tav tm="0">
                                          <p:val>
                                            <p:fltVal val="0"/>
                                          </p:val>
                                        </p:tav>
                                        <p:tav tm="100000">
                                          <p:val>
                                            <p:strVal val="#ppt_h"/>
                                          </p:val>
                                        </p:tav>
                                      </p:tavLst>
                                    </p:anim>
                                    <p:anim calcmode="lin" valueType="num">
                                      <p:cBhvr>
                                        <p:cTn id="52" dur="1000" fill="hold"/>
                                        <p:tgtEl>
                                          <p:spTgt spid="22"/>
                                        </p:tgtEl>
                                        <p:attrNameLst>
                                          <p:attrName>style.rotation</p:attrName>
                                        </p:attrNameLst>
                                      </p:cBhvr>
                                      <p:tavLst>
                                        <p:tav tm="0">
                                          <p:val>
                                            <p:fltVal val="90"/>
                                          </p:val>
                                        </p:tav>
                                        <p:tav tm="100000">
                                          <p:val>
                                            <p:fltVal val="0"/>
                                          </p:val>
                                        </p:tav>
                                      </p:tavLst>
                                    </p:anim>
                                    <p:animEffect transition="in" filter="fade">
                                      <p:cBhvr>
                                        <p:cTn id="53" dur="1000"/>
                                        <p:tgtEl>
                                          <p:spTgt spid="22"/>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1000" fill="hold"/>
                                        <p:tgtEl>
                                          <p:spTgt spid="23"/>
                                        </p:tgtEl>
                                        <p:attrNameLst>
                                          <p:attrName>ppt_w</p:attrName>
                                        </p:attrNameLst>
                                      </p:cBhvr>
                                      <p:tavLst>
                                        <p:tav tm="0">
                                          <p:val>
                                            <p:fltVal val="0"/>
                                          </p:val>
                                        </p:tav>
                                        <p:tav tm="100000">
                                          <p:val>
                                            <p:strVal val="#ppt_w"/>
                                          </p:val>
                                        </p:tav>
                                      </p:tavLst>
                                    </p:anim>
                                    <p:anim calcmode="lin" valueType="num">
                                      <p:cBhvr>
                                        <p:cTn id="57" dur="1000" fill="hold"/>
                                        <p:tgtEl>
                                          <p:spTgt spid="23"/>
                                        </p:tgtEl>
                                        <p:attrNameLst>
                                          <p:attrName>ppt_h</p:attrName>
                                        </p:attrNameLst>
                                      </p:cBhvr>
                                      <p:tavLst>
                                        <p:tav tm="0">
                                          <p:val>
                                            <p:fltVal val="0"/>
                                          </p:val>
                                        </p:tav>
                                        <p:tav tm="100000">
                                          <p:val>
                                            <p:strVal val="#ppt_h"/>
                                          </p:val>
                                        </p:tav>
                                      </p:tavLst>
                                    </p:anim>
                                    <p:anim calcmode="lin" valueType="num">
                                      <p:cBhvr>
                                        <p:cTn id="58" dur="1000" fill="hold"/>
                                        <p:tgtEl>
                                          <p:spTgt spid="23"/>
                                        </p:tgtEl>
                                        <p:attrNameLst>
                                          <p:attrName>style.rotation</p:attrName>
                                        </p:attrNameLst>
                                      </p:cBhvr>
                                      <p:tavLst>
                                        <p:tav tm="0">
                                          <p:val>
                                            <p:fltVal val="90"/>
                                          </p:val>
                                        </p:tav>
                                        <p:tav tm="100000">
                                          <p:val>
                                            <p:fltVal val="0"/>
                                          </p:val>
                                        </p:tav>
                                      </p:tavLst>
                                    </p:anim>
                                    <p:animEffect transition="in" filter="fade">
                                      <p:cBhvr>
                                        <p:cTn id="59" dur="1000"/>
                                        <p:tgtEl>
                                          <p:spTgt spid="23"/>
                                        </p:tgtEl>
                                      </p:cBhvr>
                                    </p:animEffect>
                                  </p:childTnLst>
                                </p:cTn>
                              </p:par>
                              <p:par>
                                <p:cTn id="60" presetID="31" presetClass="entr" presetSubtype="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1000" fill="hold"/>
                                        <p:tgtEl>
                                          <p:spTgt spid="24"/>
                                        </p:tgtEl>
                                        <p:attrNameLst>
                                          <p:attrName>ppt_w</p:attrName>
                                        </p:attrNameLst>
                                      </p:cBhvr>
                                      <p:tavLst>
                                        <p:tav tm="0">
                                          <p:val>
                                            <p:fltVal val="0"/>
                                          </p:val>
                                        </p:tav>
                                        <p:tav tm="100000">
                                          <p:val>
                                            <p:strVal val="#ppt_w"/>
                                          </p:val>
                                        </p:tav>
                                      </p:tavLst>
                                    </p:anim>
                                    <p:anim calcmode="lin" valueType="num">
                                      <p:cBhvr>
                                        <p:cTn id="63" dur="1000" fill="hold"/>
                                        <p:tgtEl>
                                          <p:spTgt spid="24"/>
                                        </p:tgtEl>
                                        <p:attrNameLst>
                                          <p:attrName>ppt_h</p:attrName>
                                        </p:attrNameLst>
                                      </p:cBhvr>
                                      <p:tavLst>
                                        <p:tav tm="0">
                                          <p:val>
                                            <p:fltVal val="0"/>
                                          </p:val>
                                        </p:tav>
                                        <p:tav tm="100000">
                                          <p:val>
                                            <p:strVal val="#ppt_h"/>
                                          </p:val>
                                        </p:tav>
                                      </p:tavLst>
                                    </p:anim>
                                    <p:anim calcmode="lin" valueType="num">
                                      <p:cBhvr>
                                        <p:cTn id="64" dur="1000" fill="hold"/>
                                        <p:tgtEl>
                                          <p:spTgt spid="24"/>
                                        </p:tgtEl>
                                        <p:attrNameLst>
                                          <p:attrName>style.rotation</p:attrName>
                                        </p:attrNameLst>
                                      </p:cBhvr>
                                      <p:tavLst>
                                        <p:tav tm="0">
                                          <p:val>
                                            <p:fltVal val="90"/>
                                          </p:val>
                                        </p:tav>
                                        <p:tav tm="100000">
                                          <p:val>
                                            <p:fltVal val="0"/>
                                          </p:val>
                                        </p:tav>
                                      </p:tavLst>
                                    </p:anim>
                                    <p:animEffect transition="in" filter="fade">
                                      <p:cBhvr>
                                        <p:cTn id="6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p:bldP spid="19" grpId="0"/>
      <p:bldP spid="21"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zabadkézi sokszög 1"/>
          <p:cNvSpPr/>
          <p:nvPr/>
        </p:nvSpPr>
        <p:spPr>
          <a:xfrm>
            <a:off x="642257" y="859347"/>
            <a:ext cx="7429627" cy="4733053"/>
          </a:xfrm>
          <a:custGeom>
            <a:avLst/>
            <a:gdLst>
              <a:gd name="connsiteX0" fmla="*/ 0 w 7429627"/>
              <a:gd name="connsiteY0" fmla="*/ 4441996 h 4733053"/>
              <a:gd name="connsiteX1" fmla="*/ 762000 w 7429627"/>
              <a:gd name="connsiteY1" fmla="*/ 624 h 4733053"/>
              <a:gd name="connsiteX2" fmla="*/ 2623457 w 7429627"/>
              <a:gd name="connsiteY2" fmla="*/ 4703253 h 4733053"/>
              <a:gd name="connsiteX3" fmla="*/ 4691743 w 7429627"/>
              <a:gd name="connsiteY3" fmla="*/ 1927396 h 4733053"/>
              <a:gd name="connsiteX4" fmla="*/ 2177143 w 7429627"/>
              <a:gd name="connsiteY4" fmla="*/ 305424 h 4733053"/>
              <a:gd name="connsiteX5" fmla="*/ 2558143 w 7429627"/>
              <a:gd name="connsiteY5" fmla="*/ 2308396 h 4733053"/>
              <a:gd name="connsiteX6" fmla="*/ 6030686 w 7429627"/>
              <a:gd name="connsiteY6" fmla="*/ 3952139 h 4733053"/>
              <a:gd name="connsiteX7" fmla="*/ 7413172 w 7429627"/>
              <a:gd name="connsiteY7" fmla="*/ 457824 h 4733053"/>
              <a:gd name="connsiteX8" fmla="*/ 5225143 w 7429627"/>
              <a:gd name="connsiteY8" fmla="*/ 1012996 h 4733053"/>
              <a:gd name="connsiteX9" fmla="*/ 4604657 w 7429627"/>
              <a:gd name="connsiteY9" fmla="*/ 272767 h 473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29627" h="4733053">
                <a:moveTo>
                  <a:pt x="0" y="4441996"/>
                </a:moveTo>
                <a:cubicBezTo>
                  <a:pt x="162378" y="2199538"/>
                  <a:pt x="324757" y="-42919"/>
                  <a:pt x="762000" y="624"/>
                </a:cubicBezTo>
                <a:cubicBezTo>
                  <a:pt x="1199243" y="44167"/>
                  <a:pt x="1968500" y="4382124"/>
                  <a:pt x="2623457" y="4703253"/>
                </a:cubicBezTo>
                <a:cubicBezTo>
                  <a:pt x="3278414" y="5024382"/>
                  <a:pt x="4766129" y="2660367"/>
                  <a:pt x="4691743" y="1927396"/>
                </a:cubicBezTo>
                <a:cubicBezTo>
                  <a:pt x="4617357" y="1194425"/>
                  <a:pt x="2532743" y="241924"/>
                  <a:pt x="2177143" y="305424"/>
                </a:cubicBezTo>
                <a:cubicBezTo>
                  <a:pt x="1821543" y="368924"/>
                  <a:pt x="1915886" y="1700610"/>
                  <a:pt x="2558143" y="2308396"/>
                </a:cubicBezTo>
                <a:cubicBezTo>
                  <a:pt x="3200400" y="2916182"/>
                  <a:pt x="5221515" y="4260568"/>
                  <a:pt x="6030686" y="3952139"/>
                </a:cubicBezTo>
                <a:cubicBezTo>
                  <a:pt x="6839857" y="3643710"/>
                  <a:pt x="7547429" y="947681"/>
                  <a:pt x="7413172" y="457824"/>
                </a:cubicBezTo>
                <a:cubicBezTo>
                  <a:pt x="7278915" y="-32033"/>
                  <a:pt x="5693229" y="1043839"/>
                  <a:pt x="5225143" y="1012996"/>
                </a:cubicBezTo>
                <a:cubicBezTo>
                  <a:pt x="4757057" y="982153"/>
                  <a:pt x="4680857" y="627460"/>
                  <a:pt x="4604657" y="2727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zabadkézi sokszög 2"/>
          <p:cNvSpPr/>
          <p:nvPr/>
        </p:nvSpPr>
        <p:spPr>
          <a:xfrm>
            <a:off x="670766" y="703386"/>
            <a:ext cx="7996910" cy="5068052"/>
          </a:xfrm>
          <a:custGeom>
            <a:avLst/>
            <a:gdLst>
              <a:gd name="connsiteX0" fmla="*/ 0 w 7429627"/>
              <a:gd name="connsiteY0" fmla="*/ 4441996 h 4733053"/>
              <a:gd name="connsiteX1" fmla="*/ 762000 w 7429627"/>
              <a:gd name="connsiteY1" fmla="*/ 624 h 4733053"/>
              <a:gd name="connsiteX2" fmla="*/ 2623457 w 7429627"/>
              <a:gd name="connsiteY2" fmla="*/ 4703253 h 4733053"/>
              <a:gd name="connsiteX3" fmla="*/ 4691743 w 7429627"/>
              <a:gd name="connsiteY3" fmla="*/ 1927396 h 4733053"/>
              <a:gd name="connsiteX4" fmla="*/ 2177143 w 7429627"/>
              <a:gd name="connsiteY4" fmla="*/ 305424 h 4733053"/>
              <a:gd name="connsiteX5" fmla="*/ 2558143 w 7429627"/>
              <a:gd name="connsiteY5" fmla="*/ 2308396 h 4733053"/>
              <a:gd name="connsiteX6" fmla="*/ 6030686 w 7429627"/>
              <a:gd name="connsiteY6" fmla="*/ 3952139 h 4733053"/>
              <a:gd name="connsiteX7" fmla="*/ 7413172 w 7429627"/>
              <a:gd name="connsiteY7" fmla="*/ 457824 h 4733053"/>
              <a:gd name="connsiteX8" fmla="*/ 5225143 w 7429627"/>
              <a:gd name="connsiteY8" fmla="*/ 1012996 h 4733053"/>
              <a:gd name="connsiteX9" fmla="*/ 4604657 w 7429627"/>
              <a:gd name="connsiteY9" fmla="*/ 272767 h 4733053"/>
              <a:gd name="connsiteX0" fmla="*/ 57147 w 8054057"/>
              <a:gd name="connsiteY0" fmla="*/ 4441738 h 4914993"/>
              <a:gd name="connsiteX1" fmla="*/ 819147 w 8054057"/>
              <a:gd name="connsiteY1" fmla="*/ 366 h 4914993"/>
              <a:gd name="connsiteX2" fmla="*/ 8040525 w 8054057"/>
              <a:gd name="connsiteY2" fmla="*/ 4194526 h 4914993"/>
              <a:gd name="connsiteX3" fmla="*/ 2680604 w 8054057"/>
              <a:gd name="connsiteY3" fmla="*/ 4702995 h 4914993"/>
              <a:gd name="connsiteX4" fmla="*/ 4748890 w 8054057"/>
              <a:gd name="connsiteY4" fmla="*/ 1927138 h 4914993"/>
              <a:gd name="connsiteX5" fmla="*/ 2234290 w 8054057"/>
              <a:gd name="connsiteY5" fmla="*/ 305166 h 4914993"/>
              <a:gd name="connsiteX6" fmla="*/ 2615290 w 8054057"/>
              <a:gd name="connsiteY6" fmla="*/ 2308138 h 4914993"/>
              <a:gd name="connsiteX7" fmla="*/ 6087833 w 8054057"/>
              <a:gd name="connsiteY7" fmla="*/ 3951881 h 4914993"/>
              <a:gd name="connsiteX8" fmla="*/ 7470319 w 8054057"/>
              <a:gd name="connsiteY8" fmla="*/ 457566 h 4914993"/>
              <a:gd name="connsiteX9" fmla="*/ 5282290 w 8054057"/>
              <a:gd name="connsiteY9" fmla="*/ 1012738 h 4914993"/>
              <a:gd name="connsiteX10" fmla="*/ 4661804 w 8054057"/>
              <a:gd name="connsiteY10" fmla="*/ 272509 h 4914993"/>
              <a:gd name="connsiteX0" fmla="*/ 0 w 7996910"/>
              <a:gd name="connsiteY0" fmla="*/ 4594122 h 5067377"/>
              <a:gd name="connsiteX1" fmla="*/ 957942 w 7996910"/>
              <a:gd name="connsiteY1" fmla="*/ 350 h 5067377"/>
              <a:gd name="connsiteX2" fmla="*/ 7983378 w 7996910"/>
              <a:gd name="connsiteY2" fmla="*/ 4346910 h 5067377"/>
              <a:gd name="connsiteX3" fmla="*/ 2623457 w 7996910"/>
              <a:gd name="connsiteY3" fmla="*/ 4855379 h 5067377"/>
              <a:gd name="connsiteX4" fmla="*/ 4691743 w 7996910"/>
              <a:gd name="connsiteY4" fmla="*/ 2079522 h 5067377"/>
              <a:gd name="connsiteX5" fmla="*/ 2177143 w 7996910"/>
              <a:gd name="connsiteY5" fmla="*/ 457550 h 5067377"/>
              <a:gd name="connsiteX6" fmla="*/ 2558143 w 7996910"/>
              <a:gd name="connsiteY6" fmla="*/ 2460522 h 5067377"/>
              <a:gd name="connsiteX7" fmla="*/ 6030686 w 7996910"/>
              <a:gd name="connsiteY7" fmla="*/ 4104265 h 5067377"/>
              <a:gd name="connsiteX8" fmla="*/ 7413172 w 7996910"/>
              <a:gd name="connsiteY8" fmla="*/ 609950 h 5067377"/>
              <a:gd name="connsiteX9" fmla="*/ 5225143 w 7996910"/>
              <a:gd name="connsiteY9" fmla="*/ 1165122 h 5067377"/>
              <a:gd name="connsiteX10" fmla="*/ 4604657 w 7996910"/>
              <a:gd name="connsiteY10" fmla="*/ 424893 h 5067377"/>
              <a:gd name="connsiteX0" fmla="*/ 1532676 w 9529586"/>
              <a:gd name="connsiteY0" fmla="*/ 4661797 h 5135052"/>
              <a:gd name="connsiteX1" fmla="*/ 2490618 w 9529586"/>
              <a:gd name="connsiteY1" fmla="*/ 68025 h 5135052"/>
              <a:gd name="connsiteX2" fmla="*/ 9516054 w 9529586"/>
              <a:gd name="connsiteY2" fmla="*/ 4414585 h 5135052"/>
              <a:gd name="connsiteX3" fmla="*/ 4156133 w 9529586"/>
              <a:gd name="connsiteY3" fmla="*/ 4923054 h 5135052"/>
              <a:gd name="connsiteX4" fmla="*/ 6224419 w 9529586"/>
              <a:gd name="connsiteY4" fmla="*/ 2147197 h 5135052"/>
              <a:gd name="connsiteX5" fmla="*/ 3709819 w 9529586"/>
              <a:gd name="connsiteY5" fmla="*/ 525225 h 5135052"/>
              <a:gd name="connsiteX6" fmla="*/ 4090819 w 9529586"/>
              <a:gd name="connsiteY6" fmla="*/ 2528197 h 5135052"/>
              <a:gd name="connsiteX7" fmla="*/ 7563362 w 9529586"/>
              <a:gd name="connsiteY7" fmla="*/ 4171940 h 5135052"/>
              <a:gd name="connsiteX8" fmla="*/ 8945848 w 9529586"/>
              <a:gd name="connsiteY8" fmla="*/ 677625 h 5135052"/>
              <a:gd name="connsiteX9" fmla="*/ 6757819 w 9529586"/>
              <a:gd name="connsiteY9" fmla="*/ 1232797 h 5135052"/>
              <a:gd name="connsiteX10" fmla="*/ 6137333 w 9529586"/>
              <a:gd name="connsiteY10" fmla="*/ 492568 h 5135052"/>
              <a:gd name="connsiteX0" fmla="*/ 0 w 7996910"/>
              <a:gd name="connsiteY0" fmla="*/ 4594797 h 5068052"/>
              <a:gd name="connsiteX1" fmla="*/ 957942 w 7996910"/>
              <a:gd name="connsiteY1" fmla="*/ 1025 h 5068052"/>
              <a:gd name="connsiteX2" fmla="*/ 7983378 w 7996910"/>
              <a:gd name="connsiteY2" fmla="*/ 4347585 h 5068052"/>
              <a:gd name="connsiteX3" fmla="*/ 2623457 w 7996910"/>
              <a:gd name="connsiteY3" fmla="*/ 4856054 h 5068052"/>
              <a:gd name="connsiteX4" fmla="*/ 4691743 w 7996910"/>
              <a:gd name="connsiteY4" fmla="*/ 2080197 h 5068052"/>
              <a:gd name="connsiteX5" fmla="*/ 2177143 w 7996910"/>
              <a:gd name="connsiteY5" fmla="*/ 458225 h 5068052"/>
              <a:gd name="connsiteX6" fmla="*/ 2558143 w 7996910"/>
              <a:gd name="connsiteY6" fmla="*/ 2461197 h 5068052"/>
              <a:gd name="connsiteX7" fmla="*/ 6030686 w 7996910"/>
              <a:gd name="connsiteY7" fmla="*/ 4104940 h 5068052"/>
              <a:gd name="connsiteX8" fmla="*/ 7413172 w 7996910"/>
              <a:gd name="connsiteY8" fmla="*/ 610625 h 5068052"/>
              <a:gd name="connsiteX9" fmla="*/ 5225143 w 7996910"/>
              <a:gd name="connsiteY9" fmla="*/ 1165797 h 5068052"/>
              <a:gd name="connsiteX10" fmla="*/ 4604657 w 7996910"/>
              <a:gd name="connsiteY10" fmla="*/ 425568 h 50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96910" h="5068052">
                <a:moveTo>
                  <a:pt x="0" y="4594797"/>
                </a:moveTo>
                <a:cubicBezTo>
                  <a:pt x="162378" y="2352339"/>
                  <a:pt x="722322" y="71964"/>
                  <a:pt x="957942" y="1025"/>
                </a:cubicBezTo>
                <a:cubicBezTo>
                  <a:pt x="1193562" y="-69914"/>
                  <a:pt x="7673135" y="3563814"/>
                  <a:pt x="7983378" y="4347585"/>
                </a:cubicBezTo>
                <a:cubicBezTo>
                  <a:pt x="8293621" y="5131356"/>
                  <a:pt x="3172063" y="5233952"/>
                  <a:pt x="2623457" y="4856054"/>
                </a:cubicBezTo>
                <a:cubicBezTo>
                  <a:pt x="2074851" y="4478156"/>
                  <a:pt x="4766129" y="2813168"/>
                  <a:pt x="4691743" y="2080197"/>
                </a:cubicBezTo>
                <a:cubicBezTo>
                  <a:pt x="4617357" y="1347226"/>
                  <a:pt x="2532743" y="394725"/>
                  <a:pt x="2177143" y="458225"/>
                </a:cubicBezTo>
                <a:cubicBezTo>
                  <a:pt x="1821543" y="521725"/>
                  <a:pt x="1915886" y="1853411"/>
                  <a:pt x="2558143" y="2461197"/>
                </a:cubicBezTo>
                <a:cubicBezTo>
                  <a:pt x="3200400" y="3068983"/>
                  <a:pt x="5221515" y="4413369"/>
                  <a:pt x="6030686" y="4104940"/>
                </a:cubicBezTo>
                <a:cubicBezTo>
                  <a:pt x="6839857" y="3796511"/>
                  <a:pt x="7547429" y="1100482"/>
                  <a:pt x="7413172" y="610625"/>
                </a:cubicBezTo>
                <a:cubicBezTo>
                  <a:pt x="7278915" y="120768"/>
                  <a:pt x="5693229" y="1196640"/>
                  <a:pt x="5225143" y="1165797"/>
                </a:cubicBezTo>
                <a:cubicBezTo>
                  <a:pt x="4757057" y="1134954"/>
                  <a:pt x="4680857" y="780261"/>
                  <a:pt x="4604657" y="42556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6" descr="http://www.headus.com.au/samples/killeroo/nurbs.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0189" y="116632"/>
            <a:ext cx="3748315" cy="2482245"/>
          </a:xfrm>
          <a:prstGeom prst="rect">
            <a:avLst/>
          </a:prstGeom>
          <a:noFill/>
          <a:extLst>
            <a:ext uri="{909E8E84-426E-40DD-AFC4-6F175D3DCCD1}">
              <a14:hiddenFill xmlns:a14="http://schemas.microsoft.com/office/drawing/2010/main">
                <a:solidFill>
                  <a:srgbClr val="FFFFFF"/>
                </a:solidFill>
              </a14:hiddenFill>
            </a:ext>
          </a:extLst>
        </p:spPr>
      </p:pic>
      <p:sp>
        <p:nvSpPr>
          <p:cNvPr id="20483" name="Rectangle 3"/>
          <p:cNvSpPr>
            <a:spLocks noChangeArrowheads="1"/>
          </p:cNvSpPr>
          <p:nvPr/>
        </p:nvSpPr>
        <p:spPr bwMode="auto">
          <a:xfrm>
            <a:off x="250825" y="1341438"/>
            <a:ext cx="88931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l">
              <a:spcBef>
                <a:spcPct val="20000"/>
              </a:spcBef>
              <a:buClr>
                <a:schemeClr val="accent2"/>
              </a:buClr>
              <a:buSzPct val="75000"/>
            </a:pPr>
            <a:r>
              <a:rPr lang="hu-HU" altLang="hu-HU" sz="3200" dirty="0">
                <a:latin typeface="+mn-lt"/>
              </a:rPr>
              <a:t>Felület a 3D tér 2D részhalmaza</a:t>
            </a:r>
            <a:r>
              <a:rPr lang="en-US" altLang="hu-HU" sz="3200" dirty="0">
                <a:latin typeface="+mn-lt"/>
              </a:rPr>
              <a:t>: </a:t>
            </a:r>
          </a:p>
          <a:p>
            <a:pPr lvl="1" algn="l">
              <a:spcBef>
                <a:spcPct val="20000"/>
              </a:spcBef>
              <a:buClr>
                <a:schemeClr val="tx1"/>
              </a:buClr>
              <a:buSzPct val="100000"/>
              <a:buFontTx/>
              <a:buChar char="–"/>
            </a:pPr>
            <a:r>
              <a:rPr lang="hu-HU" altLang="hu-HU" sz="2800" dirty="0">
                <a:latin typeface="+mn-lt"/>
              </a:rPr>
              <a:t>K</a:t>
            </a:r>
            <a:r>
              <a:rPr lang="en-US" altLang="hu-HU" sz="2800" dirty="0" err="1">
                <a:latin typeface="+mn-lt"/>
              </a:rPr>
              <a:t>oordin</a:t>
            </a:r>
            <a:r>
              <a:rPr lang="hu-HU" altLang="hu-HU" sz="2800" dirty="0" err="1">
                <a:latin typeface="+mn-lt"/>
              </a:rPr>
              <a:t>áták</a:t>
            </a:r>
            <a:r>
              <a:rPr lang="hu-HU" altLang="hu-HU" sz="2800" dirty="0">
                <a:latin typeface="+mn-lt"/>
              </a:rPr>
              <a:t> kielégítenek egy egyenletet</a:t>
            </a:r>
            <a:endParaRPr lang="en-US" altLang="hu-HU" sz="2800" dirty="0">
              <a:latin typeface="+mn-lt"/>
            </a:endParaRPr>
          </a:p>
          <a:p>
            <a:pPr lvl="1" algn="l">
              <a:spcBef>
                <a:spcPct val="20000"/>
              </a:spcBef>
              <a:buClr>
                <a:schemeClr val="tx1"/>
              </a:buClr>
              <a:buSzPct val="100000"/>
              <a:buFontTx/>
              <a:buChar char="–"/>
            </a:pPr>
            <a:r>
              <a:rPr lang="en-US" altLang="hu-HU" sz="2800" b="1" u="sng" dirty="0">
                <a:latin typeface="+mn-lt"/>
              </a:rPr>
              <a:t>implicit</a:t>
            </a:r>
            <a:r>
              <a:rPr lang="en-US" altLang="hu-HU" sz="2800" dirty="0">
                <a:latin typeface="+mn-lt"/>
              </a:rPr>
              <a:t>: </a:t>
            </a:r>
            <a:r>
              <a:rPr lang="en-US" altLang="hu-HU" sz="2800" dirty="0"/>
              <a:t>	</a:t>
            </a:r>
            <a:r>
              <a:rPr lang="hu-HU" altLang="hu-HU" sz="2800" dirty="0"/>
              <a:t>	</a:t>
            </a:r>
            <a:r>
              <a:rPr lang="en-US" altLang="hu-HU" sz="2800" i="1" dirty="0"/>
              <a:t>f</a:t>
            </a:r>
            <a:r>
              <a:rPr lang="en-US" altLang="hu-HU" sz="2800" dirty="0"/>
              <a:t>(</a:t>
            </a:r>
            <a:r>
              <a:rPr lang="en-US" altLang="hu-HU" sz="2800" i="1" dirty="0"/>
              <a:t>x</a:t>
            </a:r>
            <a:r>
              <a:rPr lang="en-US" altLang="hu-HU" sz="2800" dirty="0"/>
              <a:t>, </a:t>
            </a:r>
            <a:r>
              <a:rPr lang="en-US" altLang="hu-HU" sz="2800" i="1" dirty="0"/>
              <a:t>y</a:t>
            </a:r>
            <a:r>
              <a:rPr lang="en-US" altLang="hu-HU" sz="2800" dirty="0"/>
              <a:t>, </a:t>
            </a:r>
            <a:r>
              <a:rPr lang="en-US" altLang="hu-HU" sz="2800" i="1" dirty="0"/>
              <a:t>z</a:t>
            </a:r>
            <a:r>
              <a:rPr lang="en-US" altLang="hu-HU" sz="2800" dirty="0"/>
              <a:t>) = 0</a:t>
            </a:r>
          </a:p>
          <a:p>
            <a:pPr lvl="2" algn="l">
              <a:spcBef>
                <a:spcPct val="20000"/>
              </a:spcBef>
              <a:buClr>
                <a:schemeClr val="accent1"/>
              </a:buClr>
              <a:buSzPct val="62000"/>
              <a:buFont typeface="Monotype Sorts" pitchFamily="2" charset="2"/>
              <a:buChar char="l"/>
            </a:pPr>
            <a:r>
              <a:rPr lang="hu-HU" altLang="hu-HU" dirty="0"/>
              <a:t>gömb</a:t>
            </a:r>
            <a:r>
              <a:rPr lang="en-US" altLang="hu-HU" dirty="0"/>
              <a:t>:	</a:t>
            </a:r>
            <a:r>
              <a:rPr lang="hu-HU" altLang="hu-HU" dirty="0"/>
              <a:t>	</a:t>
            </a:r>
            <a:r>
              <a:rPr lang="en-US" altLang="hu-HU" dirty="0"/>
              <a:t>(</a:t>
            </a:r>
            <a:r>
              <a:rPr lang="en-US" altLang="hu-HU" i="1" dirty="0"/>
              <a:t>x - x</a:t>
            </a:r>
            <a:r>
              <a:rPr lang="en-US" altLang="hu-HU" dirty="0"/>
              <a:t>0)</a:t>
            </a:r>
            <a:r>
              <a:rPr lang="en-US" altLang="hu-HU" baseline="30000" dirty="0"/>
              <a:t>2</a:t>
            </a:r>
            <a:r>
              <a:rPr lang="en-US" altLang="hu-HU" dirty="0"/>
              <a:t> + (</a:t>
            </a:r>
            <a:r>
              <a:rPr lang="en-US" altLang="hu-HU" i="1" dirty="0"/>
              <a:t>y - y</a:t>
            </a:r>
            <a:r>
              <a:rPr lang="en-US" altLang="hu-HU" dirty="0"/>
              <a:t>0)</a:t>
            </a:r>
            <a:r>
              <a:rPr lang="en-US" altLang="hu-HU" baseline="30000" dirty="0"/>
              <a:t>2</a:t>
            </a:r>
            <a:r>
              <a:rPr lang="en-US" altLang="hu-HU" dirty="0"/>
              <a:t> + (</a:t>
            </a:r>
            <a:r>
              <a:rPr lang="en-US" altLang="hu-HU" i="1" dirty="0"/>
              <a:t>z - z</a:t>
            </a:r>
            <a:r>
              <a:rPr lang="en-US" altLang="hu-HU" dirty="0"/>
              <a:t>0)</a:t>
            </a:r>
            <a:r>
              <a:rPr lang="en-US" altLang="hu-HU" baseline="30000" dirty="0"/>
              <a:t>2</a:t>
            </a:r>
            <a:r>
              <a:rPr lang="en-US" altLang="hu-HU" dirty="0"/>
              <a:t> - </a:t>
            </a:r>
            <a:r>
              <a:rPr lang="en-US" altLang="hu-HU" i="1" dirty="0"/>
              <a:t>R</a:t>
            </a:r>
            <a:r>
              <a:rPr lang="en-US" altLang="hu-HU" baseline="30000" dirty="0"/>
              <a:t>2</a:t>
            </a:r>
            <a:r>
              <a:rPr lang="en-US" altLang="hu-HU" dirty="0"/>
              <a:t> = 0</a:t>
            </a:r>
          </a:p>
          <a:p>
            <a:pPr lvl="1" algn="l">
              <a:spcBef>
                <a:spcPct val="20000"/>
              </a:spcBef>
              <a:buClr>
                <a:schemeClr val="tx1"/>
              </a:buClr>
              <a:buSzPct val="100000"/>
              <a:buFontTx/>
              <a:buChar char="–"/>
            </a:pPr>
            <a:r>
              <a:rPr lang="en-US" altLang="hu-HU" sz="2800" b="1" u="sng" dirty="0" err="1">
                <a:latin typeface="+mn-lt"/>
              </a:rPr>
              <a:t>parametri</a:t>
            </a:r>
            <a:r>
              <a:rPr lang="hu-HU" altLang="hu-HU" sz="2800" b="1" u="sng" dirty="0" err="1">
                <a:latin typeface="+mn-lt"/>
              </a:rPr>
              <a:t>kus</a:t>
            </a:r>
            <a:r>
              <a:rPr lang="en-US" altLang="hu-HU" sz="2800" dirty="0">
                <a:latin typeface="+mn-lt"/>
              </a:rPr>
              <a:t>: </a:t>
            </a:r>
            <a:r>
              <a:rPr lang="en-US" altLang="hu-HU" sz="2800" dirty="0"/>
              <a:t>	</a:t>
            </a:r>
            <a:r>
              <a:rPr lang="en-US" altLang="hu-HU" sz="2800" i="1" dirty="0"/>
              <a:t>x</a:t>
            </a:r>
            <a:r>
              <a:rPr lang="en-US" altLang="hu-HU" sz="2800" dirty="0"/>
              <a:t> = </a:t>
            </a:r>
            <a:r>
              <a:rPr lang="en-US" altLang="hu-HU" sz="2800" i="1" dirty="0"/>
              <a:t>x</a:t>
            </a:r>
            <a:r>
              <a:rPr lang="en-US" altLang="hu-HU" sz="2800" dirty="0"/>
              <a:t>(</a:t>
            </a:r>
            <a:r>
              <a:rPr lang="en-US" altLang="hu-HU" sz="2800" i="1" dirty="0" err="1"/>
              <a:t>u,v</a:t>
            </a:r>
            <a:r>
              <a:rPr lang="en-US" altLang="hu-HU" sz="2800" dirty="0"/>
              <a:t>), </a:t>
            </a:r>
            <a:r>
              <a:rPr lang="en-US" altLang="hu-HU" sz="2800" i="1" dirty="0"/>
              <a:t>y</a:t>
            </a:r>
            <a:r>
              <a:rPr lang="en-US" altLang="hu-HU" sz="2800" dirty="0"/>
              <a:t> = </a:t>
            </a:r>
            <a:r>
              <a:rPr lang="en-US" altLang="hu-HU" sz="2800" i="1" dirty="0"/>
              <a:t>y</a:t>
            </a:r>
            <a:r>
              <a:rPr lang="en-US" altLang="hu-HU" sz="2800" dirty="0"/>
              <a:t>(</a:t>
            </a:r>
            <a:r>
              <a:rPr lang="en-US" altLang="hu-HU" sz="2800" i="1" dirty="0" err="1"/>
              <a:t>u,v</a:t>
            </a:r>
            <a:r>
              <a:rPr lang="en-US" altLang="hu-HU" sz="2800" dirty="0"/>
              <a:t>), </a:t>
            </a:r>
            <a:r>
              <a:rPr lang="en-US" altLang="hu-HU" sz="2800" i="1" dirty="0"/>
              <a:t>z</a:t>
            </a:r>
            <a:r>
              <a:rPr lang="en-US" altLang="hu-HU" sz="2800" dirty="0"/>
              <a:t> = </a:t>
            </a:r>
            <a:r>
              <a:rPr lang="en-US" altLang="hu-HU" sz="2800" i="1" dirty="0"/>
              <a:t>z</a:t>
            </a:r>
            <a:r>
              <a:rPr lang="en-US" altLang="hu-HU" sz="2800" dirty="0"/>
              <a:t>(</a:t>
            </a:r>
            <a:r>
              <a:rPr lang="en-US" altLang="hu-HU" sz="2800" i="1" dirty="0" err="1"/>
              <a:t>u,v</a:t>
            </a:r>
            <a:r>
              <a:rPr lang="en-US" altLang="hu-HU" sz="2800" dirty="0" smtClean="0"/>
              <a:t>) </a:t>
            </a:r>
            <a:endParaRPr lang="en-US" altLang="hu-HU" sz="2800" dirty="0"/>
          </a:p>
          <a:p>
            <a:pPr lvl="1" algn="l">
              <a:spcBef>
                <a:spcPct val="20000"/>
              </a:spcBef>
              <a:buClr>
                <a:schemeClr val="tx1"/>
              </a:buClr>
              <a:buSzPct val="100000"/>
            </a:pPr>
            <a:r>
              <a:rPr lang="en-US" altLang="hu-HU" sz="2800" i="1" dirty="0"/>
              <a:t>				</a:t>
            </a:r>
            <a:r>
              <a:rPr lang="hu-HU" altLang="hu-HU" sz="2800" i="1" dirty="0"/>
              <a:t>	</a:t>
            </a:r>
            <a:r>
              <a:rPr lang="en-US" altLang="hu-HU" sz="2800" i="1" dirty="0" smtClean="0"/>
              <a:t>    </a:t>
            </a:r>
            <a:r>
              <a:rPr lang="en-US" altLang="hu-HU" sz="2800" i="1" dirty="0" err="1" smtClean="0"/>
              <a:t>u,v</a:t>
            </a:r>
            <a:r>
              <a:rPr lang="en-US" altLang="hu-HU" sz="2800" dirty="0">
                <a:latin typeface="Symbol" pitchFamily="18" charset="2"/>
                <a:sym typeface="Symbol" pitchFamily="18" charset="2"/>
              </a:rPr>
              <a:t></a:t>
            </a:r>
            <a:r>
              <a:rPr lang="en-US" altLang="hu-HU" sz="2800" dirty="0"/>
              <a:t> [0,1]</a:t>
            </a:r>
          </a:p>
          <a:p>
            <a:pPr lvl="2" algn="l">
              <a:spcBef>
                <a:spcPct val="20000"/>
              </a:spcBef>
              <a:buClr>
                <a:schemeClr val="accent1"/>
              </a:buClr>
              <a:buSzPct val="62000"/>
              <a:buFont typeface="Monotype Sorts" pitchFamily="2" charset="2"/>
              <a:buChar char="l"/>
            </a:pPr>
            <a:r>
              <a:rPr lang="hu-HU" altLang="hu-HU" dirty="0"/>
              <a:t>gömb</a:t>
            </a:r>
            <a:r>
              <a:rPr lang="en-US" altLang="hu-HU" dirty="0"/>
              <a:t>	</a:t>
            </a:r>
            <a:r>
              <a:rPr lang="hu-HU" altLang="hu-HU" dirty="0"/>
              <a:t>	</a:t>
            </a:r>
            <a:r>
              <a:rPr lang="en-US" altLang="hu-HU" dirty="0" smtClean="0"/>
              <a:t>     </a:t>
            </a:r>
            <a:r>
              <a:rPr lang="en-US" altLang="hu-HU" i="1" dirty="0" smtClean="0"/>
              <a:t>x </a:t>
            </a:r>
            <a:r>
              <a:rPr lang="en-US" altLang="hu-HU" i="1" dirty="0"/>
              <a:t>= x</a:t>
            </a:r>
            <a:r>
              <a:rPr lang="en-US" altLang="hu-HU" dirty="0"/>
              <a:t>0 + </a:t>
            </a:r>
            <a:r>
              <a:rPr lang="en-US" altLang="hu-HU" i="1" dirty="0"/>
              <a:t>R</a:t>
            </a:r>
            <a:r>
              <a:rPr lang="en-US" altLang="hu-HU" dirty="0"/>
              <a:t> </a:t>
            </a:r>
            <a:r>
              <a:rPr lang="en-US" altLang="hu-HU" dirty="0" smtClean="0"/>
              <a:t>cos</a:t>
            </a:r>
            <a:r>
              <a:rPr lang="hu-HU" altLang="hu-HU" dirty="0" smtClean="0"/>
              <a:t>(</a:t>
            </a:r>
            <a:r>
              <a:rPr lang="en-US" altLang="hu-HU" dirty="0" smtClean="0"/>
              <a:t>2</a:t>
            </a:r>
            <a:r>
              <a:rPr lang="en-US" altLang="hu-HU" dirty="0">
                <a:sym typeface="Symbol" pitchFamily="18" charset="2"/>
              </a:rPr>
              <a:t></a:t>
            </a:r>
            <a:r>
              <a:rPr lang="en-US" altLang="hu-HU" i="1" dirty="0" smtClean="0">
                <a:sym typeface="Symbol" pitchFamily="18" charset="2"/>
              </a:rPr>
              <a:t>u</a:t>
            </a:r>
            <a:r>
              <a:rPr lang="hu-HU" altLang="hu-HU" dirty="0">
                <a:sym typeface="Symbol" pitchFamily="18" charset="2"/>
              </a:rPr>
              <a:t>)</a:t>
            </a:r>
            <a:r>
              <a:rPr lang="en-US" altLang="hu-HU" dirty="0" smtClean="0">
                <a:sym typeface="Symbol" pitchFamily="18" charset="2"/>
              </a:rPr>
              <a:t> sin</a:t>
            </a:r>
            <a:r>
              <a:rPr lang="hu-HU" altLang="hu-HU" dirty="0" smtClean="0">
                <a:sym typeface="Symbol" pitchFamily="18" charset="2"/>
              </a:rPr>
              <a:t>(</a:t>
            </a:r>
            <a:r>
              <a:rPr lang="en-US" altLang="hu-HU" dirty="0" smtClean="0">
                <a:sym typeface="Symbol" pitchFamily="18" charset="2"/>
              </a:rPr>
              <a:t></a:t>
            </a:r>
            <a:r>
              <a:rPr lang="en-US" altLang="hu-HU" i="1" dirty="0" smtClean="0">
                <a:sym typeface="Symbol" pitchFamily="18" charset="2"/>
              </a:rPr>
              <a:t>v</a:t>
            </a:r>
            <a:r>
              <a:rPr lang="hu-HU" altLang="hu-HU" dirty="0" smtClean="0">
                <a:sym typeface="Symbol" pitchFamily="18" charset="2"/>
              </a:rPr>
              <a:t>)</a:t>
            </a:r>
            <a:r>
              <a:rPr lang="en-US" altLang="hu-HU" dirty="0" smtClean="0">
                <a:sym typeface="Symbol" pitchFamily="18" charset="2"/>
              </a:rPr>
              <a:t> </a:t>
            </a:r>
            <a:r>
              <a:rPr lang="en-US" altLang="hu-HU" dirty="0">
                <a:sym typeface="Symbol" pitchFamily="18" charset="2"/>
              </a:rPr>
              <a:t>			</a:t>
            </a:r>
            <a:r>
              <a:rPr lang="hu-HU" altLang="hu-HU" dirty="0">
                <a:sym typeface="Symbol" pitchFamily="18" charset="2"/>
              </a:rPr>
              <a:t>	 </a:t>
            </a:r>
            <a:r>
              <a:rPr lang="hu-HU" altLang="hu-HU" dirty="0" smtClean="0">
                <a:sym typeface="Symbol" pitchFamily="18" charset="2"/>
              </a:rPr>
              <a:t>    </a:t>
            </a:r>
            <a:r>
              <a:rPr lang="en-US" altLang="hu-HU" i="1" dirty="0" smtClean="0">
                <a:sym typeface="Symbol" pitchFamily="18" charset="2"/>
              </a:rPr>
              <a:t>y </a:t>
            </a:r>
            <a:r>
              <a:rPr lang="en-US" altLang="hu-HU" i="1" dirty="0">
                <a:sym typeface="Symbol" pitchFamily="18" charset="2"/>
              </a:rPr>
              <a:t>= y</a:t>
            </a:r>
            <a:r>
              <a:rPr lang="en-US" altLang="hu-HU" dirty="0">
                <a:sym typeface="Symbol" pitchFamily="18" charset="2"/>
              </a:rPr>
              <a:t>0 + </a:t>
            </a:r>
            <a:r>
              <a:rPr lang="en-US" altLang="hu-HU" i="1" dirty="0"/>
              <a:t>R</a:t>
            </a:r>
            <a:r>
              <a:rPr lang="en-US" altLang="hu-HU" dirty="0"/>
              <a:t> </a:t>
            </a:r>
            <a:r>
              <a:rPr lang="en-US" altLang="hu-HU" dirty="0" smtClean="0">
                <a:sym typeface="Symbol" pitchFamily="18" charset="2"/>
              </a:rPr>
              <a:t>sin</a:t>
            </a:r>
            <a:r>
              <a:rPr lang="hu-HU" altLang="hu-HU" dirty="0" smtClean="0"/>
              <a:t>(</a:t>
            </a:r>
            <a:r>
              <a:rPr lang="en-US" altLang="hu-HU" dirty="0" smtClean="0"/>
              <a:t>2</a:t>
            </a:r>
            <a:r>
              <a:rPr lang="en-US" altLang="hu-HU" dirty="0">
                <a:sym typeface="Symbol" pitchFamily="18" charset="2"/>
              </a:rPr>
              <a:t></a:t>
            </a:r>
            <a:r>
              <a:rPr lang="en-US" altLang="hu-HU" i="1" dirty="0" smtClean="0">
                <a:sym typeface="Symbol" pitchFamily="18" charset="2"/>
              </a:rPr>
              <a:t>u</a:t>
            </a:r>
            <a:r>
              <a:rPr lang="hu-HU" altLang="hu-HU" dirty="0" smtClean="0">
                <a:sym typeface="Symbol" pitchFamily="18" charset="2"/>
              </a:rPr>
              <a:t>)</a:t>
            </a:r>
            <a:r>
              <a:rPr lang="en-US" altLang="hu-HU" dirty="0" smtClean="0">
                <a:sym typeface="Symbol" pitchFamily="18" charset="2"/>
              </a:rPr>
              <a:t> sin</a:t>
            </a:r>
            <a:r>
              <a:rPr lang="hu-HU" altLang="hu-HU" dirty="0" smtClean="0">
                <a:sym typeface="Symbol" pitchFamily="18" charset="2"/>
              </a:rPr>
              <a:t>(</a:t>
            </a:r>
            <a:r>
              <a:rPr lang="en-US" altLang="hu-HU" dirty="0" smtClean="0">
                <a:sym typeface="Symbol" pitchFamily="18" charset="2"/>
              </a:rPr>
              <a:t></a:t>
            </a:r>
            <a:r>
              <a:rPr lang="en-US" altLang="hu-HU" i="1" dirty="0" smtClean="0">
                <a:sym typeface="Symbol" pitchFamily="18" charset="2"/>
              </a:rPr>
              <a:t>v</a:t>
            </a:r>
            <a:r>
              <a:rPr lang="hu-HU" altLang="hu-HU" dirty="0" smtClean="0">
                <a:sym typeface="Symbol" pitchFamily="18" charset="2"/>
              </a:rPr>
              <a:t>)</a:t>
            </a:r>
            <a:r>
              <a:rPr lang="en-US" altLang="hu-HU" dirty="0" smtClean="0">
                <a:sym typeface="Symbol" pitchFamily="18" charset="2"/>
              </a:rPr>
              <a:t> </a:t>
            </a:r>
            <a:r>
              <a:rPr lang="en-US" altLang="hu-HU" dirty="0">
                <a:sym typeface="Symbol" pitchFamily="18" charset="2"/>
              </a:rPr>
              <a:t>				</a:t>
            </a:r>
            <a:r>
              <a:rPr lang="en-US" altLang="hu-HU" dirty="0" smtClean="0">
                <a:sym typeface="Symbol" pitchFamily="18" charset="2"/>
              </a:rPr>
              <a:t>     </a:t>
            </a:r>
            <a:r>
              <a:rPr lang="en-US" altLang="hu-HU" i="1" dirty="0" smtClean="0">
                <a:sym typeface="Symbol" pitchFamily="18" charset="2"/>
              </a:rPr>
              <a:t>z</a:t>
            </a:r>
            <a:r>
              <a:rPr lang="en-US" altLang="hu-HU" i="1" dirty="0" smtClean="0"/>
              <a:t> </a:t>
            </a:r>
            <a:r>
              <a:rPr lang="en-US" altLang="hu-HU" i="1" dirty="0"/>
              <a:t>= z</a:t>
            </a:r>
            <a:r>
              <a:rPr lang="en-US" altLang="hu-HU" dirty="0"/>
              <a:t>0 + </a:t>
            </a:r>
            <a:r>
              <a:rPr lang="en-US" altLang="hu-HU" i="1" dirty="0"/>
              <a:t>R</a:t>
            </a:r>
            <a:r>
              <a:rPr lang="en-US" altLang="hu-HU" dirty="0"/>
              <a:t> </a:t>
            </a:r>
            <a:r>
              <a:rPr lang="en-US" altLang="hu-HU" dirty="0" smtClean="0"/>
              <a:t>cos</a:t>
            </a:r>
            <a:r>
              <a:rPr lang="hu-HU" altLang="hu-HU" dirty="0" smtClean="0"/>
              <a:t>(</a:t>
            </a:r>
            <a:r>
              <a:rPr lang="en-US" altLang="hu-HU" dirty="0" smtClean="0">
                <a:sym typeface="Symbol" pitchFamily="18" charset="2"/>
              </a:rPr>
              <a:t></a:t>
            </a:r>
            <a:r>
              <a:rPr lang="en-US" altLang="hu-HU" i="1" dirty="0" smtClean="0">
                <a:sym typeface="Symbol" pitchFamily="18" charset="2"/>
              </a:rPr>
              <a:t>v</a:t>
            </a:r>
            <a:r>
              <a:rPr lang="hu-HU" altLang="hu-HU" dirty="0" smtClean="0">
                <a:sym typeface="Symbol" pitchFamily="18" charset="2"/>
              </a:rPr>
              <a:t>)</a:t>
            </a:r>
            <a:r>
              <a:rPr lang="en-US" altLang="hu-HU" dirty="0" smtClean="0">
                <a:sym typeface="Symbol" pitchFamily="18" charset="2"/>
              </a:rPr>
              <a:t> </a:t>
            </a:r>
            <a:r>
              <a:rPr lang="en-US" altLang="hu-HU" dirty="0">
                <a:sym typeface="Symbol" pitchFamily="18" charset="2"/>
              </a:rPr>
              <a:t>	</a:t>
            </a:r>
            <a:r>
              <a:rPr lang="en-US" altLang="hu-HU" dirty="0" smtClean="0">
                <a:sym typeface="Symbol" pitchFamily="18" charset="2"/>
              </a:rPr>
              <a:t>       </a:t>
            </a:r>
            <a:r>
              <a:rPr lang="en-US" altLang="hu-HU" i="1" dirty="0" err="1" smtClean="0">
                <a:sym typeface="Symbol" pitchFamily="18" charset="2"/>
              </a:rPr>
              <a:t>u,v</a:t>
            </a:r>
            <a:r>
              <a:rPr lang="en-US" altLang="hu-HU" dirty="0" smtClean="0"/>
              <a:t> </a:t>
            </a:r>
            <a:r>
              <a:rPr lang="en-US" altLang="hu-HU" dirty="0">
                <a:latin typeface="Symbol" pitchFamily="18" charset="2"/>
                <a:sym typeface="Symbol" pitchFamily="18" charset="2"/>
              </a:rPr>
              <a:t></a:t>
            </a:r>
            <a:r>
              <a:rPr lang="en-US" altLang="hu-HU" dirty="0"/>
              <a:t> [0,1]</a:t>
            </a:r>
          </a:p>
          <a:p>
            <a:pPr lvl="1" algn="l">
              <a:spcBef>
                <a:spcPct val="20000"/>
              </a:spcBef>
              <a:buClr>
                <a:schemeClr val="tx1"/>
              </a:buClr>
              <a:buSzPct val="100000"/>
              <a:buFontTx/>
              <a:buChar char="–"/>
            </a:pPr>
            <a:r>
              <a:rPr lang="hu-HU" altLang="hu-HU" sz="2800" b="1" u="sng" dirty="0">
                <a:latin typeface="+mn-lt"/>
              </a:rPr>
              <a:t>explicit</a:t>
            </a:r>
            <a:r>
              <a:rPr lang="hu-HU" altLang="hu-HU" sz="2800" dirty="0">
                <a:latin typeface="+mn-lt"/>
              </a:rPr>
              <a:t> (magasságmező): </a:t>
            </a:r>
            <a:r>
              <a:rPr lang="en-US" altLang="hu-HU" sz="2800" dirty="0">
                <a:latin typeface="+mn-lt"/>
              </a:rPr>
              <a:t>  </a:t>
            </a:r>
          </a:p>
          <a:p>
            <a:pPr lvl="1" algn="l">
              <a:spcBef>
                <a:spcPct val="20000"/>
              </a:spcBef>
              <a:buClr>
                <a:schemeClr val="tx1"/>
              </a:buClr>
              <a:buSzPct val="100000"/>
            </a:pPr>
            <a:r>
              <a:rPr lang="en-US" altLang="hu-HU" sz="2800" i="1" dirty="0"/>
              <a:t>				</a:t>
            </a:r>
            <a:r>
              <a:rPr lang="hu-HU" altLang="hu-HU" sz="2800" i="1" dirty="0"/>
              <a:t>z</a:t>
            </a:r>
            <a:r>
              <a:rPr lang="hu-HU" altLang="hu-HU" sz="2800" dirty="0"/>
              <a:t> </a:t>
            </a:r>
            <a:r>
              <a:rPr lang="en-US" altLang="hu-HU" sz="2800" dirty="0"/>
              <a:t>= </a:t>
            </a:r>
            <a:r>
              <a:rPr lang="en-US" altLang="hu-HU" sz="2800" i="1" dirty="0"/>
              <a:t>h</a:t>
            </a:r>
            <a:r>
              <a:rPr lang="en-US" altLang="hu-HU" sz="2800" dirty="0"/>
              <a:t>(</a:t>
            </a:r>
            <a:r>
              <a:rPr lang="en-US" altLang="hu-HU" sz="2800" i="1" dirty="0" err="1"/>
              <a:t>x,y</a:t>
            </a:r>
            <a:r>
              <a:rPr lang="en-US" altLang="hu-HU" sz="2800" dirty="0"/>
              <a:t>)</a:t>
            </a:r>
            <a:endParaRPr lang="hu-HU" altLang="hu-HU" sz="2800" dirty="0"/>
          </a:p>
        </p:txBody>
      </p:sp>
      <p:sp>
        <p:nvSpPr>
          <p:cNvPr id="2" name="Cím 1"/>
          <p:cNvSpPr>
            <a:spLocks noGrp="1"/>
          </p:cNvSpPr>
          <p:nvPr>
            <p:ph type="title"/>
          </p:nvPr>
        </p:nvSpPr>
        <p:spPr>
          <a:xfrm>
            <a:off x="457200" y="274638"/>
            <a:ext cx="6923112" cy="1143000"/>
          </a:xfrm>
        </p:spPr>
        <p:txBody>
          <a:bodyPr/>
          <a:lstStyle/>
          <a:p>
            <a:r>
              <a:rPr lang="hu-HU" dirty="0" smtClean="0">
                <a:solidFill>
                  <a:srgbClr val="FF0000"/>
                </a:solidFill>
              </a:rPr>
              <a:t>Felületek</a:t>
            </a:r>
            <a:endParaRPr lang="hu-HU" dirty="0">
              <a:solidFill>
                <a:srgbClr val="FF0000"/>
              </a:solidFill>
            </a:endParaRPr>
          </a:p>
        </p:txBody>
      </p:sp>
      <p:pic>
        <p:nvPicPr>
          <p:cNvPr id="4098" name="Picture 2" descr="https://upload.wikimedia.org/wikipedia/commons/thumb/4/4f/3D_Spherical.svg/558px-3D_Spherical.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744" y="3861048"/>
            <a:ext cx="1962533" cy="1800200"/>
          </a:xfrm>
          <a:prstGeom prst="rect">
            <a:avLst/>
          </a:prstGeom>
          <a:noFill/>
          <a:extLst>
            <a:ext uri="{909E8E84-426E-40DD-AFC4-6F175D3DCCD1}">
              <a14:hiddenFill xmlns:a14="http://schemas.microsoft.com/office/drawing/2010/main">
                <a:solidFill>
                  <a:srgbClr val="FFFFFF"/>
                </a:solidFill>
              </a14:hiddenFill>
            </a:ext>
          </a:extLst>
        </p:spPr>
      </p:pic>
      <p:sp>
        <p:nvSpPr>
          <p:cNvPr id="3" name="Lekerekített téglalap feliratnak 2"/>
          <p:cNvSpPr/>
          <p:nvPr/>
        </p:nvSpPr>
        <p:spPr>
          <a:xfrm>
            <a:off x="7308304" y="4009624"/>
            <a:ext cx="432048" cy="427488"/>
          </a:xfrm>
          <a:prstGeom prst="wedgeRoundRectCallout">
            <a:avLst>
              <a:gd name="adj1" fmla="val -41997"/>
              <a:gd name="adj2" fmla="val 6914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sym typeface="Symbol"/>
              </a:rPr>
              <a:t></a:t>
            </a:r>
            <a:endParaRPr lang="en-US" dirty="0">
              <a:solidFill>
                <a:schemeClr val="tx1"/>
              </a:solidFill>
            </a:endParaRPr>
          </a:p>
        </p:txBody>
      </p:sp>
      <p:sp>
        <p:nvSpPr>
          <p:cNvPr id="7" name="Lekerekített téglalap feliratnak 6"/>
          <p:cNvSpPr/>
          <p:nvPr/>
        </p:nvSpPr>
        <p:spPr>
          <a:xfrm>
            <a:off x="6444208" y="4008848"/>
            <a:ext cx="432048" cy="427488"/>
          </a:xfrm>
          <a:prstGeom prst="wedgeRoundRectCallout">
            <a:avLst>
              <a:gd name="adj1" fmla="val -41997"/>
              <a:gd name="adj2" fmla="val 6914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sym typeface="Symbol"/>
              </a:rPr>
              <a:t></a:t>
            </a:r>
            <a:endParaRPr lang="en-US" dirty="0">
              <a:solidFill>
                <a:schemeClr val="tx1"/>
              </a:solidFill>
            </a:endParaRPr>
          </a:p>
        </p:txBody>
      </p:sp>
      <p:sp>
        <p:nvSpPr>
          <p:cNvPr id="5" name="Téglalap 4"/>
          <p:cNvSpPr/>
          <p:nvPr/>
        </p:nvSpPr>
        <p:spPr>
          <a:xfrm>
            <a:off x="3851920" y="2492896"/>
            <a:ext cx="194421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églalap 8"/>
          <p:cNvSpPr/>
          <p:nvPr/>
        </p:nvSpPr>
        <p:spPr>
          <a:xfrm>
            <a:off x="3851920" y="3398838"/>
            <a:ext cx="46805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églalap 10"/>
          <p:cNvSpPr/>
          <p:nvPr/>
        </p:nvSpPr>
        <p:spPr>
          <a:xfrm>
            <a:off x="2915816" y="6165304"/>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1026"/>
          <p:cNvSpPr>
            <a:spLocks noGrp="1" noChangeArrowheads="1"/>
          </p:cNvSpPr>
          <p:nvPr>
            <p:ph type="title"/>
          </p:nvPr>
        </p:nvSpPr>
        <p:spPr/>
        <p:txBody>
          <a:bodyPr/>
          <a:lstStyle/>
          <a:p>
            <a:r>
              <a:rPr lang="hu-HU" altLang="en-US" dirty="0">
                <a:solidFill>
                  <a:srgbClr val="FF0000"/>
                </a:solidFill>
              </a:rPr>
              <a:t>Kihúzás (</a:t>
            </a:r>
            <a:r>
              <a:rPr lang="hu-HU" altLang="en-US" dirty="0" err="1">
                <a:solidFill>
                  <a:srgbClr val="FF0000"/>
                </a:solidFill>
              </a:rPr>
              <a:t>extrude</a:t>
            </a:r>
            <a:r>
              <a:rPr lang="hu-HU" altLang="en-US" dirty="0">
                <a:solidFill>
                  <a:srgbClr val="FF0000"/>
                </a:solidFill>
              </a:rPr>
              <a:t>)</a:t>
            </a:r>
          </a:p>
        </p:txBody>
      </p:sp>
      <p:pic>
        <p:nvPicPr>
          <p:cNvPr id="239619" name="Picture 1027" descr="EXTRUDE1"/>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838200" y="1752600"/>
            <a:ext cx="7581900" cy="4791075"/>
          </a:xfrm>
          <a:prstGeom prst="rect">
            <a:avLst/>
          </a:prstGeom>
          <a:noFill/>
          <a:extLst>
            <a:ext uri="{909E8E84-426E-40DD-AFC4-6F175D3DCCD1}">
              <a14:hiddenFill xmlns:a14="http://schemas.microsoft.com/office/drawing/2010/main">
                <a:solidFill>
                  <a:srgbClr val="FFFFFF"/>
                </a:solidFill>
              </a14:hiddenFill>
            </a:ext>
          </a:extLst>
        </p:spPr>
      </p:pic>
      <p:sp>
        <p:nvSpPr>
          <p:cNvPr id="239620" name="Text Box 1028"/>
          <p:cNvSpPr txBox="1">
            <a:spLocks noChangeArrowheads="1"/>
          </p:cNvSpPr>
          <p:nvPr/>
        </p:nvSpPr>
        <p:spPr bwMode="auto">
          <a:xfrm>
            <a:off x="4724400" y="2057400"/>
            <a:ext cx="20240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200" b="1" dirty="0"/>
              <a:t>s</a:t>
            </a:r>
            <a:r>
              <a:rPr lang="hu-HU" altLang="en-US" sz="3200" dirty="0"/>
              <a:t>(</a:t>
            </a:r>
            <a:r>
              <a:rPr lang="hu-HU" altLang="en-US" sz="3200" i="1" dirty="0"/>
              <a:t>v</a:t>
            </a:r>
            <a:r>
              <a:rPr lang="hu-HU" altLang="en-US" sz="3200" dirty="0"/>
              <a:t>): gerinc</a:t>
            </a:r>
          </a:p>
        </p:txBody>
      </p:sp>
      <p:sp>
        <p:nvSpPr>
          <p:cNvPr id="239621" name="Text Box 1029"/>
          <p:cNvSpPr txBox="1">
            <a:spLocks noChangeArrowheads="1"/>
          </p:cNvSpPr>
          <p:nvPr/>
        </p:nvSpPr>
        <p:spPr bwMode="auto">
          <a:xfrm>
            <a:off x="5562600" y="5105400"/>
            <a:ext cx="19986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200" b="1" dirty="0">
                <a:solidFill>
                  <a:srgbClr val="FF0000"/>
                </a:solidFill>
              </a:rPr>
              <a:t>b</a:t>
            </a:r>
            <a:r>
              <a:rPr lang="hu-HU" altLang="en-US" sz="3200" dirty="0">
                <a:solidFill>
                  <a:srgbClr val="FF0000"/>
                </a:solidFill>
              </a:rPr>
              <a:t>(</a:t>
            </a:r>
            <a:r>
              <a:rPr lang="hu-HU" altLang="en-US" sz="3200" i="1" dirty="0">
                <a:solidFill>
                  <a:srgbClr val="FF0000"/>
                </a:solidFill>
              </a:rPr>
              <a:t>u</a:t>
            </a:r>
            <a:r>
              <a:rPr lang="hu-HU" altLang="en-US" sz="3200" dirty="0">
                <a:solidFill>
                  <a:srgbClr val="FF0000"/>
                </a:solidFill>
              </a:rPr>
              <a:t>): profil</a:t>
            </a:r>
          </a:p>
        </p:txBody>
      </p:sp>
      <p:grpSp>
        <p:nvGrpSpPr>
          <p:cNvPr id="239627" name="Group 1035"/>
          <p:cNvGrpSpPr>
            <a:grpSpLocks/>
          </p:cNvGrpSpPr>
          <p:nvPr/>
        </p:nvGrpSpPr>
        <p:grpSpPr bwMode="auto">
          <a:xfrm>
            <a:off x="3276600" y="2986088"/>
            <a:ext cx="3168650" cy="2362200"/>
            <a:chOff x="2064" y="1881"/>
            <a:chExt cx="1996" cy="1488"/>
          </a:xfrm>
        </p:grpSpPr>
        <p:sp>
          <p:nvSpPr>
            <p:cNvPr id="239622" name="Oval 1030"/>
            <p:cNvSpPr>
              <a:spLocks noChangeArrowheads="1"/>
            </p:cNvSpPr>
            <p:nvPr/>
          </p:nvSpPr>
          <p:spPr bwMode="auto">
            <a:xfrm>
              <a:off x="2064" y="2121"/>
              <a:ext cx="912" cy="576"/>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39623" name="Oval 1031"/>
            <p:cNvSpPr>
              <a:spLocks noChangeArrowheads="1"/>
            </p:cNvSpPr>
            <p:nvPr/>
          </p:nvSpPr>
          <p:spPr bwMode="auto">
            <a:xfrm>
              <a:off x="2448" y="2400"/>
              <a:ext cx="96" cy="48"/>
            </a:xfrm>
            <a:prstGeom prst="ellipse">
              <a:avLst/>
            </a:prstGeom>
            <a:solidFill>
              <a:schemeClr val="bg2"/>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00"/>
                </a:solidFill>
              </a:endParaRPr>
            </a:p>
          </p:txBody>
        </p:sp>
        <p:sp>
          <p:nvSpPr>
            <p:cNvPr id="239624" name="Line 1032"/>
            <p:cNvSpPr>
              <a:spLocks noChangeShapeType="1"/>
            </p:cNvSpPr>
            <p:nvPr/>
          </p:nvSpPr>
          <p:spPr bwMode="auto">
            <a:xfrm flipH="1" flipV="1">
              <a:off x="2496" y="2457"/>
              <a:ext cx="48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00"/>
                </a:solidFill>
              </a:endParaRPr>
            </a:p>
          </p:txBody>
        </p:sp>
        <p:sp>
          <p:nvSpPr>
            <p:cNvPr id="239625" name="Line 1033"/>
            <p:cNvSpPr>
              <a:spLocks noChangeShapeType="1"/>
            </p:cNvSpPr>
            <p:nvPr/>
          </p:nvSpPr>
          <p:spPr bwMode="auto">
            <a:xfrm flipV="1">
              <a:off x="2496" y="2217"/>
              <a:ext cx="336"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00"/>
                </a:solidFill>
              </a:endParaRPr>
            </a:p>
          </p:txBody>
        </p:sp>
        <p:sp>
          <p:nvSpPr>
            <p:cNvPr id="239626" name="Rectangle 1034"/>
            <p:cNvSpPr>
              <a:spLocks noChangeArrowheads="1"/>
            </p:cNvSpPr>
            <p:nvPr/>
          </p:nvSpPr>
          <p:spPr bwMode="auto">
            <a:xfrm>
              <a:off x="2976" y="1881"/>
              <a:ext cx="108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200" b="1" dirty="0">
                  <a:solidFill>
                    <a:srgbClr val="FFFF00"/>
                  </a:solidFill>
                </a:rPr>
                <a:t>s</a:t>
              </a:r>
              <a:r>
                <a:rPr lang="hu-HU" altLang="en-US" sz="3200" dirty="0">
                  <a:solidFill>
                    <a:srgbClr val="FFFF00"/>
                  </a:solidFill>
                </a:rPr>
                <a:t>(</a:t>
              </a:r>
              <a:r>
                <a:rPr lang="hu-HU" altLang="en-US" sz="3200" i="1" dirty="0">
                  <a:solidFill>
                    <a:srgbClr val="FFFF00"/>
                  </a:solidFill>
                </a:rPr>
                <a:t>v</a:t>
              </a:r>
              <a:r>
                <a:rPr lang="hu-HU" altLang="en-US" sz="3200" dirty="0">
                  <a:solidFill>
                    <a:srgbClr val="FFFF00"/>
                  </a:solidFill>
                </a:rPr>
                <a:t>)+</a:t>
              </a:r>
              <a:r>
                <a:rPr lang="hu-HU" altLang="en-US" sz="3200" b="1" dirty="0">
                  <a:solidFill>
                    <a:srgbClr val="FFFF00"/>
                  </a:solidFill>
                </a:rPr>
                <a:t>b</a:t>
              </a:r>
              <a:r>
                <a:rPr lang="hu-HU" altLang="en-US" sz="3200" dirty="0">
                  <a:solidFill>
                    <a:srgbClr val="FFFF00"/>
                  </a:solidFill>
                </a:rPr>
                <a:t>(</a:t>
              </a:r>
              <a:r>
                <a:rPr lang="hu-HU" altLang="en-US" sz="3200" i="1" dirty="0">
                  <a:solidFill>
                    <a:srgbClr val="FFFF00"/>
                  </a:solidFill>
                </a:rPr>
                <a:t>u</a:t>
              </a:r>
              <a:r>
                <a:rPr lang="hu-HU" altLang="en-US" sz="3200" dirty="0">
                  <a:solidFill>
                    <a:srgbClr val="FFFF00"/>
                  </a:solidFill>
                </a:rPr>
                <a: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9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026"/>
          <p:cNvSpPr>
            <a:spLocks noGrp="1" noChangeArrowheads="1"/>
          </p:cNvSpPr>
          <p:nvPr>
            <p:ph type="title"/>
          </p:nvPr>
        </p:nvSpPr>
        <p:spPr>
          <a:xfrm>
            <a:off x="304800" y="228600"/>
            <a:ext cx="8610600" cy="1143000"/>
          </a:xfrm>
        </p:spPr>
        <p:txBody>
          <a:bodyPr/>
          <a:lstStyle/>
          <a:p>
            <a:r>
              <a:rPr lang="hu-HU" altLang="en-US" dirty="0">
                <a:solidFill>
                  <a:srgbClr val="FF0000"/>
                </a:solidFill>
              </a:rPr>
              <a:t>Lapos kihúzás: </a:t>
            </a:r>
            <a:r>
              <a:rPr lang="hu-HU" altLang="en-US" b="1" dirty="0">
                <a:solidFill>
                  <a:srgbClr val="FF0000"/>
                </a:solidFill>
              </a:rPr>
              <a:t>r</a:t>
            </a:r>
            <a:r>
              <a:rPr lang="hu-HU" altLang="en-US" dirty="0">
                <a:solidFill>
                  <a:srgbClr val="FF0000"/>
                </a:solidFill>
              </a:rPr>
              <a:t>(</a:t>
            </a:r>
            <a:r>
              <a:rPr lang="hu-HU" altLang="en-US" i="1" dirty="0">
                <a:solidFill>
                  <a:srgbClr val="FF0000"/>
                </a:solidFill>
              </a:rPr>
              <a:t>u,v</a:t>
            </a:r>
            <a:r>
              <a:rPr lang="hu-HU" altLang="en-US" dirty="0">
                <a:solidFill>
                  <a:srgbClr val="FF0000"/>
                </a:solidFill>
              </a:rPr>
              <a:t>)=</a:t>
            </a:r>
            <a:r>
              <a:rPr lang="hu-HU" altLang="en-US" b="1" dirty="0">
                <a:solidFill>
                  <a:srgbClr val="FF0000"/>
                </a:solidFill>
              </a:rPr>
              <a:t>b</a:t>
            </a:r>
            <a:r>
              <a:rPr lang="hu-HU" altLang="en-US" dirty="0">
                <a:solidFill>
                  <a:srgbClr val="FF0000"/>
                </a:solidFill>
              </a:rPr>
              <a:t>(</a:t>
            </a:r>
            <a:r>
              <a:rPr lang="hu-HU" altLang="en-US" i="1" dirty="0">
                <a:solidFill>
                  <a:srgbClr val="FF0000"/>
                </a:solidFill>
              </a:rPr>
              <a:t>u</a:t>
            </a:r>
            <a:r>
              <a:rPr lang="hu-HU" altLang="en-US" dirty="0" smtClean="0">
                <a:solidFill>
                  <a:srgbClr val="FF0000"/>
                </a:solidFill>
              </a:rPr>
              <a:t>)+</a:t>
            </a:r>
            <a:r>
              <a:rPr lang="hu-HU" altLang="en-US" b="1" dirty="0">
                <a:solidFill>
                  <a:srgbClr val="FF0000"/>
                </a:solidFill>
              </a:rPr>
              <a:t>s</a:t>
            </a:r>
            <a:r>
              <a:rPr lang="hu-HU" altLang="en-US" dirty="0">
                <a:solidFill>
                  <a:srgbClr val="FF0000"/>
                </a:solidFill>
              </a:rPr>
              <a:t>(</a:t>
            </a:r>
            <a:r>
              <a:rPr lang="hu-HU" altLang="en-US" i="1" dirty="0">
                <a:solidFill>
                  <a:srgbClr val="FF0000"/>
                </a:solidFill>
              </a:rPr>
              <a:t>v</a:t>
            </a:r>
            <a:r>
              <a:rPr lang="hu-HU" altLang="en-US" dirty="0">
                <a:solidFill>
                  <a:srgbClr val="FF0000"/>
                </a:solidFill>
              </a:rPr>
              <a:t>)</a:t>
            </a:r>
          </a:p>
        </p:txBody>
      </p:sp>
      <p:pic>
        <p:nvPicPr>
          <p:cNvPr id="240643" name="Picture 1027" descr="EXTRUD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458200" cy="5586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050"/>
          <p:cNvSpPr>
            <a:spLocks noGrp="1" noChangeArrowheads="1"/>
          </p:cNvSpPr>
          <p:nvPr>
            <p:ph type="title"/>
          </p:nvPr>
        </p:nvSpPr>
        <p:spPr/>
        <p:txBody>
          <a:bodyPr/>
          <a:lstStyle/>
          <a:p>
            <a:r>
              <a:rPr lang="hu-HU" altLang="en-US" dirty="0">
                <a:solidFill>
                  <a:srgbClr val="FF0000"/>
                </a:solidFill>
              </a:rPr>
              <a:t>Forgatás</a:t>
            </a:r>
          </a:p>
        </p:txBody>
      </p:sp>
      <p:pic>
        <p:nvPicPr>
          <p:cNvPr id="243715" name="Picture 2051" descr="ROTAT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5186363"/>
          </a:xfrm>
          <a:prstGeom prst="rect">
            <a:avLst/>
          </a:prstGeom>
          <a:noFill/>
          <a:ln w="38100">
            <a:solidFill>
              <a:schemeClr val="bg2"/>
            </a:solidFill>
            <a:prstDash val="dash"/>
            <a:miter lim="800000"/>
            <a:headEnd/>
            <a:tailEnd/>
          </a:ln>
          <a:extLst>
            <a:ext uri="{909E8E84-426E-40DD-AFC4-6F175D3DCCD1}">
              <a14:hiddenFill xmlns:a14="http://schemas.microsoft.com/office/drawing/2010/main">
                <a:solidFill>
                  <a:srgbClr val="FFFFFF"/>
                </a:solidFill>
              </a14:hiddenFill>
            </a:ext>
          </a:extLst>
        </p:spPr>
      </p:pic>
      <p:sp>
        <p:nvSpPr>
          <p:cNvPr id="243716" name="Text Box 2052"/>
          <p:cNvSpPr txBox="1">
            <a:spLocks noChangeArrowheads="1"/>
          </p:cNvSpPr>
          <p:nvPr/>
        </p:nvSpPr>
        <p:spPr bwMode="auto">
          <a:xfrm>
            <a:off x="5181600" y="1905000"/>
            <a:ext cx="1843088" cy="1190625"/>
          </a:xfrm>
          <a:prstGeom prst="rect">
            <a:avLst/>
          </a:prstGeom>
          <a:solidFill>
            <a:schemeClr val="bg2"/>
          </a:solidFill>
          <a:ln>
            <a:solidFill>
              <a:schemeClr val="tx1"/>
            </a:solidFill>
          </a:ln>
          <a:effectLst/>
        </p:spPr>
        <p:txBody>
          <a:bodyPr wrap="none">
            <a:spAutoFit/>
          </a:bodyPr>
          <a:lstStyle/>
          <a:p>
            <a:pPr algn="l"/>
            <a:r>
              <a:rPr lang="hu-HU" altLang="en-US" sz="3600" i="1" dirty="0"/>
              <a:t>x </a:t>
            </a:r>
            <a:r>
              <a:rPr lang="hu-HU" altLang="en-US" sz="3600" dirty="0"/>
              <a:t>= </a:t>
            </a:r>
            <a:r>
              <a:rPr lang="hu-HU" altLang="en-US" sz="3600" i="1" dirty="0" err="1"/>
              <a:t>p</a:t>
            </a:r>
            <a:r>
              <a:rPr lang="hu-HU" altLang="en-US" sz="3600" i="1" baseline="-25000" dirty="0" err="1"/>
              <a:t>x</a:t>
            </a:r>
            <a:r>
              <a:rPr lang="hu-HU" altLang="en-US" sz="3600" dirty="0"/>
              <a:t>(</a:t>
            </a:r>
            <a:r>
              <a:rPr lang="hu-HU" altLang="en-US" sz="3600" i="1" dirty="0"/>
              <a:t>u</a:t>
            </a:r>
            <a:r>
              <a:rPr lang="hu-HU" altLang="en-US" sz="3600" dirty="0"/>
              <a:t>)</a:t>
            </a:r>
          </a:p>
          <a:p>
            <a:pPr algn="l"/>
            <a:r>
              <a:rPr lang="hu-HU" altLang="en-US" sz="3600" i="1" dirty="0"/>
              <a:t>z</a:t>
            </a:r>
            <a:r>
              <a:rPr lang="hu-HU" altLang="en-US" sz="3600" dirty="0"/>
              <a:t> = </a:t>
            </a:r>
            <a:r>
              <a:rPr lang="hu-HU" altLang="en-US" sz="3600" i="1" dirty="0" err="1" smtClean="0"/>
              <a:t>p</a:t>
            </a:r>
            <a:r>
              <a:rPr lang="hu-HU" altLang="en-US" sz="3600" i="1" baseline="-25000" dirty="0" err="1" smtClean="0"/>
              <a:t>z</a:t>
            </a:r>
            <a:r>
              <a:rPr lang="hu-HU" altLang="en-US" sz="3600" dirty="0" smtClean="0"/>
              <a:t>(</a:t>
            </a:r>
            <a:r>
              <a:rPr lang="hu-HU" altLang="en-US" sz="3600" i="1" dirty="0" smtClean="0"/>
              <a:t>u</a:t>
            </a:r>
            <a:r>
              <a:rPr lang="hu-HU" altLang="en-US" sz="3600" dirty="0"/>
              <a:t>)</a:t>
            </a:r>
          </a:p>
        </p:txBody>
      </p:sp>
      <p:sp>
        <p:nvSpPr>
          <p:cNvPr id="243717" name="Oval 2053"/>
          <p:cNvSpPr>
            <a:spLocks noChangeArrowheads="1"/>
          </p:cNvSpPr>
          <p:nvPr/>
        </p:nvSpPr>
        <p:spPr bwMode="auto">
          <a:xfrm>
            <a:off x="685800" y="1905000"/>
            <a:ext cx="3276600" cy="3352800"/>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8" name="Line 2054"/>
          <p:cNvSpPr>
            <a:spLocks noChangeShapeType="1"/>
          </p:cNvSpPr>
          <p:nvPr/>
        </p:nvSpPr>
        <p:spPr bwMode="auto">
          <a:xfrm flipV="1">
            <a:off x="2286000" y="2438400"/>
            <a:ext cx="12192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9" name="Rectangle 2055"/>
          <p:cNvSpPr>
            <a:spLocks noChangeArrowheads="1"/>
          </p:cNvSpPr>
          <p:nvPr/>
        </p:nvSpPr>
        <p:spPr bwMode="auto">
          <a:xfrm>
            <a:off x="3429000" y="1600200"/>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600" i="1" dirty="0" err="1"/>
              <a:t>p</a:t>
            </a:r>
            <a:r>
              <a:rPr lang="hu-HU" altLang="en-US" sz="3600" i="1" baseline="-25000" dirty="0" err="1"/>
              <a:t>x</a:t>
            </a:r>
            <a:r>
              <a:rPr lang="hu-HU" altLang="en-US" sz="3600" dirty="0"/>
              <a:t>(</a:t>
            </a:r>
            <a:r>
              <a:rPr lang="hu-HU" altLang="en-US" sz="3600" i="1" dirty="0"/>
              <a:t>u</a:t>
            </a:r>
            <a:r>
              <a:rPr lang="hu-HU" altLang="en-US" sz="3600" dirty="0"/>
              <a:t>)</a:t>
            </a:r>
          </a:p>
        </p:txBody>
      </p:sp>
      <p:sp>
        <p:nvSpPr>
          <p:cNvPr id="243720" name="Line 2056"/>
          <p:cNvSpPr>
            <a:spLocks noChangeShapeType="1"/>
          </p:cNvSpPr>
          <p:nvPr/>
        </p:nvSpPr>
        <p:spPr bwMode="auto">
          <a:xfrm flipV="1">
            <a:off x="2286000" y="1600200"/>
            <a:ext cx="0" cy="2057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1" name="Line 2057"/>
          <p:cNvSpPr>
            <a:spLocks noChangeShapeType="1"/>
          </p:cNvSpPr>
          <p:nvPr/>
        </p:nvSpPr>
        <p:spPr bwMode="auto">
          <a:xfrm>
            <a:off x="2286000" y="3657600"/>
            <a:ext cx="1905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3" name="Line 2059"/>
          <p:cNvSpPr>
            <a:spLocks noChangeShapeType="1"/>
          </p:cNvSpPr>
          <p:nvPr/>
        </p:nvSpPr>
        <p:spPr bwMode="auto">
          <a:xfrm>
            <a:off x="3505200" y="2438400"/>
            <a:ext cx="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4" name="Line 2060"/>
          <p:cNvSpPr>
            <a:spLocks noChangeShapeType="1"/>
          </p:cNvSpPr>
          <p:nvPr/>
        </p:nvSpPr>
        <p:spPr bwMode="auto">
          <a:xfrm flipH="1">
            <a:off x="2286000" y="2438400"/>
            <a:ext cx="12192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5" name="Rectangle 2061"/>
          <p:cNvSpPr>
            <a:spLocks noChangeArrowheads="1"/>
          </p:cNvSpPr>
          <p:nvPr/>
        </p:nvSpPr>
        <p:spPr bwMode="auto">
          <a:xfrm>
            <a:off x="609600" y="5002098"/>
            <a:ext cx="3657600" cy="1739900"/>
          </a:xfrm>
          <a:prstGeom prst="rect">
            <a:avLst/>
          </a:prstGeom>
          <a:solidFill>
            <a:schemeClr val="bg2"/>
          </a:solidFill>
          <a:ln>
            <a:solidFill>
              <a:schemeClr val="tx1"/>
            </a:solidFill>
          </a:ln>
          <a:effectLst/>
        </p:spPr>
        <p:txBody>
          <a:bodyPr>
            <a:spAutoFit/>
          </a:bodyPr>
          <a:lstStyle/>
          <a:p>
            <a:pPr algn="l"/>
            <a:r>
              <a:rPr lang="hu-HU" altLang="en-US" sz="3600" i="1" dirty="0"/>
              <a:t>x = </a:t>
            </a:r>
            <a:r>
              <a:rPr lang="hu-HU" altLang="en-US" sz="3600" i="1" dirty="0" err="1"/>
              <a:t>p</a:t>
            </a:r>
            <a:r>
              <a:rPr lang="hu-HU" altLang="en-US" sz="3600" i="1" baseline="-25000" dirty="0" err="1"/>
              <a:t>x</a:t>
            </a:r>
            <a:r>
              <a:rPr lang="hu-HU" altLang="en-US" sz="3600" dirty="0"/>
              <a:t>(</a:t>
            </a:r>
            <a:r>
              <a:rPr lang="hu-HU" altLang="en-US" sz="3600" i="1" dirty="0"/>
              <a:t>u</a:t>
            </a:r>
            <a:r>
              <a:rPr lang="hu-HU" altLang="en-US" sz="3600" dirty="0" smtClean="0"/>
              <a:t>)·cos</a:t>
            </a:r>
            <a:r>
              <a:rPr lang="en-US" altLang="en-US" sz="3600" dirty="0" smtClean="0"/>
              <a:t>(</a:t>
            </a:r>
            <a:r>
              <a:rPr lang="hu-HU" altLang="en-US" sz="3600" i="1" dirty="0" smtClean="0">
                <a:sym typeface="Symbol" pitchFamily="18" charset="2"/>
              </a:rPr>
              <a:t>v</a:t>
            </a:r>
            <a:r>
              <a:rPr lang="en-US" altLang="en-US" sz="3600" dirty="0">
                <a:sym typeface="Symbol" pitchFamily="18" charset="2"/>
              </a:rPr>
              <a:t>)</a:t>
            </a:r>
            <a:endParaRPr lang="hu-HU" altLang="en-US" sz="3600" dirty="0">
              <a:sym typeface="Symbol" pitchFamily="18" charset="2"/>
            </a:endParaRPr>
          </a:p>
          <a:p>
            <a:pPr algn="l"/>
            <a:r>
              <a:rPr lang="hu-HU" altLang="en-US" sz="3600" i="1" dirty="0"/>
              <a:t>y = </a:t>
            </a:r>
            <a:r>
              <a:rPr lang="hu-HU" altLang="en-US" sz="3600" i="1" dirty="0" err="1"/>
              <a:t>p</a:t>
            </a:r>
            <a:r>
              <a:rPr lang="hu-HU" altLang="en-US" sz="3600" i="1" baseline="-25000" dirty="0" err="1"/>
              <a:t>x</a:t>
            </a:r>
            <a:r>
              <a:rPr lang="hu-HU" altLang="en-US" sz="3600" dirty="0"/>
              <a:t>(</a:t>
            </a:r>
            <a:r>
              <a:rPr lang="hu-HU" altLang="en-US" sz="3600" i="1" dirty="0"/>
              <a:t>u</a:t>
            </a:r>
            <a:r>
              <a:rPr lang="hu-HU" altLang="en-US" sz="3600" dirty="0" smtClean="0"/>
              <a:t>)·sin</a:t>
            </a:r>
            <a:r>
              <a:rPr lang="en-US" altLang="en-US" sz="3600" dirty="0" smtClean="0"/>
              <a:t>(</a:t>
            </a:r>
            <a:r>
              <a:rPr lang="hu-HU" altLang="en-US" sz="3600" i="1" dirty="0">
                <a:sym typeface="Symbol" pitchFamily="18" charset="2"/>
              </a:rPr>
              <a:t>v</a:t>
            </a:r>
            <a:r>
              <a:rPr lang="en-US" altLang="en-US" sz="3600" dirty="0">
                <a:sym typeface="Symbol" pitchFamily="18" charset="2"/>
              </a:rPr>
              <a:t>)</a:t>
            </a:r>
            <a:endParaRPr lang="hu-HU" altLang="en-US" sz="3600" i="1" dirty="0">
              <a:sym typeface="Symbol" pitchFamily="18" charset="2"/>
            </a:endParaRPr>
          </a:p>
          <a:p>
            <a:pPr algn="l"/>
            <a:r>
              <a:rPr lang="hu-HU" altLang="en-US" sz="3600" i="1" dirty="0"/>
              <a:t>z</a:t>
            </a:r>
            <a:r>
              <a:rPr lang="hu-HU" altLang="en-US" sz="3600" dirty="0"/>
              <a:t> = </a:t>
            </a:r>
            <a:r>
              <a:rPr lang="hu-HU" altLang="en-US" sz="3600" i="1" dirty="0" err="1" smtClean="0"/>
              <a:t>p</a:t>
            </a:r>
            <a:r>
              <a:rPr lang="hu-HU" altLang="en-US" sz="3600" i="1" baseline="-25000" dirty="0" err="1" smtClean="0"/>
              <a:t>z</a:t>
            </a:r>
            <a:r>
              <a:rPr lang="hu-HU" altLang="en-US" sz="3600" dirty="0" smtClean="0"/>
              <a:t>(</a:t>
            </a:r>
            <a:r>
              <a:rPr lang="hu-HU" altLang="en-US" sz="3600" i="1" dirty="0" smtClean="0"/>
              <a:t>u</a:t>
            </a:r>
            <a:r>
              <a:rPr lang="hu-HU" altLang="en-US" sz="3600" dirty="0"/>
              <a:t>)</a:t>
            </a:r>
            <a:endParaRPr lang="hu-HU" altLang="en-US" sz="3600" i="1" dirty="0">
              <a:sym typeface="Symbol" pitchFamily="18" charset="2"/>
            </a:endParaRPr>
          </a:p>
        </p:txBody>
      </p:sp>
      <p:sp>
        <p:nvSpPr>
          <p:cNvPr id="243726" name="Line 2062"/>
          <p:cNvSpPr>
            <a:spLocks noChangeShapeType="1"/>
          </p:cNvSpPr>
          <p:nvPr/>
        </p:nvSpPr>
        <p:spPr bwMode="auto">
          <a:xfrm>
            <a:off x="4572000" y="6248400"/>
            <a:ext cx="2971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7" name="Rectangle 2063"/>
          <p:cNvSpPr>
            <a:spLocks noChangeArrowheads="1"/>
          </p:cNvSpPr>
          <p:nvPr/>
        </p:nvSpPr>
        <p:spPr bwMode="auto">
          <a:xfrm>
            <a:off x="7162800" y="548640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600" i="1" dirty="0"/>
              <a:t>x</a:t>
            </a:r>
          </a:p>
        </p:txBody>
      </p:sp>
      <p:sp>
        <p:nvSpPr>
          <p:cNvPr id="243728" name="Line 2064"/>
          <p:cNvSpPr>
            <a:spLocks noChangeShapeType="1"/>
          </p:cNvSpPr>
          <p:nvPr/>
        </p:nvSpPr>
        <p:spPr bwMode="auto">
          <a:xfrm flipV="1">
            <a:off x="4572000" y="3352800"/>
            <a:ext cx="0" cy="2895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9" name="Rectangle 2065"/>
          <p:cNvSpPr>
            <a:spLocks noChangeArrowheads="1"/>
          </p:cNvSpPr>
          <p:nvPr/>
        </p:nvSpPr>
        <p:spPr bwMode="auto">
          <a:xfrm>
            <a:off x="4660900" y="3048000"/>
            <a:ext cx="3619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600" i="1"/>
              <a:t>z</a:t>
            </a:r>
          </a:p>
        </p:txBody>
      </p:sp>
      <p:sp>
        <p:nvSpPr>
          <p:cNvPr id="243730" name="Rectangle 2066"/>
          <p:cNvSpPr>
            <a:spLocks noChangeArrowheads="1"/>
          </p:cNvSpPr>
          <p:nvPr/>
        </p:nvSpPr>
        <p:spPr bwMode="auto">
          <a:xfrm>
            <a:off x="3962400" y="3657600"/>
            <a:ext cx="387350" cy="641350"/>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600" i="1"/>
              <a:t>x</a:t>
            </a:r>
          </a:p>
        </p:txBody>
      </p:sp>
      <p:sp>
        <p:nvSpPr>
          <p:cNvPr id="243731" name="Rectangle 2067"/>
          <p:cNvSpPr>
            <a:spLocks noChangeArrowheads="1"/>
          </p:cNvSpPr>
          <p:nvPr/>
        </p:nvSpPr>
        <p:spPr bwMode="auto">
          <a:xfrm>
            <a:off x="2362200" y="1295400"/>
            <a:ext cx="387350" cy="641350"/>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ltLang="en-US" sz="3600" i="1"/>
              <a:t>y</a:t>
            </a:r>
          </a:p>
        </p:txBody>
      </p:sp>
      <p:sp>
        <p:nvSpPr>
          <p:cNvPr id="2" name="Téglalap 1"/>
          <p:cNvSpPr/>
          <p:nvPr/>
        </p:nvSpPr>
        <p:spPr>
          <a:xfrm>
            <a:off x="2703865" y="2937138"/>
            <a:ext cx="412292" cy="707886"/>
          </a:xfrm>
          <a:prstGeom prst="rect">
            <a:avLst/>
          </a:prstGeom>
          <a:ln>
            <a:noFill/>
          </a:ln>
        </p:spPr>
        <p:txBody>
          <a:bodyPr wrap="none">
            <a:spAutoFit/>
          </a:bodyPr>
          <a:lstStyle/>
          <a:p>
            <a:r>
              <a:rPr lang="hu-HU" altLang="en-US" sz="4000" i="1" dirty="0">
                <a:sym typeface="Symbol" pitchFamily="18" charset="2"/>
              </a:rPr>
              <a:t>v</a:t>
            </a:r>
            <a:endParaRPr lang="en-US" sz="40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4213" y="0"/>
            <a:ext cx="7772400" cy="1143000"/>
          </a:xfrm>
        </p:spPr>
        <p:txBody>
          <a:bodyPr/>
          <a:lstStyle/>
          <a:p>
            <a:pPr>
              <a:defRPr/>
            </a:pPr>
            <a:r>
              <a:rPr lang="hu-HU" dirty="0" smtClean="0">
                <a:solidFill>
                  <a:srgbClr val="FF0000"/>
                </a:solidFill>
              </a:rPr>
              <a:t>Görbék</a:t>
            </a:r>
            <a:r>
              <a:rPr lang="en-US" dirty="0" smtClean="0">
                <a:solidFill>
                  <a:srgbClr val="FF0000"/>
                </a:solidFill>
              </a:rPr>
              <a:t>: </a:t>
            </a:r>
            <a:r>
              <a:rPr lang="hu-HU" dirty="0" smtClean="0">
                <a:solidFill>
                  <a:srgbClr val="FF0000"/>
                </a:solidFill>
              </a:rPr>
              <a:t>1D ponthalmazok</a:t>
            </a:r>
          </a:p>
        </p:txBody>
      </p:sp>
      <p:sp>
        <p:nvSpPr>
          <p:cNvPr id="6147" name="Rectangle 3"/>
          <p:cNvSpPr>
            <a:spLocks noGrp="1" noChangeArrowheads="1"/>
          </p:cNvSpPr>
          <p:nvPr>
            <p:ph idx="1"/>
          </p:nvPr>
        </p:nvSpPr>
        <p:spPr>
          <a:xfrm>
            <a:off x="179388" y="836613"/>
            <a:ext cx="9434512" cy="4114800"/>
          </a:xfrm>
        </p:spPr>
        <p:txBody>
          <a:bodyPr>
            <a:noAutofit/>
          </a:bodyPr>
          <a:lstStyle/>
          <a:p>
            <a:pPr>
              <a:buFont typeface="Monotype Sorts" pitchFamily="2" charset="2"/>
              <a:buNone/>
            </a:pPr>
            <a:r>
              <a:rPr lang="hu-HU" altLang="hu-HU" sz="2400" dirty="0" smtClean="0"/>
              <a:t>A pontok koordinátái kielégítenek egy egyenletet:</a:t>
            </a:r>
            <a:endParaRPr lang="hu-HU" altLang="hu-HU" sz="1400" dirty="0" smtClean="0"/>
          </a:p>
          <a:p>
            <a:pPr lvl="1"/>
            <a:r>
              <a:rPr lang="hu-HU" altLang="hu-HU" b="1" u="sng" dirty="0" smtClean="0"/>
              <a:t>implicit</a:t>
            </a:r>
            <a:r>
              <a:rPr lang="hu-HU" altLang="hu-HU" dirty="0" smtClean="0"/>
              <a:t>: 	</a:t>
            </a:r>
            <a:r>
              <a:rPr lang="hu-HU" altLang="hu-HU" i="1" dirty="0" smtClean="0">
                <a:latin typeface="Times New Roman" panose="02020603050405020304" pitchFamily="18" charset="0"/>
                <a:cs typeface="Times New Roman" panose="02020603050405020304" pitchFamily="18" charset="0"/>
              </a:rPr>
              <a:t>f</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x</a:t>
            </a:r>
            <a:r>
              <a:rPr lang="hu-HU" altLang="hu-HU" dirty="0" smtClean="0">
                <a:latin typeface="Times New Roman" panose="02020603050405020304" pitchFamily="18" charset="0"/>
                <a:cs typeface="Times New Roman" panose="02020603050405020304" pitchFamily="18" charset="0"/>
              </a:rPr>
              <a:t>, </a:t>
            </a:r>
            <a:r>
              <a:rPr lang="hu-HU" altLang="hu-HU" i="1" dirty="0" smtClean="0">
                <a:latin typeface="Times New Roman" panose="02020603050405020304" pitchFamily="18" charset="0"/>
                <a:cs typeface="Times New Roman" panose="02020603050405020304" pitchFamily="18" charset="0"/>
              </a:rPr>
              <a:t>y</a:t>
            </a:r>
            <a:r>
              <a:rPr lang="hu-HU" altLang="hu-HU" dirty="0" smtClean="0">
                <a:latin typeface="Times New Roman" panose="02020603050405020304" pitchFamily="18" charset="0"/>
                <a:cs typeface="Times New Roman" panose="02020603050405020304" pitchFamily="18" charset="0"/>
              </a:rPr>
              <a:t>) = 0</a:t>
            </a:r>
            <a:r>
              <a:rPr lang="en-GB" altLang="hu-HU" dirty="0" smtClean="0">
                <a:latin typeface="Times New Roman" panose="02020603050405020304" pitchFamily="18" charset="0"/>
                <a:cs typeface="Times New Roman" panose="02020603050405020304" pitchFamily="18" charset="0"/>
              </a:rPr>
              <a:t> </a:t>
            </a:r>
            <a:r>
              <a:rPr lang="hu-HU" altLang="hu-HU" dirty="0" smtClean="0">
                <a:latin typeface="Times New Roman" panose="02020603050405020304" pitchFamily="18" charset="0"/>
                <a:cs typeface="Times New Roman" panose="02020603050405020304" pitchFamily="18" charset="0"/>
              </a:rPr>
              <a:t>		</a:t>
            </a:r>
            <a:r>
              <a:rPr lang="en-GB" altLang="hu-HU" i="1" dirty="0" smtClean="0">
                <a:latin typeface="Times New Roman" panose="02020603050405020304" pitchFamily="18" charset="0"/>
                <a:cs typeface="Times New Roman" panose="02020603050405020304" pitchFamily="18" charset="0"/>
              </a:rPr>
              <a:t>f</a:t>
            </a:r>
            <a:r>
              <a:rPr lang="en-GB" altLang="hu-HU" dirty="0" smtClean="0">
                <a:latin typeface="Times New Roman" panose="02020603050405020304" pitchFamily="18" charset="0"/>
                <a:cs typeface="Times New Roman" panose="02020603050405020304" pitchFamily="18" charset="0"/>
              </a:rPr>
              <a:t>(</a:t>
            </a:r>
            <a:r>
              <a:rPr lang="en-GB" altLang="hu-HU" b="1" i="1" dirty="0" smtClean="0">
                <a:latin typeface="Times New Roman" panose="02020603050405020304" pitchFamily="18" charset="0"/>
                <a:cs typeface="Times New Roman" panose="02020603050405020304" pitchFamily="18" charset="0"/>
              </a:rPr>
              <a:t>r</a:t>
            </a:r>
            <a:r>
              <a:rPr lang="en-GB" altLang="hu-HU" dirty="0" smtClean="0">
                <a:latin typeface="Times New Roman" panose="02020603050405020304" pitchFamily="18" charset="0"/>
                <a:cs typeface="Times New Roman" panose="02020603050405020304" pitchFamily="18" charset="0"/>
              </a:rPr>
              <a:t>) = 0    </a:t>
            </a:r>
          </a:p>
          <a:p>
            <a:pPr lvl="2"/>
            <a:r>
              <a:rPr lang="hu-HU" altLang="hu-HU" dirty="0" smtClean="0"/>
              <a:t>2D egyenes:  </a:t>
            </a:r>
            <a:r>
              <a:rPr lang="en-GB" altLang="hu-HU" sz="2800" i="1" dirty="0" err="1" smtClean="0">
                <a:latin typeface="Times New Roman" panose="02020603050405020304" pitchFamily="18" charset="0"/>
                <a:cs typeface="Times New Roman" panose="02020603050405020304" pitchFamily="18" charset="0"/>
                <a:sym typeface="Symbol" pitchFamily="18" charset="2"/>
              </a:rPr>
              <a:t>ax</a:t>
            </a:r>
            <a:r>
              <a:rPr lang="en-GB" altLang="hu-HU" sz="2800" i="1" dirty="0" smtClean="0">
                <a:latin typeface="Times New Roman" panose="02020603050405020304" pitchFamily="18" charset="0"/>
                <a:cs typeface="Times New Roman" panose="02020603050405020304" pitchFamily="18" charset="0"/>
                <a:sym typeface="Symbol" pitchFamily="18" charset="2"/>
              </a:rPr>
              <a:t> + by + c</a:t>
            </a:r>
            <a:r>
              <a:rPr lang="en-GB" altLang="hu-HU" sz="2800" dirty="0" smtClean="0">
                <a:latin typeface="Times New Roman" panose="02020603050405020304" pitchFamily="18" charset="0"/>
                <a:cs typeface="Times New Roman" panose="02020603050405020304" pitchFamily="18" charset="0"/>
                <a:sym typeface="Symbol" pitchFamily="18" charset="2"/>
              </a:rPr>
              <a:t> = 0</a:t>
            </a:r>
            <a:r>
              <a:rPr lang="hu-HU" altLang="hu-HU" sz="2800" dirty="0" smtClean="0">
                <a:latin typeface="Times New Roman" panose="02020603050405020304" pitchFamily="18" charset="0"/>
                <a:cs typeface="Times New Roman" panose="02020603050405020304" pitchFamily="18" charset="0"/>
                <a:sym typeface="Symbol" pitchFamily="18" charset="2"/>
              </a:rPr>
              <a:t> 	</a:t>
            </a:r>
            <a:r>
              <a:rPr lang="en-GB" altLang="hu-HU" sz="2800" b="1" i="1" dirty="0" smtClean="0">
                <a:latin typeface="Times New Roman" panose="02020603050405020304" pitchFamily="18" charset="0"/>
                <a:cs typeface="Times New Roman" panose="02020603050405020304" pitchFamily="18" charset="0"/>
              </a:rPr>
              <a:t>n</a:t>
            </a:r>
            <a:r>
              <a:rPr lang="en-GB" altLang="hu-HU" sz="2800" dirty="0" smtClean="0">
                <a:latin typeface="Times New Roman" panose="02020603050405020304" pitchFamily="18" charset="0"/>
                <a:cs typeface="Times New Roman" panose="02020603050405020304" pitchFamily="18" charset="0"/>
                <a:sym typeface="Symbol" pitchFamily="18" charset="2"/>
              </a:rPr>
              <a:t>(</a:t>
            </a:r>
            <a:r>
              <a:rPr lang="en-GB" altLang="hu-HU" sz="2800" b="1" i="1" dirty="0" smtClean="0">
                <a:latin typeface="Times New Roman" panose="02020603050405020304" pitchFamily="18" charset="0"/>
                <a:cs typeface="Times New Roman" panose="02020603050405020304" pitchFamily="18" charset="0"/>
                <a:sym typeface="Symbol" pitchFamily="18" charset="2"/>
              </a:rPr>
              <a:t>r</a:t>
            </a:r>
            <a:r>
              <a:rPr lang="en-GB" altLang="hu-HU" sz="2800" dirty="0" smtClean="0">
                <a:latin typeface="Times New Roman" panose="02020603050405020304" pitchFamily="18" charset="0"/>
                <a:cs typeface="Times New Roman" panose="02020603050405020304" pitchFamily="18" charset="0"/>
                <a:sym typeface="Symbol" pitchFamily="18" charset="2"/>
              </a:rPr>
              <a:t> – </a:t>
            </a:r>
            <a:r>
              <a:rPr lang="en-GB" altLang="hu-HU" sz="2800" b="1" i="1" dirty="0" smtClean="0">
                <a:latin typeface="Times New Roman" panose="02020603050405020304" pitchFamily="18" charset="0"/>
                <a:cs typeface="Times New Roman" panose="02020603050405020304" pitchFamily="18" charset="0"/>
                <a:sym typeface="Symbol" pitchFamily="18" charset="2"/>
              </a:rPr>
              <a:t>r</a:t>
            </a:r>
            <a:r>
              <a:rPr lang="en-GB" altLang="hu-HU" sz="2800" baseline="-25000" dirty="0" smtClean="0">
                <a:latin typeface="Times New Roman" panose="02020603050405020304" pitchFamily="18" charset="0"/>
                <a:cs typeface="Times New Roman" panose="02020603050405020304" pitchFamily="18" charset="0"/>
                <a:sym typeface="Symbol" pitchFamily="18" charset="2"/>
              </a:rPr>
              <a:t>0</a:t>
            </a:r>
            <a:r>
              <a:rPr lang="en-GB" altLang="hu-HU" sz="2800" dirty="0" smtClean="0">
                <a:latin typeface="Times New Roman" panose="02020603050405020304" pitchFamily="18" charset="0"/>
                <a:cs typeface="Times New Roman" panose="02020603050405020304" pitchFamily="18" charset="0"/>
                <a:sym typeface="Symbol" pitchFamily="18" charset="2"/>
              </a:rPr>
              <a:t>) = 0</a:t>
            </a:r>
            <a:endParaRPr lang="hu-HU" altLang="hu-HU" sz="2800" dirty="0" smtClean="0">
              <a:latin typeface="Times New Roman" panose="02020603050405020304" pitchFamily="18" charset="0"/>
              <a:cs typeface="Times New Roman" panose="02020603050405020304" pitchFamily="18" charset="0"/>
            </a:endParaRPr>
          </a:p>
          <a:p>
            <a:pPr lvl="2"/>
            <a:r>
              <a:rPr lang="hu-HU" altLang="hu-HU" dirty="0" smtClean="0"/>
              <a:t>Kör:</a:t>
            </a:r>
            <a:r>
              <a:rPr lang="en-US" altLang="hu-HU" dirty="0" smtClean="0"/>
              <a:t> </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en-GB" altLang="hu-HU" sz="2800" i="1" dirty="0" smtClean="0">
                <a:latin typeface="Times New Roman" panose="02020603050405020304" pitchFamily="18" charset="0"/>
                <a:cs typeface="Times New Roman" panose="02020603050405020304" pitchFamily="18" charset="0"/>
                <a:sym typeface="Symbol" pitchFamily="18" charset="2"/>
              </a:rPr>
              <a:t>–</a:t>
            </a:r>
            <a:r>
              <a:rPr lang="hu-HU" altLang="hu-HU" sz="2800" i="1" dirty="0" smtClean="0">
                <a:latin typeface="Times New Roman" panose="02020603050405020304" pitchFamily="18" charset="0"/>
                <a:cs typeface="Times New Roman" panose="02020603050405020304" pitchFamily="18" charset="0"/>
              </a:rPr>
              <a:t>x</a:t>
            </a:r>
            <a:r>
              <a:rPr lang="en-GB" altLang="hu-HU" sz="2800" baseline="-25000" dirty="0" smtClean="0">
                <a:latin typeface="Times New Roman" panose="02020603050405020304" pitchFamily="18" charset="0"/>
                <a:cs typeface="Times New Roman" panose="02020603050405020304" pitchFamily="18" charset="0"/>
                <a:sym typeface="Symbol" pitchFamily="18" charset="2"/>
              </a:rPr>
              <a:t>0</a:t>
            </a:r>
            <a:r>
              <a:rPr lang="hu-HU" altLang="hu-HU" sz="2800" dirty="0" smtClean="0">
                <a:latin typeface="Times New Roman" panose="02020603050405020304" pitchFamily="18" charset="0"/>
                <a:cs typeface="Times New Roman" panose="02020603050405020304" pitchFamily="18" charset="0"/>
              </a:rPr>
              <a:t>)</a:t>
            </a:r>
            <a:r>
              <a:rPr lang="hu-HU" altLang="hu-HU" sz="2800" baseline="30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y</a:t>
            </a:r>
            <a:r>
              <a:rPr lang="en-GB" altLang="hu-HU" sz="2800" i="1" dirty="0" smtClean="0">
                <a:latin typeface="Times New Roman" panose="02020603050405020304" pitchFamily="18" charset="0"/>
                <a:cs typeface="Times New Roman" panose="02020603050405020304" pitchFamily="18" charset="0"/>
                <a:sym typeface="Symbol" pitchFamily="18" charset="2"/>
              </a:rPr>
              <a:t>–</a:t>
            </a:r>
            <a:r>
              <a:rPr lang="hu-HU" altLang="hu-HU" sz="2800" i="1" dirty="0" smtClean="0">
                <a:latin typeface="Times New Roman" panose="02020603050405020304" pitchFamily="18" charset="0"/>
                <a:cs typeface="Times New Roman" panose="02020603050405020304" pitchFamily="18" charset="0"/>
              </a:rPr>
              <a:t>y</a:t>
            </a:r>
            <a:r>
              <a:rPr lang="en-GB" altLang="hu-HU" sz="2800" baseline="-25000" dirty="0" smtClean="0">
                <a:latin typeface="Times New Roman" panose="02020603050405020304" pitchFamily="18" charset="0"/>
                <a:cs typeface="Times New Roman" panose="02020603050405020304" pitchFamily="18" charset="0"/>
                <a:sym typeface="Symbol" pitchFamily="18" charset="2"/>
              </a:rPr>
              <a:t>0</a:t>
            </a:r>
            <a:r>
              <a:rPr lang="hu-HU" altLang="hu-HU" sz="2800" dirty="0" smtClean="0">
                <a:latin typeface="Times New Roman" panose="02020603050405020304" pitchFamily="18" charset="0"/>
                <a:cs typeface="Times New Roman" panose="02020603050405020304" pitchFamily="18" charset="0"/>
              </a:rPr>
              <a:t>)</a:t>
            </a:r>
            <a:r>
              <a:rPr lang="hu-HU" altLang="hu-HU" sz="2800" baseline="30000" dirty="0" smtClean="0">
                <a:latin typeface="Times New Roman" panose="02020603050405020304" pitchFamily="18" charset="0"/>
                <a:cs typeface="Times New Roman" panose="02020603050405020304" pitchFamily="18" charset="0"/>
              </a:rPr>
              <a:t>2</a:t>
            </a:r>
            <a:r>
              <a:rPr lang="en-GB" altLang="hu-HU" sz="2800" dirty="0" smtClean="0">
                <a:latin typeface="Times New Roman" panose="02020603050405020304" pitchFamily="18" charset="0"/>
                <a:cs typeface="Times New Roman" panose="02020603050405020304" pitchFamily="18" charset="0"/>
                <a:sym typeface="Symbol" pitchFamily="18" charset="2"/>
              </a:rPr>
              <a:t>–</a:t>
            </a:r>
            <a:r>
              <a:rPr lang="en-US" altLang="hu-HU" sz="2800" i="1" dirty="0" smtClean="0">
                <a:latin typeface="Times New Roman" panose="02020603050405020304" pitchFamily="18" charset="0"/>
                <a:cs typeface="Times New Roman" panose="02020603050405020304" pitchFamily="18" charset="0"/>
              </a:rPr>
              <a:t>R</a:t>
            </a:r>
            <a:r>
              <a:rPr lang="hu-HU" altLang="hu-HU" sz="2800" baseline="30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 = 0</a:t>
            </a:r>
            <a:r>
              <a:rPr lang="en-GB" altLang="hu-HU" sz="2800" dirty="0" smtClean="0">
                <a:latin typeface="Times New Roman" panose="02020603050405020304" pitchFamily="18" charset="0"/>
                <a:cs typeface="Times New Roman" panose="02020603050405020304" pitchFamily="18" charset="0"/>
              </a:rPr>
              <a:t>	</a:t>
            </a:r>
            <a:r>
              <a:rPr lang="en-US" altLang="hu-HU" sz="2800" dirty="0" smtClean="0">
                <a:latin typeface="Times New Roman" panose="02020603050405020304" pitchFamily="18" charset="0"/>
                <a:cs typeface="Times New Roman" panose="02020603050405020304" pitchFamily="18" charset="0"/>
              </a:rPr>
              <a:t>|</a:t>
            </a:r>
            <a:r>
              <a:rPr lang="en-GB" altLang="hu-HU" sz="2800" b="1" i="1" dirty="0" smtClean="0">
                <a:latin typeface="Times New Roman" panose="02020603050405020304" pitchFamily="18" charset="0"/>
                <a:cs typeface="Times New Roman" panose="02020603050405020304" pitchFamily="18" charset="0"/>
                <a:sym typeface="Symbol" pitchFamily="18" charset="2"/>
              </a:rPr>
              <a:t>r</a:t>
            </a:r>
            <a:r>
              <a:rPr lang="en-GB" altLang="hu-HU" sz="2800" i="1" dirty="0" smtClean="0">
                <a:latin typeface="Times New Roman" panose="02020603050405020304" pitchFamily="18" charset="0"/>
                <a:cs typeface="Times New Roman" panose="02020603050405020304" pitchFamily="18" charset="0"/>
                <a:sym typeface="Symbol" pitchFamily="18" charset="2"/>
              </a:rPr>
              <a:t> – </a:t>
            </a:r>
            <a:r>
              <a:rPr lang="en-GB" altLang="hu-HU" sz="2800" b="1" i="1" dirty="0" smtClean="0">
                <a:latin typeface="Times New Roman" panose="02020603050405020304" pitchFamily="18" charset="0"/>
                <a:cs typeface="Times New Roman" panose="02020603050405020304" pitchFamily="18" charset="0"/>
                <a:sym typeface="Symbol" pitchFamily="18" charset="2"/>
              </a:rPr>
              <a:t>r</a:t>
            </a:r>
            <a:r>
              <a:rPr lang="en-GB" altLang="hu-HU" sz="2800" baseline="-25000" dirty="0" smtClean="0">
                <a:latin typeface="Times New Roman" panose="02020603050405020304" pitchFamily="18" charset="0"/>
                <a:cs typeface="Times New Roman" panose="02020603050405020304" pitchFamily="18" charset="0"/>
                <a:sym typeface="Symbol" pitchFamily="18" charset="2"/>
              </a:rPr>
              <a:t>0 </a:t>
            </a:r>
            <a:r>
              <a:rPr lang="en-US" altLang="hu-HU" sz="2800" dirty="0" smtClean="0">
                <a:latin typeface="Times New Roman" panose="02020603050405020304" pitchFamily="18" charset="0"/>
                <a:cs typeface="Times New Roman" panose="02020603050405020304" pitchFamily="18" charset="0"/>
              </a:rPr>
              <a:t>|</a:t>
            </a:r>
            <a:r>
              <a:rPr lang="hu-HU" altLang="hu-HU" sz="2800" baseline="30000" dirty="0" smtClean="0">
                <a:latin typeface="Times New Roman" panose="02020603050405020304" pitchFamily="18" charset="0"/>
                <a:cs typeface="Times New Roman" panose="02020603050405020304" pitchFamily="18" charset="0"/>
              </a:rPr>
              <a:t>2</a:t>
            </a:r>
            <a:r>
              <a:rPr lang="en-US" altLang="hu-HU" sz="2800" dirty="0" smtClean="0">
                <a:latin typeface="Times New Roman" panose="02020603050405020304" pitchFamily="18" charset="0"/>
                <a:cs typeface="Times New Roman" panose="02020603050405020304" pitchFamily="18" charset="0"/>
              </a:rPr>
              <a:t> </a:t>
            </a:r>
            <a:r>
              <a:rPr lang="en-GB" altLang="hu-HU" sz="2800" dirty="0" smtClean="0">
                <a:latin typeface="Times New Roman" panose="02020603050405020304" pitchFamily="18" charset="0"/>
                <a:cs typeface="Times New Roman" panose="02020603050405020304" pitchFamily="18" charset="0"/>
                <a:sym typeface="Symbol" pitchFamily="18" charset="2"/>
              </a:rPr>
              <a:t>–</a:t>
            </a:r>
            <a:r>
              <a:rPr lang="en-US" altLang="hu-HU" sz="2800" dirty="0" smtClean="0">
                <a:latin typeface="Times New Roman" panose="02020603050405020304" pitchFamily="18" charset="0"/>
                <a:cs typeface="Times New Roman" panose="02020603050405020304" pitchFamily="18" charset="0"/>
              </a:rPr>
              <a:t> </a:t>
            </a:r>
            <a:r>
              <a:rPr lang="en-US" altLang="hu-HU" sz="2800" i="1" dirty="0" smtClean="0">
                <a:latin typeface="Times New Roman" panose="02020603050405020304" pitchFamily="18" charset="0"/>
                <a:cs typeface="Times New Roman" panose="02020603050405020304" pitchFamily="18" charset="0"/>
              </a:rPr>
              <a:t>R</a:t>
            </a:r>
            <a:r>
              <a:rPr lang="hu-HU" altLang="hu-HU" sz="2800" baseline="30000" dirty="0" smtClean="0">
                <a:latin typeface="Times New Roman" panose="02020603050405020304" pitchFamily="18" charset="0"/>
                <a:cs typeface="Times New Roman" panose="02020603050405020304" pitchFamily="18" charset="0"/>
              </a:rPr>
              <a:t>2</a:t>
            </a:r>
            <a:r>
              <a:rPr lang="en-US" altLang="hu-HU" sz="2800" baseline="30000" dirty="0" smtClean="0">
                <a:latin typeface="Times New Roman" panose="02020603050405020304" pitchFamily="18" charset="0"/>
                <a:cs typeface="Times New Roman" panose="02020603050405020304" pitchFamily="18" charset="0"/>
              </a:rPr>
              <a:t> </a:t>
            </a:r>
            <a:r>
              <a:rPr lang="en-GB" altLang="hu-HU" sz="2800" dirty="0" smtClean="0">
                <a:latin typeface="Times New Roman" panose="02020603050405020304" pitchFamily="18" charset="0"/>
                <a:cs typeface="Times New Roman" panose="02020603050405020304" pitchFamily="18" charset="0"/>
                <a:sym typeface="Symbol" pitchFamily="18" charset="2"/>
              </a:rPr>
              <a:t>= 0</a:t>
            </a:r>
            <a:endParaRPr lang="hu-HU" altLang="hu-HU" dirty="0" smtClean="0">
              <a:latin typeface="Times New Roman" panose="02020603050405020304" pitchFamily="18" charset="0"/>
              <a:cs typeface="Times New Roman" panose="02020603050405020304" pitchFamily="18" charset="0"/>
            </a:endParaRPr>
          </a:p>
          <a:p>
            <a:pPr lvl="1"/>
            <a:r>
              <a:rPr lang="hu-HU" altLang="hu-HU" b="1" u="sng" dirty="0" err="1" smtClean="0"/>
              <a:t>param</a:t>
            </a:r>
            <a:r>
              <a:rPr lang="en-US" altLang="hu-HU" b="1" u="sng" dirty="0" err="1" smtClean="0"/>
              <a:t>etri</a:t>
            </a:r>
            <a:r>
              <a:rPr lang="hu-HU" altLang="hu-HU" b="1" u="sng" dirty="0" err="1" smtClean="0"/>
              <a:t>kus</a:t>
            </a:r>
            <a:r>
              <a:rPr lang="hu-HU" altLang="hu-HU" dirty="0" smtClean="0"/>
              <a:t>: </a:t>
            </a:r>
            <a:r>
              <a:rPr lang="hu-HU" altLang="hu-HU" i="1" dirty="0" smtClean="0">
                <a:latin typeface="Times New Roman" panose="02020603050405020304" pitchFamily="18" charset="0"/>
                <a:cs typeface="Times New Roman" panose="02020603050405020304" pitchFamily="18" charset="0"/>
              </a:rPr>
              <a:t>x = </a:t>
            </a:r>
            <a:r>
              <a:rPr lang="hu-HU" altLang="hu-HU" i="1" dirty="0" err="1" smtClean="0">
                <a:latin typeface="Times New Roman" panose="02020603050405020304" pitchFamily="18" charset="0"/>
                <a:cs typeface="Times New Roman" panose="02020603050405020304" pitchFamily="18" charset="0"/>
              </a:rPr>
              <a:t>x</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a:t>
            </a:r>
            <a:r>
              <a:rPr lang="hu-HU" altLang="hu-HU" i="1" dirty="0" smtClean="0">
                <a:latin typeface="Times New Roman" panose="02020603050405020304" pitchFamily="18" charset="0"/>
                <a:cs typeface="Times New Roman" panose="02020603050405020304" pitchFamily="18" charset="0"/>
              </a:rPr>
              <a:t>y = </a:t>
            </a:r>
            <a:r>
              <a:rPr lang="hu-HU" altLang="hu-HU" i="1" dirty="0" err="1" smtClean="0">
                <a:latin typeface="Times New Roman" panose="02020603050405020304" pitchFamily="18" charset="0"/>
                <a:cs typeface="Times New Roman" panose="02020603050405020304" pitchFamily="18" charset="0"/>
              </a:rPr>
              <a:t>y</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a:t>
            </a:r>
            <a:r>
              <a:rPr lang="en-US" altLang="hu-HU" dirty="0" smtClean="0">
                <a:latin typeface="Times New Roman" panose="02020603050405020304" pitchFamily="18" charset="0"/>
                <a:cs typeface="Times New Roman" panose="02020603050405020304" pitchFamily="18" charset="0"/>
              </a:rPr>
              <a:t>	</a:t>
            </a:r>
            <a:r>
              <a:rPr lang="en-US" altLang="hu-HU" b="1" i="1" dirty="0" smtClean="0">
                <a:latin typeface="Times New Roman" panose="02020603050405020304" pitchFamily="18" charset="0"/>
                <a:cs typeface="Times New Roman" panose="02020603050405020304" pitchFamily="18" charset="0"/>
              </a:rPr>
              <a:t>r</a:t>
            </a:r>
            <a:r>
              <a:rPr lang="en-US" altLang="hu-HU" i="1" dirty="0" smtClean="0">
                <a:latin typeface="Times New Roman" panose="02020603050405020304" pitchFamily="18" charset="0"/>
                <a:cs typeface="Times New Roman" panose="02020603050405020304" pitchFamily="18" charset="0"/>
              </a:rPr>
              <a:t> = </a:t>
            </a:r>
            <a:r>
              <a:rPr lang="en-US" altLang="hu-HU" b="1" i="1" dirty="0"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a:t>
            </a:r>
            <a:endParaRPr lang="en-GB" altLang="hu-HU" dirty="0" smtClean="0">
              <a:latin typeface="Times New Roman" panose="02020603050405020304" pitchFamily="18" charset="0"/>
              <a:cs typeface="Times New Roman" panose="02020603050405020304" pitchFamily="18" charset="0"/>
            </a:endParaRPr>
          </a:p>
          <a:p>
            <a:pPr lvl="2"/>
            <a:r>
              <a:rPr lang="hu-HU" altLang="hu-HU" dirty="0" smtClean="0"/>
              <a:t>3D egyenes:</a:t>
            </a:r>
          </a:p>
          <a:p>
            <a:pPr lvl="2">
              <a:buFont typeface="Monotype Sorts" pitchFamily="2" charset="2"/>
              <a:buNone/>
            </a:pPr>
            <a:endParaRPr lang="hu-HU" altLang="hu-HU" dirty="0" smtClean="0"/>
          </a:p>
          <a:p>
            <a:pPr lvl="2">
              <a:buFont typeface="Monotype Sorts" pitchFamily="2" charset="2"/>
              <a:buNone/>
            </a:pPr>
            <a:endParaRPr lang="hu-HU" altLang="hu-HU" sz="800" dirty="0" smtClean="0"/>
          </a:p>
          <a:p>
            <a:pPr lvl="2"/>
            <a:r>
              <a:rPr lang="hu-HU" altLang="hu-HU" dirty="0" smtClean="0"/>
              <a:t>Kör:</a:t>
            </a:r>
            <a:r>
              <a:rPr lang="en-US" altLang="hu-HU" dirty="0" smtClean="0"/>
              <a:t> </a:t>
            </a:r>
            <a:r>
              <a:rPr lang="hu-HU" altLang="hu-HU" i="1" dirty="0" smtClean="0">
                <a:latin typeface="Times New Roman" panose="02020603050405020304" pitchFamily="18" charset="0"/>
                <a:cs typeface="Times New Roman" panose="02020603050405020304" pitchFamily="18" charset="0"/>
              </a:rPr>
              <a:t>t</a:t>
            </a:r>
            <a:r>
              <a:rPr lang="hu-HU" altLang="hu-HU" dirty="0" smtClean="0"/>
              <a:t> </a:t>
            </a:r>
            <a:r>
              <a:rPr lang="hu-HU" altLang="hu-HU" dirty="0" smtClean="0">
                <a:latin typeface="Symbol" pitchFamily="18" charset="2"/>
                <a:sym typeface="Symbol" pitchFamily="18" charset="2"/>
              </a:rPr>
              <a:t></a:t>
            </a:r>
            <a:r>
              <a:rPr lang="hu-HU" altLang="hu-HU" dirty="0" smtClean="0"/>
              <a:t> </a:t>
            </a:r>
            <a:r>
              <a:rPr lang="en-US" altLang="hu-HU" dirty="0" smtClean="0"/>
              <a:t>[0,1]</a:t>
            </a:r>
            <a:r>
              <a:rPr lang="hu-HU" altLang="hu-HU" dirty="0" smtClean="0"/>
              <a:t>	</a:t>
            </a:r>
            <a:endParaRPr lang="en-US" altLang="hu-HU" dirty="0" smtClean="0"/>
          </a:p>
          <a:p>
            <a:pPr lvl="2">
              <a:buFont typeface="Monotype Sorts" pitchFamily="2" charset="2"/>
              <a:buNone/>
            </a:pPr>
            <a:r>
              <a:rPr lang="en-US" altLang="hu-HU" dirty="0" smtClean="0"/>
              <a:t>		</a:t>
            </a:r>
            <a:r>
              <a:rPr lang="hu-HU" altLang="hu-HU" sz="2800" i="1" dirty="0" smtClean="0">
                <a:latin typeface="Times New Roman" panose="02020603050405020304" pitchFamily="18" charset="0"/>
                <a:cs typeface="Times New Roman" panose="02020603050405020304" pitchFamily="18" charset="0"/>
              </a:rPr>
              <a:t>x</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t</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x</a:t>
            </a:r>
            <a:r>
              <a:rPr lang="en-GB" altLang="hu-HU" sz="2800" baseline="-25000" dirty="0" smtClean="0">
                <a:latin typeface="Times New Roman" panose="02020603050405020304" pitchFamily="18" charset="0"/>
                <a:cs typeface="Times New Roman" panose="02020603050405020304" pitchFamily="18" charset="0"/>
                <a:sym typeface="Symbol" pitchFamily="18" charset="2"/>
              </a:rPr>
              <a:t>0</a:t>
            </a:r>
            <a:r>
              <a:rPr lang="hu-HU" altLang="hu-HU" sz="2800" dirty="0" smtClean="0">
                <a:latin typeface="Times New Roman" panose="02020603050405020304" pitchFamily="18" charset="0"/>
                <a:cs typeface="Times New Roman" panose="02020603050405020304" pitchFamily="18" charset="0"/>
              </a:rPr>
              <a:t> + </a:t>
            </a:r>
            <a:r>
              <a:rPr lang="en-US" altLang="hu-HU" sz="2800" i="1" dirty="0" smtClean="0">
                <a:latin typeface="Times New Roman" panose="02020603050405020304" pitchFamily="18" charset="0"/>
                <a:cs typeface="Times New Roman" panose="02020603050405020304" pitchFamily="18" charset="0"/>
              </a:rPr>
              <a:t>R</a:t>
            </a:r>
            <a:r>
              <a:rPr lang="hu-HU" altLang="hu-HU" sz="2800" dirty="0" smtClean="0">
                <a:latin typeface="Times New Roman" panose="02020603050405020304" pitchFamily="18" charset="0"/>
                <a:cs typeface="Times New Roman" panose="02020603050405020304" pitchFamily="18" charset="0"/>
              </a:rPr>
              <a:t> cos 2</a:t>
            </a:r>
            <a:r>
              <a:rPr lang="hu-HU" altLang="hu-HU" sz="2800" dirty="0" smtClean="0">
                <a:latin typeface="Times New Roman" panose="02020603050405020304" pitchFamily="18" charset="0"/>
                <a:cs typeface="Times New Roman" panose="02020603050405020304" pitchFamily="18" charset="0"/>
                <a:sym typeface="Symbol" pitchFamily="18" charset="2"/>
              </a:rPr>
              <a:t></a:t>
            </a:r>
            <a:r>
              <a:rPr lang="hu-HU" altLang="hu-HU" sz="2800" i="1" dirty="0" smtClean="0">
                <a:latin typeface="Times New Roman" panose="02020603050405020304" pitchFamily="18" charset="0"/>
                <a:cs typeface="Times New Roman" panose="02020603050405020304" pitchFamily="18" charset="0"/>
                <a:sym typeface="Symbol" pitchFamily="18" charset="2"/>
              </a:rPr>
              <a:t>t</a:t>
            </a:r>
            <a:r>
              <a:rPr lang="hu-HU" altLang="hu-HU" sz="2800" dirty="0" smtClean="0">
                <a:latin typeface="Times New Roman" panose="02020603050405020304" pitchFamily="18" charset="0"/>
                <a:cs typeface="Times New Roman" panose="02020603050405020304" pitchFamily="18" charset="0"/>
                <a:sym typeface="Symbol" pitchFamily="18" charset="2"/>
              </a:rPr>
              <a:t>		</a:t>
            </a:r>
          </a:p>
          <a:p>
            <a:pPr lvl="2">
              <a:buFont typeface="Monotype Sorts" pitchFamily="2" charset="2"/>
              <a:buNone/>
            </a:pPr>
            <a:r>
              <a:rPr lang="hu-HU" altLang="hu-HU" sz="2800" dirty="0">
                <a:latin typeface="Times New Roman" panose="02020603050405020304" pitchFamily="18" charset="0"/>
                <a:cs typeface="Times New Roman" panose="02020603050405020304" pitchFamily="18" charset="0"/>
                <a:sym typeface="Symbol" pitchFamily="18" charset="2"/>
              </a:rPr>
              <a:t>	</a:t>
            </a:r>
            <a:r>
              <a:rPr lang="hu-HU" altLang="hu-HU" sz="2800" dirty="0" smtClean="0">
                <a:latin typeface="Times New Roman" panose="02020603050405020304" pitchFamily="18" charset="0"/>
                <a:cs typeface="Times New Roman" panose="02020603050405020304" pitchFamily="18" charset="0"/>
                <a:sym typeface="Symbol" pitchFamily="18" charset="2"/>
              </a:rPr>
              <a:t>	</a:t>
            </a:r>
            <a:r>
              <a:rPr lang="hu-HU" altLang="hu-HU" sz="2800" i="1" dirty="0" smtClean="0">
                <a:latin typeface="Times New Roman" panose="02020603050405020304" pitchFamily="18" charset="0"/>
                <a:cs typeface="Times New Roman" panose="02020603050405020304" pitchFamily="18" charset="0"/>
                <a:sym typeface="Symbol" pitchFamily="18" charset="2"/>
              </a:rPr>
              <a:t>y</a:t>
            </a:r>
            <a:r>
              <a:rPr lang="hu-HU" altLang="hu-HU" sz="2800" dirty="0" smtClean="0">
                <a:latin typeface="Times New Roman" panose="02020603050405020304" pitchFamily="18" charset="0"/>
                <a:cs typeface="Times New Roman" panose="02020603050405020304" pitchFamily="18" charset="0"/>
                <a:sym typeface="Symbol" pitchFamily="18" charset="2"/>
              </a:rPr>
              <a:t>(</a:t>
            </a:r>
            <a:r>
              <a:rPr lang="hu-HU" altLang="hu-HU" sz="2800" i="1" dirty="0" smtClean="0">
                <a:latin typeface="Times New Roman" panose="02020603050405020304" pitchFamily="18" charset="0"/>
                <a:cs typeface="Times New Roman" panose="02020603050405020304" pitchFamily="18" charset="0"/>
                <a:sym typeface="Symbol" pitchFamily="18" charset="2"/>
              </a:rPr>
              <a:t>t</a:t>
            </a:r>
            <a:r>
              <a:rPr lang="hu-HU" altLang="hu-HU" sz="2800" dirty="0" smtClean="0">
                <a:latin typeface="Times New Roman" panose="02020603050405020304" pitchFamily="18" charset="0"/>
                <a:cs typeface="Times New Roman" panose="02020603050405020304" pitchFamily="18" charset="0"/>
                <a:sym typeface="Symbol" pitchFamily="18" charset="2"/>
              </a:rPr>
              <a:t>) = </a:t>
            </a:r>
            <a:r>
              <a:rPr lang="hu-HU" altLang="hu-HU" sz="2800" i="1" dirty="0" smtClean="0">
                <a:latin typeface="Times New Roman" panose="02020603050405020304" pitchFamily="18" charset="0"/>
                <a:cs typeface="Times New Roman" panose="02020603050405020304" pitchFamily="18" charset="0"/>
                <a:sym typeface="Symbol" pitchFamily="18" charset="2"/>
              </a:rPr>
              <a:t>y</a:t>
            </a:r>
            <a:r>
              <a:rPr lang="en-GB" altLang="hu-HU" sz="2800" baseline="-25000" dirty="0" smtClean="0">
                <a:latin typeface="Times New Roman" panose="02020603050405020304" pitchFamily="18" charset="0"/>
                <a:cs typeface="Times New Roman" panose="02020603050405020304" pitchFamily="18" charset="0"/>
                <a:sym typeface="Symbol" pitchFamily="18" charset="2"/>
              </a:rPr>
              <a:t>0</a:t>
            </a:r>
            <a:r>
              <a:rPr lang="hu-HU" altLang="hu-HU" sz="2800" dirty="0" smtClean="0">
                <a:latin typeface="Times New Roman" panose="02020603050405020304" pitchFamily="18" charset="0"/>
                <a:cs typeface="Times New Roman" panose="02020603050405020304" pitchFamily="18" charset="0"/>
                <a:sym typeface="Symbol" pitchFamily="18" charset="2"/>
              </a:rPr>
              <a:t> + </a:t>
            </a:r>
            <a:r>
              <a:rPr lang="en-US" altLang="hu-HU" sz="2800" i="1" dirty="0" smtClean="0">
                <a:latin typeface="Times New Roman" panose="02020603050405020304" pitchFamily="18" charset="0"/>
                <a:cs typeface="Times New Roman" panose="02020603050405020304" pitchFamily="18" charset="0"/>
              </a:rPr>
              <a:t>R</a:t>
            </a:r>
            <a:r>
              <a:rPr lang="hu-HU" altLang="hu-HU" sz="2800" dirty="0" smtClean="0">
                <a:latin typeface="Times New Roman" panose="02020603050405020304" pitchFamily="18" charset="0"/>
                <a:cs typeface="Times New Roman" panose="02020603050405020304" pitchFamily="18" charset="0"/>
              </a:rPr>
              <a:t> </a:t>
            </a:r>
            <a:r>
              <a:rPr lang="hu-HU" altLang="hu-HU" sz="2800" dirty="0" smtClean="0">
                <a:latin typeface="Times New Roman" panose="02020603050405020304" pitchFamily="18" charset="0"/>
                <a:cs typeface="Times New Roman" panose="02020603050405020304" pitchFamily="18" charset="0"/>
                <a:sym typeface="Symbol" pitchFamily="18" charset="2"/>
              </a:rPr>
              <a:t>sin </a:t>
            </a:r>
            <a:r>
              <a:rPr lang="hu-HU" altLang="hu-HU" sz="28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sym typeface="Symbol" pitchFamily="18" charset="2"/>
              </a:rPr>
              <a:t></a:t>
            </a:r>
            <a:r>
              <a:rPr lang="hu-HU" altLang="hu-HU" sz="2800" i="1" dirty="0" smtClean="0">
                <a:latin typeface="Times New Roman" panose="02020603050405020304" pitchFamily="18" charset="0"/>
                <a:cs typeface="Times New Roman" panose="02020603050405020304" pitchFamily="18" charset="0"/>
                <a:sym typeface="Symbol" pitchFamily="18" charset="2"/>
              </a:rPr>
              <a:t>t</a:t>
            </a:r>
          </a:p>
          <a:p>
            <a:pPr lvl="1"/>
            <a:r>
              <a:rPr lang="en-US" altLang="hu-HU" b="1" u="sng" dirty="0" smtClean="0">
                <a:sym typeface="Symbol" pitchFamily="18" charset="2"/>
              </a:rPr>
              <a:t>e</a:t>
            </a:r>
            <a:r>
              <a:rPr lang="hu-HU" altLang="hu-HU" b="1" u="sng" dirty="0" err="1" smtClean="0">
                <a:sym typeface="Symbol" pitchFamily="18" charset="2"/>
              </a:rPr>
              <a:t>xplicit</a:t>
            </a:r>
            <a:r>
              <a:rPr lang="hu-HU" altLang="hu-HU" b="1" u="sng" dirty="0" smtClean="0">
                <a:sym typeface="Symbol" pitchFamily="18" charset="2"/>
              </a:rPr>
              <a:t>:</a:t>
            </a:r>
            <a:r>
              <a:rPr lang="en-US" altLang="hu-HU" dirty="0" smtClean="0">
                <a:sym typeface="Symbol" pitchFamily="18" charset="2"/>
              </a:rPr>
              <a:t>	</a:t>
            </a:r>
            <a:r>
              <a:rPr lang="hu-HU" altLang="hu-HU" i="1" dirty="0" smtClean="0">
                <a:latin typeface="Times New Roman" panose="02020603050405020304" pitchFamily="18" charset="0"/>
                <a:cs typeface="Times New Roman" panose="02020603050405020304" pitchFamily="18" charset="0"/>
                <a:sym typeface="Symbol" pitchFamily="18" charset="2"/>
              </a:rPr>
              <a:t>y</a:t>
            </a:r>
            <a:r>
              <a:rPr lang="en-US" altLang="hu-HU" i="1" dirty="0" smtClean="0">
                <a:latin typeface="Times New Roman" panose="02020603050405020304" pitchFamily="18" charset="0"/>
                <a:cs typeface="Times New Roman" panose="02020603050405020304" pitchFamily="18" charset="0"/>
                <a:sym typeface="Symbol" pitchFamily="18" charset="2"/>
              </a:rPr>
              <a:t> </a:t>
            </a:r>
            <a:r>
              <a:rPr lang="en-US" altLang="hu-HU" dirty="0" smtClean="0">
                <a:latin typeface="Times New Roman" panose="02020603050405020304" pitchFamily="18" charset="0"/>
                <a:cs typeface="Times New Roman" panose="02020603050405020304" pitchFamily="18" charset="0"/>
                <a:sym typeface="Symbol" pitchFamily="18" charset="2"/>
              </a:rPr>
              <a:t>= </a:t>
            </a:r>
            <a:r>
              <a:rPr lang="en-US" altLang="hu-HU" i="1" dirty="0" smtClean="0">
                <a:latin typeface="Times New Roman" panose="02020603050405020304" pitchFamily="18" charset="0"/>
                <a:cs typeface="Times New Roman" panose="02020603050405020304" pitchFamily="18" charset="0"/>
                <a:sym typeface="Symbol" pitchFamily="18" charset="2"/>
              </a:rPr>
              <a:t>F</a:t>
            </a:r>
            <a:r>
              <a:rPr lang="en-US" altLang="hu-HU" dirty="0" smtClean="0">
                <a:latin typeface="Times New Roman" panose="02020603050405020304" pitchFamily="18" charset="0"/>
                <a:cs typeface="Times New Roman" panose="02020603050405020304" pitchFamily="18" charset="0"/>
                <a:sym typeface="Symbol" pitchFamily="18" charset="2"/>
              </a:rPr>
              <a:t>(</a:t>
            </a:r>
            <a:r>
              <a:rPr lang="en-US" altLang="hu-HU" i="1" dirty="0" smtClean="0">
                <a:latin typeface="Times New Roman" panose="02020603050405020304" pitchFamily="18" charset="0"/>
                <a:cs typeface="Times New Roman" panose="02020603050405020304" pitchFamily="18" charset="0"/>
                <a:sym typeface="Symbol" pitchFamily="18" charset="2"/>
              </a:rPr>
              <a:t>x</a:t>
            </a:r>
            <a:r>
              <a:rPr lang="en-US" altLang="hu-HU" dirty="0" smtClean="0">
                <a:latin typeface="Times New Roman" panose="02020603050405020304" pitchFamily="18" charset="0"/>
                <a:cs typeface="Times New Roman" panose="02020603050405020304" pitchFamily="18" charset="0"/>
                <a:sym typeface="Symbol" pitchFamily="18" charset="2"/>
              </a:rPr>
              <a:t>)</a:t>
            </a:r>
          </a:p>
          <a:p>
            <a:pPr lvl="2"/>
            <a:r>
              <a:rPr lang="en-US" altLang="hu-HU" dirty="0" smtClean="0">
                <a:sym typeface="Symbol" pitchFamily="18" charset="2"/>
              </a:rPr>
              <a:t>2D </a:t>
            </a:r>
            <a:r>
              <a:rPr lang="hu-HU" altLang="hu-HU" dirty="0" smtClean="0">
                <a:sym typeface="Symbol" pitchFamily="18" charset="2"/>
              </a:rPr>
              <a:t>egyenes</a:t>
            </a:r>
            <a:r>
              <a:rPr lang="en-US" altLang="hu-HU" dirty="0" smtClean="0">
                <a:sym typeface="Symbol" pitchFamily="18" charset="2"/>
              </a:rPr>
              <a:t>: </a:t>
            </a:r>
            <a:r>
              <a:rPr lang="en-US" altLang="hu-HU" sz="2800" i="1" dirty="0" smtClean="0">
                <a:latin typeface="Times New Roman" panose="02020603050405020304" pitchFamily="18" charset="0"/>
                <a:cs typeface="Times New Roman" panose="02020603050405020304" pitchFamily="18" charset="0"/>
                <a:sym typeface="Symbol" pitchFamily="18" charset="2"/>
              </a:rPr>
              <a:t>y</a:t>
            </a:r>
            <a:r>
              <a:rPr lang="en-US" altLang="hu-HU" sz="2800" dirty="0" smtClean="0">
                <a:latin typeface="Times New Roman" panose="02020603050405020304" pitchFamily="18" charset="0"/>
                <a:cs typeface="Times New Roman" panose="02020603050405020304" pitchFamily="18" charset="0"/>
                <a:sym typeface="Symbol" pitchFamily="18" charset="2"/>
              </a:rPr>
              <a:t> = </a:t>
            </a:r>
            <a:r>
              <a:rPr lang="en-US" altLang="hu-HU" sz="2800" i="1" dirty="0" smtClean="0">
                <a:latin typeface="Times New Roman" panose="02020603050405020304" pitchFamily="18" charset="0"/>
                <a:cs typeface="Times New Roman" panose="02020603050405020304" pitchFamily="18" charset="0"/>
                <a:sym typeface="Symbol" pitchFamily="18" charset="2"/>
              </a:rPr>
              <a:t>mx</a:t>
            </a:r>
            <a:r>
              <a:rPr lang="en-US" altLang="hu-HU" sz="2800" dirty="0" smtClean="0">
                <a:latin typeface="Times New Roman" panose="02020603050405020304" pitchFamily="18" charset="0"/>
                <a:cs typeface="Times New Roman" panose="02020603050405020304" pitchFamily="18" charset="0"/>
                <a:sym typeface="Symbol" pitchFamily="18" charset="2"/>
              </a:rPr>
              <a:t> + </a:t>
            </a:r>
            <a:r>
              <a:rPr lang="en-US" altLang="hu-HU" sz="2800" i="1" dirty="0" smtClean="0">
                <a:latin typeface="Times New Roman" panose="02020603050405020304" pitchFamily="18" charset="0"/>
                <a:cs typeface="Times New Roman" panose="02020603050405020304" pitchFamily="18" charset="0"/>
                <a:sym typeface="Symbol" pitchFamily="18" charset="2"/>
              </a:rPr>
              <a:t>b</a:t>
            </a:r>
          </a:p>
        </p:txBody>
      </p:sp>
      <p:sp>
        <p:nvSpPr>
          <p:cNvPr id="6148" name="Line 4"/>
          <p:cNvSpPr>
            <a:spLocks noChangeShapeType="1"/>
          </p:cNvSpPr>
          <p:nvPr/>
        </p:nvSpPr>
        <p:spPr bwMode="auto">
          <a:xfrm>
            <a:off x="5580112" y="1341438"/>
            <a:ext cx="0" cy="5229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6149" name="Line 5"/>
          <p:cNvSpPr>
            <a:spLocks noChangeShapeType="1"/>
          </p:cNvSpPr>
          <p:nvPr/>
        </p:nvSpPr>
        <p:spPr bwMode="auto">
          <a:xfrm>
            <a:off x="395288" y="2852738"/>
            <a:ext cx="8353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6151" name="Téglalap 6"/>
          <p:cNvSpPr>
            <a:spLocks noChangeArrowheads="1"/>
          </p:cNvSpPr>
          <p:nvPr/>
        </p:nvSpPr>
        <p:spPr bwMode="auto">
          <a:xfrm>
            <a:off x="5651500" y="3573463"/>
            <a:ext cx="35253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2800" b="1" i="1" dirty="0">
                <a:sym typeface="Symbol" pitchFamily="18" charset="2"/>
              </a:rPr>
              <a:t>r </a:t>
            </a:r>
            <a:r>
              <a:rPr lang="en-GB" altLang="hu-HU" sz="2800" b="1" i="1" dirty="0">
                <a:sym typeface="Symbol" pitchFamily="18" charset="2"/>
              </a:rPr>
              <a:t>= r</a:t>
            </a:r>
            <a:r>
              <a:rPr lang="en-GB" altLang="hu-HU" sz="2800" baseline="-25000" dirty="0">
                <a:sym typeface="Symbol" pitchFamily="18" charset="2"/>
              </a:rPr>
              <a:t>0 </a:t>
            </a:r>
            <a:r>
              <a:rPr lang="hu-HU" altLang="hu-HU" sz="2800" dirty="0"/>
              <a:t>+ </a:t>
            </a:r>
            <a:r>
              <a:rPr lang="en-GB" altLang="hu-HU" sz="2800" b="1" i="1" dirty="0"/>
              <a:t>v</a:t>
            </a:r>
            <a:r>
              <a:rPr lang="hu-HU" altLang="hu-HU" sz="2800" dirty="0"/>
              <a:t> </a:t>
            </a:r>
            <a:r>
              <a:rPr lang="hu-HU" altLang="hu-HU" sz="2800" i="1" dirty="0">
                <a:sym typeface="Symbol" pitchFamily="18" charset="2"/>
              </a:rPr>
              <a:t>t</a:t>
            </a:r>
            <a:r>
              <a:rPr lang="en-GB" altLang="hu-HU" sz="2800" i="1" dirty="0">
                <a:sym typeface="Symbol" pitchFamily="18" charset="2"/>
              </a:rPr>
              <a:t>,   t  </a:t>
            </a:r>
            <a:r>
              <a:rPr lang="en-GB" altLang="hu-HU" sz="2800" dirty="0">
                <a:sym typeface="Symbol" pitchFamily="18" charset="2"/>
              </a:rPr>
              <a:t>[</a:t>
            </a:r>
            <a:r>
              <a:rPr lang="en-GB" altLang="hu-HU" sz="2800" i="1" dirty="0">
                <a:sym typeface="Symbol" pitchFamily="18" charset="2"/>
              </a:rPr>
              <a:t>-∞,∞</a:t>
            </a:r>
            <a:r>
              <a:rPr lang="en-GB" altLang="hu-HU" sz="2800" dirty="0">
                <a:sym typeface="Symbol" pitchFamily="18" charset="2"/>
              </a:rPr>
              <a:t>]</a:t>
            </a:r>
          </a:p>
        </p:txBody>
      </p:sp>
      <p:sp>
        <p:nvSpPr>
          <p:cNvPr id="6152" name="Téglalap 7"/>
          <p:cNvSpPr>
            <a:spLocks noChangeArrowheads="1"/>
          </p:cNvSpPr>
          <p:nvPr/>
        </p:nvSpPr>
        <p:spPr bwMode="auto">
          <a:xfrm>
            <a:off x="3132138" y="3284538"/>
            <a:ext cx="2087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i="1" dirty="0">
                <a:sym typeface="Symbol" pitchFamily="18" charset="2"/>
              </a:rPr>
              <a:t>x</a:t>
            </a:r>
            <a:r>
              <a:rPr lang="en-GB" altLang="hu-HU" i="1" dirty="0">
                <a:sym typeface="Symbol" pitchFamily="18" charset="2"/>
              </a:rPr>
              <a:t> = x</a:t>
            </a:r>
            <a:r>
              <a:rPr lang="en-GB" altLang="hu-HU" baseline="-25000" dirty="0">
                <a:sym typeface="Symbol" pitchFamily="18" charset="2"/>
              </a:rPr>
              <a:t>0 </a:t>
            </a:r>
            <a:r>
              <a:rPr lang="hu-HU" altLang="hu-HU" dirty="0"/>
              <a:t>+ </a:t>
            </a:r>
            <a:r>
              <a:rPr lang="en-GB" altLang="hu-HU" i="1" dirty="0" err="1"/>
              <a:t>v</a:t>
            </a:r>
            <a:r>
              <a:rPr lang="en-GB" altLang="hu-HU" i="1" baseline="-25000" dirty="0" err="1">
                <a:sym typeface="Symbol" pitchFamily="18" charset="2"/>
              </a:rPr>
              <a:t>x</a:t>
            </a:r>
            <a:r>
              <a:rPr lang="hu-HU" altLang="hu-HU" dirty="0"/>
              <a:t> </a:t>
            </a:r>
            <a:r>
              <a:rPr lang="hu-HU" altLang="hu-HU" i="1" dirty="0">
                <a:sym typeface="Symbol" pitchFamily="18" charset="2"/>
              </a:rPr>
              <a:t>t</a:t>
            </a:r>
            <a:endParaRPr lang="en-GB" altLang="hu-HU" i="1" dirty="0">
              <a:sym typeface="Symbol" pitchFamily="18" charset="2"/>
            </a:endParaRPr>
          </a:p>
          <a:p>
            <a:pPr algn="l"/>
            <a:r>
              <a:rPr lang="en-GB" altLang="hu-HU" i="1" dirty="0">
                <a:sym typeface="Symbol" pitchFamily="18" charset="2"/>
              </a:rPr>
              <a:t>y = y</a:t>
            </a:r>
            <a:r>
              <a:rPr lang="en-GB" altLang="hu-HU" baseline="-25000" dirty="0">
                <a:sym typeface="Symbol" pitchFamily="18" charset="2"/>
              </a:rPr>
              <a:t>0 </a:t>
            </a:r>
            <a:r>
              <a:rPr lang="hu-HU" altLang="hu-HU" dirty="0"/>
              <a:t>+ </a:t>
            </a:r>
            <a:r>
              <a:rPr lang="en-GB" altLang="hu-HU" i="1" dirty="0" err="1"/>
              <a:t>v</a:t>
            </a:r>
            <a:r>
              <a:rPr lang="en-GB" altLang="hu-HU" i="1" baseline="-25000" dirty="0" err="1">
                <a:sym typeface="Symbol" pitchFamily="18" charset="2"/>
              </a:rPr>
              <a:t>y</a:t>
            </a:r>
            <a:r>
              <a:rPr lang="hu-HU" altLang="hu-HU" dirty="0"/>
              <a:t> </a:t>
            </a:r>
            <a:r>
              <a:rPr lang="hu-HU" altLang="hu-HU" i="1" dirty="0">
                <a:sym typeface="Symbol" pitchFamily="18" charset="2"/>
              </a:rPr>
              <a:t>t</a:t>
            </a:r>
            <a:endParaRPr lang="en-GB" altLang="hu-HU" i="1" dirty="0">
              <a:sym typeface="Symbol" pitchFamily="18" charset="2"/>
            </a:endParaRPr>
          </a:p>
          <a:p>
            <a:pPr algn="l"/>
            <a:r>
              <a:rPr lang="en-GB" altLang="hu-HU" i="1" dirty="0">
                <a:sym typeface="Symbol" pitchFamily="18" charset="2"/>
              </a:rPr>
              <a:t>z = z</a:t>
            </a:r>
            <a:r>
              <a:rPr lang="en-GB" altLang="hu-HU" baseline="-25000" dirty="0">
                <a:sym typeface="Symbol" pitchFamily="18" charset="2"/>
              </a:rPr>
              <a:t>0 </a:t>
            </a:r>
            <a:r>
              <a:rPr lang="hu-HU" altLang="hu-HU" dirty="0"/>
              <a:t>+ </a:t>
            </a:r>
            <a:r>
              <a:rPr lang="en-GB" altLang="hu-HU" i="1" dirty="0" err="1"/>
              <a:t>v</a:t>
            </a:r>
            <a:r>
              <a:rPr lang="en-GB" altLang="hu-HU" i="1" baseline="-25000" dirty="0" err="1">
                <a:sym typeface="Symbol" pitchFamily="18" charset="2"/>
              </a:rPr>
              <a:t>z</a:t>
            </a:r>
            <a:r>
              <a:rPr lang="hu-HU" altLang="hu-HU" dirty="0"/>
              <a:t> </a:t>
            </a:r>
            <a:r>
              <a:rPr lang="hu-HU" altLang="hu-HU" i="1" dirty="0">
                <a:sym typeface="Symbol" pitchFamily="18" charset="2"/>
              </a:rPr>
              <a:t>t</a:t>
            </a:r>
            <a:endParaRPr lang="en-GB" altLang="hu-HU" i="1" dirty="0">
              <a:sym typeface="Symbol" pitchFamily="18" charset="2"/>
            </a:endParaRPr>
          </a:p>
        </p:txBody>
      </p:sp>
      <p:sp>
        <p:nvSpPr>
          <p:cNvPr id="6153" name="Line 5"/>
          <p:cNvSpPr>
            <a:spLocks noChangeShapeType="1"/>
          </p:cNvSpPr>
          <p:nvPr/>
        </p:nvSpPr>
        <p:spPr bwMode="auto">
          <a:xfrm>
            <a:off x="395288" y="5877272"/>
            <a:ext cx="8353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304800"/>
            <a:ext cx="7772400" cy="1143000"/>
          </a:xfrm>
        </p:spPr>
        <p:txBody>
          <a:bodyPr/>
          <a:lstStyle/>
          <a:p>
            <a:r>
              <a:rPr lang="hu-HU" altLang="en-US" dirty="0">
                <a:solidFill>
                  <a:srgbClr val="FF0000"/>
                </a:solidFill>
              </a:rPr>
              <a:t>Forgatás</a:t>
            </a:r>
          </a:p>
        </p:txBody>
      </p:sp>
      <p:pic>
        <p:nvPicPr>
          <p:cNvPr id="244739" name="Picture 3" descr="ROTA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96975"/>
            <a:ext cx="8610600" cy="566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upload.wikimedia.org/wikipedia/commons/9/9f/Torus_illustration.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32000" contrast="14000"/>
                    </a14:imgEffect>
                  </a14:imgLayer>
                </a14:imgProps>
              </a:ext>
              <a:ext uri="{28A0092B-C50C-407E-A947-70E740481C1C}">
                <a14:useLocalDpi xmlns:a14="http://schemas.microsoft.com/office/drawing/2010/main" val="0"/>
              </a:ext>
            </a:extLst>
          </a:blip>
          <a:srcRect/>
          <a:stretch>
            <a:fillRect/>
          </a:stretch>
        </p:blipFill>
        <p:spPr bwMode="auto">
          <a:xfrm>
            <a:off x="755651" y="1700560"/>
            <a:ext cx="4824412"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llipszis 21"/>
          <p:cNvSpPr>
            <a:spLocks noChangeArrowheads="1"/>
          </p:cNvSpPr>
          <p:nvPr/>
        </p:nvSpPr>
        <p:spPr bwMode="auto">
          <a:xfrm>
            <a:off x="4356101" y="2708622"/>
            <a:ext cx="1079500" cy="10080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cxnSp>
        <p:nvCxnSpPr>
          <p:cNvPr id="11" name="Egyenes összekötő nyíllal 23"/>
          <p:cNvCxnSpPr>
            <a:cxnSpLocks noChangeShapeType="1"/>
          </p:cNvCxnSpPr>
          <p:nvPr/>
        </p:nvCxnSpPr>
        <p:spPr bwMode="auto">
          <a:xfrm>
            <a:off x="3132138" y="3211860"/>
            <a:ext cx="2447925" cy="952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Egyenes összekötő nyíllal 24"/>
          <p:cNvCxnSpPr>
            <a:cxnSpLocks noChangeShapeType="1"/>
          </p:cNvCxnSpPr>
          <p:nvPr/>
        </p:nvCxnSpPr>
        <p:spPr bwMode="auto">
          <a:xfrm flipV="1">
            <a:off x="3132138" y="1475135"/>
            <a:ext cx="0" cy="173672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Egyenes összekötő nyíllal 28"/>
          <p:cNvCxnSpPr>
            <a:cxnSpLocks noChangeShapeType="1"/>
          </p:cNvCxnSpPr>
          <p:nvPr/>
        </p:nvCxnSpPr>
        <p:spPr bwMode="auto">
          <a:xfrm flipH="1">
            <a:off x="1403351" y="3211860"/>
            <a:ext cx="1728787" cy="158432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Szövegdoboz 33"/>
          <p:cNvSpPr txBox="1">
            <a:spLocks noChangeArrowheads="1"/>
          </p:cNvSpPr>
          <p:nvPr/>
        </p:nvSpPr>
        <p:spPr bwMode="auto">
          <a:xfrm>
            <a:off x="5497282" y="2780060"/>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a:t>x</a:t>
            </a:r>
            <a:endParaRPr lang="hu-HU" altLang="hu-HU" sz="2800" i="1"/>
          </a:p>
        </p:txBody>
      </p:sp>
      <p:sp>
        <p:nvSpPr>
          <p:cNvPr id="15" name="Szövegdoboz 34"/>
          <p:cNvSpPr txBox="1">
            <a:spLocks noChangeArrowheads="1"/>
          </p:cNvSpPr>
          <p:nvPr/>
        </p:nvSpPr>
        <p:spPr bwMode="auto">
          <a:xfrm>
            <a:off x="3201850" y="1268760"/>
            <a:ext cx="324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800" i="1" dirty="0"/>
              <a:t>z</a:t>
            </a:r>
          </a:p>
        </p:txBody>
      </p:sp>
      <p:sp>
        <p:nvSpPr>
          <p:cNvPr id="16" name="Szövegdoboz 35"/>
          <p:cNvSpPr txBox="1">
            <a:spLocks noChangeArrowheads="1"/>
          </p:cNvSpPr>
          <p:nvPr/>
        </p:nvSpPr>
        <p:spPr bwMode="auto">
          <a:xfrm>
            <a:off x="1115890" y="4364385"/>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i="1" dirty="0" smtClean="0"/>
              <a:t>y</a:t>
            </a:r>
            <a:endParaRPr lang="hu-HU" altLang="hu-HU" i="1" dirty="0"/>
          </a:p>
        </p:txBody>
      </p:sp>
      <p:sp>
        <p:nvSpPr>
          <p:cNvPr id="17" name="Ellipszis 16"/>
          <p:cNvSpPr>
            <a:spLocks noChangeArrowheads="1"/>
          </p:cNvSpPr>
          <p:nvPr/>
        </p:nvSpPr>
        <p:spPr bwMode="auto">
          <a:xfrm>
            <a:off x="4860926" y="3140422"/>
            <a:ext cx="142875" cy="144463"/>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cxnSp>
        <p:nvCxnSpPr>
          <p:cNvPr id="18" name="Egyenes összekötő nyíllal 17"/>
          <p:cNvCxnSpPr>
            <a:cxnSpLocks noChangeShapeType="1"/>
          </p:cNvCxnSpPr>
          <p:nvPr/>
        </p:nvCxnSpPr>
        <p:spPr bwMode="auto">
          <a:xfrm>
            <a:off x="3203576" y="3284885"/>
            <a:ext cx="165735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Egyenes összekötő nyíllal 18"/>
          <p:cNvCxnSpPr>
            <a:cxnSpLocks noChangeShapeType="1"/>
            <a:stCxn id="17" idx="1"/>
            <a:endCxn id="25" idx="5"/>
          </p:cNvCxnSpPr>
          <p:nvPr/>
        </p:nvCxnSpPr>
        <p:spPr bwMode="auto">
          <a:xfrm flipH="1" flipV="1">
            <a:off x="4695826" y="2830860"/>
            <a:ext cx="185737" cy="3302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Szövegdoboz 19"/>
          <p:cNvSpPr txBox="1">
            <a:spLocks noChangeArrowheads="1"/>
          </p:cNvSpPr>
          <p:nvPr/>
        </p:nvSpPr>
        <p:spPr bwMode="auto">
          <a:xfrm>
            <a:off x="3375808" y="3158455"/>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R</a:t>
            </a:r>
            <a:endParaRPr lang="hu-HU" altLang="hu-HU" sz="2800" i="1" dirty="0"/>
          </a:p>
        </p:txBody>
      </p:sp>
      <p:sp>
        <p:nvSpPr>
          <p:cNvPr id="21" name="Szövegdoboz 20"/>
          <p:cNvSpPr txBox="1">
            <a:spLocks noChangeArrowheads="1"/>
          </p:cNvSpPr>
          <p:nvPr/>
        </p:nvSpPr>
        <p:spPr bwMode="auto">
          <a:xfrm>
            <a:off x="4752102" y="2582391"/>
            <a:ext cx="324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r</a:t>
            </a:r>
            <a:endParaRPr lang="hu-HU" altLang="hu-HU" sz="2800" i="1" dirty="0"/>
          </a:p>
        </p:txBody>
      </p:sp>
      <p:graphicFrame>
        <p:nvGraphicFramePr>
          <p:cNvPr id="22" name="Object 7"/>
          <p:cNvGraphicFramePr>
            <a:graphicFrameLocks noChangeAspect="1"/>
          </p:cNvGraphicFramePr>
          <p:nvPr>
            <p:extLst>
              <p:ext uri="{D42A27DB-BD31-4B8C-83A1-F6EECF244321}">
                <p14:modId xmlns:p14="http://schemas.microsoft.com/office/powerpoint/2010/main" val="12455175"/>
              </p:ext>
            </p:extLst>
          </p:nvPr>
        </p:nvGraphicFramePr>
        <p:xfrm>
          <a:off x="5435600" y="1687513"/>
          <a:ext cx="2560638" cy="936625"/>
        </p:xfrm>
        <a:graphic>
          <a:graphicData uri="http://schemas.openxmlformats.org/presentationml/2006/ole">
            <mc:AlternateContent xmlns:mc="http://schemas.openxmlformats.org/markup-compatibility/2006">
              <mc:Choice xmlns:v="urn:schemas-microsoft-com:vml" Requires="v">
                <p:oleObj spid="_x0000_s2122" name="Equation" r:id="rId5" imgW="1180800" imgH="431640" progId="Equation.3">
                  <p:embed/>
                </p:oleObj>
              </mc:Choice>
              <mc:Fallback>
                <p:oleObj name="Equation" r:id="rId5" imgW="1180800" imgH="431640" progId="Equation.3">
                  <p:embed/>
                  <p:pic>
                    <p:nvPicPr>
                      <p:cNvPr id="0" name=""/>
                      <p:cNvPicPr>
                        <a:picLocks noChangeAspect="1" noChangeArrowheads="1"/>
                      </p:cNvPicPr>
                      <p:nvPr/>
                    </p:nvPicPr>
                    <p:blipFill>
                      <a:blip r:embed="rId6"/>
                      <a:srcRect/>
                      <a:stretch>
                        <a:fillRect/>
                      </a:stretch>
                    </p:blipFill>
                    <p:spPr bwMode="auto">
                      <a:xfrm>
                        <a:off x="5435600" y="1687513"/>
                        <a:ext cx="256063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Szövegdoboz 22"/>
          <p:cNvSpPr txBox="1">
            <a:spLocks noChangeArrowheads="1"/>
          </p:cNvSpPr>
          <p:nvPr/>
        </p:nvSpPr>
        <p:spPr bwMode="auto">
          <a:xfrm>
            <a:off x="4919331" y="2780060"/>
            <a:ext cx="364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u</a:t>
            </a:r>
            <a:endParaRPr lang="hu-HU" altLang="hu-HU" sz="2800" i="1" dirty="0"/>
          </a:p>
        </p:txBody>
      </p:sp>
      <p:sp>
        <p:nvSpPr>
          <p:cNvPr id="24" name="Ellipszis 23"/>
          <p:cNvSpPr/>
          <p:nvPr/>
        </p:nvSpPr>
        <p:spPr bwMode="auto">
          <a:xfrm>
            <a:off x="1619251" y="2059335"/>
            <a:ext cx="3024187" cy="1728787"/>
          </a:xfrm>
          <a:prstGeom prst="ellipse">
            <a:avLst/>
          </a:prstGeom>
          <a:noFill/>
          <a:ln w="38100" cap="flat" cmpd="sng" algn="ctr">
            <a:solidFill>
              <a:schemeClr val="tx1"/>
            </a:solidFill>
            <a:prstDash val="solid"/>
            <a:round/>
            <a:headEnd type="none" w="med" len="med"/>
            <a:tailEnd type="none" w="med" len="med"/>
          </a:ln>
          <a:effectLst/>
        </p:spPr>
        <p:txBody>
          <a:bodyPr/>
          <a:lstStyle/>
          <a:p>
            <a:pPr>
              <a:defRPr/>
            </a:pPr>
            <a:endParaRPr lang="hu-HU"/>
          </a:p>
        </p:txBody>
      </p:sp>
      <p:sp>
        <p:nvSpPr>
          <p:cNvPr id="25" name="Ellipszis 51"/>
          <p:cNvSpPr>
            <a:spLocks noChangeArrowheads="1"/>
          </p:cNvSpPr>
          <p:nvPr/>
        </p:nvSpPr>
        <p:spPr bwMode="auto">
          <a:xfrm>
            <a:off x="4572001" y="2708622"/>
            <a:ext cx="144462" cy="142875"/>
          </a:xfrm>
          <a:prstGeom prst="ellipse">
            <a:avLst/>
          </a:prstGeom>
          <a:solidFill>
            <a:srgbClr val="FF00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cxnSp>
        <p:nvCxnSpPr>
          <p:cNvPr id="26" name="Egyenes összekötő nyíllal 25"/>
          <p:cNvCxnSpPr>
            <a:cxnSpLocks noChangeShapeType="1"/>
          </p:cNvCxnSpPr>
          <p:nvPr/>
        </p:nvCxnSpPr>
        <p:spPr bwMode="auto">
          <a:xfrm>
            <a:off x="3132138" y="2780060"/>
            <a:ext cx="14398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Egyenes összekötő nyíllal 26"/>
          <p:cNvCxnSpPr>
            <a:cxnSpLocks noChangeShapeType="1"/>
            <a:endCxn id="20" idx="2"/>
          </p:cNvCxnSpPr>
          <p:nvPr/>
        </p:nvCxnSpPr>
        <p:spPr bwMode="auto">
          <a:xfrm>
            <a:off x="3167857" y="2780060"/>
            <a:ext cx="410090" cy="90161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Szövegdoboz 27"/>
          <p:cNvSpPr txBox="1">
            <a:spLocks noChangeArrowheads="1"/>
          </p:cNvSpPr>
          <p:nvPr/>
        </p:nvSpPr>
        <p:spPr bwMode="auto">
          <a:xfrm>
            <a:off x="3231919" y="2697510"/>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v</a:t>
            </a:r>
            <a:endParaRPr lang="hu-HU" altLang="hu-HU" sz="2800" i="1" dirty="0"/>
          </a:p>
        </p:txBody>
      </p:sp>
      <p:sp>
        <p:nvSpPr>
          <p:cNvPr id="29" name="Ellipszis 28"/>
          <p:cNvSpPr>
            <a:spLocks noChangeArrowheads="1"/>
          </p:cNvSpPr>
          <p:nvPr/>
        </p:nvSpPr>
        <p:spPr bwMode="auto">
          <a:xfrm>
            <a:off x="3492501" y="3662710"/>
            <a:ext cx="142875" cy="144462"/>
          </a:xfrm>
          <a:prstGeom prst="ellipse">
            <a:avLst/>
          </a:prstGeom>
          <a:solidFill>
            <a:srgbClr val="FFC0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30" name="Szövegdoboz 29"/>
          <p:cNvSpPr txBox="1">
            <a:spLocks noChangeArrowheads="1"/>
          </p:cNvSpPr>
          <p:nvPr/>
        </p:nvSpPr>
        <p:spPr bwMode="auto">
          <a:xfrm>
            <a:off x="3558501" y="2348260"/>
            <a:ext cx="7633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a:t>x</a:t>
            </a:r>
            <a:r>
              <a:rPr lang="en-US" altLang="hu-HU" sz="2800"/>
              <a:t>(</a:t>
            </a:r>
            <a:r>
              <a:rPr lang="en-US" altLang="hu-HU" sz="2800" i="1"/>
              <a:t>u</a:t>
            </a:r>
            <a:r>
              <a:rPr lang="en-US" altLang="hu-HU" sz="2800"/>
              <a:t>)</a:t>
            </a:r>
            <a:endParaRPr lang="hu-HU" altLang="hu-HU" sz="2800"/>
          </a:p>
        </p:txBody>
      </p:sp>
      <p:graphicFrame>
        <p:nvGraphicFramePr>
          <p:cNvPr id="31" name="Object 7"/>
          <p:cNvGraphicFramePr>
            <a:graphicFrameLocks noChangeAspect="1"/>
          </p:cNvGraphicFramePr>
          <p:nvPr>
            <p:extLst>
              <p:ext uri="{D42A27DB-BD31-4B8C-83A1-F6EECF244321}">
                <p14:modId xmlns:p14="http://schemas.microsoft.com/office/powerpoint/2010/main" val="1063691465"/>
              </p:ext>
            </p:extLst>
          </p:nvPr>
        </p:nvGraphicFramePr>
        <p:xfrm>
          <a:off x="992982" y="5157192"/>
          <a:ext cx="5284787" cy="1339850"/>
        </p:xfrm>
        <a:graphic>
          <a:graphicData uri="http://schemas.openxmlformats.org/presentationml/2006/ole">
            <mc:AlternateContent xmlns:mc="http://schemas.openxmlformats.org/markup-compatibility/2006">
              <mc:Choice xmlns:v="urn:schemas-microsoft-com:vml" Requires="v">
                <p:oleObj spid="_x0000_s2123" name="Equation" r:id="rId7" imgW="2603160" imgH="660240" progId="Equation.3">
                  <p:embed/>
                </p:oleObj>
              </mc:Choice>
              <mc:Fallback>
                <p:oleObj name="Equation" r:id="rId7" imgW="2603160" imgH="660240" progId="Equation.3">
                  <p:embed/>
                  <p:pic>
                    <p:nvPicPr>
                      <p:cNvPr id="0" name=""/>
                      <p:cNvPicPr>
                        <a:picLocks noChangeAspect="1" noChangeArrowheads="1"/>
                      </p:cNvPicPr>
                      <p:nvPr/>
                    </p:nvPicPr>
                    <p:blipFill>
                      <a:blip r:embed="rId8"/>
                      <a:srcRect/>
                      <a:stretch>
                        <a:fillRect/>
                      </a:stretch>
                    </p:blipFill>
                    <p:spPr bwMode="auto">
                      <a:xfrm>
                        <a:off x="992982" y="5157192"/>
                        <a:ext cx="5284787" cy="1339850"/>
                      </a:xfrm>
                      <a:prstGeom prst="rect">
                        <a:avLst/>
                      </a:prstGeom>
                      <a:solidFill>
                        <a:schemeClr val="bg2"/>
                      </a:solidFill>
                      <a:ln>
                        <a:solidFill>
                          <a:schemeClr val="tx1"/>
                        </a:solidFill>
                      </a:ln>
                      <a:effectLst/>
                      <a:extLst/>
                    </p:spPr>
                  </p:pic>
                </p:oleObj>
              </mc:Fallback>
            </mc:AlternateContent>
          </a:graphicData>
        </a:graphic>
      </p:graphicFrame>
      <p:sp>
        <p:nvSpPr>
          <p:cNvPr id="32" name="Cím 1"/>
          <p:cNvSpPr>
            <a:spLocks noGrp="1"/>
          </p:cNvSpPr>
          <p:nvPr>
            <p:ph type="title"/>
          </p:nvPr>
        </p:nvSpPr>
        <p:spPr>
          <a:xfrm>
            <a:off x="323528" y="332656"/>
            <a:ext cx="8291264" cy="1143000"/>
          </a:xfrm>
        </p:spPr>
        <p:txBody>
          <a:bodyPr/>
          <a:lstStyle/>
          <a:p>
            <a:r>
              <a:rPr lang="en-US" dirty="0" smtClean="0">
                <a:solidFill>
                  <a:srgbClr val="FF0000"/>
                </a:solidFill>
              </a:rPr>
              <a:t>T</a:t>
            </a:r>
            <a:r>
              <a:rPr lang="hu-HU" dirty="0" smtClean="0">
                <a:solidFill>
                  <a:srgbClr val="FF0000"/>
                </a:solidFill>
              </a:rPr>
              <a:t>ó</a:t>
            </a:r>
            <a:r>
              <a:rPr lang="en-US" dirty="0" err="1" smtClean="0">
                <a:solidFill>
                  <a:srgbClr val="FF0000"/>
                </a:solidFill>
              </a:rPr>
              <a:t>rus</a:t>
            </a:r>
            <a:r>
              <a:rPr lang="hu-HU" dirty="0" smtClean="0">
                <a:solidFill>
                  <a:srgbClr val="FF0000"/>
                </a:solidFill>
              </a:rPr>
              <a:t>z</a:t>
            </a:r>
            <a:endParaRPr lang="hu-HU" dirty="0">
              <a:solidFill>
                <a:srgbClr val="FF0000"/>
              </a:solidFill>
            </a:endParaRPr>
          </a:p>
        </p:txBody>
      </p:sp>
    </p:spTree>
    <p:extLst>
      <p:ext uri="{BB962C8B-B14F-4D97-AF65-F5344CB8AC3E}">
        <p14:creationId xmlns:p14="http://schemas.microsoft.com/office/powerpoint/2010/main" val="67626941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1" grpId="0"/>
      <p:bldP spid="23" grpId="0"/>
      <p:bldP spid="24" grpId="0" animBg="1"/>
      <p:bldP spid="28" grpId="0"/>
      <p:bldP spid="29" grpId="0" animBg="1"/>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upload.wikimedia.org/wikipedia/commons/9/9f/Torus_illustration.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2000" contrast="34000"/>
                    </a14:imgEffect>
                  </a14:imgLayer>
                </a14:imgProps>
              </a:ext>
              <a:ext uri="{28A0092B-C50C-407E-A947-70E740481C1C}">
                <a14:useLocalDpi xmlns:a14="http://schemas.microsoft.com/office/drawing/2010/main" val="0"/>
              </a:ext>
            </a:extLst>
          </a:blip>
          <a:srcRect/>
          <a:stretch>
            <a:fillRect/>
          </a:stretch>
        </p:blipFill>
        <p:spPr bwMode="auto">
          <a:xfrm>
            <a:off x="20557" y="1484784"/>
            <a:ext cx="4824412"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Ellipszis 37"/>
          <p:cNvSpPr/>
          <p:nvPr/>
        </p:nvSpPr>
        <p:spPr bwMode="auto">
          <a:xfrm>
            <a:off x="647254" y="2042399"/>
            <a:ext cx="3547831" cy="1870081"/>
          </a:xfrm>
          <a:prstGeom prst="ellipse">
            <a:avLst/>
          </a:prstGeom>
          <a:noFill/>
          <a:ln w="38100" cap="flat" cmpd="sng" algn="ctr">
            <a:solidFill>
              <a:schemeClr val="bg1">
                <a:lumMod val="50000"/>
              </a:schemeClr>
            </a:solidFill>
            <a:prstDash val="solid"/>
            <a:round/>
            <a:headEnd type="none" w="med" len="med"/>
            <a:tailEnd type="none" w="med" len="med"/>
          </a:ln>
          <a:effectLst/>
        </p:spPr>
        <p:txBody>
          <a:bodyPr/>
          <a:lstStyle/>
          <a:p>
            <a:pPr>
              <a:defRPr/>
            </a:pPr>
            <a:endParaRPr lang="hu-HU"/>
          </a:p>
        </p:txBody>
      </p:sp>
      <p:sp>
        <p:nvSpPr>
          <p:cNvPr id="45" name="Téglalap 44"/>
          <p:cNvSpPr/>
          <p:nvPr/>
        </p:nvSpPr>
        <p:spPr>
          <a:xfrm>
            <a:off x="4860032" y="1547190"/>
            <a:ext cx="4169754" cy="169746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p:cNvSpPr>
            <a:spLocks noGrp="1"/>
          </p:cNvSpPr>
          <p:nvPr>
            <p:ph type="title"/>
          </p:nvPr>
        </p:nvSpPr>
        <p:spPr>
          <a:xfrm>
            <a:off x="438612" y="159442"/>
            <a:ext cx="8229600" cy="1143000"/>
          </a:xfrm>
        </p:spPr>
        <p:txBody>
          <a:bodyPr/>
          <a:lstStyle/>
          <a:p>
            <a:r>
              <a:rPr lang="en-US" dirty="0" smtClean="0">
                <a:solidFill>
                  <a:srgbClr val="FF0000"/>
                </a:solidFill>
              </a:rPr>
              <a:t>T</a:t>
            </a:r>
            <a:r>
              <a:rPr lang="hu-HU" dirty="0" err="1" smtClean="0">
                <a:solidFill>
                  <a:srgbClr val="FF0000"/>
                </a:solidFill>
              </a:rPr>
              <a:t>óruszfileknek</a:t>
            </a:r>
            <a:endParaRPr lang="en-US" dirty="0">
              <a:solidFill>
                <a:srgbClr val="FF0000"/>
              </a:solidFill>
            </a:endParaRPr>
          </a:p>
        </p:txBody>
      </p:sp>
      <p:sp>
        <p:nvSpPr>
          <p:cNvPr id="5" name="Ellipszis 21"/>
          <p:cNvSpPr>
            <a:spLocks noChangeArrowheads="1"/>
          </p:cNvSpPr>
          <p:nvPr/>
        </p:nvSpPr>
        <p:spPr bwMode="auto">
          <a:xfrm>
            <a:off x="3621007" y="2492846"/>
            <a:ext cx="1079500" cy="10080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cxnSp>
        <p:nvCxnSpPr>
          <p:cNvPr id="7" name="Egyenes összekötő nyíllal 24"/>
          <p:cNvCxnSpPr>
            <a:cxnSpLocks noChangeShapeType="1"/>
          </p:cNvCxnSpPr>
          <p:nvPr/>
        </p:nvCxnSpPr>
        <p:spPr bwMode="auto">
          <a:xfrm flipV="1">
            <a:off x="2397044" y="1732485"/>
            <a:ext cx="0" cy="12636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Szövegdoboz 34"/>
          <p:cNvSpPr txBox="1">
            <a:spLocks noChangeArrowheads="1"/>
          </p:cNvSpPr>
          <p:nvPr/>
        </p:nvSpPr>
        <p:spPr bwMode="auto">
          <a:xfrm>
            <a:off x="2038524" y="1497297"/>
            <a:ext cx="324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800" i="1" dirty="0"/>
              <a:t>z</a:t>
            </a:r>
          </a:p>
        </p:txBody>
      </p:sp>
      <p:sp>
        <p:nvSpPr>
          <p:cNvPr id="12" name="Ellipszis 11"/>
          <p:cNvSpPr>
            <a:spLocks noChangeArrowheads="1"/>
          </p:cNvSpPr>
          <p:nvPr/>
        </p:nvSpPr>
        <p:spPr bwMode="auto">
          <a:xfrm>
            <a:off x="4125832" y="2924646"/>
            <a:ext cx="142875" cy="144463"/>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cxnSp>
        <p:nvCxnSpPr>
          <p:cNvPr id="13" name="Egyenes összekötő nyíllal 12"/>
          <p:cNvCxnSpPr>
            <a:cxnSpLocks noChangeShapeType="1"/>
            <a:endCxn id="12" idx="2"/>
          </p:cNvCxnSpPr>
          <p:nvPr/>
        </p:nvCxnSpPr>
        <p:spPr bwMode="auto">
          <a:xfrm flipV="1">
            <a:off x="2418736" y="2996878"/>
            <a:ext cx="1707096" cy="5476"/>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Egyenes összekötő nyíllal 13"/>
          <p:cNvCxnSpPr>
            <a:cxnSpLocks noChangeShapeType="1"/>
            <a:stCxn id="12" idx="1"/>
            <a:endCxn id="19" idx="5"/>
          </p:cNvCxnSpPr>
          <p:nvPr/>
        </p:nvCxnSpPr>
        <p:spPr bwMode="auto">
          <a:xfrm flipH="1" flipV="1">
            <a:off x="3960732" y="2615084"/>
            <a:ext cx="185737" cy="3302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Szövegdoboz 14"/>
          <p:cNvSpPr txBox="1">
            <a:spLocks noChangeArrowheads="1"/>
          </p:cNvSpPr>
          <p:nvPr/>
        </p:nvSpPr>
        <p:spPr bwMode="auto">
          <a:xfrm>
            <a:off x="2845815" y="256655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R</a:t>
            </a:r>
            <a:endParaRPr lang="hu-HU" altLang="hu-HU" sz="2800" i="1" dirty="0"/>
          </a:p>
        </p:txBody>
      </p:sp>
      <p:sp>
        <p:nvSpPr>
          <p:cNvPr id="16" name="Szövegdoboz 15"/>
          <p:cNvSpPr txBox="1">
            <a:spLocks noChangeArrowheads="1"/>
          </p:cNvSpPr>
          <p:nvPr/>
        </p:nvSpPr>
        <p:spPr bwMode="auto">
          <a:xfrm>
            <a:off x="4272742" y="1519179"/>
            <a:ext cx="324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r</a:t>
            </a:r>
            <a:endParaRPr lang="hu-HU" altLang="hu-HU" sz="2800" i="1" dirty="0"/>
          </a:p>
        </p:txBody>
      </p:sp>
      <p:sp>
        <p:nvSpPr>
          <p:cNvPr id="24" name="Szövegdoboz 23"/>
          <p:cNvSpPr txBox="1">
            <a:spLocks noChangeArrowheads="1"/>
          </p:cNvSpPr>
          <p:nvPr/>
        </p:nvSpPr>
        <p:spPr bwMode="auto">
          <a:xfrm>
            <a:off x="3227012" y="1779453"/>
            <a:ext cx="10416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800" dirty="0" smtClean="0"/>
              <a:t>(</a:t>
            </a:r>
            <a:r>
              <a:rPr lang="hu-HU" altLang="hu-HU" sz="2800" i="1" dirty="0"/>
              <a:t>x</a:t>
            </a:r>
            <a:r>
              <a:rPr lang="hu-HU" altLang="hu-HU" sz="2800" i="1" dirty="0" smtClean="0"/>
              <a:t>,y,z</a:t>
            </a:r>
            <a:r>
              <a:rPr lang="en-US" altLang="hu-HU" sz="2800" dirty="0" smtClean="0"/>
              <a:t>)</a:t>
            </a:r>
            <a:endParaRPr lang="hu-HU" altLang="hu-HU" sz="2800" dirty="0"/>
          </a:p>
        </p:txBody>
      </p:sp>
      <p:graphicFrame>
        <p:nvGraphicFramePr>
          <p:cNvPr id="3" name="Objektum 2"/>
          <p:cNvGraphicFramePr>
            <a:graphicFrameLocks noChangeAspect="1"/>
          </p:cNvGraphicFramePr>
          <p:nvPr>
            <p:extLst>
              <p:ext uri="{D42A27DB-BD31-4B8C-83A1-F6EECF244321}">
                <p14:modId xmlns:p14="http://schemas.microsoft.com/office/powerpoint/2010/main" val="1215802706"/>
              </p:ext>
            </p:extLst>
          </p:nvPr>
        </p:nvGraphicFramePr>
        <p:xfrm>
          <a:off x="4925330" y="2396461"/>
          <a:ext cx="4057771" cy="687504"/>
        </p:xfrm>
        <a:graphic>
          <a:graphicData uri="http://schemas.openxmlformats.org/presentationml/2006/ole">
            <mc:AlternateContent xmlns:mc="http://schemas.openxmlformats.org/markup-compatibility/2006">
              <mc:Choice xmlns:v="urn:schemas-microsoft-com:vml" Requires="v">
                <p:oleObj spid="_x0000_s3181" name="Equation" r:id="rId5" imgW="1739880" imgH="304560" progId="Equation.3">
                  <p:embed/>
                </p:oleObj>
              </mc:Choice>
              <mc:Fallback>
                <p:oleObj name="Equation" r:id="rId5" imgW="1739880" imgH="304560" progId="Equation.3">
                  <p:embed/>
                  <p:pic>
                    <p:nvPicPr>
                      <p:cNvPr id="0" name="Object 7"/>
                      <p:cNvPicPr>
                        <a:picLocks noChangeAspect="1" noChangeArrowheads="1"/>
                      </p:cNvPicPr>
                      <p:nvPr/>
                    </p:nvPicPr>
                    <p:blipFill>
                      <a:blip r:embed="rId6"/>
                      <a:srcRect/>
                      <a:stretch>
                        <a:fillRect/>
                      </a:stretch>
                    </p:blipFill>
                    <p:spPr bwMode="auto">
                      <a:xfrm>
                        <a:off x="4925330" y="2396461"/>
                        <a:ext cx="4057771" cy="687504"/>
                      </a:xfrm>
                      <a:prstGeom prst="rect">
                        <a:avLst/>
                      </a:prstGeom>
                      <a:noFill/>
                      <a:ln>
                        <a:solidFill>
                          <a:schemeClr val="tx1"/>
                        </a:solidFill>
                      </a:ln>
                    </p:spPr>
                  </p:pic>
                </p:oleObj>
              </mc:Fallback>
            </mc:AlternateContent>
          </a:graphicData>
        </a:graphic>
      </p:graphicFrame>
      <p:cxnSp>
        <p:nvCxnSpPr>
          <p:cNvPr id="29" name="Egyenes összekötő 28"/>
          <p:cNvCxnSpPr/>
          <p:nvPr/>
        </p:nvCxnSpPr>
        <p:spPr>
          <a:xfrm flipV="1">
            <a:off x="3908344" y="2378187"/>
            <a:ext cx="0" cy="21075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Ellipszis 29"/>
          <p:cNvSpPr>
            <a:spLocks noChangeArrowheads="1"/>
          </p:cNvSpPr>
          <p:nvPr/>
        </p:nvSpPr>
        <p:spPr bwMode="auto">
          <a:xfrm>
            <a:off x="3838494" y="2930122"/>
            <a:ext cx="142875" cy="144463"/>
          </a:xfrm>
          <a:prstGeom prst="ellipse">
            <a:avLst/>
          </a:prstGeom>
          <a:solidFill>
            <a:srgbClr val="00B05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31" name="Szövegdoboz 30"/>
          <p:cNvSpPr txBox="1">
            <a:spLocks noChangeArrowheads="1"/>
          </p:cNvSpPr>
          <p:nvPr/>
        </p:nvSpPr>
        <p:spPr bwMode="auto">
          <a:xfrm>
            <a:off x="2885890" y="1836768"/>
            <a:ext cx="324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800" i="1" dirty="0" smtClean="0"/>
              <a:t>z</a:t>
            </a:r>
            <a:endParaRPr lang="hu-HU" altLang="hu-HU" sz="2800" dirty="0"/>
          </a:p>
        </p:txBody>
      </p:sp>
      <p:cxnSp>
        <p:nvCxnSpPr>
          <p:cNvPr id="33" name="Egyenes összekötő nyíllal 32"/>
          <p:cNvCxnSpPr/>
          <p:nvPr/>
        </p:nvCxnSpPr>
        <p:spPr>
          <a:xfrm>
            <a:off x="3175761" y="2199319"/>
            <a:ext cx="684288" cy="67742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aphicFrame>
        <p:nvGraphicFramePr>
          <p:cNvPr id="34" name="Objektum 33"/>
          <p:cNvGraphicFramePr>
            <a:graphicFrameLocks noChangeAspect="1"/>
          </p:cNvGraphicFramePr>
          <p:nvPr>
            <p:extLst>
              <p:ext uri="{D42A27DB-BD31-4B8C-83A1-F6EECF244321}">
                <p14:modId xmlns:p14="http://schemas.microsoft.com/office/powerpoint/2010/main" val="173152359"/>
              </p:ext>
            </p:extLst>
          </p:nvPr>
        </p:nvGraphicFramePr>
        <p:xfrm>
          <a:off x="4434806" y="3691059"/>
          <a:ext cx="1937699" cy="620113"/>
        </p:xfrm>
        <a:graphic>
          <a:graphicData uri="http://schemas.openxmlformats.org/presentationml/2006/ole">
            <mc:AlternateContent xmlns:mc="http://schemas.openxmlformats.org/markup-compatibility/2006">
              <mc:Choice xmlns:v="urn:schemas-microsoft-com:vml" Requires="v">
                <p:oleObj spid="_x0000_s3182" name="Equation" r:id="rId7" imgW="952200" imgH="304560" progId="Equation.3">
                  <p:embed/>
                </p:oleObj>
              </mc:Choice>
              <mc:Fallback>
                <p:oleObj name="Equation" r:id="rId7" imgW="952200" imgH="304560" progId="Equation.3">
                  <p:embed/>
                  <p:pic>
                    <p:nvPicPr>
                      <p:cNvPr id="0" name=""/>
                      <p:cNvPicPr>
                        <a:picLocks noChangeAspect="1" noChangeArrowheads="1"/>
                      </p:cNvPicPr>
                      <p:nvPr/>
                    </p:nvPicPr>
                    <p:blipFill>
                      <a:blip r:embed="rId8"/>
                      <a:srcRect/>
                      <a:stretch>
                        <a:fillRect/>
                      </a:stretch>
                    </p:blipFill>
                    <p:spPr bwMode="auto">
                      <a:xfrm>
                        <a:off x="4434806" y="3691059"/>
                        <a:ext cx="1937699" cy="620113"/>
                      </a:xfrm>
                      <a:prstGeom prst="rect">
                        <a:avLst/>
                      </a:prstGeom>
                      <a:noFill/>
                      <a:ln>
                        <a:noFill/>
                      </a:ln>
                    </p:spPr>
                  </p:pic>
                </p:oleObj>
              </mc:Fallback>
            </mc:AlternateContent>
          </a:graphicData>
        </a:graphic>
      </p:graphicFrame>
      <p:cxnSp>
        <p:nvCxnSpPr>
          <p:cNvPr id="37" name="Egyenes összekötő nyíllal 36"/>
          <p:cNvCxnSpPr/>
          <p:nvPr/>
        </p:nvCxnSpPr>
        <p:spPr>
          <a:xfrm flipH="1" flipV="1">
            <a:off x="4074879" y="3087504"/>
            <a:ext cx="719855" cy="56336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9" name="Egyenes összekötő nyíllal 38"/>
          <p:cNvCxnSpPr/>
          <p:nvPr/>
        </p:nvCxnSpPr>
        <p:spPr>
          <a:xfrm flipH="1">
            <a:off x="4074880" y="2041063"/>
            <a:ext cx="359926" cy="64444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43" name="Szövegdoboz 42"/>
          <p:cNvSpPr txBox="1"/>
          <p:nvPr/>
        </p:nvSpPr>
        <p:spPr>
          <a:xfrm>
            <a:off x="4925330" y="1547190"/>
            <a:ext cx="4104456" cy="830997"/>
          </a:xfrm>
          <a:prstGeom prst="rect">
            <a:avLst/>
          </a:prstGeom>
          <a:noFill/>
        </p:spPr>
        <p:txBody>
          <a:bodyPr wrap="square" rtlCol="0">
            <a:spAutoFit/>
          </a:bodyPr>
          <a:lstStyle/>
          <a:p>
            <a:pPr algn="l"/>
            <a:r>
              <a:rPr lang="hu-HU" dirty="0" smtClean="0"/>
              <a:t>Implicit egyenlet: egy </a:t>
            </a:r>
            <a:r>
              <a:rPr lang="hu-HU" i="1" dirty="0" smtClean="0"/>
              <a:t>R</a:t>
            </a:r>
            <a:r>
              <a:rPr lang="hu-HU" dirty="0" smtClean="0"/>
              <a:t> sugarú körtől </a:t>
            </a:r>
            <a:r>
              <a:rPr lang="hu-HU" i="1" dirty="0" smtClean="0"/>
              <a:t>r</a:t>
            </a:r>
            <a:r>
              <a:rPr lang="hu-HU" dirty="0" smtClean="0"/>
              <a:t> távolságra lévő pontok:</a:t>
            </a:r>
            <a:endParaRPr lang="en-US" dirty="0"/>
          </a:p>
        </p:txBody>
      </p:sp>
      <p:sp>
        <p:nvSpPr>
          <p:cNvPr id="46" name="Ellipszis 21"/>
          <p:cNvSpPr>
            <a:spLocks noChangeArrowheads="1"/>
          </p:cNvSpPr>
          <p:nvPr/>
        </p:nvSpPr>
        <p:spPr bwMode="auto">
          <a:xfrm>
            <a:off x="107504" y="2538031"/>
            <a:ext cx="1079500" cy="10080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47" name="Szövegdoboz 46"/>
          <p:cNvSpPr txBox="1"/>
          <p:nvPr/>
        </p:nvSpPr>
        <p:spPr>
          <a:xfrm>
            <a:off x="172588" y="4871665"/>
            <a:ext cx="2124299" cy="461665"/>
          </a:xfrm>
          <a:prstGeom prst="rect">
            <a:avLst/>
          </a:prstGeom>
          <a:noFill/>
        </p:spPr>
        <p:txBody>
          <a:bodyPr wrap="none" rtlCol="0">
            <a:spAutoFit/>
          </a:bodyPr>
          <a:lstStyle/>
          <a:p>
            <a:r>
              <a:rPr lang="en-US" dirty="0" smtClean="0"/>
              <a:t>Gauss </a:t>
            </a:r>
            <a:r>
              <a:rPr lang="en-US" dirty="0"/>
              <a:t>g</a:t>
            </a:r>
            <a:r>
              <a:rPr lang="hu-HU" dirty="0" err="1" smtClean="0"/>
              <a:t>örbület</a:t>
            </a:r>
            <a:r>
              <a:rPr lang="hu-HU" dirty="0" smtClean="0"/>
              <a:t>:</a:t>
            </a:r>
            <a:endParaRPr lang="en-US" dirty="0"/>
          </a:p>
        </p:txBody>
      </p:sp>
      <p:graphicFrame>
        <p:nvGraphicFramePr>
          <p:cNvPr id="50" name="Objektum 49"/>
          <p:cNvGraphicFramePr>
            <a:graphicFrameLocks noChangeAspect="1"/>
          </p:cNvGraphicFramePr>
          <p:nvPr>
            <p:extLst>
              <p:ext uri="{D42A27DB-BD31-4B8C-83A1-F6EECF244321}">
                <p14:modId xmlns:p14="http://schemas.microsoft.com/office/powerpoint/2010/main" val="2492840709"/>
              </p:ext>
            </p:extLst>
          </p:nvPr>
        </p:nvGraphicFramePr>
        <p:xfrm>
          <a:off x="244394" y="5361707"/>
          <a:ext cx="3376613" cy="1031875"/>
        </p:xfrm>
        <a:graphic>
          <a:graphicData uri="http://schemas.openxmlformats.org/presentationml/2006/ole">
            <mc:AlternateContent xmlns:mc="http://schemas.openxmlformats.org/markup-compatibility/2006">
              <mc:Choice xmlns:v="urn:schemas-microsoft-com:vml" Requires="v">
                <p:oleObj spid="_x0000_s3183" name="Equation" r:id="rId9" imgW="1447560" imgH="457200" progId="Equation.3">
                  <p:embed/>
                </p:oleObj>
              </mc:Choice>
              <mc:Fallback>
                <p:oleObj name="Equation" r:id="rId9" imgW="1447560" imgH="457200" progId="Equation.3">
                  <p:embed/>
                  <p:pic>
                    <p:nvPicPr>
                      <p:cNvPr id="0" name=""/>
                      <p:cNvPicPr>
                        <a:picLocks noChangeAspect="1" noChangeArrowheads="1"/>
                      </p:cNvPicPr>
                      <p:nvPr/>
                    </p:nvPicPr>
                    <p:blipFill>
                      <a:blip r:embed="rId10"/>
                      <a:srcRect/>
                      <a:stretch>
                        <a:fillRect/>
                      </a:stretch>
                    </p:blipFill>
                    <p:spPr bwMode="auto">
                      <a:xfrm>
                        <a:off x="244394" y="5361707"/>
                        <a:ext cx="3376613" cy="1031875"/>
                      </a:xfrm>
                      <a:prstGeom prst="rect">
                        <a:avLst/>
                      </a:prstGeom>
                      <a:solidFill>
                        <a:schemeClr val="bg2"/>
                      </a:solidFill>
                      <a:ln>
                        <a:solidFill>
                          <a:schemeClr val="tx1"/>
                        </a:solidFill>
                      </a:ln>
                    </p:spPr>
                  </p:pic>
                </p:oleObj>
              </mc:Fallback>
            </mc:AlternateContent>
          </a:graphicData>
        </a:graphic>
      </p:graphicFrame>
      <p:sp>
        <p:nvSpPr>
          <p:cNvPr id="51" name="Szövegdoboz 50"/>
          <p:cNvSpPr txBox="1">
            <a:spLocks noChangeArrowheads="1"/>
          </p:cNvSpPr>
          <p:nvPr/>
        </p:nvSpPr>
        <p:spPr bwMode="auto">
          <a:xfrm>
            <a:off x="803002" y="3389260"/>
            <a:ext cx="324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r</a:t>
            </a:r>
            <a:endParaRPr lang="hu-HU" altLang="hu-HU" sz="2800" i="1" dirty="0"/>
          </a:p>
        </p:txBody>
      </p:sp>
      <p:sp>
        <p:nvSpPr>
          <p:cNvPr id="52" name="Szabadkézi sokszög 51"/>
          <p:cNvSpPr/>
          <p:nvPr/>
        </p:nvSpPr>
        <p:spPr>
          <a:xfrm>
            <a:off x="1203262" y="2658391"/>
            <a:ext cx="376156" cy="631767"/>
          </a:xfrm>
          <a:custGeom>
            <a:avLst/>
            <a:gdLst>
              <a:gd name="connsiteX0" fmla="*/ 283711 w 375151"/>
              <a:gd name="connsiteY0" fmla="*/ 0 h 573578"/>
              <a:gd name="connsiteX1" fmla="*/ 1078 w 375151"/>
              <a:gd name="connsiteY1" fmla="*/ 299258 h 573578"/>
              <a:gd name="connsiteX2" fmla="*/ 375151 w 375151"/>
              <a:gd name="connsiteY2" fmla="*/ 573578 h 573578"/>
              <a:gd name="connsiteX0" fmla="*/ 283711 w 375151"/>
              <a:gd name="connsiteY0" fmla="*/ 0 h 631767"/>
              <a:gd name="connsiteX1" fmla="*/ 1078 w 375151"/>
              <a:gd name="connsiteY1" fmla="*/ 357447 h 631767"/>
              <a:gd name="connsiteX2" fmla="*/ 375151 w 375151"/>
              <a:gd name="connsiteY2" fmla="*/ 631767 h 631767"/>
              <a:gd name="connsiteX0" fmla="*/ 284716 w 376156"/>
              <a:gd name="connsiteY0" fmla="*/ 0 h 631767"/>
              <a:gd name="connsiteX1" fmla="*/ 2083 w 376156"/>
              <a:gd name="connsiteY1" fmla="*/ 357447 h 631767"/>
              <a:gd name="connsiteX2" fmla="*/ 376156 w 376156"/>
              <a:gd name="connsiteY2" fmla="*/ 631767 h 631767"/>
              <a:gd name="connsiteX0" fmla="*/ 284716 w 376156"/>
              <a:gd name="connsiteY0" fmla="*/ 0 h 631767"/>
              <a:gd name="connsiteX1" fmla="*/ 2083 w 376156"/>
              <a:gd name="connsiteY1" fmla="*/ 357447 h 631767"/>
              <a:gd name="connsiteX2" fmla="*/ 376156 w 376156"/>
              <a:gd name="connsiteY2" fmla="*/ 631767 h 631767"/>
            </a:gdLst>
            <a:ahLst/>
            <a:cxnLst>
              <a:cxn ang="0">
                <a:pos x="connsiteX0" y="connsiteY0"/>
              </a:cxn>
              <a:cxn ang="0">
                <a:pos x="connsiteX1" y="connsiteY1"/>
              </a:cxn>
              <a:cxn ang="0">
                <a:pos x="connsiteX2" y="connsiteY2"/>
              </a:cxn>
            </a:cxnLst>
            <a:rect l="l" t="t" r="r" b="b"/>
            <a:pathLst>
              <a:path w="376156" h="631767">
                <a:moveTo>
                  <a:pt x="284716" y="0"/>
                </a:moveTo>
                <a:cubicBezTo>
                  <a:pt x="52652" y="85205"/>
                  <a:pt x="-13157" y="252152"/>
                  <a:pt x="2083" y="357447"/>
                </a:cubicBezTo>
                <a:cubicBezTo>
                  <a:pt x="17323" y="462742"/>
                  <a:pt x="171800" y="600595"/>
                  <a:pt x="376156" y="63176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zabadkézi sokszög 52"/>
          <p:cNvSpPr/>
          <p:nvPr/>
        </p:nvSpPr>
        <p:spPr>
          <a:xfrm>
            <a:off x="74071" y="2395921"/>
            <a:ext cx="408584" cy="1424796"/>
          </a:xfrm>
          <a:custGeom>
            <a:avLst/>
            <a:gdLst>
              <a:gd name="connsiteX0" fmla="*/ 283711 w 375151"/>
              <a:gd name="connsiteY0" fmla="*/ 0 h 573578"/>
              <a:gd name="connsiteX1" fmla="*/ 1078 w 375151"/>
              <a:gd name="connsiteY1" fmla="*/ 299258 h 573578"/>
              <a:gd name="connsiteX2" fmla="*/ 375151 w 375151"/>
              <a:gd name="connsiteY2" fmla="*/ 573578 h 573578"/>
              <a:gd name="connsiteX0" fmla="*/ 316780 w 408220"/>
              <a:gd name="connsiteY0" fmla="*/ 0 h 573578"/>
              <a:gd name="connsiteX1" fmla="*/ 896 w 408220"/>
              <a:gd name="connsiteY1" fmla="*/ 299258 h 573578"/>
              <a:gd name="connsiteX2" fmla="*/ 408220 w 408220"/>
              <a:gd name="connsiteY2" fmla="*/ 573578 h 573578"/>
              <a:gd name="connsiteX0" fmla="*/ 317144 w 408584"/>
              <a:gd name="connsiteY0" fmla="*/ 0 h 573578"/>
              <a:gd name="connsiteX1" fmla="*/ 1260 w 408584"/>
              <a:gd name="connsiteY1" fmla="*/ 299258 h 573578"/>
              <a:gd name="connsiteX2" fmla="*/ 408584 w 408584"/>
              <a:gd name="connsiteY2" fmla="*/ 573578 h 573578"/>
              <a:gd name="connsiteX0" fmla="*/ 317144 w 408584"/>
              <a:gd name="connsiteY0" fmla="*/ 0 h 573578"/>
              <a:gd name="connsiteX1" fmla="*/ 1260 w 408584"/>
              <a:gd name="connsiteY1" fmla="*/ 299258 h 573578"/>
              <a:gd name="connsiteX2" fmla="*/ 408584 w 408584"/>
              <a:gd name="connsiteY2" fmla="*/ 573578 h 573578"/>
            </a:gdLst>
            <a:ahLst/>
            <a:cxnLst>
              <a:cxn ang="0">
                <a:pos x="connsiteX0" y="connsiteY0"/>
              </a:cxn>
              <a:cxn ang="0">
                <a:pos x="connsiteX1" y="connsiteY1"/>
              </a:cxn>
              <a:cxn ang="0">
                <a:pos x="connsiteX2" y="connsiteY2"/>
              </a:cxn>
            </a:cxnLst>
            <a:rect l="l" t="t" r="r" b="b"/>
            <a:pathLst>
              <a:path w="408584" h="573578">
                <a:moveTo>
                  <a:pt x="317144" y="0"/>
                </a:moveTo>
                <a:cubicBezTo>
                  <a:pt x="110018" y="71713"/>
                  <a:pt x="-13980" y="203662"/>
                  <a:pt x="1260" y="299258"/>
                </a:cubicBezTo>
                <a:cubicBezTo>
                  <a:pt x="16500" y="394854"/>
                  <a:pt x="162665" y="500948"/>
                  <a:pt x="408584" y="573578"/>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zövegdoboz 53"/>
          <p:cNvSpPr txBox="1">
            <a:spLocks noChangeArrowheads="1"/>
          </p:cNvSpPr>
          <p:nvPr/>
        </p:nvSpPr>
        <p:spPr bwMode="auto">
          <a:xfrm>
            <a:off x="1203262" y="2753633"/>
            <a:ext cx="1024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smtClean="0"/>
              <a:t>-</a:t>
            </a:r>
            <a:r>
              <a:rPr lang="en-US" altLang="hu-HU" sz="2800" dirty="0" smtClean="0"/>
              <a:t>(</a:t>
            </a:r>
            <a:r>
              <a:rPr lang="en-US" altLang="hu-HU" sz="2800" i="1" dirty="0" smtClean="0"/>
              <a:t>R-r</a:t>
            </a:r>
            <a:r>
              <a:rPr lang="en-US" altLang="hu-HU" sz="2800" dirty="0" smtClean="0"/>
              <a:t>)</a:t>
            </a:r>
            <a:endParaRPr lang="hu-HU" altLang="hu-HU" sz="2800" dirty="0"/>
          </a:p>
        </p:txBody>
      </p:sp>
      <p:sp>
        <p:nvSpPr>
          <p:cNvPr id="55" name="Szövegdoboz 54"/>
          <p:cNvSpPr txBox="1">
            <a:spLocks noChangeArrowheads="1"/>
          </p:cNvSpPr>
          <p:nvPr/>
        </p:nvSpPr>
        <p:spPr bwMode="auto">
          <a:xfrm>
            <a:off x="41437" y="3912480"/>
            <a:ext cx="78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err="1" smtClean="0"/>
              <a:t>R+r</a:t>
            </a:r>
            <a:endParaRPr lang="hu-HU" altLang="hu-HU" sz="2800" i="1" dirty="0"/>
          </a:p>
        </p:txBody>
      </p:sp>
      <p:cxnSp>
        <p:nvCxnSpPr>
          <p:cNvPr id="56" name="Egyenes összekötő nyíllal 55"/>
          <p:cNvCxnSpPr>
            <a:cxnSpLocks noChangeShapeType="1"/>
          </p:cNvCxnSpPr>
          <p:nvPr/>
        </p:nvCxnSpPr>
        <p:spPr bwMode="auto">
          <a:xfrm flipH="1" flipV="1">
            <a:off x="413454" y="2605099"/>
            <a:ext cx="223504" cy="457434"/>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7" name="Szövegdoboz 56"/>
          <p:cNvSpPr txBox="1">
            <a:spLocks noChangeArrowheads="1"/>
          </p:cNvSpPr>
          <p:nvPr/>
        </p:nvSpPr>
        <p:spPr bwMode="auto">
          <a:xfrm>
            <a:off x="231351" y="2631668"/>
            <a:ext cx="364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i="1" dirty="0"/>
              <a:t>u</a:t>
            </a:r>
            <a:endParaRPr lang="hu-HU" altLang="hu-HU" sz="2800" i="1" dirty="0"/>
          </a:p>
        </p:txBody>
      </p:sp>
      <p:cxnSp>
        <p:nvCxnSpPr>
          <p:cNvPr id="58" name="Egyenes összekötő nyíllal 57"/>
          <p:cNvCxnSpPr>
            <a:cxnSpLocks noChangeShapeType="1"/>
          </p:cNvCxnSpPr>
          <p:nvPr/>
        </p:nvCxnSpPr>
        <p:spPr bwMode="auto">
          <a:xfrm flipH="1">
            <a:off x="107504" y="3064608"/>
            <a:ext cx="529454"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 name="Szabadkézi sokszög 61"/>
          <p:cNvSpPr/>
          <p:nvPr/>
        </p:nvSpPr>
        <p:spPr>
          <a:xfrm>
            <a:off x="434334" y="2164533"/>
            <a:ext cx="408584" cy="1084489"/>
          </a:xfrm>
          <a:custGeom>
            <a:avLst/>
            <a:gdLst>
              <a:gd name="connsiteX0" fmla="*/ 283711 w 375151"/>
              <a:gd name="connsiteY0" fmla="*/ 0 h 573578"/>
              <a:gd name="connsiteX1" fmla="*/ 1078 w 375151"/>
              <a:gd name="connsiteY1" fmla="*/ 299258 h 573578"/>
              <a:gd name="connsiteX2" fmla="*/ 375151 w 375151"/>
              <a:gd name="connsiteY2" fmla="*/ 573578 h 573578"/>
              <a:gd name="connsiteX0" fmla="*/ 316780 w 408220"/>
              <a:gd name="connsiteY0" fmla="*/ 0 h 573578"/>
              <a:gd name="connsiteX1" fmla="*/ 896 w 408220"/>
              <a:gd name="connsiteY1" fmla="*/ 299258 h 573578"/>
              <a:gd name="connsiteX2" fmla="*/ 408220 w 408220"/>
              <a:gd name="connsiteY2" fmla="*/ 573578 h 573578"/>
              <a:gd name="connsiteX0" fmla="*/ 317144 w 408584"/>
              <a:gd name="connsiteY0" fmla="*/ 0 h 573578"/>
              <a:gd name="connsiteX1" fmla="*/ 1260 w 408584"/>
              <a:gd name="connsiteY1" fmla="*/ 299258 h 573578"/>
              <a:gd name="connsiteX2" fmla="*/ 408584 w 408584"/>
              <a:gd name="connsiteY2" fmla="*/ 573578 h 573578"/>
              <a:gd name="connsiteX0" fmla="*/ 317144 w 408584"/>
              <a:gd name="connsiteY0" fmla="*/ 0 h 573578"/>
              <a:gd name="connsiteX1" fmla="*/ 1260 w 408584"/>
              <a:gd name="connsiteY1" fmla="*/ 299258 h 573578"/>
              <a:gd name="connsiteX2" fmla="*/ 408584 w 408584"/>
              <a:gd name="connsiteY2" fmla="*/ 573578 h 573578"/>
            </a:gdLst>
            <a:ahLst/>
            <a:cxnLst>
              <a:cxn ang="0">
                <a:pos x="connsiteX0" y="connsiteY0"/>
              </a:cxn>
              <a:cxn ang="0">
                <a:pos x="connsiteX1" y="connsiteY1"/>
              </a:cxn>
              <a:cxn ang="0">
                <a:pos x="connsiteX2" y="connsiteY2"/>
              </a:cxn>
            </a:cxnLst>
            <a:rect l="l" t="t" r="r" b="b"/>
            <a:pathLst>
              <a:path w="408584" h="573578">
                <a:moveTo>
                  <a:pt x="317144" y="0"/>
                </a:moveTo>
                <a:cubicBezTo>
                  <a:pt x="110018" y="71713"/>
                  <a:pt x="-13980" y="203662"/>
                  <a:pt x="1260" y="299258"/>
                </a:cubicBezTo>
                <a:cubicBezTo>
                  <a:pt x="16500" y="394854"/>
                  <a:pt x="162665" y="500948"/>
                  <a:pt x="408584" y="573578"/>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Objektum 62"/>
          <p:cNvGraphicFramePr>
            <a:graphicFrameLocks noChangeAspect="1"/>
          </p:cNvGraphicFramePr>
          <p:nvPr>
            <p:extLst>
              <p:ext uri="{D42A27DB-BD31-4B8C-83A1-F6EECF244321}">
                <p14:modId xmlns:p14="http://schemas.microsoft.com/office/powerpoint/2010/main" val="3215528765"/>
              </p:ext>
            </p:extLst>
          </p:nvPr>
        </p:nvGraphicFramePr>
        <p:xfrm>
          <a:off x="41437" y="1666003"/>
          <a:ext cx="1674145" cy="432375"/>
        </p:xfrm>
        <a:graphic>
          <a:graphicData uri="http://schemas.openxmlformats.org/presentationml/2006/ole">
            <mc:AlternateContent xmlns:mc="http://schemas.openxmlformats.org/markup-compatibility/2006">
              <mc:Choice xmlns:v="urn:schemas-microsoft-com:vml" Requires="v">
                <p:oleObj spid="_x0000_s3184" name="Equation" r:id="rId11" imgW="761760" imgH="203040" progId="Equation.3">
                  <p:embed/>
                </p:oleObj>
              </mc:Choice>
              <mc:Fallback>
                <p:oleObj name="Equation" r:id="rId11" imgW="761760" imgH="203040" progId="Equation.3">
                  <p:embed/>
                  <p:pic>
                    <p:nvPicPr>
                      <p:cNvPr id="0" name=""/>
                      <p:cNvPicPr>
                        <a:picLocks noChangeAspect="1" noChangeArrowheads="1"/>
                      </p:cNvPicPr>
                      <p:nvPr/>
                    </p:nvPicPr>
                    <p:blipFill>
                      <a:blip r:embed="rId12"/>
                      <a:srcRect/>
                      <a:stretch>
                        <a:fillRect/>
                      </a:stretch>
                    </p:blipFill>
                    <p:spPr bwMode="auto">
                      <a:xfrm>
                        <a:off x="41437" y="1666003"/>
                        <a:ext cx="1674145" cy="432375"/>
                      </a:xfrm>
                      <a:prstGeom prst="rect">
                        <a:avLst/>
                      </a:prstGeom>
                      <a:noFill/>
                      <a:ln>
                        <a:noFill/>
                      </a:ln>
                    </p:spPr>
                  </p:pic>
                </p:oleObj>
              </mc:Fallback>
            </mc:AlternateContent>
          </a:graphicData>
        </a:graphic>
      </p:graphicFrame>
      <p:sp>
        <p:nvSpPr>
          <p:cNvPr id="19" name="Ellipszis 51"/>
          <p:cNvSpPr>
            <a:spLocks noChangeArrowheads="1"/>
          </p:cNvSpPr>
          <p:nvPr/>
        </p:nvSpPr>
        <p:spPr bwMode="auto">
          <a:xfrm>
            <a:off x="3836907" y="2492846"/>
            <a:ext cx="144462" cy="142875"/>
          </a:xfrm>
          <a:prstGeom prst="ellipse">
            <a:avLst/>
          </a:prstGeom>
          <a:solidFill>
            <a:srgbClr val="FF00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Tree>
    <p:extLst>
      <p:ext uri="{BB962C8B-B14F-4D97-AF65-F5344CB8AC3E}">
        <p14:creationId xmlns:p14="http://schemas.microsoft.com/office/powerpoint/2010/main" val="2380522271"/>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228600" y="1412776"/>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l">
              <a:spcBef>
                <a:spcPct val="20000"/>
              </a:spcBef>
              <a:buClr>
                <a:schemeClr val="accent2"/>
              </a:buClr>
              <a:buSzPct val="75000"/>
            </a:pPr>
            <a:r>
              <a:rPr lang="hu-HU" altLang="hu-HU" sz="3200" dirty="0">
                <a:latin typeface="+mn-lt"/>
              </a:rPr>
              <a:t>Definíció vezérlőpontokkal</a:t>
            </a:r>
            <a:endParaRPr lang="en-US" altLang="hu-HU" sz="3200" dirty="0">
              <a:latin typeface="+mn-lt"/>
            </a:endParaRPr>
          </a:p>
          <a:p>
            <a:pPr algn="l">
              <a:spcBef>
                <a:spcPct val="20000"/>
              </a:spcBef>
              <a:buClr>
                <a:schemeClr val="accent2"/>
              </a:buClr>
              <a:buSzPct val="75000"/>
              <a:buFont typeface="Monotype Sorts" pitchFamily="2" charset="2"/>
              <a:buChar char="l"/>
            </a:pPr>
            <a:endParaRPr lang="en-US" altLang="hu-HU" sz="3200" dirty="0">
              <a:latin typeface="+mn-lt"/>
            </a:endParaRPr>
          </a:p>
          <a:p>
            <a:pPr algn="l">
              <a:spcBef>
                <a:spcPct val="20000"/>
              </a:spcBef>
              <a:buClr>
                <a:schemeClr val="accent2"/>
              </a:buClr>
              <a:buSzPct val="75000"/>
              <a:buFont typeface="Monotype Sorts" pitchFamily="2" charset="2"/>
              <a:buChar char="l"/>
            </a:pPr>
            <a:endParaRPr lang="en-US" altLang="hu-HU" sz="3200" dirty="0">
              <a:latin typeface="+mn-lt"/>
            </a:endParaRPr>
          </a:p>
          <a:p>
            <a:pPr algn="l">
              <a:spcBef>
                <a:spcPct val="20000"/>
              </a:spcBef>
              <a:buClr>
                <a:schemeClr val="accent2"/>
              </a:buClr>
              <a:buSzPct val="75000"/>
              <a:buFont typeface="Monotype Sorts" pitchFamily="2" charset="2"/>
              <a:buChar char="l"/>
            </a:pPr>
            <a:endParaRPr lang="en-US" altLang="hu-HU" sz="3200" dirty="0">
              <a:latin typeface="+mn-lt"/>
            </a:endParaRPr>
          </a:p>
          <a:p>
            <a:pPr algn="l">
              <a:spcBef>
                <a:spcPct val="20000"/>
              </a:spcBef>
              <a:buClr>
                <a:schemeClr val="accent2"/>
              </a:buClr>
              <a:buSzPct val="75000"/>
              <a:buFont typeface="Monotype Sorts" pitchFamily="2" charset="2"/>
              <a:buChar char="l"/>
            </a:pPr>
            <a:endParaRPr lang="en-US" altLang="hu-HU" sz="3200" dirty="0">
              <a:latin typeface="+mn-lt"/>
            </a:endParaRPr>
          </a:p>
          <a:p>
            <a:pPr algn="l">
              <a:spcBef>
                <a:spcPct val="20000"/>
              </a:spcBef>
              <a:buClr>
                <a:schemeClr val="accent2"/>
              </a:buClr>
              <a:buSzPct val="75000"/>
              <a:buFont typeface="Monotype Sorts" pitchFamily="2" charset="2"/>
              <a:buChar char="l"/>
            </a:pPr>
            <a:endParaRPr lang="en-US" altLang="hu-HU" sz="3200" dirty="0">
              <a:latin typeface="+mn-lt"/>
            </a:endParaRPr>
          </a:p>
          <a:p>
            <a:pPr algn="l">
              <a:spcBef>
                <a:spcPct val="20000"/>
              </a:spcBef>
              <a:buClr>
                <a:schemeClr val="accent2"/>
              </a:buClr>
              <a:buSzPct val="75000"/>
              <a:buFont typeface="Monotype Sorts" pitchFamily="2" charset="2"/>
              <a:buNone/>
            </a:pPr>
            <a:r>
              <a:rPr lang="en-US" altLang="hu-HU" sz="3600" b="1" dirty="0">
                <a:cs typeface="Times New Roman" panose="02020603050405020304" pitchFamily="18" charset="0"/>
              </a:rPr>
              <a:t>    </a:t>
            </a:r>
            <a:r>
              <a:rPr lang="en-US" altLang="hu-HU" sz="3600" b="1" i="1" dirty="0">
                <a:cs typeface="Times New Roman" panose="02020603050405020304" pitchFamily="18" charset="0"/>
              </a:rPr>
              <a:t>r</a:t>
            </a:r>
            <a:r>
              <a:rPr lang="en-US" altLang="hu-HU" sz="3600" dirty="0">
                <a:cs typeface="Times New Roman" panose="02020603050405020304" pitchFamily="18" charset="0"/>
              </a:rPr>
              <a:t>(</a:t>
            </a:r>
            <a:r>
              <a:rPr lang="en-US" altLang="hu-HU" sz="3600" i="1" dirty="0" err="1">
                <a:cs typeface="Times New Roman" panose="02020603050405020304" pitchFamily="18" charset="0"/>
              </a:rPr>
              <a:t>u,v</a:t>
            </a:r>
            <a:r>
              <a:rPr lang="en-US" altLang="hu-HU" sz="3600" dirty="0">
                <a:cs typeface="Times New Roman" panose="02020603050405020304" pitchFamily="18" charset="0"/>
              </a:rPr>
              <a:t>) = </a:t>
            </a:r>
            <a:r>
              <a:rPr lang="en-US" altLang="hu-HU" sz="3600" b="1" i="1" dirty="0" err="1">
                <a:cs typeface="Times New Roman" panose="02020603050405020304" pitchFamily="18" charset="0"/>
              </a:rPr>
              <a:t>r</a:t>
            </a:r>
            <a:r>
              <a:rPr lang="en-US" altLang="hu-HU" sz="3600" i="1" baseline="-25000" dirty="0" err="1">
                <a:cs typeface="Times New Roman" panose="02020603050405020304" pitchFamily="18" charset="0"/>
              </a:rPr>
              <a:t>v</a:t>
            </a:r>
            <a:r>
              <a:rPr lang="en-US" altLang="hu-HU" sz="3600" dirty="0">
                <a:cs typeface="Times New Roman" panose="02020603050405020304" pitchFamily="18" charset="0"/>
              </a:rPr>
              <a:t>(</a:t>
            </a:r>
            <a:r>
              <a:rPr lang="en-US" altLang="hu-HU" sz="3600" i="1" dirty="0">
                <a:cs typeface="Times New Roman" panose="02020603050405020304" pitchFamily="18" charset="0"/>
              </a:rPr>
              <a:t>u</a:t>
            </a:r>
            <a:r>
              <a:rPr lang="en-US" altLang="hu-HU" sz="3600" dirty="0">
                <a:cs typeface="Times New Roman" panose="02020603050405020304" pitchFamily="18" charset="0"/>
              </a:rPr>
              <a:t>) = </a:t>
            </a:r>
            <a:r>
              <a:rPr lang="en-US" altLang="hu-HU" sz="3600" dirty="0" smtClean="0">
                <a:latin typeface="Symbol" pitchFamily="18" charset="2"/>
              </a:rPr>
              <a:t>S</a:t>
            </a:r>
            <a:r>
              <a:rPr lang="en-US" altLang="hu-HU" sz="3600" i="1" baseline="-25000" dirty="0">
                <a:cs typeface="Times New Roman" panose="02020603050405020304" pitchFamily="18" charset="0"/>
              </a:rPr>
              <a:t>i</a:t>
            </a:r>
            <a:r>
              <a:rPr lang="en-US" altLang="hu-HU" sz="3600" dirty="0" smtClean="0">
                <a:cs typeface="Times New Roman" panose="02020603050405020304" pitchFamily="18" charset="0"/>
              </a:rPr>
              <a:t> </a:t>
            </a:r>
            <a:r>
              <a:rPr lang="en-US" altLang="hu-HU" sz="3600" i="1" dirty="0">
                <a:cs typeface="Times New Roman" panose="02020603050405020304" pitchFamily="18" charset="0"/>
              </a:rPr>
              <a:t>B</a:t>
            </a:r>
            <a:r>
              <a:rPr lang="en-US" altLang="hu-HU" sz="3600" i="1" baseline="-25000" dirty="0">
                <a:cs typeface="Times New Roman" panose="02020603050405020304" pitchFamily="18" charset="0"/>
              </a:rPr>
              <a:t>i </a:t>
            </a:r>
            <a:r>
              <a:rPr lang="en-US" altLang="hu-HU" sz="3600" dirty="0">
                <a:cs typeface="Times New Roman" panose="02020603050405020304" pitchFamily="18" charset="0"/>
              </a:rPr>
              <a:t>(</a:t>
            </a:r>
            <a:r>
              <a:rPr lang="en-US" altLang="hu-HU" sz="3600" i="1" dirty="0">
                <a:cs typeface="Times New Roman" panose="02020603050405020304" pitchFamily="18" charset="0"/>
              </a:rPr>
              <a:t>u</a:t>
            </a:r>
            <a:r>
              <a:rPr lang="en-US" altLang="hu-HU" sz="3600" dirty="0">
                <a:cs typeface="Times New Roman" panose="02020603050405020304" pitchFamily="18" charset="0"/>
              </a:rPr>
              <a:t>)</a:t>
            </a:r>
            <a:r>
              <a:rPr lang="en-US" altLang="hu-HU" sz="3600" i="1" dirty="0">
                <a:cs typeface="Times New Roman" panose="02020603050405020304" pitchFamily="18" charset="0"/>
              </a:rPr>
              <a:t> </a:t>
            </a:r>
            <a:r>
              <a:rPr lang="en-US" altLang="hu-HU" sz="3600" b="1" i="1" dirty="0" err="1">
                <a:cs typeface="Times New Roman" panose="02020603050405020304" pitchFamily="18" charset="0"/>
              </a:rPr>
              <a:t>r</a:t>
            </a:r>
            <a:r>
              <a:rPr lang="en-US" altLang="hu-HU" sz="3600" i="1" baseline="-25000" dirty="0" err="1">
                <a:cs typeface="Times New Roman" panose="02020603050405020304" pitchFamily="18" charset="0"/>
              </a:rPr>
              <a:t>i</a:t>
            </a:r>
            <a:r>
              <a:rPr lang="en-US" altLang="hu-HU" sz="3600" baseline="-25000" dirty="0">
                <a:cs typeface="Times New Roman" panose="02020603050405020304" pitchFamily="18" charset="0"/>
              </a:rPr>
              <a:t> </a:t>
            </a:r>
            <a:r>
              <a:rPr lang="en-US" altLang="hu-HU" sz="3600" dirty="0">
                <a:cs typeface="Times New Roman" panose="02020603050405020304" pitchFamily="18" charset="0"/>
              </a:rPr>
              <a:t>(</a:t>
            </a:r>
            <a:r>
              <a:rPr lang="en-US" altLang="hu-HU" sz="3600" i="1" dirty="0">
                <a:cs typeface="Times New Roman" panose="02020603050405020304" pitchFamily="18" charset="0"/>
              </a:rPr>
              <a:t>v</a:t>
            </a:r>
            <a:r>
              <a:rPr lang="en-US" altLang="hu-HU" sz="3600" dirty="0">
                <a:cs typeface="Times New Roman" panose="02020603050405020304" pitchFamily="18" charset="0"/>
              </a:rPr>
              <a:t>)</a:t>
            </a:r>
            <a:r>
              <a:rPr lang="en-US" altLang="hu-HU" sz="3600" i="1" dirty="0">
                <a:cs typeface="Times New Roman" panose="02020603050405020304" pitchFamily="18" charset="0"/>
              </a:rPr>
              <a:t> </a:t>
            </a:r>
            <a:endParaRPr lang="en-US" altLang="hu-HU" sz="3600" baseline="-25000" dirty="0">
              <a:cs typeface="Times New Roman" panose="02020603050405020304" pitchFamily="18" charset="0"/>
            </a:endParaRPr>
          </a:p>
          <a:p>
            <a:pPr algn="l">
              <a:spcBef>
                <a:spcPct val="20000"/>
              </a:spcBef>
              <a:buClr>
                <a:schemeClr val="accent2"/>
              </a:buClr>
              <a:buSzPct val="75000"/>
              <a:buFont typeface="Monotype Sorts" pitchFamily="2" charset="2"/>
              <a:buNone/>
            </a:pPr>
            <a:r>
              <a:rPr lang="en-US" altLang="hu-HU" sz="3600" dirty="0">
                <a:cs typeface="Times New Roman" panose="02020603050405020304" pitchFamily="18" charset="0"/>
              </a:rPr>
              <a:t>    </a:t>
            </a:r>
            <a:r>
              <a:rPr lang="en-US" altLang="hu-HU" sz="3600" b="1" i="1" dirty="0" err="1">
                <a:cs typeface="Times New Roman" panose="02020603050405020304" pitchFamily="18" charset="0"/>
              </a:rPr>
              <a:t>r</a:t>
            </a:r>
            <a:r>
              <a:rPr lang="en-US" altLang="hu-HU" sz="3600" i="1" baseline="-25000" dirty="0" err="1">
                <a:cs typeface="Times New Roman" panose="02020603050405020304" pitchFamily="18" charset="0"/>
              </a:rPr>
              <a:t>i</a:t>
            </a:r>
            <a:r>
              <a:rPr lang="en-US" altLang="hu-HU" sz="3600" baseline="-25000" dirty="0">
                <a:cs typeface="Times New Roman" panose="02020603050405020304" pitchFamily="18" charset="0"/>
              </a:rPr>
              <a:t> </a:t>
            </a:r>
            <a:r>
              <a:rPr lang="en-US" altLang="hu-HU" sz="3600" dirty="0">
                <a:cs typeface="Times New Roman" panose="02020603050405020304" pitchFamily="18" charset="0"/>
              </a:rPr>
              <a:t>(</a:t>
            </a:r>
            <a:r>
              <a:rPr lang="en-US" altLang="hu-HU" sz="3600" i="1" dirty="0">
                <a:cs typeface="Times New Roman" panose="02020603050405020304" pitchFamily="18" charset="0"/>
              </a:rPr>
              <a:t>v</a:t>
            </a:r>
            <a:r>
              <a:rPr lang="en-US" altLang="hu-HU" sz="3600" dirty="0">
                <a:cs typeface="Times New Roman" panose="02020603050405020304" pitchFamily="18" charset="0"/>
              </a:rPr>
              <a:t>)</a:t>
            </a:r>
            <a:r>
              <a:rPr lang="en-US" altLang="hu-HU" sz="3600" i="1" dirty="0">
                <a:cs typeface="Times New Roman" panose="02020603050405020304" pitchFamily="18" charset="0"/>
              </a:rPr>
              <a:t> </a:t>
            </a:r>
            <a:r>
              <a:rPr lang="en-US" altLang="hu-HU" sz="3600" dirty="0">
                <a:cs typeface="Times New Roman" panose="02020603050405020304" pitchFamily="18" charset="0"/>
              </a:rPr>
              <a:t>=</a:t>
            </a:r>
            <a:r>
              <a:rPr lang="en-US" altLang="hu-HU" sz="3600" baseline="-25000" dirty="0">
                <a:cs typeface="Times New Roman" panose="02020603050405020304" pitchFamily="18" charset="0"/>
              </a:rPr>
              <a:t> </a:t>
            </a:r>
            <a:r>
              <a:rPr lang="en-US" altLang="hu-HU" sz="3600" dirty="0" err="1" smtClean="0">
                <a:latin typeface="Symbol" pitchFamily="18" charset="2"/>
              </a:rPr>
              <a:t>S</a:t>
            </a:r>
            <a:r>
              <a:rPr lang="en-US" altLang="hu-HU" sz="3600" i="1" baseline="-25000" dirty="0" err="1">
                <a:cs typeface="Times New Roman" panose="02020603050405020304" pitchFamily="18" charset="0"/>
              </a:rPr>
              <a:t>j</a:t>
            </a:r>
            <a:r>
              <a:rPr lang="en-US" altLang="hu-HU" sz="3600" dirty="0" smtClean="0">
                <a:cs typeface="Times New Roman" panose="02020603050405020304" pitchFamily="18" charset="0"/>
              </a:rPr>
              <a:t> </a:t>
            </a:r>
            <a:r>
              <a:rPr lang="en-US" altLang="hu-HU" sz="3600" i="1" dirty="0" err="1">
                <a:cs typeface="Times New Roman" panose="02020603050405020304" pitchFamily="18" charset="0"/>
              </a:rPr>
              <a:t>B</a:t>
            </a:r>
            <a:r>
              <a:rPr lang="en-US" altLang="hu-HU" sz="3600" i="1" baseline="-25000" dirty="0" err="1">
                <a:cs typeface="Times New Roman" panose="02020603050405020304" pitchFamily="18" charset="0"/>
              </a:rPr>
              <a:t>j</a:t>
            </a:r>
            <a:r>
              <a:rPr lang="en-US" altLang="hu-HU" sz="3600" dirty="0">
                <a:cs typeface="Times New Roman" panose="02020603050405020304" pitchFamily="18" charset="0"/>
              </a:rPr>
              <a:t>(</a:t>
            </a:r>
            <a:r>
              <a:rPr lang="en-US" altLang="hu-HU" sz="3600" i="1" dirty="0">
                <a:cs typeface="Times New Roman" panose="02020603050405020304" pitchFamily="18" charset="0"/>
              </a:rPr>
              <a:t>v</a:t>
            </a:r>
            <a:r>
              <a:rPr lang="en-US" altLang="hu-HU" sz="3600" dirty="0">
                <a:cs typeface="Times New Roman" panose="02020603050405020304" pitchFamily="18" charset="0"/>
              </a:rPr>
              <a:t>)</a:t>
            </a:r>
            <a:r>
              <a:rPr lang="en-US" altLang="hu-HU" sz="3600" i="1" baseline="-25000" dirty="0">
                <a:cs typeface="Times New Roman" panose="02020603050405020304" pitchFamily="18" charset="0"/>
              </a:rPr>
              <a:t> </a:t>
            </a:r>
            <a:r>
              <a:rPr lang="en-US" altLang="hu-HU" sz="3600" b="1" i="1" dirty="0" err="1">
                <a:cs typeface="Times New Roman" panose="02020603050405020304" pitchFamily="18" charset="0"/>
              </a:rPr>
              <a:t>r</a:t>
            </a:r>
            <a:r>
              <a:rPr lang="en-US" altLang="hu-HU" sz="3600" i="1" baseline="-25000" dirty="0" err="1">
                <a:cs typeface="Times New Roman" panose="02020603050405020304" pitchFamily="18" charset="0"/>
              </a:rPr>
              <a:t>i,j</a:t>
            </a:r>
            <a:endParaRPr lang="en-US" altLang="hu-HU" sz="3600" baseline="-25000" dirty="0">
              <a:cs typeface="Times New Roman" panose="02020603050405020304" pitchFamily="18" charset="0"/>
            </a:endParaRPr>
          </a:p>
        </p:txBody>
      </p:sp>
      <p:sp>
        <p:nvSpPr>
          <p:cNvPr id="21508" name="Oval 4"/>
          <p:cNvSpPr>
            <a:spLocks noChangeArrowheads="1"/>
          </p:cNvSpPr>
          <p:nvPr/>
        </p:nvSpPr>
        <p:spPr bwMode="auto">
          <a:xfrm>
            <a:off x="519113" y="3949969"/>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09" name="Oval 5"/>
          <p:cNvSpPr>
            <a:spLocks noChangeArrowheads="1"/>
          </p:cNvSpPr>
          <p:nvPr/>
        </p:nvSpPr>
        <p:spPr bwMode="auto">
          <a:xfrm>
            <a:off x="1357313" y="3187969"/>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10" name="Oval 6"/>
          <p:cNvSpPr>
            <a:spLocks noChangeArrowheads="1"/>
          </p:cNvSpPr>
          <p:nvPr/>
        </p:nvSpPr>
        <p:spPr bwMode="auto">
          <a:xfrm>
            <a:off x="2805113" y="3187969"/>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11" name="Oval 7"/>
          <p:cNvSpPr>
            <a:spLocks noChangeArrowheads="1"/>
          </p:cNvSpPr>
          <p:nvPr/>
        </p:nvSpPr>
        <p:spPr bwMode="auto">
          <a:xfrm>
            <a:off x="4100513" y="3949969"/>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12" name="Freeform 8"/>
          <p:cNvSpPr>
            <a:spLocks/>
          </p:cNvSpPr>
          <p:nvPr/>
        </p:nvSpPr>
        <p:spPr bwMode="auto">
          <a:xfrm>
            <a:off x="442913" y="3327669"/>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1513" name="Freeform 13"/>
          <p:cNvSpPr>
            <a:spLocks/>
          </p:cNvSpPr>
          <p:nvPr/>
        </p:nvSpPr>
        <p:spPr bwMode="auto">
          <a:xfrm>
            <a:off x="174625" y="2640282"/>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1514" name="Freeform 23"/>
          <p:cNvSpPr>
            <a:spLocks/>
          </p:cNvSpPr>
          <p:nvPr/>
        </p:nvSpPr>
        <p:spPr bwMode="auto">
          <a:xfrm>
            <a:off x="990600" y="4172219"/>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1515" name="Freeform 24"/>
          <p:cNvSpPr>
            <a:spLocks/>
          </p:cNvSpPr>
          <p:nvPr/>
        </p:nvSpPr>
        <p:spPr bwMode="auto">
          <a:xfrm>
            <a:off x="4051300" y="3100657"/>
            <a:ext cx="817563" cy="1533525"/>
          </a:xfrm>
          <a:custGeom>
            <a:avLst/>
            <a:gdLst>
              <a:gd name="T0" fmla="*/ 0 w 515"/>
              <a:gd name="T1" fmla="*/ 0 h 966"/>
              <a:gd name="T2" fmla="*/ 2147483647 w 515"/>
              <a:gd name="T3" fmla="*/ 2147483647 h 966"/>
              <a:gd name="T4" fmla="*/ 2147483647 w 515"/>
              <a:gd name="T5" fmla="*/ 2147483647 h 966"/>
              <a:gd name="T6" fmla="*/ 2147483647 w 515"/>
              <a:gd name="T7" fmla="*/ 2147483647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2" y="161"/>
                  <a:pt x="104" y="323"/>
                  <a:pt x="164" y="452"/>
                </a:cubicBezTo>
                <a:cubicBezTo>
                  <a:pt x="224" y="581"/>
                  <a:pt x="300" y="686"/>
                  <a:pt x="359" y="772"/>
                </a:cubicBezTo>
                <a:cubicBezTo>
                  <a:pt x="418" y="858"/>
                  <a:pt x="466" y="912"/>
                  <a:pt x="515" y="96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1516" name="Freeform 25"/>
          <p:cNvSpPr>
            <a:spLocks/>
          </p:cNvSpPr>
          <p:nvPr/>
        </p:nvSpPr>
        <p:spPr bwMode="auto">
          <a:xfrm>
            <a:off x="204656" y="3205764"/>
            <a:ext cx="817562" cy="1533525"/>
          </a:xfrm>
          <a:custGeom>
            <a:avLst/>
            <a:gdLst>
              <a:gd name="T0" fmla="*/ 0 w 515"/>
              <a:gd name="T1" fmla="*/ 0 h 966"/>
              <a:gd name="T2" fmla="*/ 2147483647 w 515"/>
              <a:gd name="T3" fmla="*/ 2147483647 h 966"/>
              <a:gd name="T4" fmla="*/ 2147483647 w 515"/>
              <a:gd name="T5" fmla="*/ 2147483647 h 966"/>
              <a:gd name="T6" fmla="*/ 2147483647 w 515"/>
              <a:gd name="T7" fmla="*/ 2147483647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2" y="161"/>
                  <a:pt x="104" y="323"/>
                  <a:pt x="164" y="452"/>
                </a:cubicBezTo>
                <a:cubicBezTo>
                  <a:pt x="224" y="581"/>
                  <a:pt x="300" y="686"/>
                  <a:pt x="359" y="772"/>
                </a:cubicBezTo>
                <a:cubicBezTo>
                  <a:pt x="418" y="858"/>
                  <a:pt x="466" y="912"/>
                  <a:pt x="515" y="96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1517" name="Rectangle 26"/>
          <p:cNvSpPr>
            <a:spLocks noChangeArrowheads="1"/>
          </p:cNvSpPr>
          <p:nvPr/>
        </p:nvSpPr>
        <p:spPr bwMode="auto">
          <a:xfrm>
            <a:off x="533400" y="4941168"/>
            <a:ext cx="5715000" cy="1524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dirty="0">
              <a:cs typeface="Times New Roman" panose="02020603050405020304" pitchFamily="18" charset="0"/>
            </a:endParaRPr>
          </a:p>
        </p:txBody>
      </p:sp>
      <p:grpSp>
        <p:nvGrpSpPr>
          <p:cNvPr id="2" name="Group 34"/>
          <p:cNvGrpSpPr>
            <a:grpSpLocks/>
          </p:cNvGrpSpPr>
          <p:nvPr/>
        </p:nvGrpSpPr>
        <p:grpSpPr bwMode="auto">
          <a:xfrm>
            <a:off x="2133600" y="2419619"/>
            <a:ext cx="1066800" cy="2209800"/>
            <a:chOff x="1344" y="1584"/>
            <a:chExt cx="672" cy="1392"/>
          </a:xfrm>
        </p:grpSpPr>
        <p:sp>
          <p:nvSpPr>
            <p:cNvPr id="21520" name="Freeform 28"/>
            <p:cNvSpPr>
              <a:spLocks/>
            </p:cNvSpPr>
            <p:nvPr/>
          </p:nvSpPr>
          <p:spPr bwMode="auto">
            <a:xfrm>
              <a:off x="1528" y="1623"/>
              <a:ext cx="328" cy="1200"/>
            </a:xfrm>
            <a:custGeom>
              <a:avLst/>
              <a:gdLst>
                <a:gd name="T0" fmla="*/ 0 w 328"/>
                <a:gd name="T1" fmla="*/ 0 h 1200"/>
                <a:gd name="T2" fmla="*/ 288 w 328"/>
                <a:gd name="T3" fmla="*/ 480 h 1200"/>
                <a:gd name="T4" fmla="*/ 240 w 328"/>
                <a:gd name="T5" fmla="*/ 1200 h 1200"/>
                <a:gd name="T6" fmla="*/ 0 60000 65536"/>
                <a:gd name="T7" fmla="*/ 0 60000 65536"/>
                <a:gd name="T8" fmla="*/ 0 60000 65536"/>
                <a:gd name="T9" fmla="*/ 0 w 328"/>
                <a:gd name="T10" fmla="*/ 0 h 1200"/>
                <a:gd name="T11" fmla="*/ 328 w 328"/>
                <a:gd name="T12" fmla="*/ 1200 h 1200"/>
              </a:gdLst>
              <a:ahLst/>
              <a:cxnLst>
                <a:cxn ang="T6">
                  <a:pos x="T0" y="T1"/>
                </a:cxn>
                <a:cxn ang="T7">
                  <a:pos x="T2" y="T3"/>
                </a:cxn>
                <a:cxn ang="T8">
                  <a:pos x="T4" y="T5"/>
                </a:cxn>
              </a:cxnLst>
              <a:rect l="T9" t="T10" r="T11" b="T12"/>
              <a:pathLst>
                <a:path w="328" h="1200">
                  <a:moveTo>
                    <a:pt x="0" y="0"/>
                  </a:moveTo>
                  <a:cubicBezTo>
                    <a:pt x="124" y="140"/>
                    <a:pt x="248" y="280"/>
                    <a:pt x="288" y="480"/>
                  </a:cubicBezTo>
                  <a:cubicBezTo>
                    <a:pt x="328" y="680"/>
                    <a:pt x="284" y="940"/>
                    <a:pt x="240" y="120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1521" name="Oval 29"/>
            <p:cNvSpPr>
              <a:spLocks noChangeArrowheads="1"/>
            </p:cNvSpPr>
            <p:nvPr/>
          </p:nvSpPr>
          <p:spPr bwMode="auto">
            <a:xfrm>
              <a:off x="1344" y="1584"/>
              <a:ext cx="96" cy="96"/>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22" name="Oval 30"/>
            <p:cNvSpPr>
              <a:spLocks noChangeArrowheads="1"/>
            </p:cNvSpPr>
            <p:nvPr/>
          </p:nvSpPr>
          <p:spPr bwMode="auto">
            <a:xfrm>
              <a:off x="1872" y="1776"/>
              <a:ext cx="96" cy="96"/>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23" name="Oval 31"/>
            <p:cNvSpPr>
              <a:spLocks noChangeArrowheads="1"/>
            </p:cNvSpPr>
            <p:nvPr/>
          </p:nvSpPr>
          <p:spPr bwMode="auto">
            <a:xfrm>
              <a:off x="1920" y="2352"/>
              <a:ext cx="96" cy="96"/>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1524" name="Oval 32"/>
            <p:cNvSpPr>
              <a:spLocks noChangeArrowheads="1"/>
            </p:cNvSpPr>
            <p:nvPr/>
          </p:nvSpPr>
          <p:spPr bwMode="auto">
            <a:xfrm>
              <a:off x="1584" y="2880"/>
              <a:ext cx="96" cy="96"/>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grpSp>
      <p:sp>
        <p:nvSpPr>
          <p:cNvPr id="21519" name="Rectangle 33"/>
          <p:cNvSpPr>
            <a:spLocks noChangeArrowheads="1"/>
          </p:cNvSpPr>
          <p:nvPr/>
        </p:nvSpPr>
        <p:spPr bwMode="auto">
          <a:xfrm>
            <a:off x="3779912" y="2348880"/>
            <a:ext cx="5141151" cy="646331"/>
          </a:xfrm>
          <a:prstGeom prst="rect">
            <a:avLst/>
          </a:prstGeom>
          <a:no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hu-HU" sz="3600" b="1" i="1" dirty="0"/>
              <a:t>r</a:t>
            </a:r>
            <a:r>
              <a:rPr lang="en-US" altLang="hu-HU" sz="3600" dirty="0"/>
              <a:t>(</a:t>
            </a:r>
            <a:r>
              <a:rPr lang="en-US" altLang="hu-HU" sz="3600" i="1" dirty="0" err="1"/>
              <a:t>u,v</a:t>
            </a:r>
            <a:r>
              <a:rPr lang="en-US" altLang="hu-HU" sz="3600" dirty="0"/>
              <a:t>) = </a:t>
            </a:r>
            <a:r>
              <a:rPr lang="en-US" altLang="hu-HU" sz="3600" dirty="0" smtClean="0">
                <a:latin typeface="Symbol" pitchFamily="18" charset="2"/>
              </a:rPr>
              <a:t>S</a:t>
            </a:r>
            <a:r>
              <a:rPr lang="en-US" altLang="hu-HU" sz="3600" i="1" baseline="-25000" dirty="0">
                <a:cs typeface="Times New Roman" panose="02020603050405020304" pitchFamily="18" charset="0"/>
              </a:rPr>
              <a:t>i</a:t>
            </a:r>
            <a:r>
              <a:rPr lang="en-US" altLang="hu-HU" sz="3600" dirty="0" smtClean="0"/>
              <a:t> </a:t>
            </a:r>
            <a:r>
              <a:rPr lang="en-US" altLang="hu-HU" sz="3600" dirty="0" err="1" smtClean="0">
                <a:latin typeface="Symbol" pitchFamily="18" charset="2"/>
              </a:rPr>
              <a:t>S</a:t>
            </a:r>
            <a:r>
              <a:rPr lang="en-US" altLang="hu-HU" sz="3600" i="1" baseline="-25000" dirty="0" err="1">
                <a:cs typeface="Times New Roman" panose="02020603050405020304" pitchFamily="18" charset="0"/>
              </a:rPr>
              <a:t>j</a:t>
            </a:r>
            <a:r>
              <a:rPr lang="en-US" altLang="hu-HU" sz="3600" dirty="0" smtClean="0"/>
              <a:t> </a:t>
            </a:r>
            <a:r>
              <a:rPr lang="en-US" altLang="hu-HU" sz="3600" i="1" dirty="0"/>
              <a:t>B</a:t>
            </a:r>
            <a:r>
              <a:rPr lang="en-US" altLang="hu-HU" sz="3600" i="1" baseline="-25000" dirty="0"/>
              <a:t>i </a:t>
            </a:r>
            <a:r>
              <a:rPr lang="en-US" altLang="hu-HU" sz="3600" dirty="0"/>
              <a:t>(</a:t>
            </a:r>
            <a:r>
              <a:rPr lang="en-US" altLang="hu-HU" sz="3600" i="1" dirty="0"/>
              <a:t>u</a:t>
            </a:r>
            <a:r>
              <a:rPr lang="en-US" altLang="hu-HU" sz="3600" dirty="0"/>
              <a:t>)</a:t>
            </a:r>
            <a:r>
              <a:rPr lang="en-US" altLang="hu-HU" sz="3600" i="1" dirty="0"/>
              <a:t> </a:t>
            </a:r>
            <a:r>
              <a:rPr lang="en-US" altLang="hu-HU" sz="3600" i="1" dirty="0" err="1"/>
              <a:t>B</a:t>
            </a:r>
            <a:r>
              <a:rPr lang="en-US" altLang="hu-HU" sz="3600" i="1" baseline="-25000" dirty="0" err="1"/>
              <a:t>j</a:t>
            </a:r>
            <a:r>
              <a:rPr lang="en-US" altLang="hu-HU" sz="3600" dirty="0"/>
              <a:t>(</a:t>
            </a:r>
            <a:r>
              <a:rPr lang="en-US" altLang="hu-HU" sz="3600" i="1" dirty="0"/>
              <a:t>v</a:t>
            </a:r>
            <a:r>
              <a:rPr lang="en-US" altLang="hu-HU" sz="3600" dirty="0"/>
              <a:t>)</a:t>
            </a:r>
            <a:r>
              <a:rPr lang="en-US" altLang="hu-HU" sz="3600" i="1" baseline="-25000" dirty="0"/>
              <a:t> </a:t>
            </a:r>
            <a:r>
              <a:rPr lang="en-US" altLang="hu-HU" sz="3600" b="1" i="1" dirty="0" err="1"/>
              <a:t>r</a:t>
            </a:r>
            <a:r>
              <a:rPr lang="en-US" altLang="hu-HU" sz="3600" i="1" baseline="-25000" dirty="0" err="1"/>
              <a:t>i,j</a:t>
            </a:r>
            <a:endParaRPr lang="en-US" altLang="hu-HU" sz="3600" i="1" dirty="0"/>
          </a:p>
        </p:txBody>
      </p:sp>
      <p:sp>
        <p:nvSpPr>
          <p:cNvPr id="3" name="Cím 2"/>
          <p:cNvSpPr>
            <a:spLocks noGrp="1"/>
          </p:cNvSpPr>
          <p:nvPr>
            <p:ph type="title"/>
          </p:nvPr>
        </p:nvSpPr>
        <p:spPr/>
        <p:txBody>
          <a:bodyPr/>
          <a:lstStyle/>
          <a:p>
            <a:r>
              <a:rPr lang="hu-HU" dirty="0" smtClean="0">
                <a:solidFill>
                  <a:srgbClr val="FF0000"/>
                </a:solidFill>
              </a:rPr>
              <a:t>Szabadformájú felület</a:t>
            </a:r>
            <a:endParaRPr lang="hu-HU" dirty="0">
              <a:solidFill>
                <a:srgbClr val="FF0000"/>
              </a:solidFill>
            </a:endParaRPr>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4" descr="SCULP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905000"/>
            <a:ext cx="75819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smtClean="0">
                <a:solidFill>
                  <a:srgbClr val="FF0000"/>
                </a:solidFill>
              </a:rPr>
              <a:t>Vezérlőpontok módosítása</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3" name="Oval 8"/>
          <p:cNvSpPr>
            <a:spLocks noChangeArrowheads="1"/>
          </p:cNvSpPr>
          <p:nvPr/>
        </p:nvSpPr>
        <p:spPr bwMode="auto">
          <a:xfrm>
            <a:off x="2928938" y="238125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6" name="Oval 12"/>
          <p:cNvSpPr>
            <a:spLocks noChangeArrowheads="1"/>
          </p:cNvSpPr>
          <p:nvPr/>
        </p:nvSpPr>
        <p:spPr bwMode="auto">
          <a:xfrm>
            <a:off x="2624138" y="430530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95" name="Freeform 25"/>
          <p:cNvSpPr>
            <a:spLocks/>
          </p:cNvSpPr>
          <p:nvPr/>
        </p:nvSpPr>
        <p:spPr bwMode="auto">
          <a:xfrm>
            <a:off x="2132013" y="2438400"/>
            <a:ext cx="4419600" cy="2362200"/>
          </a:xfrm>
          <a:custGeom>
            <a:avLst/>
            <a:gdLst>
              <a:gd name="T0" fmla="*/ 0 w 2784"/>
              <a:gd name="T1" fmla="*/ 2147483647 h 1488"/>
              <a:gd name="T2" fmla="*/ 2147483647 w 2784"/>
              <a:gd name="T3" fmla="*/ 0 h 1488"/>
              <a:gd name="T4" fmla="*/ 2147483647 w 2784"/>
              <a:gd name="T5" fmla="*/ 0 h 1488"/>
              <a:gd name="T6" fmla="*/ 2147483647 w 2784"/>
              <a:gd name="T7" fmla="*/ 2147483647 h 1488"/>
              <a:gd name="T8" fmla="*/ 2147483647 w 2784"/>
              <a:gd name="T9" fmla="*/ 2147483647 h 1488"/>
              <a:gd name="T10" fmla="*/ 2147483647 w 2784"/>
              <a:gd name="T11" fmla="*/ 2147483647 h 1488"/>
              <a:gd name="T12" fmla="*/ 2147483647 w 2784"/>
              <a:gd name="T13" fmla="*/ 2147483647 h 1488"/>
              <a:gd name="T14" fmla="*/ 2147483647 w 2784"/>
              <a:gd name="T15" fmla="*/ 2147483647 h 1488"/>
              <a:gd name="T16" fmla="*/ 2147483647 w 2784"/>
              <a:gd name="T17" fmla="*/ 2147483647 h 1488"/>
              <a:gd name="T18" fmla="*/ 2147483647 w 2784"/>
              <a:gd name="T19" fmla="*/ 2147483647 h 1488"/>
              <a:gd name="T20" fmla="*/ 2147483647 w 2784"/>
              <a:gd name="T21" fmla="*/ 2147483647 h 1488"/>
              <a:gd name="T22" fmla="*/ 2147483647 w 2784"/>
              <a:gd name="T23" fmla="*/ 2147483647 h 1488"/>
              <a:gd name="T24" fmla="*/ 0 w 2784"/>
              <a:gd name="T25" fmla="*/ 2147483647 h 14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4"/>
              <a:gd name="T40" fmla="*/ 0 h 1488"/>
              <a:gd name="T41" fmla="*/ 2784 w 2784"/>
              <a:gd name="T42" fmla="*/ 1488 h 14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4" h="1488">
                <a:moveTo>
                  <a:pt x="0" y="480"/>
                </a:moveTo>
                <a:lnTo>
                  <a:pt x="576" y="0"/>
                </a:lnTo>
                <a:lnTo>
                  <a:pt x="1488" y="0"/>
                </a:lnTo>
                <a:lnTo>
                  <a:pt x="2256" y="480"/>
                </a:lnTo>
                <a:lnTo>
                  <a:pt x="2448" y="960"/>
                </a:lnTo>
                <a:lnTo>
                  <a:pt x="2640" y="1248"/>
                </a:lnTo>
                <a:lnTo>
                  <a:pt x="2784" y="1488"/>
                </a:lnTo>
                <a:lnTo>
                  <a:pt x="1968" y="960"/>
                </a:lnTo>
                <a:lnTo>
                  <a:pt x="1056" y="960"/>
                </a:lnTo>
                <a:lnTo>
                  <a:pt x="528" y="1488"/>
                </a:lnTo>
                <a:lnTo>
                  <a:pt x="336" y="1248"/>
                </a:lnTo>
                <a:lnTo>
                  <a:pt x="192" y="912"/>
                </a:lnTo>
                <a:lnTo>
                  <a:pt x="0" y="48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4596" name="Freeform 26"/>
          <p:cNvSpPr>
            <a:spLocks/>
          </p:cNvSpPr>
          <p:nvPr/>
        </p:nvSpPr>
        <p:spPr bwMode="auto">
          <a:xfrm>
            <a:off x="3046413" y="2438400"/>
            <a:ext cx="2209800" cy="1524000"/>
          </a:xfrm>
          <a:custGeom>
            <a:avLst/>
            <a:gdLst>
              <a:gd name="T0" fmla="*/ 2147483647 w 1392"/>
              <a:gd name="T1" fmla="*/ 2147483647 h 960"/>
              <a:gd name="T2" fmla="*/ 2147483647 w 1392"/>
              <a:gd name="T3" fmla="*/ 2147483647 h 960"/>
              <a:gd name="T4" fmla="*/ 2147483647 w 1392"/>
              <a:gd name="T5" fmla="*/ 2147483647 h 960"/>
              <a:gd name="T6" fmla="*/ 2147483647 w 1392"/>
              <a:gd name="T7" fmla="*/ 0 h 960"/>
              <a:gd name="T8" fmla="*/ 0 w 1392"/>
              <a:gd name="T9" fmla="*/ 0 h 960"/>
              <a:gd name="T10" fmla="*/ 2147483647 w 1392"/>
              <a:gd name="T11" fmla="*/ 2147483647 h 960"/>
              <a:gd name="T12" fmla="*/ 2147483647 w 1392"/>
              <a:gd name="T13" fmla="*/ 2147483647 h 960"/>
              <a:gd name="T14" fmla="*/ 2147483647 w 1392"/>
              <a:gd name="T15" fmla="*/ 2147483647 h 960"/>
              <a:gd name="T16" fmla="*/ 0 60000 65536"/>
              <a:gd name="T17" fmla="*/ 0 60000 65536"/>
              <a:gd name="T18" fmla="*/ 0 60000 65536"/>
              <a:gd name="T19" fmla="*/ 0 60000 65536"/>
              <a:gd name="T20" fmla="*/ 0 60000 65536"/>
              <a:gd name="T21" fmla="*/ 0 60000 65536"/>
              <a:gd name="T22" fmla="*/ 0 60000 65536"/>
              <a:gd name="T23" fmla="*/ 0 60000 65536"/>
              <a:gd name="T24" fmla="*/ 0 w 1392"/>
              <a:gd name="T25" fmla="*/ 0 h 960"/>
              <a:gd name="T26" fmla="*/ 1392 w 1392"/>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2" h="960">
                <a:moveTo>
                  <a:pt x="1392" y="960"/>
                </a:moveTo>
                <a:lnTo>
                  <a:pt x="1200" y="720"/>
                </a:lnTo>
                <a:lnTo>
                  <a:pt x="1056" y="432"/>
                </a:lnTo>
                <a:lnTo>
                  <a:pt x="912" y="0"/>
                </a:lnTo>
                <a:lnTo>
                  <a:pt x="0" y="0"/>
                </a:lnTo>
                <a:lnTo>
                  <a:pt x="144" y="480"/>
                </a:lnTo>
                <a:lnTo>
                  <a:pt x="336" y="768"/>
                </a:lnTo>
                <a:lnTo>
                  <a:pt x="480" y="96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2" name="Group 30"/>
          <p:cNvGrpSpPr>
            <a:grpSpLocks/>
          </p:cNvGrpSpPr>
          <p:nvPr/>
        </p:nvGrpSpPr>
        <p:grpSpPr bwMode="auto">
          <a:xfrm>
            <a:off x="1979613" y="2514600"/>
            <a:ext cx="4702175" cy="2205038"/>
            <a:chOff x="528" y="1584"/>
            <a:chExt cx="2962" cy="1389"/>
          </a:xfrm>
        </p:grpSpPr>
        <p:sp>
          <p:nvSpPr>
            <p:cNvPr id="24602" name="Freeform 16"/>
            <p:cNvSpPr>
              <a:spLocks/>
            </p:cNvSpPr>
            <p:nvPr/>
          </p:nvSpPr>
          <p:spPr bwMode="auto">
            <a:xfrm>
              <a:off x="886" y="2320"/>
              <a:ext cx="2448" cy="424"/>
            </a:xfrm>
            <a:custGeom>
              <a:avLst/>
              <a:gdLst>
                <a:gd name="T0" fmla="*/ 0 w 2448"/>
                <a:gd name="T1" fmla="*/ 344 h 424"/>
                <a:gd name="T2" fmla="*/ 480 w 2448"/>
                <a:gd name="T3" fmla="*/ 152 h 424"/>
                <a:gd name="T4" fmla="*/ 1104 w 2448"/>
                <a:gd name="T5" fmla="*/ 8 h 424"/>
                <a:gd name="T6" fmla="*/ 1632 w 2448"/>
                <a:gd name="T7" fmla="*/ 104 h 424"/>
                <a:gd name="T8" fmla="*/ 2016 w 2448"/>
                <a:gd name="T9" fmla="*/ 392 h 424"/>
                <a:gd name="T10" fmla="*/ 2448 w 2448"/>
                <a:gd name="T11" fmla="*/ 296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4603" name="Freeform 6"/>
            <p:cNvSpPr>
              <a:spLocks/>
            </p:cNvSpPr>
            <p:nvPr/>
          </p:nvSpPr>
          <p:spPr bwMode="auto">
            <a:xfrm>
              <a:off x="697" y="2017"/>
              <a:ext cx="2448" cy="424"/>
            </a:xfrm>
            <a:custGeom>
              <a:avLst/>
              <a:gdLst>
                <a:gd name="T0" fmla="*/ 0 w 2448"/>
                <a:gd name="T1" fmla="*/ 344 h 424"/>
                <a:gd name="T2" fmla="*/ 480 w 2448"/>
                <a:gd name="T3" fmla="*/ 152 h 424"/>
                <a:gd name="T4" fmla="*/ 1104 w 2448"/>
                <a:gd name="T5" fmla="*/ 8 h 424"/>
                <a:gd name="T6" fmla="*/ 1632 w 2448"/>
                <a:gd name="T7" fmla="*/ 104 h 424"/>
                <a:gd name="T8" fmla="*/ 2016 w 2448"/>
                <a:gd name="T9" fmla="*/ 392 h 424"/>
                <a:gd name="T10" fmla="*/ 2448 w 2448"/>
                <a:gd name="T11" fmla="*/ 296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4604" name="Freeform 11"/>
            <p:cNvSpPr>
              <a:spLocks/>
            </p:cNvSpPr>
            <p:nvPr/>
          </p:nvSpPr>
          <p:spPr bwMode="auto">
            <a:xfrm>
              <a:off x="528" y="1584"/>
              <a:ext cx="2448" cy="424"/>
            </a:xfrm>
            <a:custGeom>
              <a:avLst/>
              <a:gdLst>
                <a:gd name="T0" fmla="*/ 0 w 2448"/>
                <a:gd name="T1" fmla="*/ 344 h 424"/>
                <a:gd name="T2" fmla="*/ 480 w 2448"/>
                <a:gd name="T3" fmla="*/ 152 h 424"/>
                <a:gd name="T4" fmla="*/ 1104 w 2448"/>
                <a:gd name="T5" fmla="*/ 8 h 424"/>
                <a:gd name="T6" fmla="*/ 1632 w 2448"/>
                <a:gd name="T7" fmla="*/ 104 h 424"/>
                <a:gd name="T8" fmla="*/ 2016 w 2448"/>
                <a:gd name="T9" fmla="*/ 392 h 424"/>
                <a:gd name="T10" fmla="*/ 2448 w 2448"/>
                <a:gd name="T11" fmla="*/ 296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4605" name="Freeform 21"/>
            <p:cNvSpPr>
              <a:spLocks/>
            </p:cNvSpPr>
            <p:nvPr/>
          </p:nvSpPr>
          <p:spPr bwMode="auto">
            <a:xfrm>
              <a:off x="1042" y="2549"/>
              <a:ext cx="2448" cy="424"/>
            </a:xfrm>
            <a:custGeom>
              <a:avLst/>
              <a:gdLst>
                <a:gd name="T0" fmla="*/ 0 w 2448"/>
                <a:gd name="T1" fmla="*/ 344 h 424"/>
                <a:gd name="T2" fmla="*/ 480 w 2448"/>
                <a:gd name="T3" fmla="*/ 152 h 424"/>
                <a:gd name="T4" fmla="*/ 1104 w 2448"/>
                <a:gd name="T5" fmla="*/ 8 h 424"/>
                <a:gd name="T6" fmla="*/ 1632 w 2448"/>
                <a:gd name="T7" fmla="*/ 104 h 424"/>
                <a:gd name="T8" fmla="*/ 2016 w 2448"/>
                <a:gd name="T9" fmla="*/ 392 h 424"/>
                <a:gd name="T10" fmla="*/ 2448 w 2448"/>
                <a:gd name="T11" fmla="*/ 296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4606" name="Freeform 22"/>
            <p:cNvSpPr>
              <a:spLocks/>
            </p:cNvSpPr>
            <p:nvPr/>
          </p:nvSpPr>
          <p:spPr bwMode="auto">
            <a:xfrm>
              <a:off x="2970" y="1874"/>
              <a:ext cx="515" cy="966"/>
            </a:xfrm>
            <a:custGeom>
              <a:avLst/>
              <a:gdLst>
                <a:gd name="T0" fmla="*/ 0 w 515"/>
                <a:gd name="T1" fmla="*/ 0 h 966"/>
                <a:gd name="T2" fmla="*/ 164 w 515"/>
                <a:gd name="T3" fmla="*/ 452 h 966"/>
                <a:gd name="T4" fmla="*/ 359 w 515"/>
                <a:gd name="T5" fmla="*/ 772 h 966"/>
                <a:gd name="T6" fmla="*/ 515 w 515"/>
                <a:gd name="T7" fmla="*/ 966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2" y="161"/>
                    <a:pt x="104" y="323"/>
                    <a:pt x="164" y="452"/>
                  </a:cubicBezTo>
                  <a:cubicBezTo>
                    <a:pt x="224" y="581"/>
                    <a:pt x="300" y="686"/>
                    <a:pt x="359" y="772"/>
                  </a:cubicBezTo>
                  <a:cubicBezTo>
                    <a:pt x="418" y="858"/>
                    <a:pt x="466" y="912"/>
                    <a:pt x="515" y="96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4607" name="Freeform 23"/>
            <p:cNvSpPr>
              <a:spLocks/>
            </p:cNvSpPr>
            <p:nvPr/>
          </p:nvSpPr>
          <p:spPr bwMode="auto">
            <a:xfrm>
              <a:off x="528" y="1929"/>
              <a:ext cx="515" cy="966"/>
            </a:xfrm>
            <a:custGeom>
              <a:avLst/>
              <a:gdLst>
                <a:gd name="T0" fmla="*/ 0 w 515"/>
                <a:gd name="T1" fmla="*/ 0 h 966"/>
                <a:gd name="T2" fmla="*/ 164 w 515"/>
                <a:gd name="T3" fmla="*/ 452 h 966"/>
                <a:gd name="T4" fmla="*/ 359 w 515"/>
                <a:gd name="T5" fmla="*/ 772 h 966"/>
                <a:gd name="T6" fmla="*/ 515 w 515"/>
                <a:gd name="T7" fmla="*/ 966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2" y="161"/>
                    <a:pt x="104" y="323"/>
                    <a:pt x="164" y="452"/>
                  </a:cubicBezTo>
                  <a:cubicBezTo>
                    <a:pt x="224" y="581"/>
                    <a:pt x="300" y="686"/>
                    <a:pt x="359" y="772"/>
                  </a:cubicBezTo>
                  <a:cubicBezTo>
                    <a:pt x="418" y="858"/>
                    <a:pt x="466" y="912"/>
                    <a:pt x="515" y="96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24598" name="Freeform 27"/>
          <p:cNvSpPr>
            <a:spLocks/>
          </p:cNvSpPr>
          <p:nvPr/>
        </p:nvSpPr>
        <p:spPr bwMode="auto">
          <a:xfrm>
            <a:off x="2401888" y="3117850"/>
            <a:ext cx="3886200" cy="1295400"/>
          </a:xfrm>
          <a:custGeom>
            <a:avLst/>
            <a:gdLst>
              <a:gd name="T0" fmla="*/ 0 w 2448"/>
              <a:gd name="T1" fmla="*/ 2147483647 h 816"/>
              <a:gd name="T2" fmla="*/ 2147483647 w 2448"/>
              <a:gd name="T3" fmla="*/ 0 h 816"/>
              <a:gd name="T4" fmla="*/ 2147483647 w 2448"/>
              <a:gd name="T5" fmla="*/ 0 h 816"/>
              <a:gd name="T6" fmla="*/ 2147483647 w 2448"/>
              <a:gd name="T7" fmla="*/ 2147483647 h 816"/>
              <a:gd name="T8" fmla="*/ 2147483647 w 2448"/>
              <a:gd name="T9" fmla="*/ 2147483647 h 816"/>
              <a:gd name="T10" fmla="*/ 2147483647 w 2448"/>
              <a:gd name="T11" fmla="*/ 2147483647 h 816"/>
              <a:gd name="T12" fmla="*/ 2147483647 w 2448"/>
              <a:gd name="T13" fmla="*/ 2147483647 h 816"/>
              <a:gd name="T14" fmla="*/ 2147483647 w 2448"/>
              <a:gd name="T15" fmla="*/ 2147483647 h 816"/>
              <a:gd name="T16" fmla="*/ 0 60000 65536"/>
              <a:gd name="T17" fmla="*/ 0 60000 65536"/>
              <a:gd name="T18" fmla="*/ 0 60000 65536"/>
              <a:gd name="T19" fmla="*/ 0 60000 65536"/>
              <a:gd name="T20" fmla="*/ 0 60000 65536"/>
              <a:gd name="T21" fmla="*/ 0 60000 65536"/>
              <a:gd name="T22" fmla="*/ 0 60000 65536"/>
              <a:gd name="T23" fmla="*/ 0 60000 65536"/>
              <a:gd name="T24" fmla="*/ 0 w 2448"/>
              <a:gd name="T25" fmla="*/ 0 h 816"/>
              <a:gd name="T26" fmla="*/ 2448 w 244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8" h="816">
                <a:moveTo>
                  <a:pt x="0" y="480"/>
                </a:moveTo>
                <a:lnTo>
                  <a:pt x="528" y="0"/>
                </a:lnTo>
                <a:lnTo>
                  <a:pt x="1440" y="0"/>
                </a:lnTo>
                <a:lnTo>
                  <a:pt x="2256" y="480"/>
                </a:lnTo>
                <a:lnTo>
                  <a:pt x="2448" y="816"/>
                </a:lnTo>
                <a:lnTo>
                  <a:pt x="1584" y="288"/>
                </a:lnTo>
                <a:lnTo>
                  <a:pt x="672" y="288"/>
                </a:lnTo>
                <a:lnTo>
                  <a:pt x="144" y="81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3" name="Group 34"/>
          <p:cNvGrpSpPr>
            <a:grpSpLocks/>
          </p:cNvGrpSpPr>
          <p:nvPr/>
        </p:nvGrpSpPr>
        <p:grpSpPr bwMode="auto">
          <a:xfrm>
            <a:off x="2562226" y="3932238"/>
            <a:ext cx="941388" cy="639762"/>
            <a:chOff x="895" y="2477"/>
            <a:chExt cx="593" cy="403"/>
          </a:xfrm>
          <a:solidFill>
            <a:srgbClr val="FFFF00"/>
          </a:solidFill>
        </p:grpSpPr>
        <p:sp>
          <p:nvSpPr>
            <p:cNvPr id="24600" name="Freeform 31"/>
            <p:cNvSpPr>
              <a:spLocks/>
            </p:cNvSpPr>
            <p:nvPr/>
          </p:nvSpPr>
          <p:spPr bwMode="auto">
            <a:xfrm>
              <a:off x="895" y="2575"/>
              <a:ext cx="363" cy="305"/>
            </a:xfrm>
            <a:custGeom>
              <a:avLst/>
              <a:gdLst>
                <a:gd name="T0" fmla="*/ 144 w 336"/>
                <a:gd name="T1" fmla="*/ 336 h 336"/>
                <a:gd name="T2" fmla="*/ 0 w 336"/>
                <a:gd name="T3" fmla="*/ 144 h 336"/>
                <a:gd name="T4" fmla="*/ 192 w 336"/>
                <a:gd name="T5" fmla="*/ 0 h 336"/>
                <a:gd name="T6" fmla="*/ 336 w 336"/>
                <a:gd name="T7" fmla="*/ 240 h 336"/>
                <a:gd name="T8" fmla="*/ 144 w 336"/>
                <a:gd name="T9" fmla="*/ 336 h 336"/>
                <a:gd name="T10" fmla="*/ 0 60000 65536"/>
                <a:gd name="T11" fmla="*/ 0 60000 65536"/>
                <a:gd name="T12" fmla="*/ 0 60000 65536"/>
                <a:gd name="T13" fmla="*/ 0 60000 65536"/>
                <a:gd name="T14" fmla="*/ 0 60000 65536"/>
                <a:gd name="T15" fmla="*/ 0 w 336"/>
                <a:gd name="T16" fmla="*/ 0 h 336"/>
                <a:gd name="T17" fmla="*/ 336 w 336"/>
                <a:gd name="T18" fmla="*/ 336 h 336"/>
                <a:gd name="connsiteX0" fmla="*/ 4786 w 10500"/>
                <a:gd name="connsiteY0" fmla="*/ 10000 h 10000"/>
                <a:gd name="connsiteX1" fmla="*/ 0 w 10500"/>
                <a:gd name="connsiteY1" fmla="*/ 4286 h 10000"/>
                <a:gd name="connsiteX2" fmla="*/ 6214 w 10500"/>
                <a:gd name="connsiteY2" fmla="*/ 0 h 10000"/>
                <a:gd name="connsiteX3" fmla="*/ 10500 w 10500"/>
                <a:gd name="connsiteY3" fmla="*/ 7143 h 10000"/>
                <a:gd name="connsiteX4" fmla="*/ 4786 w 10500"/>
                <a:gd name="connsiteY4" fmla="*/ 10000 h 10000"/>
                <a:gd name="connsiteX0" fmla="*/ 4786 w 10500"/>
                <a:gd name="connsiteY0" fmla="*/ 9071 h 9071"/>
                <a:gd name="connsiteX1" fmla="*/ 0 w 10500"/>
                <a:gd name="connsiteY1" fmla="*/ 3357 h 9071"/>
                <a:gd name="connsiteX2" fmla="*/ 6285 w 10500"/>
                <a:gd name="connsiteY2" fmla="*/ 0 h 9071"/>
                <a:gd name="connsiteX3" fmla="*/ 10500 w 10500"/>
                <a:gd name="connsiteY3" fmla="*/ 6214 h 9071"/>
                <a:gd name="connsiteX4" fmla="*/ 4786 w 10500"/>
                <a:gd name="connsiteY4" fmla="*/ 9071 h 9071"/>
                <a:gd name="connsiteX0" fmla="*/ 4558 w 10272"/>
                <a:gd name="connsiteY0" fmla="*/ 10000 h 10000"/>
                <a:gd name="connsiteX1" fmla="*/ 0 w 10272"/>
                <a:gd name="connsiteY1" fmla="*/ 3701 h 10000"/>
                <a:gd name="connsiteX2" fmla="*/ 5986 w 10272"/>
                <a:gd name="connsiteY2" fmla="*/ 0 h 10000"/>
                <a:gd name="connsiteX3" fmla="*/ 10272 w 10272"/>
                <a:gd name="connsiteY3" fmla="*/ 6693 h 10000"/>
                <a:gd name="connsiteX4" fmla="*/ 4558 w 10272"/>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 h="10000">
                  <a:moveTo>
                    <a:pt x="4558" y="10000"/>
                  </a:moveTo>
                  <a:lnTo>
                    <a:pt x="0" y="3701"/>
                  </a:lnTo>
                  <a:lnTo>
                    <a:pt x="5986" y="0"/>
                  </a:lnTo>
                  <a:lnTo>
                    <a:pt x="10272" y="6693"/>
                  </a:lnTo>
                  <a:lnTo>
                    <a:pt x="4558" y="10000"/>
                  </a:lnTo>
                  <a:close/>
                </a:path>
              </a:pathLst>
            </a:custGeom>
            <a:grpFill/>
            <a:ln w="28575">
              <a:solidFill>
                <a:schemeClr val="tx1"/>
              </a:solidFill>
              <a:round/>
              <a:headEnd/>
              <a:tailEnd/>
            </a:ln>
          </p:spPr>
          <p:txBody>
            <a:bodyPr wrap="none" anchor="ctr"/>
            <a:lstStyle/>
            <a:p>
              <a:endParaRPr lang="hu-HU"/>
            </a:p>
          </p:txBody>
        </p:sp>
        <p:sp>
          <p:nvSpPr>
            <p:cNvPr id="24601" name="Freeform 32"/>
            <p:cNvSpPr>
              <a:spLocks/>
            </p:cNvSpPr>
            <p:nvPr/>
          </p:nvSpPr>
          <p:spPr bwMode="auto">
            <a:xfrm>
              <a:off x="1106" y="2477"/>
              <a:ext cx="382" cy="300"/>
            </a:xfrm>
            <a:custGeom>
              <a:avLst/>
              <a:gdLst>
                <a:gd name="T0" fmla="*/ 154 w 382"/>
                <a:gd name="T1" fmla="*/ 300 h 300"/>
                <a:gd name="T2" fmla="*/ 0 w 382"/>
                <a:gd name="T3" fmla="*/ 94 h 300"/>
                <a:gd name="T4" fmla="*/ 257 w 382"/>
                <a:gd name="T5" fmla="*/ 0 h 300"/>
                <a:gd name="T6" fmla="*/ 382 w 382"/>
                <a:gd name="T7" fmla="*/ 211 h 300"/>
                <a:gd name="T8" fmla="*/ 154 w 382"/>
                <a:gd name="T9" fmla="*/ 300 h 300"/>
                <a:gd name="T10" fmla="*/ 0 60000 65536"/>
                <a:gd name="T11" fmla="*/ 0 60000 65536"/>
                <a:gd name="T12" fmla="*/ 0 60000 65536"/>
                <a:gd name="T13" fmla="*/ 0 60000 65536"/>
                <a:gd name="T14" fmla="*/ 0 60000 65536"/>
                <a:gd name="T15" fmla="*/ 0 w 382"/>
                <a:gd name="T16" fmla="*/ 0 h 300"/>
                <a:gd name="T17" fmla="*/ 382 w 382"/>
                <a:gd name="T18" fmla="*/ 300 h 300"/>
              </a:gdLst>
              <a:ahLst/>
              <a:cxnLst>
                <a:cxn ang="T10">
                  <a:pos x="T0" y="T1"/>
                </a:cxn>
                <a:cxn ang="T11">
                  <a:pos x="T2" y="T3"/>
                </a:cxn>
                <a:cxn ang="T12">
                  <a:pos x="T4" y="T5"/>
                </a:cxn>
                <a:cxn ang="T13">
                  <a:pos x="T6" y="T7"/>
                </a:cxn>
                <a:cxn ang="T14">
                  <a:pos x="T8" y="T9"/>
                </a:cxn>
              </a:cxnLst>
              <a:rect l="T15" t="T16" r="T17" b="T18"/>
              <a:pathLst>
                <a:path w="382" h="300">
                  <a:moveTo>
                    <a:pt x="154" y="300"/>
                  </a:moveTo>
                  <a:lnTo>
                    <a:pt x="0" y="94"/>
                  </a:lnTo>
                  <a:lnTo>
                    <a:pt x="257" y="0"/>
                  </a:lnTo>
                  <a:lnTo>
                    <a:pt x="382" y="211"/>
                  </a:lnTo>
                  <a:lnTo>
                    <a:pt x="154" y="300"/>
                  </a:lnTo>
                  <a:close/>
                </a:path>
              </a:pathLst>
            </a:custGeom>
            <a:grpFill/>
            <a:ln w="28575">
              <a:solidFill>
                <a:schemeClr val="tx1"/>
              </a:solidFill>
              <a:round/>
              <a:headEnd/>
              <a:tailEnd/>
            </a:ln>
          </p:spPr>
          <p:txBody>
            <a:bodyPr wrap="none" anchor="ctr"/>
            <a:lstStyle/>
            <a:p>
              <a:endParaRPr lang="hu-HU"/>
            </a:p>
          </p:txBody>
        </p:sp>
      </p:grpSp>
      <p:sp>
        <p:nvSpPr>
          <p:cNvPr id="4" name="Cím 3"/>
          <p:cNvSpPr>
            <a:spLocks noGrp="1"/>
          </p:cNvSpPr>
          <p:nvPr>
            <p:ph type="title"/>
          </p:nvPr>
        </p:nvSpPr>
        <p:spPr/>
        <p:txBody>
          <a:bodyPr/>
          <a:lstStyle/>
          <a:p>
            <a:r>
              <a:rPr lang="hu-HU" dirty="0" smtClean="0">
                <a:solidFill>
                  <a:srgbClr val="FF0000"/>
                </a:solidFill>
              </a:rPr>
              <a:t>Poligonháló finomítása</a:t>
            </a:r>
            <a:endParaRPr lang="hu-HU" dirty="0">
              <a:solidFill>
                <a:srgbClr val="FF0000"/>
              </a:solidFill>
            </a:endParaRPr>
          </a:p>
        </p:txBody>
      </p:sp>
      <p:sp>
        <p:nvSpPr>
          <p:cNvPr id="24578" name="Oval 2"/>
          <p:cNvSpPr>
            <a:spLocks noChangeArrowheads="1"/>
          </p:cNvSpPr>
          <p:nvPr/>
        </p:nvSpPr>
        <p:spPr bwMode="auto">
          <a:xfrm>
            <a:off x="2359025" y="383063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79" name="Oval 3"/>
          <p:cNvSpPr>
            <a:spLocks noChangeArrowheads="1"/>
          </p:cNvSpPr>
          <p:nvPr/>
        </p:nvSpPr>
        <p:spPr bwMode="auto">
          <a:xfrm>
            <a:off x="3197225" y="306863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0" name="Oval 4"/>
          <p:cNvSpPr>
            <a:spLocks noChangeArrowheads="1"/>
          </p:cNvSpPr>
          <p:nvPr/>
        </p:nvSpPr>
        <p:spPr bwMode="auto">
          <a:xfrm>
            <a:off x="4645025" y="306863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1" name="Oval 5"/>
          <p:cNvSpPr>
            <a:spLocks noChangeArrowheads="1"/>
          </p:cNvSpPr>
          <p:nvPr/>
        </p:nvSpPr>
        <p:spPr bwMode="auto">
          <a:xfrm>
            <a:off x="5940425" y="383063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2" name="Oval 7"/>
          <p:cNvSpPr>
            <a:spLocks noChangeArrowheads="1"/>
          </p:cNvSpPr>
          <p:nvPr/>
        </p:nvSpPr>
        <p:spPr bwMode="auto">
          <a:xfrm>
            <a:off x="2090738" y="314325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4" name="Oval 9"/>
          <p:cNvSpPr>
            <a:spLocks noChangeArrowheads="1"/>
          </p:cNvSpPr>
          <p:nvPr/>
        </p:nvSpPr>
        <p:spPr bwMode="auto">
          <a:xfrm>
            <a:off x="4376738" y="238125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5" name="Oval 10"/>
          <p:cNvSpPr>
            <a:spLocks noChangeArrowheads="1"/>
          </p:cNvSpPr>
          <p:nvPr/>
        </p:nvSpPr>
        <p:spPr bwMode="auto">
          <a:xfrm>
            <a:off x="5672138" y="314325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7" name="Oval 13"/>
          <p:cNvSpPr>
            <a:spLocks noChangeArrowheads="1"/>
          </p:cNvSpPr>
          <p:nvPr/>
        </p:nvSpPr>
        <p:spPr bwMode="auto">
          <a:xfrm>
            <a:off x="3462338" y="354330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8" name="Oval 14"/>
          <p:cNvSpPr>
            <a:spLocks noChangeArrowheads="1"/>
          </p:cNvSpPr>
          <p:nvPr/>
        </p:nvSpPr>
        <p:spPr bwMode="auto">
          <a:xfrm>
            <a:off x="4910138" y="354330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89" name="Oval 15"/>
          <p:cNvSpPr>
            <a:spLocks noChangeArrowheads="1"/>
          </p:cNvSpPr>
          <p:nvPr/>
        </p:nvSpPr>
        <p:spPr bwMode="auto">
          <a:xfrm>
            <a:off x="6205538" y="4305300"/>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90" name="Oval 17"/>
          <p:cNvSpPr>
            <a:spLocks noChangeArrowheads="1"/>
          </p:cNvSpPr>
          <p:nvPr/>
        </p:nvSpPr>
        <p:spPr bwMode="auto">
          <a:xfrm>
            <a:off x="2906713" y="467518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91" name="Oval 18"/>
          <p:cNvSpPr>
            <a:spLocks noChangeArrowheads="1"/>
          </p:cNvSpPr>
          <p:nvPr/>
        </p:nvSpPr>
        <p:spPr bwMode="auto">
          <a:xfrm>
            <a:off x="3744913" y="391318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92" name="Oval 19"/>
          <p:cNvSpPr>
            <a:spLocks noChangeArrowheads="1"/>
          </p:cNvSpPr>
          <p:nvPr/>
        </p:nvSpPr>
        <p:spPr bwMode="auto">
          <a:xfrm>
            <a:off x="5192713" y="391318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4593" name="Oval 20"/>
          <p:cNvSpPr>
            <a:spLocks noChangeArrowheads="1"/>
          </p:cNvSpPr>
          <p:nvPr/>
        </p:nvSpPr>
        <p:spPr bwMode="auto">
          <a:xfrm>
            <a:off x="6488113" y="4675188"/>
            <a:ext cx="152400" cy="15240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hu-HU" dirty="0" err="1" smtClean="0">
                <a:solidFill>
                  <a:srgbClr val="FF0000"/>
                </a:solidFill>
              </a:rPr>
              <a:t>Subdivision</a:t>
            </a:r>
            <a:r>
              <a:rPr lang="hu-HU" dirty="0" smtClean="0">
                <a:solidFill>
                  <a:srgbClr val="FF0000"/>
                </a:solidFill>
              </a:rPr>
              <a:t> görbék</a:t>
            </a:r>
          </a:p>
        </p:txBody>
      </p:sp>
      <p:sp>
        <p:nvSpPr>
          <p:cNvPr id="25603" name="Oval 3"/>
          <p:cNvSpPr>
            <a:spLocks noChangeArrowheads="1"/>
          </p:cNvSpPr>
          <p:nvPr/>
        </p:nvSpPr>
        <p:spPr bwMode="auto">
          <a:xfrm>
            <a:off x="990600" y="5410200"/>
            <a:ext cx="381000" cy="3810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04" name="Oval 4"/>
          <p:cNvSpPr>
            <a:spLocks noChangeArrowheads="1"/>
          </p:cNvSpPr>
          <p:nvPr/>
        </p:nvSpPr>
        <p:spPr bwMode="auto">
          <a:xfrm>
            <a:off x="1752600" y="3276600"/>
            <a:ext cx="381000" cy="3810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05" name="Oval 5"/>
          <p:cNvSpPr>
            <a:spLocks noChangeArrowheads="1"/>
          </p:cNvSpPr>
          <p:nvPr/>
        </p:nvSpPr>
        <p:spPr bwMode="auto">
          <a:xfrm>
            <a:off x="3962400" y="2362200"/>
            <a:ext cx="381000" cy="3810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06" name="Oval 6"/>
          <p:cNvSpPr>
            <a:spLocks noChangeArrowheads="1"/>
          </p:cNvSpPr>
          <p:nvPr/>
        </p:nvSpPr>
        <p:spPr bwMode="auto">
          <a:xfrm>
            <a:off x="5029200" y="5181600"/>
            <a:ext cx="381000" cy="3810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07" name="Oval 7"/>
          <p:cNvSpPr>
            <a:spLocks noChangeArrowheads="1"/>
          </p:cNvSpPr>
          <p:nvPr/>
        </p:nvSpPr>
        <p:spPr bwMode="auto">
          <a:xfrm>
            <a:off x="7391400" y="5257800"/>
            <a:ext cx="381000" cy="3810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2936" name="Freeform 8"/>
          <p:cNvSpPr>
            <a:spLocks/>
          </p:cNvSpPr>
          <p:nvPr/>
        </p:nvSpPr>
        <p:spPr bwMode="auto">
          <a:xfrm>
            <a:off x="1143000" y="2514600"/>
            <a:ext cx="6248400" cy="3048000"/>
          </a:xfrm>
          <a:custGeom>
            <a:avLst/>
            <a:gdLst>
              <a:gd name="T0" fmla="*/ 0 w 4032"/>
              <a:gd name="T1" fmla="*/ 2147483647 h 1377"/>
              <a:gd name="T2" fmla="*/ 2147483647 w 4032"/>
              <a:gd name="T3" fmla="*/ 2147483647 h 1377"/>
              <a:gd name="T4" fmla="*/ 2147483647 w 4032"/>
              <a:gd name="T5" fmla="*/ 0 h 1377"/>
              <a:gd name="T6" fmla="*/ 2147483647 w 4032"/>
              <a:gd name="T7" fmla="*/ 2147483647 h 1377"/>
              <a:gd name="T8" fmla="*/ 2147483647 w 4032"/>
              <a:gd name="T9" fmla="*/ 2147483647 h 1377"/>
              <a:gd name="T10" fmla="*/ 0 60000 65536"/>
              <a:gd name="T11" fmla="*/ 0 60000 65536"/>
              <a:gd name="T12" fmla="*/ 0 60000 65536"/>
              <a:gd name="T13" fmla="*/ 0 60000 65536"/>
              <a:gd name="T14" fmla="*/ 0 60000 65536"/>
              <a:gd name="T15" fmla="*/ 0 w 4032"/>
              <a:gd name="T16" fmla="*/ 0 h 1377"/>
              <a:gd name="T17" fmla="*/ 4032 w 4032"/>
              <a:gd name="T18" fmla="*/ 1377 h 1377"/>
            </a:gdLst>
            <a:ahLst/>
            <a:cxnLst>
              <a:cxn ang="T10">
                <a:pos x="T0" y="T1"/>
              </a:cxn>
              <a:cxn ang="T11">
                <a:pos x="T2" y="T3"/>
              </a:cxn>
              <a:cxn ang="T12">
                <a:pos x="T4" y="T5"/>
              </a:cxn>
              <a:cxn ang="T13">
                <a:pos x="T6" y="T7"/>
              </a:cxn>
              <a:cxn ang="T14">
                <a:pos x="T8" y="T9"/>
              </a:cxn>
            </a:cxnLst>
            <a:rect l="T15" t="T16" r="T17" b="T18"/>
            <a:pathLst>
              <a:path w="4032" h="1377">
                <a:moveTo>
                  <a:pt x="0" y="1377"/>
                </a:moveTo>
                <a:lnTo>
                  <a:pt x="499" y="395"/>
                </a:lnTo>
                <a:lnTo>
                  <a:pt x="1930" y="0"/>
                </a:lnTo>
                <a:lnTo>
                  <a:pt x="2573" y="1278"/>
                </a:lnTo>
                <a:lnTo>
                  <a:pt x="4032" y="1329"/>
                </a:ln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2" name="Group 24"/>
          <p:cNvGrpSpPr>
            <a:grpSpLocks/>
          </p:cNvGrpSpPr>
          <p:nvPr/>
        </p:nvGrpSpPr>
        <p:grpSpPr bwMode="auto">
          <a:xfrm>
            <a:off x="1371600" y="2819400"/>
            <a:ext cx="5181600" cy="2743200"/>
            <a:chOff x="864" y="1776"/>
            <a:chExt cx="3264" cy="1728"/>
          </a:xfrm>
        </p:grpSpPr>
        <p:sp>
          <p:nvSpPr>
            <p:cNvPr id="25622" name="Oval 9"/>
            <p:cNvSpPr>
              <a:spLocks noChangeArrowheads="1"/>
            </p:cNvSpPr>
            <p:nvPr/>
          </p:nvSpPr>
          <p:spPr bwMode="auto">
            <a:xfrm>
              <a:off x="864" y="2640"/>
              <a:ext cx="240" cy="24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23" name="Oval 10"/>
            <p:cNvSpPr>
              <a:spLocks noChangeArrowheads="1"/>
            </p:cNvSpPr>
            <p:nvPr/>
          </p:nvSpPr>
          <p:spPr bwMode="auto">
            <a:xfrm>
              <a:off x="1776" y="1776"/>
              <a:ext cx="240" cy="24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24" name="Oval 11"/>
            <p:cNvSpPr>
              <a:spLocks noChangeArrowheads="1"/>
            </p:cNvSpPr>
            <p:nvPr/>
          </p:nvSpPr>
          <p:spPr bwMode="auto">
            <a:xfrm>
              <a:off x="2832" y="2352"/>
              <a:ext cx="240" cy="24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25" name="Oval 12"/>
            <p:cNvSpPr>
              <a:spLocks noChangeArrowheads="1"/>
            </p:cNvSpPr>
            <p:nvPr/>
          </p:nvSpPr>
          <p:spPr bwMode="auto">
            <a:xfrm>
              <a:off x="3888" y="3264"/>
              <a:ext cx="240" cy="24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grpSp>
      <p:sp>
        <p:nvSpPr>
          <p:cNvPr id="252947" name="Freeform 19"/>
          <p:cNvSpPr>
            <a:spLocks/>
          </p:cNvSpPr>
          <p:nvPr/>
        </p:nvSpPr>
        <p:spPr bwMode="auto">
          <a:xfrm>
            <a:off x="1117600" y="3289300"/>
            <a:ext cx="6448425" cy="2463800"/>
          </a:xfrm>
          <a:custGeom>
            <a:avLst/>
            <a:gdLst>
              <a:gd name="T0" fmla="*/ 2147483647 w 4062"/>
              <a:gd name="T1" fmla="*/ 2147483647 h 1552"/>
              <a:gd name="T2" fmla="*/ 2147483647 w 4062"/>
              <a:gd name="T3" fmla="*/ 2147483647 h 1552"/>
              <a:gd name="T4" fmla="*/ 2147483647 w 4062"/>
              <a:gd name="T5" fmla="*/ 2147483647 h 1552"/>
              <a:gd name="T6" fmla="*/ 2147483647 w 4062"/>
              <a:gd name="T7" fmla="*/ 2147483647 h 1552"/>
              <a:gd name="T8" fmla="*/ 2147483647 w 4062"/>
              <a:gd name="T9" fmla="*/ 2147483647 h 1552"/>
              <a:gd name="T10" fmla="*/ 2147483647 w 4062"/>
              <a:gd name="T11" fmla="*/ 2147483647 h 1552"/>
              <a:gd name="T12" fmla="*/ 2147483647 w 4062"/>
              <a:gd name="T13" fmla="*/ 2147483647 h 1552"/>
              <a:gd name="T14" fmla="*/ 0 60000 65536"/>
              <a:gd name="T15" fmla="*/ 0 60000 65536"/>
              <a:gd name="T16" fmla="*/ 0 60000 65536"/>
              <a:gd name="T17" fmla="*/ 0 60000 65536"/>
              <a:gd name="T18" fmla="*/ 0 60000 65536"/>
              <a:gd name="T19" fmla="*/ 0 60000 65536"/>
              <a:gd name="T20" fmla="*/ 0 60000 65536"/>
              <a:gd name="T21" fmla="*/ 0 w 4062"/>
              <a:gd name="T22" fmla="*/ 0 h 1552"/>
              <a:gd name="T23" fmla="*/ 4062 w 4062"/>
              <a:gd name="T24" fmla="*/ 1552 h 15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62" h="1552">
                <a:moveTo>
                  <a:pt x="64" y="1355"/>
                </a:moveTo>
                <a:cubicBezTo>
                  <a:pt x="32" y="1454"/>
                  <a:pt x="0" y="1552"/>
                  <a:pt x="64" y="1434"/>
                </a:cubicBezTo>
                <a:cubicBezTo>
                  <a:pt x="128" y="1316"/>
                  <a:pt x="240" y="882"/>
                  <a:pt x="448" y="648"/>
                </a:cubicBezTo>
                <a:cubicBezTo>
                  <a:pt x="656" y="414"/>
                  <a:pt x="939" y="0"/>
                  <a:pt x="1310" y="28"/>
                </a:cubicBezTo>
                <a:cubicBezTo>
                  <a:pt x="1681" y="56"/>
                  <a:pt x="2317" y="616"/>
                  <a:pt x="2673" y="817"/>
                </a:cubicBezTo>
                <a:cubicBezTo>
                  <a:pt x="3029" y="1018"/>
                  <a:pt x="3214" y="1147"/>
                  <a:pt x="3445" y="1237"/>
                </a:cubicBezTo>
                <a:cubicBezTo>
                  <a:pt x="3676" y="1327"/>
                  <a:pt x="3934" y="1332"/>
                  <a:pt x="4062" y="135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3" name="Group 25"/>
          <p:cNvGrpSpPr>
            <a:grpSpLocks/>
          </p:cNvGrpSpPr>
          <p:nvPr/>
        </p:nvGrpSpPr>
        <p:grpSpPr bwMode="auto">
          <a:xfrm>
            <a:off x="990600" y="2895600"/>
            <a:ext cx="6781800" cy="2895600"/>
            <a:chOff x="624" y="1824"/>
            <a:chExt cx="4272" cy="1824"/>
          </a:xfrm>
        </p:grpSpPr>
        <p:sp>
          <p:nvSpPr>
            <p:cNvPr id="25616" name="Oval 14"/>
            <p:cNvSpPr>
              <a:spLocks noChangeArrowheads="1"/>
            </p:cNvSpPr>
            <p:nvPr/>
          </p:nvSpPr>
          <p:spPr bwMode="auto">
            <a:xfrm>
              <a:off x="3264" y="2976"/>
              <a:ext cx="240" cy="240"/>
            </a:xfrm>
            <a:prstGeom prst="ellipse">
              <a:avLst/>
            </a:prstGeom>
            <a:solidFill>
              <a:srgbClr val="D6009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17" name="Oval 15"/>
            <p:cNvSpPr>
              <a:spLocks noChangeArrowheads="1"/>
            </p:cNvSpPr>
            <p:nvPr/>
          </p:nvSpPr>
          <p:spPr bwMode="auto">
            <a:xfrm>
              <a:off x="2352" y="1824"/>
              <a:ext cx="240" cy="240"/>
            </a:xfrm>
            <a:prstGeom prst="ellipse">
              <a:avLst/>
            </a:prstGeom>
            <a:solidFill>
              <a:srgbClr val="D6009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18" name="Oval 16"/>
            <p:cNvSpPr>
              <a:spLocks noChangeArrowheads="1"/>
            </p:cNvSpPr>
            <p:nvPr/>
          </p:nvSpPr>
          <p:spPr bwMode="auto">
            <a:xfrm>
              <a:off x="1248" y="2208"/>
              <a:ext cx="240" cy="240"/>
            </a:xfrm>
            <a:prstGeom prst="ellipse">
              <a:avLst/>
            </a:prstGeom>
            <a:solidFill>
              <a:srgbClr val="D6009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19" name="Oval 17"/>
            <p:cNvSpPr>
              <a:spLocks noChangeArrowheads="1"/>
            </p:cNvSpPr>
            <p:nvPr/>
          </p:nvSpPr>
          <p:spPr bwMode="auto">
            <a:xfrm>
              <a:off x="624" y="3408"/>
              <a:ext cx="240" cy="240"/>
            </a:xfrm>
            <a:prstGeom prst="ellipse">
              <a:avLst/>
            </a:prstGeom>
            <a:solidFill>
              <a:srgbClr val="D6009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20" name="Oval 18"/>
            <p:cNvSpPr>
              <a:spLocks noChangeArrowheads="1"/>
            </p:cNvSpPr>
            <p:nvPr/>
          </p:nvSpPr>
          <p:spPr bwMode="auto">
            <a:xfrm>
              <a:off x="4656" y="3312"/>
              <a:ext cx="240" cy="240"/>
            </a:xfrm>
            <a:prstGeom prst="ellipse">
              <a:avLst/>
            </a:prstGeom>
            <a:solidFill>
              <a:srgbClr val="D6009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21" name="Freeform 23"/>
            <p:cNvSpPr>
              <a:spLocks/>
            </p:cNvSpPr>
            <p:nvPr/>
          </p:nvSpPr>
          <p:spPr bwMode="auto">
            <a:xfrm>
              <a:off x="720" y="1872"/>
              <a:ext cx="4032" cy="1680"/>
            </a:xfrm>
            <a:custGeom>
              <a:avLst/>
              <a:gdLst>
                <a:gd name="T0" fmla="*/ 0 w 4032"/>
                <a:gd name="T1" fmla="*/ 1680 h 1680"/>
                <a:gd name="T2" fmla="*/ 288 w 4032"/>
                <a:gd name="T3" fmla="*/ 864 h 1680"/>
                <a:gd name="T4" fmla="*/ 624 w 4032"/>
                <a:gd name="T5" fmla="*/ 432 h 1680"/>
                <a:gd name="T6" fmla="*/ 1200 w 4032"/>
                <a:gd name="T7" fmla="*/ 0 h 1680"/>
                <a:gd name="T8" fmla="*/ 1776 w 4032"/>
                <a:gd name="T9" fmla="*/ 96 h 1680"/>
                <a:gd name="T10" fmla="*/ 2208 w 4032"/>
                <a:gd name="T11" fmla="*/ 576 h 1680"/>
                <a:gd name="T12" fmla="*/ 2640 w 4032"/>
                <a:gd name="T13" fmla="*/ 1200 h 1680"/>
                <a:gd name="T14" fmla="*/ 3312 w 4032"/>
                <a:gd name="T15" fmla="*/ 1536 h 1680"/>
                <a:gd name="T16" fmla="*/ 4032 w 4032"/>
                <a:gd name="T17" fmla="*/ 1536 h 16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2"/>
                <a:gd name="T28" fmla="*/ 0 h 1680"/>
                <a:gd name="T29" fmla="*/ 4032 w 4032"/>
                <a:gd name="T30" fmla="*/ 1680 h 16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2" h="1680">
                  <a:moveTo>
                    <a:pt x="0" y="1680"/>
                  </a:moveTo>
                  <a:lnTo>
                    <a:pt x="288" y="864"/>
                  </a:lnTo>
                  <a:lnTo>
                    <a:pt x="624" y="432"/>
                  </a:lnTo>
                  <a:lnTo>
                    <a:pt x="1200" y="0"/>
                  </a:lnTo>
                  <a:lnTo>
                    <a:pt x="1776" y="96"/>
                  </a:lnTo>
                  <a:lnTo>
                    <a:pt x="2208" y="576"/>
                  </a:lnTo>
                  <a:lnTo>
                    <a:pt x="2640" y="1200"/>
                  </a:lnTo>
                  <a:lnTo>
                    <a:pt x="3312" y="1536"/>
                  </a:lnTo>
                  <a:lnTo>
                    <a:pt x="4032" y="153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25612" name="Oval 26"/>
          <p:cNvSpPr>
            <a:spLocks noChangeArrowheads="1"/>
          </p:cNvSpPr>
          <p:nvPr/>
        </p:nvSpPr>
        <p:spPr bwMode="auto">
          <a:xfrm>
            <a:off x="6875463" y="2133600"/>
            <a:ext cx="304800" cy="3048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13" name="Oval 27"/>
          <p:cNvSpPr>
            <a:spLocks noChangeArrowheads="1"/>
          </p:cNvSpPr>
          <p:nvPr/>
        </p:nvSpPr>
        <p:spPr bwMode="auto">
          <a:xfrm>
            <a:off x="5597525" y="2141538"/>
            <a:ext cx="304800" cy="304800"/>
          </a:xfrm>
          <a:prstGeom prst="ellipse">
            <a:avLst/>
          </a:prstGeom>
          <a:solidFill>
            <a:srgbClr val="D60093"/>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5614" name="Text Box 28"/>
          <p:cNvSpPr txBox="1">
            <a:spLocks noChangeArrowheads="1"/>
          </p:cNvSpPr>
          <p:nvPr/>
        </p:nvSpPr>
        <p:spPr bwMode="auto">
          <a:xfrm>
            <a:off x="5867400" y="1989138"/>
            <a:ext cx="2733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a:t>= 1/</a:t>
            </a:r>
            <a:r>
              <a:rPr lang="en-US" altLang="hu-HU" sz="3200"/>
              <a:t>2</a:t>
            </a:r>
            <a:r>
              <a:rPr lang="en-US" altLang="hu-HU" sz="3200">
                <a:sym typeface="Symbol" pitchFamily="18" charset="2"/>
              </a:rPr>
              <a:t>    </a:t>
            </a:r>
            <a:r>
              <a:rPr lang="hu-HU" altLang="hu-HU" sz="3200">
                <a:sym typeface="Symbol" pitchFamily="18" charset="2"/>
              </a:rPr>
              <a:t>+ </a:t>
            </a:r>
            <a:r>
              <a:rPr lang="hu-HU" altLang="hu-HU" sz="3200"/>
              <a:t>1/4 </a:t>
            </a:r>
            <a:r>
              <a:rPr lang="hu-HU" altLang="hu-HU" sz="3200">
                <a:sym typeface="Symbol" pitchFamily="18" charset="2"/>
              </a:rPr>
              <a:t> </a:t>
            </a:r>
          </a:p>
        </p:txBody>
      </p:sp>
      <p:sp>
        <p:nvSpPr>
          <p:cNvPr id="25615" name="Oval 29"/>
          <p:cNvSpPr>
            <a:spLocks noChangeArrowheads="1"/>
          </p:cNvSpPr>
          <p:nvPr/>
        </p:nvSpPr>
        <p:spPr bwMode="auto">
          <a:xfrm>
            <a:off x="8532813" y="2133600"/>
            <a:ext cx="304800" cy="304800"/>
          </a:xfrm>
          <a:prstGeom prst="ellipse">
            <a:avLst/>
          </a:prstGeom>
          <a:solidFill>
            <a:srgbClr val="33CC33"/>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6" grpId="0" animBg="1"/>
      <p:bldP spid="25294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46" name="Line 38"/>
          <p:cNvSpPr>
            <a:spLocks noChangeShapeType="1"/>
          </p:cNvSpPr>
          <p:nvPr/>
        </p:nvSpPr>
        <p:spPr bwMode="auto">
          <a:xfrm>
            <a:off x="6659563" y="2060575"/>
            <a:ext cx="576262" cy="730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22242" name="Line 34"/>
          <p:cNvSpPr>
            <a:spLocks noChangeShapeType="1"/>
          </p:cNvSpPr>
          <p:nvPr/>
        </p:nvSpPr>
        <p:spPr bwMode="auto">
          <a:xfrm flipH="1" flipV="1">
            <a:off x="7596188" y="2276475"/>
            <a:ext cx="576262" cy="360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22210" name="Rectangle 2"/>
          <p:cNvSpPr>
            <a:spLocks noGrp="1" noChangeArrowheads="1"/>
          </p:cNvSpPr>
          <p:nvPr>
            <p:ph type="title"/>
          </p:nvPr>
        </p:nvSpPr>
        <p:spPr>
          <a:xfrm>
            <a:off x="179388" y="609600"/>
            <a:ext cx="5307012" cy="1143000"/>
          </a:xfrm>
        </p:spPr>
        <p:txBody>
          <a:bodyPr>
            <a:normAutofit fontScale="90000"/>
          </a:bodyPr>
          <a:lstStyle/>
          <a:p>
            <a:pPr>
              <a:defRPr/>
            </a:pPr>
            <a:r>
              <a:rPr lang="hu-HU" sz="3100" dirty="0" smtClean="0">
                <a:solidFill>
                  <a:srgbClr val="FF0000"/>
                </a:solidFill>
              </a:rPr>
              <a:t>(Edwin) </a:t>
            </a:r>
            <a:r>
              <a:rPr lang="en-US" sz="4000" dirty="0" err="1" smtClean="0">
                <a:solidFill>
                  <a:srgbClr val="FF0000"/>
                </a:solidFill>
              </a:rPr>
              <a:t>Catmull</a:t>
            </a:r>
            <a:r>
              <a:rPr lang="en-US" sz="4000" dirty="0" smtClean="0">
                <a:solidFill>
                  <a:srgbClr val="FF0000"/>
                </a:solidFill>
              </a:rPr>
              <a:t>-</a:t>
            </a:r>
            <a:r>
              <a:rPr lang="hu-HU" sz="4000" dirty="0" smtClean="0">
                <a:solidFill>
                  <a:srgbClr val="FF0000"/>
                </a:solidFill>
              </a:rPr>
              <a:t> </a:t>
            </a:r>
            <a:r>
              <a:rPr lang="hu-HU" sz="3100" dirty="0" smtClean="0">
                <a:solidFill>
                  <a:srgbClr val="FF0000"/>
                </a:solidFill>
              </a:rPr>
              <a:t>(James) </a:t>
            </a:r>
            <a:r>
              <a:rPr lang="en-US" sz="4000" dirty="0" smtClean="0">
                <a:solidFill>
                  <a:srgbClr val="FF0000"/>
                </a:solidFill>
              </a:rPr>
              <a:t>Clark</a:t>
            </a:r>
            <a:r>
              <a:rPr lang="hu-HU" sz="4000" dirty="0" smtClean="0">
                <a:solidFill>
                  <a:srgbClr val="FF0000"/>
                </a:solidFill>
              </a:rPr>
              <a:t> </a:t>
            </a:r>
            <a:r>
              <a:rPr lang="hu-HU" sz="4000" dirty="0" err="1" smtClean="0">
                <a:solidFill>
                  <a:srgbClr val="FF0000"/>
                </a:solidFill>
              </a:rPr>
              <a:t>subdivision</a:t>
            </a:r>
            <a:r>
              <a:rPr lang="hu-HU" sz="4000" dirty="0" smtClean="0">
                <a:solidFill>
                  <a:srgbClr val="FF0000"/>
                </a:solidFill>
              </a:rPr>
              <a:t> felület</a:t>
            </a:r>
          </a:p>
        </p:txBody>
      </p:sp>
      <p:sp>
        <p:nvSpPr>
          <p:cNvPr id="26629" name="Freeform 3"/>
          <p:cNvSpPr>
            <a:spLocks/>
          </p:cNvSpPr>
          <p:nvPr/>
        </p:nvSpPr>
        <p:spPr bwMode="auto">
          <a:xfrm>
            <a:off x="4962525" y="149225"/>
            <a:ext cx="4217988" cy="4359275"/>
          </a:xfrm>
          <a:custGeom>
            <a:avLst/>
            <a:gdLst>
              <a:gd name="T0" fmla="*/ 2147483647 w 2657"/>
              <a:gd name="T1" fmla="*/ 2147483647 h 2746"/>
              <a:gd name="T2" fmla="*/ 2147483647 w 2657"/>
              <a:gd name="T3" fmla="*/ 2147483647 h 2746"/>
              <a:gd name="T4" fmla="*/ 0 w 2657"/>
              <a:gd name="T5" fmla="*/ 2147483647 h 2746"/>
              <a:gd name="T6" fmla="*/ 2147483647 w 2657"/>
              <a:gd name="T7" fmla="*/ 2147483647 h 2746"/>
              <a:gd name="T8" fmla="*/ 2147483647 w 2657"/>
              <a:gd name="T9" fmla="*/ 2147483647 h 2746"/>
              <a:gd name="T10" fmla="*/ 2147483647 w 2657"/>
              <a:gd name="T11" fmla="*/ 2147483647 h 2746"/>
              <a:gd name="T12" fmla="*/ 2147483647 w 2657"/>
              <a:gd name="T13" fmla="*/ 2147483647 h 2746"/>
              <a:gd name="T14" fmla="*/ 2147483647 w 2657"/>
              <a:gd name="T15" fmla="*/ 2147483647 h 2746"/>
              <a:gd name="T16" fmla="*/ 2147483647 w 2657"/>
              <a:gd name="T17" fmla="*/ 2147483647 h 2746"/>
              <a:gd name="T18" fmla="*/ 2147483647 w 2657"/>
              <a:gd name="T19" fmla="*/ 2147483647 h 2746"/>
              <a:gd name="T20" fmla="*/ 2147483647 w 2657"/>
              <a:gd name="T21" fmla="*/ 2147483647 h 2746"/>
              <a:gd name="T22" fmla="*/ 2147483647 w 2657"/>
              <a:gd name="T23" fmla="*/ 2147483647 h 2746"/>
              <a:gd name="T24" fmla="*/ 2147483647 w 2657"/>
              <a:gd name="T25" fmla="*/ 2147483647 h 2746"/>
              <a:gd name="T26" fmla="*/ 2147483647 w 2657"/>
              <a:gd name="T27" fmla="*/ 2147483647 h 2746"/>
              <a:gd name="T28" fmla="*/ 2147483647 w 2657"/>
              <a:gd name="T29" fmla="*/ 2147483647 h 2746"/>
              <a:gd name="T30" fmla="*/ 2147483647 w 2657"/>
              <a:gd name="T31" fmla="*/ 2147483647 h 2746"/>
              <a:gd name="T32" fmla="*/ 2147483647 w 2657"/>
              <a:gd name="T33" fmla="*/ 2147483647 h 2746"/>
              <a:gd name="T34" fmla="*/ 2147483647 w 2657"/>
              <a:gd name="T35" fmla="*/ 2147483647 h 2746"/>
              <a:gd name="T36" fmla="*/ 2147483647 w 2657"/>
              <a:gd name="T37" fmla="*/ 2147483647 h 2746"/>
              <a:gd name="T38" fmla="*/ 2147483647 w 2657"/>
              <a:gd name="T39" fmla="*/ 2147483647 h 2746"/>
              <a:gd name="T40" fmla="*/ 2147483647 w 2657"/>
              <a:gd name="T41" fmla="*/ 2147483647 h 2746"/>
              <a:gd name="T42" fmla="*/ 2147483647 w 2657"/>
              <a:gd name="T43" fmla="*/ 2147483647 h 2746"/>
              <a:gd name="T44" fmla="*/ 2147483647 w 2657"/>
              <a:gd name="T45" fmla="*/ 2147483647 h 2746"/>
              <a:gd name="T46" fmla="*/ 2147483647 w 2657"/>
              <a:gd name="T47" fmla="*/ 0 h 2746"/>
              <a:gd name="T48" fmla="*/ 2147483647 w 2657"/>
              <a:gd name="T49" fmla="*/ 2147483647 h 27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7"/>
              <a:gd name="T76" fmla="*/ 0 h 2746"/>
              <a:gd name="T77" fmla="*/ 2657 w 2657"/>
              <a:gd name="T78" fmla="*/ 2746 h 27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7" h="2746">
                <a:moveTo>
                  <a:pt x="785" y="818"/>
                </a:moveTo>
                <a:lnTo>
                  <a:pt x="454" y="401"/>
                </a:lnTo>
                <a:lnTo>
                  <a:pt x="0" y="1138"/>
                </a:lnTo>
                <a:lnTo>
                  <a:pt x="305" y="1488"/>
                </a:lnTo>
                <a:lnTo>
                  <a:pt x="785" y="816"/>
                </a:lnTo>
                <a:lnTo>
                  <a:pt x="1599" y="912"/>
                </a:lnTo>
                <a:lnTo>
                  <a:pt x="1457" y="1680"/>
                </a:lnTo>
                <a:lnTo>
                  <a:pt x="305" y="1488"/>
                </a:lnTo>
                <a:lnTo>
                  <a:pt x="296" y="2746"/>
                </a:lnTo>
                <a:lnTo>
                  <a:pt x="1488" y="2661"/>
                </a:lnTo>
                <a:lnTo>
                  <a:pt x="1457" y="1680"/>
                </a:lnTo>
                <a:lnTo>
                  <a:pt x="2276" y="2206"/>
                </a:lnTo>
                <a:lnTo>
                  <a:pt x="2182" y="2686"/>
                </a:lnTo>
                <a:lnTo>
                  <a:pt x="1488" y="2661"/>
                </a:lnTo>
                <a:lnTo>
                  <a:pt x="1457" y="1680"/>
                </a:lnTo>
                <a:lnTo>
                  <a:pt x="1601" y="912"/>
                </a:lnTo>
                <a:lnTo>
                  <a:pt x="2542" y="1349"/>
                </a:lnTo>
                <a:lnTo>
                  <a:pt x="2276" y="2181"/>
                </a:lnTo>
                <a:lnTo>
                  <a:pt x="2542" y="1341"/>
                </a:lnTo>
                <a:lnTo>
                  <a:pt x="2657" y="288"/>
                </a:lnTo>
                <a:lnTo>
                  <a:pt x="1649" y="192"/>
                </a:lnTo>
                <a:lnTo>
                  <a:pt x="1616" y="921"/>
                </a:lnTo>
                <a:lnTo>
                  <a:pt x="785" y="816"/>
                </a:lnTo>
                <a:lnTo>
                  <a:pt x="785" y="0"/>
                </a:lnTo>
                <a:lnTo>
                  <a:pt x="1649"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2" name="Group 61"/>
          <p:cNvGrpSpPr>
            <a:grpSpLocks/>
          </p:cNvGrpSpPr>
          <p:nvPr/>
        </p:nvGrpSpPr>
        <p:grpSpPr bwMode="auto">
          <a:xfrm>
            <a:off x="5343525" y="301625"/>
            <a:ext cx="3836988" cy="4144963"/>
            <a:chOff x="2957" y="1392"/>
            <a:chExt cx="2417" cy="2611"/>
          </a:xfrm>
        </p:grpSpPr>
        <p:sp>
          <p:nvSpPr>
            <p:cNvPr id="26669" name="Freeform 6"/>
            <p:cNvSpPr>
              <a:spLocks/>
            </p:cNvSpPr>
            <p:nvPr/>
          </p:nvSpPr>
          <p:spPr bwMode="auto">
            <a:xfrm>
              <a:off x="2957" y="2057"/>
              <a:ext cx="2186" cy="1063"/>
            </a:xfrm>
            <a:custGeom>
              <a:avLst/>
              <a:gdLst>
                <a:gd name="T0" fmla="*/ 2186 w 2186"/>
                <a:gd name="T1" fmla="*/ 1063 h 1063"/>
                <a:gd name="T2" fmla="*/ 1312 w 2186"/>
                <a:gd name="T3" fmla="*/ 480 h 1063"/>
                <a:gd name="T4" fmla="*/ 305 w 2186"/>
                <a:gd name="T5" fmla="*/ 391 h 1063"/>
                <a:gd name="T6" fmla="*/ 0 w 2186"/>
                <a:gd name="T7" fmla="*/ 0 h 1063"/>
                <a:gd name="T8" fmla="*/ 0 60000 65536"/>
                <a:gd name="T9" fmla="*/ 0 60000 65536"/>
                <a:gd name="T10" fmla="*/ 0 60000 65536"/>
                <a:gd name="T11" fmla="*/ 0 60000 65536"/>
                <a:gd name="T12" fmla="*/ 0 w 2186"/>
                <a:gd name="T13" fmla="*/ 0 h 1063"/>
                <a:gd name="T14" fmla="*/ 2186 w 2186"/>
                <a:gd name="T15" fmla="*/ 1063 h 1063"/>
              </a:gdLst>
              <a:ahLst/>
              <a:cxnLst>
                <a:cxn ang="T8">
                  <a:pos x="T0" y="T1"/>
                </a:cxn>
                <a:cxn ang="T9">
                  <a:pos x="T2" y="T3"/>
                </a:cxn>
                <a:cxn ang="T10">
                  <a:pos x="T4" y="T5"/>
                </a:cxn>
                <a:cxn ang="T11">
                  <a:pos x="T6" y="T7"/>
                </a:cxn>
              </a:cxnLst>
              <a:rect l="T12" t="T13" r="T14" b="T15"/>
              <a:pathLst>
                <a:path w="2186" h="1063">
                  <a:moveTo>
                    <a:pt x="2186" y="1063"/>
                  </a:moveTo>
                  <a:lnTo>
                    <a:pt x="1312" y="480"/>
                  </a:lnTo>
                  <a:lnTo>
                    <a:pt x="305" y="391"/>
                  </a:lnTo>
                  <a:lnTo>
                    <a:pt x="0" y="0"/>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6670" name="Freeform 7"/>
            <p:cNvSpPr>
              <a:spLocks/>
            </p:cNvSpPr>
            <p:nvPr/>
          </p:nvSpPr>
          <p:spPr bwMode="auto">
            <a:xfrm>
              <a:off x="3583" y="1392"/>
              <a:ext cx="351" cy="2611"/>
            </a:xfrm>
            <a:custGeom>
              <a:avLst/>
              <a:gdLst>
                <a:gd name="T0" fmla="*/ 351 w 351"/>
                <a:gd name="T1" fmla="*/ 0 h 2611"/>
                <a:gd name="T2" fmla="*/ 303 w 351"/>
                <a:gd name="T3" fmla="*/ 768 h 2611"/>
                <a:gd name="T4" fmla="*/ 15 w 351"/>
                <a:gd name="T5" fmla="*/ 1488 h 2611"/>
                <a:gd name="T6" fmla="*/ 0 w 351"/>
                <a:gd name="T7" fmla="*/ 2611 h 2611"/>
                <a:gd name="T8" fmla="*/ 0 60000 65536"/>
                <a:gd name="T9" fmla="*/ 0 60000 65536"/>
                <a:gd name="T10" fmla="*/ 0 60000 65536"/>
                <a:gd name="T11" fmla="*/ 0 60000 65536"/>
                <a:gd name="T12" fmla="*/ 0 w 351"/>
                <a:gd name="T13" fmla="*/ 0 h 2611"/>
                <a:gd name="T14" fmla="*/ 351 w 351"/>
                <a:gd name="T15" fmla="*/ 2611 h 2611"/>
              </a:gdLst>
              <a:ahLst/>
              <a:cxnLst>
                <a:cxn ang="T8">
                  <a:pos x="T0" y="T1"/>
                </a:cxn>
                <a:cxn ang="T9">
                  <a:pos x="T2" y="T3"/>
                </a:cxn>
                <a:cxn ang="T10">
                  <a:pos x="T4" y="T5"/>
                </a:cxn>
                <a:cxn ang="T11">
                  <a:pos x="T6" y="T7"/>
                </a:cxn>
              </a:cxnLst>
              <a:rect l="T12" t="T13" r="T14" b="T15"/>
              <a:pathLst>
                <a:path w="351" h="2611">
                  <a:moveTo>
                    <a:pt x="351" y="0"/>
                  </a:moveTo>
                  <a:lnTo>
                    <a:pt x="303" y="768"/>
                  </a:lnTo>
                  <a:lnTo>
                    <a:pt x="15" y="1488"/>
                  </a:lnTo>
                  <a:lnTo>
                    <a:pt x="0" y="2611"/>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6671" name="Freeform 8"/>
            <p:cNvSpPr>
              <a:spLocks/>
            </p:cNvSpPr>
            <p:nvPr/>
          </p:nvSpPr>
          <p:spPr bwMode="auto">
            <a:xfrm>
              <a:off x="4594" y="1536"/>
              <a:ext cx="300" cy="2450"/>
            </a:xfrm>
            <a:custGeom>
              <a:avLst/>
              <a:gdLst>
                <a:gd name="T0" fmla="*/ 300 w 300"/>
                <a:gd name="T1" fmla="*/ 0 h 2450"/>
                <a:gd name="T2" fmla="*/ 283 w 300"/>
                <a:gd name="T3" fmla="*/ 907 h 2450"/>
                <a:gd name="T4" fmla="*/ 0 w 300"/>
                <a:gd name="T5" fmla="*/ 1704 h 2450"/>
                <a:gd name="T6" fmla="*/ 0 w 300"/>
                <a:gd name="T7" fmla="*/ 2450 h 2450"/>
                <a:gd name="T8" fmla="*/ 0 60000 65536"/>
                <a:gd name="T9" fmla="*/ 0 60000 65536"/>
                <a:gd name="T10" fmla="*/ 0 60000 65536"/>
                <a:gd name="T11" fmla="*/ 0 60000 65536"/>
                <a:gd name="T12" fmla="*/ 0 w 300"/>
                <a:gd name="T13" fmla="*/ 0 h 2450"/>
                <a:gd name="T14" fmla="*/ 300 w 300"/>
                <a:gd name="T15" fmla="*/ 2450 h 2450"/>
              </a:gdLst>
              <a:ahLst/>
              <a:cxnLst>
                <a:cxn ang="T8">
                  <a:pos x="T0" y="T1"/>
                </a:cxn>
                <a:cxn ang="T9">
                  <a:pos x="T2" y="T3"/>
                </a:cxn>
                <a:cxn ang="T10">
                  <a:pos x="T4" y="T5"/>
                </a:cxn>
                <a:cxn ang="T11">
                  <a:pos x="T6" y="T7"/>
                </a:cxn>
              </a:cxnLst>
              <a:rect l="T12" t="T13" r="T14" b="T15"/>
              <a:pathLst>
                <a:path w="300" h="2450">
                  <a:moveTo>
                    <a:pt x="300" y="0"/>
                  </a:moveTo>
                  <a:lnTo>
                    <a:pt x="283" y="907"/>
                  </a:lnTo>
                  <a:lnTo>
                    <a:pt x="0" y="1704"/>
                  </a:lnTo>
                  <a:lnTo>
                    <a:pt x="0" y="2450"/>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6672" name="Freeform 9"/>
            <p:cNvSpPr>
              <a:spLocks/>
            </p:cNvSpPr>
            <p:nvPr/>
          </p:nvSpPr>
          <p:spPr bwMode="auto">
            <a:xfrm>
              <a:off x="3502" y="1728"/>
              <a:ext cx="1872" cy="288"/>
            </a:xfrm>
            <a:custGeom>
              <a:avLst/>
              <a:gdLst>
                <a:gd name="T0" fmla="*/ 0 w 1872"/>
                <a:gd name="T1" fmla="*/ 0 h 288"/>
                <a:gd name="T2" fmla="*/ 864 w 1872"/>
                <a:gd name="T3" fmla="*/ 144 h 288"/>
                <a:gd name="T4" fmla="*/ 1872 w 1872"/>
                <a:gd name="T5" fmla="*/ 288 h 288"/>
                <a:gd name="T6" fmla="*/ 0 60000 65536"/>
                <a:gd name="T7" fmla="*/ 0 60000 65536"/>
                <a:gd name="T8" fmla="*/ 0 60000 65536"/>
                <a:gd name="T9" fmla="*/ 0 w 1872"/>
                <a:gd name="T10" fmla="*/ 0 h 288"/>
                <a:gd name="T11" fmla="*/ 1872 w 1872"/>
                <a:gd name="T12" fmla="*/ 288 h 288"/>
              </a:gdLst>
              <a:ahLst/>
              <a:cxnLst>
                <a:cxn ang="T6">
                  <a:pos x="T0" y="T1"/>
                </a:cxn>
                <a:cxn ang="T7">
                  <a:pos x="T2" y="T3"/>
                </a:cxn>
                <a:cxn ang="T8">
                  <a:pos x="T4" y="T5"/>
                </a:cxn>
              </a:cxnLst>
              <a:rect l="T9" t="T10" r="T11" b="T12"/>
              <a:pathLst>
                <a:path w="1872" h="288">
                  <a:moveTo>
                    <a:pt x="0" y="0"/>
                  </a:moveTo>
                  <a:lnTo>
                    <a:pt x="864" y="144"/>
                  </a:lnTo>
                  <a:lnTo>
                    <a:pt x="1872" y="288"/>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6673" name="Freeform 10"/>
            <p:cNvSpPr>
              <a:spLocks/>
            </p:cNvSpPr>
            <p:nvPr/>
          </p:nvSpPr>
          <p:spPr bwMode="auto">
            <a:xfrm>
              <a:off x="3017" y="3463"/>
              <a:ext cx="1929" cy="317"/>
            </a:xfrm>
            <a:custGeom>
              <a:avLst/>
              <a:gdLst>
                <a:gd name="T0" fmla="*/ 0 w 1929"/>
                <a:gd name="T1" fmla="*/ 17 h 317"/>
                <a:gd name="T2" fmla="*/ 1174 w 1929"/>
                <a:gd name="T3" fmla="*/ 0 h 317"/>
                <a:gd name="T4" fmla="*/ 1929 w 1929"/>
                <a:gd name="T5" fmla="*/ 317 h 317"/>
                <a:gd name="T6" fmla="*/ 0 60000 65536"/>
                <a:gd name="T7" fmla="*/ 0 60000 65536"/>
                <a:gd name="T8" fmla="*/ 0 60000 65536"/>
                <a:gd name="T9" fmla="*/ 0 w 1929"/>
                <a:gd name="T10" fmla="*/ 0 h 317"/>
                <a:gd name="T11" fmla="*/ 1929 w 1929"/>
                <a:gd name="T12" fmla="*/ 317 h 317"/>
              </a:gdLst>
              <a:ahLst/>
              <a:cxnLst>
                <a:cxn ang="T6">
                  <a:pos x="T0" y="T1"/>
                </a:cxn>
                <a:cxn ang="T7">
                  <a:pos x="T2" y="T3"/>
                </a:cxn>
                <a:cxn ang="T8">
                  <a:pos x="T4" y="T5"/>
                </a:cxn>
              </a:cxnLst>
              <a:rect l="T9" t="T10" r="T11" b="T12"/>
              <a:pathLst>
                <a:path w="1929" h="317">
                  <a:moveTo>
                    <a:pt x="0" y="17"/>
                  </a:moveTo>
                  <a:lnTo>
                    <a:pt x="1174" y="0"/>
                  </a:lnTo>
                  <a:lnTo>
                    <a:pt x="1929" y="317"/>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222212" name="Oval 4"/>
          <p:cNvSpPr>
            <a:spLocks noChangeArrowheads="1"/>
          </p:cNvSpPr>
          <p:nvPr/>
        </p:nvSpPr>
        <p:spPr bwMode="auto">
          <a:xfrm>
            <a:off x="7126288" y="2740025"/>
            <a:ext cx="231775" cy="2286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2" name="Oval 5"/>
          <p:cNvSpPr>
            <a:spLocks noChangeArrowheads="1"/>
          </p:cNvSpPr>
          <p:nvPr/>
        </p:nvSpPr>
        <p:spPr bwMode="auto">
          <a:xfrm>
            <a:off x="7431088" y="1444625"/>
            <a:ext cx="231775" cy="2286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3" name="Oval 12"/>
          <p:cNvSpPr>
            <a:spLocks noChangeArrowheads="1"/>
          </p:cNvSpPr>
          <p:nvPr/>
        </p:nvSpPr>
        <p:spPr bwMode="auto">
          <a:xfrm>
            <a:off x="5370513" y="2382838"/>
            <a:ext cx="231775" cy="2286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4" name="Oval 13"/>
          <p:cNvSpPr>
            <a:spLocks noChangeArrowheads="1"/>
          </p:cNvSpPr>
          <p:nvPr/>
        </p:nvSpPr>
        <p:spPr bwMode="auto">
          <a:xfrm>
            <a:off x="6132513" y="1292225"/>
            <a:ext cx="231775" cy="2286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5" name="Oval 23"/>
          <p:cNvSpPr>
            <a:spLocks noChangeArrowheads="1"/>
          </p:cNvSpPr>
          <p:nvPr/>
        </p:nvSpPr>
        <p:spPr bwMode="auto">
          <a:xfrm>
            <a:off x="1963738" y="2092325"/>
            <a:ext cx="304800" cy="3048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6" name="Oval 24"/>
          <p:cNvSpPr>
            <a:spLocks noChangeArrowheads="1"/>
          </p:cNvSpPr>
          <p:nvPr/>
        </p:nvSpPr>
        <p:spPr bwMode="auto">
          <a:xfrm>
            <a:off x="539750" y="2092325"/>
            <a:ext cx="304800" cy="30480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7" name="Text Box 25"/>
          <p:cNvSpPr txBox="1">
            <a:spLocks noChangeArrowheads="1"/>
          </p:cNvSpPr>
          <p:nvPr/>
        </p:nvSpPr>
        <p:spPr bwMode="auto">
          <a:xfrm>
            <a:off x="827088" y="1989138"/>
            <a:ext cx="1138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800"/>
              <a:t>= </a:t>
            </a:r>
            <a:r>
              <a:rPr lang="en-GB" altLang="hu-HU" sz="2800"/>
              <a:t>1/4</a:t>
            </a:r>
            <a:r>
              <a:rPr lang="en-GB" altLang="hu-HU" sz="2800">
                <a:sym typeface="Symbol" pitchFamily="18" charset="2"/>
              </a:rPr>
              <a:t></a:t>
            </a:r>
          </a:p>
        </p:txBody>
      </p:sp>
      <p:sp>
        <p:nvSpPr>
          <p:cNvPr id="26638" name="Oval 27"/>
          <p:cNvSpPr>
            <a:spLocks noChangeArrowheads="1"/>
          </p:cNvSpPr>
          <p:nvPr/>
        </p:nvSpPr>
        <p:spPr bwMode="auto">
          <a:xfrm>
            <a:off x="1963738" y="2657475"/>
            <a:ext cx="304800" cy="3048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39" name="Oval 28"/>
          <p:cNvSpPr>
            <a:spLocks noChangeArrowheads="1"/>
          </p:cNvSpPr>
          <p:nvPr/>
        </p:nvSpPr>
        <p:spPr bwMode="auto">
          <a:xfrm>
            <a:off x="539750" y="2657475"/>
            <a:ext cx="304800" cy="304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b="1" i="1"/>
              <a:t>i</a:t>
            </a:r>
          </a:p>
        </p:txBody>
      </p:sp>
      <p:sp>
        <p:nvSpPr>
          <p:cNvPr id="26640" name="Text Box 29"/>
          <p:cNvSpPr txBox="1">
            <a:spLocks noChangeArrowheads="1"/>
          </p:cNvSpPr>
          <p:nvPr/>
        </p:nvSpPr>
        <p:spPr bwMode="auto">
          <a:xfrm>
            <a:off x="828675" y="2554288"/>
            <a:ext cx="113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2800"/>
              <a:t>= </a:t>
            </a:r>
            <a:r>
              <a:rPr lang="en-GB" altLang="hu-HU" sz="2800"/>
              <a:t>1/2</a:t>
            </a:r>
            <a:r>
              <a:rPr lang="en-GB" altLang="hu-HU" sz="2800">
                <a:sym typeface="Symbol" pitchFamily="18" charset="2"/>
              </a:rPr>
              <a:t></a:t>
            </a:r>
            <a:endParaRPr lang="hu-HU" altLang="hu-HU" sz="2800">
              <a:sym typeface="Symbol" pitchFamily="18" charset="2"/>
            </a:endParaRPr>
          </a:p>
        </p:txBody>
      </p:sp>
      <p:grpSp>
        <p:nvGrpSpPr>
          <p:cNvPr id="3" name="Group 40"/>
          <p:cNvGrpSpPr>
            <a:grpSpLocks/>
          </p:cNvGrpSpPr>
          <p:nvPr/>
        </p:nvGrpSpPr>
        <p:grpSpPr bwMode="auto">
          <a:xfrm>
            <a:off x="6288088" y="1978025"/>
            <a:ext cx="1981200" cy="1981200"/>
            <a:chOff x="3552" y="2448"/>
            <a:chExt cx="1248" cy="1248"/>
          </a:xfrm>
        </p:grpSpPr>
        <p:sp>
          <p:nvSpPr>
            <p:cNvPr id="26665" name="Oval 22"/>
            <p:cNvSpPr>
              <a:spLocks noChangeArrowheads="1"/>
            </p:cNvSpPr>
            <p:nvPr/>
          </p:nvSpPr>
          <p:spPr bwMode="auto">
            <a:xfrm>
              <a:off x="3696" y="2448"/>
              <a:ext cx="144" cy="144"/>
            </a:xfrm>
            <a:prstGeom prst="ellipse">
              <a:avLst/>
            </a:prstGeom>
            <a:solidFill>
              <a:schemeClr val="hlink"/>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66" name="Oval 31"/>
            <p:cNvSpPr>
              <a:spLocks noChangeArrowheads="1"/>
            </p:cNvSpPr>
            <p:nvPr/>
          </p:nvSpPr>
          <p:spPr bwMode="auto">
            <a:xfrm>
              <a:off x="4656" y="2784"/>
              <a:ext cx="144" cy="144"/>
            </a:xfrm>
            <a:prstGeom prst="ellipse">
              <a:avLst/>
            </a:prstGeom>
            <a:solidFill>
              <a:schemeClr val="hlink"/>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67" name="Oval 32"/>
            <p:cNvSpPr>
              <a:spLocks noChangeArrowheads="1"/>
            </p:cNvSpPr>
            <p:nvPr/>
          </p:nvSpPr>
          <p:spPr bwMode="auto">
            <a:xfrm>
              <a:off x="3552" y="3408"/>
              <a:ext cx="144" cy="144"/>
            </a:xfrm>
            <a:prstGeom prst="ellipse">
              <a:avLst/>
            </a:prstGeom>
            <a:solidFill>
              <a:schemeClr val="hlink"/>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68" name="Oval 33"/>
            <p:cNvSpPr>
              <a:spLocks noChangeArrowheads="1"/>
            </p:cNvSpPr>
            <p:nvPr/>
          </p:nvSpPr>
          <p:spPr bwMode="auto">
            <a:xfrm>
              <a:off x="4512" y="3552"/>
              <a:ext cx="144" cy="144"/>
            </a:xfrm>
            <a:prstGeom prst="ellipse">
              <a:avLst/>
            </a:prstGeom>
            <a:solidFill>
              <a:schemeClr val="hlink"/>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grpSp>
      <p:sp>
        <p:nvSpPr>
          <p:cNvPr id="222234" name="Oval 26"/>
          <p:cNvSpPr>
            <a:spLocks noChangeArrowheads="1"/>
          </p:cNvSpPr>
          <p:nvPr/>
        </p:nvSpPr>
        <p:spPr bwMode="auto">
          <a:xfrm>
            <a:off x="7308850" y="2060575"/>
            <a:ext cx="228600" cy="2286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22249" name="Oval 41"/>
          <p:cNvSpPr>
            <a:spLocks noChangeArrowheads="1"/>
          </p:cNvSpPr>
          <p:nvPr/>
        </p:nvSpPr>
        <p:spPr bwMode="auto">
          <a:xfrm>
            <a:off x="6227763" y="2565400"/>
            <a:ext cx="228600" cy="2286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22251" name="Oval 43"/>
          <p:cNvSpPr>
            <a:spLocks noChangeArrowheads="1"/>
          </p:cNvSpPr>
          <p:nvPr/>
        </p:nvSpPr>
        <p:spPr bwMode="auto">
          <a:xfrm>
            <a:off x="7885113" y="3141663"/>
            <a:ext cx="228600" cy="2286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grpSp>
        <p:nvGrpSpPr>
          <p:cNvPr id="4" name="Group 59"/>
          <p:cNvGrpSpPr>
            <a:grpSpLocks/>
          </p:cNvGrpSpPr>
          <p:nvPr/>
        </p:nvGrpSpPr>
        <p:grpSpPr bwMode="auto">
          <a:xfrm>
            <a:off x="6516688" y="2205038"/>
            <a:ext cx="1600200" cy="1524000"/>
            <a:chOff x="3696" y="2592"/>
            <a:chExt cx="1008" cy="960"/>
          </a:xfrm>
        </p:grpSpPr>
        <p:sp>
          <p:nvSpPr>
            <p:cNvPr id="26657" name="Line 51"/>
            <p:cNvSpPr>
              <a:spLocks noChangeShapeType="1"/>
            </p:cNvSpPr>
            <p:nvPr/>
          </p:nvSpPr>
          <p:spPr bwMode="auto">
            <a:xfrm flipH="1">
              <a:off x="4272" y="2880"/>
              <a:ext cx="432" cy="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58" name="Line 52"/>
            <p:cNvSpPr>
              <a:spLocks noChangeShapeType="1"/>
            </p:cNvSpPr>
            <p:nvPr/>
          </p:nvSpPr>
          <p:spPr bwMode="auto">
            <a:xfrm flipH="1" flipV="1">
              <a:off x="4272" y="3024"/>
              <a:ext cx="336"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59" name="Line 53"/>
            <p:cNvSpPr>
              <a:spLocks noChangeShapeType="1"/>
            </p:cNvSpPr>
            <p:nvPr/>
          </p:nvSpPr>
          <p:spPr bwMode="auto">
            <a:xfrm flipH="1" flipV="1">
              <a:off x="4224" y="3120"/>
              <a:ext cx="33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60" name="Line 54"/>
            <p:cNvSpPr>
              <a:spLocks noChangeShapeType="1"/>
            </p:cNvSpPr>
            <p:nvPr/>
          </p:nvSpPr>
          <p:spPr bwMode="auto">
            <a:xfrm flipV="1">
              <a:off x="4128" y="3168"/>
              <a:ext cx="0"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61" name="Line 55"/>
            <p:cNvSpPr>
              <a:spLocks noChangeShapeType="1"/>
            </p:cNvSpPr>
            <p:nvPr/>
          </p:nvSpPr>
          <p:spPr bwMode="auto">
            <a:xfrm flipV="1">
              <a:off x="3696" y="3120"/>
              <a:ext cx="384"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62" name="Line 56"/>
            <p:cNvSpPr>
              <a:spLocks noChangeShapeType="1"/>
            </p:cNvSpPr>
            <p:nvPr/>
          </p:nvSpPr>
          <p:spPr bwMode="auto">
            <a:xfrm>
              <a:off x="3792" y="2976"/>
              <a:ext cx="288" cy="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63" name="Line 57"/>
            <p:cNvSpPr>
              <a:spLocks noChangeShapeType="1"/>
            </p:cNvSpPr>
            <p:nvPr/>
          </p:nvSpPr>
          <p:spPr bwMode="auto">
            <a:xfrm>
              <a:off x="3840" y="2592"/>
              <a:ext cx="24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6664" name="Line 58"/>
            <p:cNvSpPr>
              <a:spLocks noChangeShapeType="1"/>
            </p:cNvSpPr>
            <p:nvPr/>
          </p:nvSpPr>
          <p:spPr bwMode="auto">
            <a:xfrm flipH="1">
              <a:off x="4224" y="2688"/>
              <a:ext cx="96"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pic>
        <p:nvPicPr>
          <p:cNvPr id="26646" name="Object 1"/>
          <p:cNvPicPr>
            <a:picLocks noChangeArrowheads="1"/>
          </p:cNvPicPr>
          <p:nvPr/>
        </p:nvPicPr>
        <p:blipFill>
          <a:blip r:embed="rId4" cstate="print">
            <a:extLst>
              <a:ext uri="{28A0092B-C50C-407E-A947-70E740481C1C}">
                <a14:useLocalDpi xmlns:a14="http://schemas.microsoft.com/office/drawing/2010/main" val="0"/>
              </a:ext>
            </a:extLst>
          </a:blip>
          <a:srcRect l="-1353" t="-5792" b="-1730"/>
          <a:stretch>
            <a:fillRect/>
          </a:stretch>
        </p:blipFill>
        <p:spPr bwMode="auto">
          <a:xfrm>
            <a:off x="317500" y="4653136"/>
            <a:ext cx="8496300" cy="2066925"/>
          </a:xfrm>
          <a:prstGeom prst="rect">
            <a:avLst/>
          </a:prstGeom>
          <a:noFill/>
          <a:ln>
            <a:noFill/>
          </a:ln>
        </p:spPr>
      </p:pic>
      <p:sp>
        <p:nvSpPr>
          <p:cNvPr id="26647" name="Oval 71"/>
          <p:cNvSpPr>
            <a:spLocks noChangeArrowheads="1"/>
          </p:cNvSpPr>
          <p:nvPr/>
        </p:nvSpPr>
        <p:spPr bwMode="auto">
          <a:xfrm>
            <a:off x="1963738" y="3171825"/>
            <a:ext cx="304800" cy="30480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48" name="Oval 72"/>
          <p:cNvSpPr>
            <a:spLocks noChangeArrowheads="1"/>
          </p:cNvSpPr>
          <p:nvPr/>
        </p:nvSpPr>
        <p:spPr bwMode="auto">
          <a:xfrm>
            <a:off x="552450" y="3171825"/>
            <a:ext cx="304800" cy="3048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b="1" i="1"/>
          </a:p>
        </p:txBody>
      </p:sp>
      <p:sp>
        <p:nvSpPr>
          <p:cNvPr id="26649" name="Text Box 73"/>
          <p:cNvSpPr txBox="1">
            <a:spLocks noChangeArrowheads="1"/>
          </p:cNvSpPr>
          <p:nvPr/>
        </p:nvSpPr>
        <p:spPr bwMode="auto">
          <a:xfrm>
            <a:off x="828675" y="3068638"/>
            <a:ext cx="4062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2800"/>
              <a:t>= </a:t>
            </a:r>
            <a:r>
              <a:rPr lang="en-GB" altLang="hu-HU" sz="2800"/>
              <a:t>1/</a:t>
            </a:r>
            <a:r>
              <a:rPr lang="en-GB" altLang="hu-HU" sz="2800" i="1"/>
              <a:t>v</a:t>
            </a:r>
            <a:r>
              <a:rPr lang="en-GB" altLang="hu-HU" sz="2800" baseline="30000"/>
              <a:t>2</a:t>
            </a:r>
            <a:r>
              <a:rPr lang="en-GB" altLang="hu-HU" sz="2800">
                <a:sym typeface="Symbol" pitchFamily="18" charset="2"/>
              </a:rPr>
              <a:t></a:t>
            </a:r>
            <a:r>
              <a:rPr lang="hu-HU" altLang="hu-HU" sz="2800">
                <a:sym typeface="Symbol" pitchFamily="18" charset="2"/>
              </a:rPr>
              <a:t> </a:t>
            </a:r>
            <a:r>
              <a:rPr lang="en-GB" altLang="hu-HU" sz="2800">
                <a:sym typeface="Symbol" pitchFamily="18" charset="2"/>
              </a:rPr>
              <a:t>   </a:t>
            </a:r>
            <a:r>
              <a:rPr lang="hu-HU" altLang="hu-HU" sz="2800">
                <a:sym typeface="Symbol" pitchFamily="18" charset="2"/>
              </a:rPr>
              <a:t>+</a:t>
            </a:r>
            <a:r>
              <a:rPr lang="en-GB" altLang="hu-HU" sz="2800"/>
              <a:t>2/</a:t>
            </a:r>
            <a:r>
              <a:rPr lang="en-GB" altLang="hu-HU" sz="2800" i="1"/>
              <a:t>v</a:t>
            </a:r>
            <a:r>
              <a:rPr lang="en-GB" altLang="hu-HU" sz="2800" baseline="30000"/>
              <a:t>2</a:t>
            </a:r>
            <a:r>
              <a:rPr lang="en-GB" altLang="hu-HU" sz="2800">
                <a:sym typeface="Symbol" pitchFamily="18" charset="2"/>
              </a:rPr>
              <a:t>    </a:t>
            </a:r>
            <a:r>
              <a:rPr lang="hu-HU" altLang="hu-HU" sz="2800">
                <a:sym typeface="Symbol" pitchFamily="18" charset="2"/>
              </a:rPr>
              <a:t>+</a:t>
            </a:r>
            <a:r>
              <a:rPr lang="en-GB" altLang="hu-HU" sz="2800"/>
              <a:t>(</a:t>
            </a:r>
            <a:r>
              <a:rPr lang="en-GB" altLang="hu-HU" sz="2800" i="1"/>
              <a:t>v</a:t>
            </a:r>
            <a:r>
              <a:rPr lang="en-GB" altLang="hu-HU" sz="2800"/>
              <a:t>-3)/</a:t>
            </a:r>
            <a:r>
              <a:rPr lang="en-GB" altLang="hu-HU" sz="2800" i="1"/>
              <a:t>v</a:t>
            </a:r>
            <a:endParaRPr lang="hu-HU" altLang="hu-HU" sz="2800">
              <a:sym typeface="Symbol" pitchFamily="18" charset="2"/>
            </a:endParaRPr>
          </a:p>
          <a:p>
            <a:pPr algn="l"/>
            <a:endParaRPr lang="hu-HU" altLang="hu-HU" sz="2800">
              <a:sym typeface="Symbol" pitchFamily="18" charset="2"/>
            </a:endParaRPr>
          </a:p>
        </p:txBody>
      </p:sp>
      <p:sp>
        <p:nvSpPr>
          <p:cNvPr id="26650" name="Oval 74"/>
          <p:cNvSpPr>
            <a:spLocks noChangeArrowheads="1"/>
          </p:cNvSpPr>
          <p:nvPr/>
        </p:nvSpPr>
        <p:spPr bwMode="auto">
          <a:xfrm>
            <a:off x="3330575" y="3195638"/>
            <a:ext cx="304800" cy="304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b="1" i="1"/>
              <a:t>i</a:t>
            </a:r>
          </a:p>
        </p:txBody>
      </p:sp>
      <p:sp>
        <p:nvSpPr>
          <p:cNvPr id="26651" name="Oval 75"/>
          <p:cNvSpPr>
            <a:spLocks noChangeArrowheads="1"/>
          </p:cNvSpPr>
          <p:nvPr/>
        </p:nvSpPr>
        <p:spPr bwMode="auto">
          <a:xfrm>
            <a:off x="4859338" y="3213100"/>
            <a:ext cx="304800" cy="3048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52" name="Text Box 76"/>
          <p:cNvSpPr txBox="1">
            <a:spLocks noChangeArrowheads="1"/>
          </p:cNvSpPr>
          <p:nvPr/>
        </p:nvSpPr>
        <p:spPr bwMode="auto">
          <a:xfrm>
            <a:off x="849313" y="3573463"/>
            <a:ext cx="2325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2800"/>
              <a:t>= </a:t>
            </a:r>
            <a:r>
              <a:rPr lang="en-GB" altLang="hu-HU" sz="2800"/>
              <a:t>1/4</a:t>
            </a:r>
            <a:r>
              <a:rPr lang="en-GB" altLang="hu-HU" sz="2800">
                <a:sym typeface="Symbol" pitchFamily="18" charset="2"/>
              </a:rPr>
              <a:t></a:t>
            </a:r>
            <a:r>
              <a:rPr lang="hu-HU" altLang="hu-HU" sz="2800">
                <a:sym typeface="Symbol" pitchFamily="18" charset="2"/>
              </a:rPr>
              <a:t> </a:t>
            </a:r>
            <a:r>
              <a:rPr lang="en-GB" altLang="hu-HU" sz="2800">
                <a:sym typeface="Symbol" pitchFamily="18" charset="2"/>
              </a:rPr>
              <a:t>    </a:t>
            </a:r>
            <a:r>
              <a:rPr lang="hu-HU" altLang="hu-HU" sz="2800">
                <a:sym typeface="Symbol" pitchFamily="18" charset="2"/>
              </a:rPr>
              <a:t>+ </a:t>
            </a:r>
            <a:r>
              <a:rPr lang="en-GB" altLang="hu-HU" sz="2800"/>
              <a:t>1/2</a:t>
            </a:r>
            <a:endParaRPr lang="hu-HU" altLang="hu-HU" sz="2800">
              <a:sym typeface="Symbol" pitchFamily="18" charset="2"/>
            </a:endParaRPr>
          </a:p>
        </p:txBody>
      </p:sp>
      <p:sp>
        <p:nvSpPr>
          <p:cNvPr id="26653" name="Oval 77"/>
          <p:cNvSpPr>
            <a:spLocks noChangeArrowheads="1"/>
          </p:cNvSpPr>
          <p:nvPr/>
        </p:nvSpPr>
        <p:spPr bwMode="auto">
          <a:xfrm>
            <a:off x="539750" y="3716338"/>
            <a:ext cx="304800" cy="304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54" name="Oval 78"/>
          <p:cNvSpPr>
            <a:spLocks noChangeArrowheads="1"/>
          </p:cNvSpPr>
          <p:nvPr/>
        </p:nvSpPr>
        <p:spPr bwMode="auto">
          <a:xfrm>
            <a:off x="1963738" y="3700463"/>
            <a:ext cx="304800" cy="30480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26655" name="Oval 79"/>
          <p:cNvSpPr>
            <a:spLocks noChangeArrowheads="1"/>
          </p:cNvSpPr>
          <p:nvPr/>
        </p:nvSpPr>
        <p:spPr bwMode="auto">
          <a:xfrm>
            <a:off x="3114675" y="3700463"/>
            <a:ext cx="304800" cy="304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b="1" i="1"/>
              <a:t>i</a:t>
            </a:r>
          </a:p>
        </p:txBody>
      </p:sp>
      <p:sp>
        <p:nvSpPr>
          <p:cNvPr id="222250" name="Oval 42"/>
          <p:cNvSpPr>
            <a:spLocks noChangeArrowheads="1"/>
          </p:cNvSpPr>
          <p:nvPr/>
        </p:nvSpPr>
        <p:spPr bwMode="auto">
          <a:xfrm>
            <a:off x="7164388" y="3500438"/>
            <a:ext cx="228600" cy="2286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22250"/>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22251"/>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22234"/>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2224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0.00069 -0.00023 L 0.02292 0.03125 " pathEditMode="relative" ptsTypes="AA">
                                      <p:cBhvr>
                                        <p:cTn id="29" dur="2000" fill="hold"/>
                                        <p:tgtEl>
                                          <p:spTgt spid="222212"/>
                                        </p:tgtEl>
                                        <p:attrNameLst>
                                          <p:attrName>ppt_x</p:attrName>
                                          <p:attrName>ppt_y</p:attrName>
                                        </p:attrNameLst>
                                      </p:cBhvr>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224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2224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grpId="1" nodeType="clickEffect">
                                  <p:stCondLst>
                                    <p:cond delay="0"/>
                                  </p:stCondLst>
                                  <p:childTnLst>
                                    <p:animMotion origin="layout" path="M -5E-6 1.85185E-6 L -0.03143 0.02106 " pathEditMode="relative" ptsTypes="AA">
                                      <p:cBhvr>
                                        <p:cTn id="39" dur="2000" fill="hold"/>
                                        <p:tgtEl>
                                          <p:spTgt spid="2222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6" grpId="0" animBg="1"/>
      <p:bldP spid="222242" grpId="0" animBg="1"/>
      <p:bldP spid="222212" grpId="0" animBg="1"/>
      <p:bldP spid="222234" grpId="0" animBg="1"/>
      <p:bldP spid="222234" grpId="1" animBg="1"/>
      <p:bldP spid="222249" grpId="0" animBg="1"/>
      <p:bldP spid="222251" grpId="0" animBg="1"/>
      <p:bldP spid="22225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51" name="Picture 3075" descr="POLIGON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828800"/>
            <a:ext cx="75819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smtClean="0">
                <a:solidFill>
                  <a:srgbClr val="FF0000"/>
                </a:solidFill>
              </a:rPr>
              <a:t>Durva poligon modell</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5" name="Picture 3075" descr="POLIGON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8800"/>
            <a:ext cx="75723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err="1" smtClean="0">
                <a:solidFill>
                  <a:srgbClr val="FF0000"/>
                </a:solidFill>
              </a:rPr>
              <a:t>Subdivision</a:t>
            </a:r>
            <a:r>
              <a:rPr lang="hu-HU" dirty="0" smtClean="0">
                <a:solidFill>
                  <a:srgbClr val="FF0000"/>
                </a:solidFill>
              </a:rPr>
              <a:t> 1</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9388" y="476672"/>
            <a:ext cx="6192837" cy="1143000"/>
          </a:xfrm>
        </p:spPr>
        <p:txBody>
          <a:bodyPr/>
          <a:lstStyle/>
          <a:p>
            <a:pPr>
              <a:defRPr/>
            </a:pPr>
            <a:r>
              <a:rPr lang="hu-HU" dirty="0" smtClean="0">
                <a:solidFill>
                  <a:srgbClr val="FF0000"/>
                </a:solidFill>
              </a:rPr>
              <a:t>Szabadformájú görbék</a:t>
            </a:r>
          </a:p>
        </p:txBody>
      </p:sp>
      <p:sp>
        <p:nvSpPr>
          <p:cNvPr id="7171" name="Rectangle 3"/>
          <p:cNvSpPr>
            <a:spLocks noGrp="1" noChangeArrowheads="1"/>
          </p:cNvSpPr>
          <p:nvPr>
            <p:ph idx="1"/>
          </p:nvPr>
        </p:nvSpPr>
        <p:spPr>
          <a:xfrm>
            <a:off x="457200" y="1412776"/>
            <a:ext cx="8534400" cy="4114800"/>
          </a:xfrm>
          <a:noFill/>
        </p:spPr>
        <p:txBody>
          <a:bodyPr>
            <a:noAutofit/>
          </a:bodyPr>
          <a:lstStyle/>
          <a:p>
            <a:r>
              <a:rPr lang="hu-HU" altLang="hu-HU" dirty="0" smtClean="0"/>
              <a:t>Definíció vezérlőpontokkal</a:t>
            </a:r>
            <a:endParaRPr lang="en-US" altLang="hu-HU" dirty="0" smtClean="0"/>
          </a:p>
          <a:p>
            <a:endParaRPr lang="en-US" altLang="hu-HU" dirty="0" smtClean="0"/>
          </a:p>
          <a:p>
            <a:endParaRPr lang="en-US" altLang="hu-HU" dirty="0" smtClean="0"/>
          </a:p>
          <a:p>
            <a:endParaRPr lang="en-US" altLang="hu-HU" dirty="0" smtClean="0"/>
          </a:p>
          <a:p>
            <a:r>
              <a:rPr lang="en-US" altLang="hu-HU" dirty="0" smtClean="0"/>
              <a:t>Pol</a:t>
            </a:r>
            <a:r>
              <a:rPr lang="hu-HU" altLang="hu-HU" dirty="0" smtClean="0"/>
              <a:t>i</a:t>
            </a:r>
            <a:r>
              <a:rPr lang="en-US" altLang="hu-HU" dirty="0" smtClean="0"/>
              <a:t>nom:  </a:t>
            </a:r>
            <a:r>
              <a:rPr lang="en-US" altLang="hu-HU" i="1" dirty="0" smtClean="0">
                <a:latin typeface="Times New Roman" panose="02020603050405020304" pitchFamily="18" charset="0"/>
                <a:cs typeface="Times New Roman" panose="02020603050405020304" pitchFamily="18" charset="0"/>
              </a:rPr>
              <a:t>x</a:t>
            </a:r>
            <a:r>
              <a:rPr lang="en-US" altLang="hu-HU" dirty="0" smtClean="0">
                <a:latin typeface="Times New Roman" panose="02020603050405020304" pitchFamily="18" charset="0"/>
                <a:cs typeface="Times New Roman" panose="02020603050405020304" pitchFamily="18" charset="0"/>
              </a:rPr>
              <a:t>(</a:t>
            </a:r>
            <a:r>
              <a:rPr lang="en-US" altLang="hu-HU" i="1" dirty="0" smtClean="0">
                <a:latin typeface="Times New Roman" panose="02020603050405020304" pitchFamily="18" charset="0"/>
                <a:cs typeface="Times New Roman" panose="02020603050405020304" pitchFamily="18" charset="0"/>
              </a:rPr>
              <a:t>t</a:t>
            </a:r>
            <a:r>
              <a:rPr lang="en-US" altLang="hu-HU" dirty="0" smtClean="0">
                <a:latin typeface="Times New Roman" panose="02020603050405020304" pitchFamily="18" charset="0"/>
                <a:cs typeface="Times New Roman" panose="02020603050405020304" pitchFamily="18" charset="0"/>
              </a:rPr>
              <a:t>) = </a:t>
            </a:r>
            <a:r>
              <a:rPr lang="en-US" altLang="hu-HU" dirty="0" smtClean="0">
                <a:latin typeface="Symbol" pitchFamily="18" charset="2"/>
              </a:rPr>
              <a:t>S</a:t>
            </a:r>
            <a:r>
              <a:rPr lang="en-US" altLang="hu-HU" i="1" baseline="-25000" dirty="0">
                <a:latin typeface="Times New Roman" panose="02020603050405020304" pitchFamily="18" charset="0"/>
                <a:cs typeface="Times New Roman" panose="02020603050405020304" pitchFamily="18" charset="0"/>
              </a:rPr>
              <a:t>i</a:t>
            </a:r>
            <a:r>
              <a:rPr lang="en-US" altLang="hu-HU" dirty="0" smtClean="0"/>
              <a:t> </a:t>
            </a:r>
            <a:r>
              <a:rPr lang="en-US" altLang="hu-HU" i="1" dirty="0" err="1" smtClean="0">
                <a:latin typeface="Times New Roman" panose="02020603050405020304" pitchFamily="18" charset="0"/>
                <a:cs typeface="Times New Roman" panose="02020603050405020304" pitchFamily="18" charset="0"/>
              </a:rPr>
              <a:t>a</a:t>
            </a:r>
            <a:r>
              <a:rPr lang="en-US" altLang="hu-HU" i="1" baseline="-25000" dirty="0" err="1" smtClean="0">
                <a:latin typeface="Times New Roman" panose="02020603050405020304" pitchFamily="18" charset="0"/>
                <a:cs typeface="Times New Roman" panose="02020603050405020304" pitchFamily="18" charset="0"/>
              </a:rPr>
              <a:t>i</a:t>
            </a:r>
            <a:r>
              <a:rPr lang="en-US" altLang="hu-HU" i="1" dirty="0" smtClean="0">
                <a:latin typeface="Times New Roman" panose="02020603050405020304" pitchFamily="18" charset="0"/>
                <a:cs typeface="Times New Roman" panose="02020603050405020304" pitchFamily="18" charset="0"/>
              </a:rPr>
              <a:t> </a:t>
            </a:r>
            <a:r>
              <a:rPr lang="en-US" altLang="hu-HU" i="1" dirty="0" err="1" smtClean="0">
                <a:latin typeface="Times New Roman" panose="02020603050405020304" pitchFamily="18" charset="0"/>
                <a:cs typeface="Times New Roman" panose="02020603050405020304" pitchFamily="18" charset="0"/>
              </a:rPr>
              <a:t>t</a:t>
            </a:r>
            <a:r>
              <a:rPr lang="en-US" altLang="hu-HU" i="1" baseline="30000" dirty="0" err="1" smtClean="0">
                <a:latin typeface="Times New Roman" panose="02020603050405020304" pitchFamily="18" charset="0"/>
                <a:cs typeface="Times New Roman" panose="02020603050405020304" pitchFamily="18" charset="0"/>
              </a:rPr>
              <a:t>i</a:t>
            </a:r>
            <a:r>
              <a:rPr lang="en-US" altLang="hu-HU" dirty="0" smtClean="0">
                <a:latin typeface="Times New Roman" panose="02020603050405020304" pitchFamily="18" charset="0"/>
                <a:cs typeface="Times New Roman" panose="02020603050405020304" pitchFamily="18" charset="0"/>
              </a:rPr>
              <a:t>,   </a:t>
            </a:r>
            <a:r>
              <a:rPr lang="en-US" altLang="hu-HU" i="1" dirty="0" smtClean="0">
                <a:latin typeface="Times New Roman" panose="02020603050405020304" pitchFamily="18" charset="0"/>
                <a:cs typeface="Times New Roman" panose="02020603050405020304" pitchFamily="18" charset="0"/>
              </a:rPr>
              <a:t>y</a:t>
            </a:r>
            <a:r>
              <a:rPr lang="en-US" altLang="hu-HU" dirty="0" smtClean="0">
                <a:latin typeface="Times New Roman" panose="02020603050405020304" pitchFamily="18" charset="0"/>
                <a:cs typeface="Times New Roman" panose="02020603050405020304" pitchFamily="18" charset="0"/>
              </a:rPr>
              <a:t>(</a:t>
            </a:r>
            <a:r>
              <a:rPr lang="en-US" altLang="hu-HU" i="1" dirty="0" smtClean="0">
                <a:latin typeface="Times New Roman" panose="02020603050405020304" pitchFamily="18" charset="0"/>
                <a:cs typeface="Times New Roman" panose="02020603050405020304" pitchFamily="18" charset="0"/>
              </a:rPr>
              <a:t>t</a:t>
            </a:r>
            <a:r>
              <a:rPr lang="en-US" altLang="hu-HU" dirty="0" smtClean="0">
                <a:latin typeface="Times New Roman" panose="02020603050405020304" pitchFamily="18" charset="0"/>
                <a:cs typeface="Times New Roman" panose="02020603050405020304" pitchFamily="18" charset="0"/>
              </a:rPr>
              <a:t>) = </a:t>
            </a:r>
            <a:r>
              <a:rPr lang="en-US" altLang="hu-HU" dirty="0" smtClean="0">
                <a:latin typeface="Symbol" pitchFamily="18" charset="2"/>
              </a:rPr>
              <a:t>S</a:t>
            </a:r>
            <a:r>
              <a:rPr lang="en-US" altLang="hu-HU" i="1" baseline="-25000" dirty="0">
                <a:latin typeface="Times New Roman" panose="02020603050405020304" pitchFamily="18" charset="0"/>
                <a:cs typeface="Times New Roman" panose="02020603050405020304" pitchFamily="18" charset="0"/>
              </a:rPr>
              <a:t>i</a:t>
            </a:r>
            <a:r>
              <a:rPr lang="en-US" altLang="hu-HU" dirty="0" smtClean="0"/>
              <a:t> </a:t>
            </a:r>
            <a:r>
              <a:rPr lang="en-US" altLang="hu-HU" i="1" dirty="0" smtClean="0">
                <a:latin typeface="Times New Roman" panose="02020603050405020304" pitchFamily="18" charset="0"/>
                <a:cs typeface="Times New Roman" panose="02020603050405020304" pitchFamily="18" charset="0"/>
              </a:rPr>
              <a:t>b</a:t>
            </a:r>
            <a:r>
              <a:rPr lang="en-US" altLang="hu-HU" i="1" baseline="-25000" dirty="0" smtClean="0">
                <a:latin typeface="Times New Roman" panose="02020603050405020304" pitchFamily="18" charset="0"/>
                <a:cs typeface="Times New Roman" panose="02020603050405020304" pitchFamily="18" charset="0"/>
              </a:rPr>
              <a:t>i</a:t>
            </a:r>
            <a:r>
              <a:rPr lang="en-US" altLang="hu-HU" i="1" dirty="0" smtClean="0">
                <a:latin typeface="Times New Roman" panose="02020603050405020304" pitchFamily="18" charset="0"/>
                <a:cs typeface="Times New Roman" panose="02020603050405020304" pitchFamily="18" charset="0"/>
              </a:rPr>
              <a:t> </a:t>
            </a:r>
            <a:r>
              <a:rPr lang="en-US" altLang="hu-HU" i="1" dirty="0" err="1" smtClean="0">
                <a:latin typeface="Times New Roman" panose="02020603050405020304" pitchFamily="18" charset="0"/>
                <a:cs typeface="Times New Roman" panose="02020603050405020304" pitchFamily="18" charset="0"/>
              </a:rPr>
              <a:t>t</a:t>
            </a:r>
            <a:r>
              <a:rPr lang="en-US" altLang="hu-HU" i="1" baseline="30000" dirty="0" err="1" smtClean="0">
                <a:latin typeface="Times New Roman" panose="02020603050405020304" pitchFamily="18" charset="0"/>
                <a:cs typeface="Times New Roman" panose="02020603050405020304" pitchFamily="18" charset="0"/>
              </a:rPr>
              <a:t>i</a:t>
            </a:r>
            <a:endParaRPr lang="en-US" altLang="hu-HU" i="1" baseline="30000" dirty="0" smtClean="0">
              <a:latin typeface="Times New Roman" panose="02020603050405020304" pitchFamily="18" charset="0"/>
              <a:cs typeface="Times New Roman" panose="02020603050405020304" pitchFamily="18" charset="0"/>
            </a:endParaRPr>
          </a:p>
          <a:p>
            <a:r>
              <a:rPr lang="hu-HU" altLang="hu-HU" dirty="0" smtClean="0"/>
              <a:t>Polinom együtthatók:</a:t>
            </a:r>
          </a:p>
          <a:p>
            <a:pPr lvl="1"/>
            <a:r>
              <a:rPr lang="hu-HU" altLang="hu-HU" dirty="0" smtClean="0"/>
              <a:t>Interpoláció</a:t>
            </a:r>
            <a:endParaRPr lang="en-US" altLang="hu-HU" dirty="0" smtClean="0"/>
          </a:p>
          <a:p>
            <a:pPr lvl="1">
              <a:buSzPct val="75000"/>
            </a:pPr>
            <a:r>
              <a:rPr lang="en-US" altLang="hu-HU" dirty="0" err="1" smtClean="0"/>
              <a:t>Approxi</a:t>
            </a:r>
            <a:r>
              <a:rPr lang="hu-HU" altLang="hu-HU" dirty="0" err="1" smtClean="0"/>
              <a:t>máció</a:t>
            </a:r>
            <a:endParaRPr lang="en-US" altLang="hu-HU" dirty="0" smtClean="0"/>
          </a:p>
        </p:txBody>
      </p:sp>
      <p:sp>
        <p:nvSpPr>
          <p:cNvPr id="7172" name="Oval 4"/>
          <p:cNvSpPr>
            <a:spLocks noChangeArrowheads="1"/>
          </p:cNvSpPr>
          <p:nvPr/>
        </p:nvSpPr>
        <p:spPr bwMode="auto">
          <a:xfrm>
            <a:off x="990600" y="3317776"/>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7173" name="Oval 5"/>
          <p:cNvSpPr>
            <a:spLocks noChangeArrowheads="1"/>
          </p:cNvSpPr>
          <p:nvPr/>
        </p:nvSpPr>
        <p:spPr bwMode="auto">
          <a:xfrm>
            <a:off x="1828800" y="2555776"/>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7174" name="Oval 6"/>
          <p:cNvSpPr>
            <a:spLocks noChangeArrowheads="1"/>
          </p:cNvSpPr>
          <p:nvPr/>
        </p:nvSpPr>
        <p:spPr bwMode="auto">
          <a:xfrm>
            <a:off x="3276600" y="2555776"/>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7175" name="Oval 7"/>
          <p:cNvSpPr>
            <a:spLocks noChangeArrowheads="1"/>
          </p:cNvSpPr>
          <p:nvPr/>
        </p:nvSpPr>
        <p:spPr bwMode="auto">
          <a:xfrm>
            <a:off x="4572000" y="3317776"/>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7176" name="Freeform 8"/>
          <p:cNvSpPr>
            <a:spLocks/>
          </p:cNvSpPr>
          <p:nvPr/>
        </p:nvSpPr>
        <p:spPr bwMode="auto">
          <a:xfrm>
            <a:off x="914400" y="2695476"/>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pic>
        <p:nvPicPr>
          <p:cNvPr id="717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6825" y="0"/>
            <a:ext cx="2797175"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Szövegdoboz 1"/>
          <p:cNvSpPr txBox="1"/>
          <p:nvPr/>
        </p:nvSpPr>
        <p:spPr>
          <a:xfrm>
            <a:off x="3929625" y="4941168"/>
            <a:ext cx="4834400" cy="1692771"/>
          </a:xfrm>
          <a:prstGeom prst="rect">
            <a:avLst/>
          </a:prstGeom>
          <a:solidFill>
            <a:schemeClr val="bg2"/>
          </a:solidFill>
          <a:ln>
            <a:solidFill>
              <a:schemeClr val="tx1"/>
            </a:solidFill>
          </a:ln>
        </p:spPr>
        <p:txBody>
          <a:bodyPr wrap="none" rtlCol="0">
            <a:spAutoFit/>
          </a:bodyPr>
          <a:lstStyle/>
          <a:p>
            <a:pPr algn="l"/>
            <a:r>
              <a:rPr lang="en-US" sz="2000" b="1" u="sng" dirty="0" err="1" smtClean="0">
                <a:latin typeface="+mn-lt"/>
              </a:rPr>
              <a:t>Eg</a:t>
            </a:r>
            <a:r>
              <a:rPr lang="hu-HU" sz="2000" b="1" u="sng" dirty="0" err="1" smtClean="0">
                <a:latin typeface="+mn-lt"/>
              </a:rPr>
              <a:t>yéb</a:t>
            </a:r>
            <a:r>
              <a:rPr lang="hu-HU" sz="2000" b="1" u="sng" dirty="0" smtClean="0">
                <a:latin typeface="+mn-lt"/>
              </a:rPr>
              <a:t> elvárások:</a:t>
            </a:r>
          </a:p>
          <a:p>
            <a:pPr marL="342900" indent="-342900" algn="l">
              <a:buFont typeface="Arial" panose="020B0604020202020204" pitchFamily="34" charset="0"/>
              <a:buChar char="•"/>
            </a:pPr>
            <a:r>
              <a:rPr lang="hu-HU" sz="2000" dirty="0" smtClean="0">
                <a:latin typeface="+mn-lt"/>
              </a:rPr>
              <a:t>C2 folytonosság</a:t>
            </a:r>
          </a:p>
          <a:p>
            <a:pPr marL="342900" indent="-342900" algn="l">
              <a:buFont typeface="Arial" panose="020B0604020202020204" pitchFamily="34" charset="0"/>
              <a:buChar char="•"/>
            </a:pPr>
            <a:r>
              <a:rPr lang="hu-HU" sz="2000" dirty="0" smtClean="0">
                <a:latin typeface="+mn-lt"/>
              </a:rPr>
              <a:t>Ne hullámozzon indokolatlanul</a:t>
            </a:r>
          </a:p>
          <a:p>
            <a:pPr marL="342900" indent="-342900" algn="l">
              <a:buFont typeface="Arial" panose="020B0604020202020204" pitchFamily="34" charset="0"/>
              <a:buChar char="•"/>
            </a:pPr>
            <a:r>
              <a:rPr lang="hu-HU" sz="2000" dirty="0" smtClean="0">
                <a:latin typeface="+mn-lt"/>
              </a:rPr>
              <a:t>Független legyen a koordinátarendszertől</a:t>
            </a:r>
          </a:p>
          <a:p>
            <a:pPr marL="342900" indent="-342900" algn="l">
              <a:buFont typeface="Arial" panose="020B0604020202020204" pitchFamily="34" charset="0"/>
              <a:buChar char="•"/>
            </a:pPr>
            <a:r>
              <a:rPr lang="hu-HU" sz="2000" dirty="0" smtClean="0">
                <a:latin typeface="+mn-lt"/>
              </a:rPr>
              <a:t>Lokális vezérelhetőség</a:t>
            </a:r>
            <a:endParaRPr lang="en-US" sz="2000" dirty="0">
              <a:latin typeface="+mn-lt"/>
            </a:endParaRPr>
          </a:p>
        </p:txBody>
      </p:sp>
      <p:sp>
        <p:nvSpPr>
          <p:cNvPr id="3" name="Téglalap 2"/>
          <p:cNvSpPr/>
          <p:nvPr/>
        </p:nvSpPr>
        <p:spPr>
          <a:xfrm>
            <a:off x="3851920" y="2324943"/>
            <a:ext cx="846707" cy="523220"/>
          </a:xfrm>
          <a:prstGeom prst="rect">
            <a:avLst/>
          </a:prstGeom>
        </p:spPr>
        <p:txBody>
          <a:bodyPr wrap="none">
            <a:spAutoFit/>
          </a:bodyPr>
          <a:lstStyle/>
          <a:p>
            <a:pPr marL="92075" lvl="1" algn="l"/>
            <a:r>
              <a:rPr lang="en-US" altLang="hu-HU" sz="2800" b="1" i="1" dirty="0">
                <a:cs typeface="Times New Roman" panose="02020603050405020304" pitchFamily="18" charset="0"/>
              </a:rPr>
              <a:t>r</a:t>
            </a:r>
            <a:r>
              <a:rPr lang="hu-HU" altLang="hu-HU" sz="2800" dirty="0">
                <a:cs typeface="Times New Roman" panose="02020603050405020304" pitchFamily="18" charset="0"/>
              </a:rPr>
              <a:t>(</a:t>
            </a:r>
            <a:r>
              <a:rPr lang="hu-HU" altLang="hu-HU" sz="2800" i="1" dirty="0">
                <a:cs typeface="Times New Roman" panose="02020603050405020304" pitchFamily="18" charset="0"/>
              </a:rPr>
              <a:t>t</a:t>
            </a:r>
            <a:r>
              <a:rPr lang="hu-HU" altLang="hu-HU" sz="2800" dirty="0">
                <a:cs typeface="Times New Roman" panose="02020603050405020304" pitchFamily="18" charset="0"/>
              </a:rPr>
              <a:t>) </a:t>
            </a:r>
            <a:endParaRPr lang="en-GB" altLang="hu-HU" sz="2800" dirty="0">
              <a:cs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176"/>
                                        </p:tgtEl>
                                        <p:attrNameLst>
                                          <p:attrName>style.visibility</p:attrName>
                                        </p:attrNameLst>
                                      </p:cBhvr>
                                      <p:to>
                                        <p:strVal val="visible"/>
                                      </p:to>
                                    </p:set>
                                    <p:anim calcmode="lin" valueType="num">
                                      <p:cBhvr>
                                        <p:cTn id="23" dur="1000" fill="hold"/>
                                        <p:tgtEl>
                                          <p:spTgt spid="7176"/>
                                        </p:tgtEl>
                                        <p:attrNameLst>
                                          <p:attrName>ppt_w</p:attrName>
                                        </p:attrNameLst>
                                      </p:cBhvr>
                                      <p:tavLst>
                                        <p:tav tm="0">
                                          <p:val>
                                            <p:fltVal val="0"/>
                                          </p:val>
                                        </p:tav>
                                        <p:tav tm="100000">
                                          <p:val>
                                            <p:strVal val="#ppt_w"/>
                                          </p:val>
                                        </p:tav>
                                      </p:tavLst>
                                    </p:anim>
                                    <p:anim calcmode="lin" valueType="num">
                                      <p:cBhvr>
                                        <p:cTn id="24" dur="1000" fill="hold"/>
                                        <p:tgtEl>
                                          <p:spTgt spid="7176"/>
                                        </p:tgtEl>
                                        <p:attrNameLst>
                                          <p:attrName>ppt_h</p:attrName>
                                        </p:attrNameLst>
                                      </p:cBhvr>
                                      <p:tavLst>
                                        <p:tav tm="0">
                                          <p:val>
                                            <p:fltVal val="0"/>
                                          </p:val>
                                        </p:tav>
                                        <p:tav tm="100000">
                                          <p:val>
                                            <p:strVal val="#ppt_h"/>
                                          </p:val>
                                        </p:tav>
                                      </p:tavLst>
                                    </p:anim>
                                    <p:anim calcmode="lin" valueType="num">
                                      <p:cBhvr>
                                        <p:cTn id="25" dur="1000" fill="hold"/>
                                        <p:tgtEl>
                                          <p:spTgt spid="7176"/>
                                        </p:tgtEl>
                                        <p:attrNameLst>
                                          <p:attrName>style.rotation</p:attrName>
                                        </p:attrNameLst>
                                      </p:cBhvr>
                                      <p:tavLst>
                                        <p:tav tm="0">
                                          <p:val>
                                            <p:fltVal val="90"/>
                                          </p:val>
                                        </p:tav>
                                        <p:tav tm="100000">
                                          <p:val>
                                            <p:fltVal val="0"/>
                                          </p:val>
                                        </p:tav>
                                      </p:tavLst>
                                    </p:anim>
                                    <p:animEffect transition="in" filter="fade">
                                      <p:cBhvr>
                                        <p:cTn id="26" dur="1000"/>
                                        <p:tgtEl>
                                          <p:spTgt spid="7176"/>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P spid="7175" grpId="0" animBg="1"/>
      <p:bldP spid="7176"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9" name="Picture 1027" descr="POLIGON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752600"/>
            <a:ext cx="75819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err="1" smtClean="0">
                <a:solidFill>
                  <a:srgbClr val="FF0000"/>
                </a:solidFill>
              </a:rPr>
              <a:t>Subdivision</a:t>
            </a:r>
            <a:r>
              <a:rPr lang="hu-HU" dirty="0" smtClean="0">
                <a:solidFill>
                  <a:srgbClr val="FF0000"/>
                </a:solidFill>
              </a:rPr>
              <a:t> 2</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85800" y="44624"/>
            <a:ext cx="7772400" cy="1143000"/>
          </a:xfrm>
        </p:spPr>
        <p:txBody>
          <a:bodyPr/>
          <a:lstStyle/>
          <a:p>
            <a:pPr>
              <a:defRPr/>
            </a:pPr>
            <a:r>
              <a:rPr lang="hu-HU" dirty="0" err="1" smtClean="0">
                <a:solidFill>
                  <a:srgbClr val="FF0000"/>
                </a:solidFill>
              </a:rPr>
              <a:t>B-rep</a:t>
            </a:r>
            <a:endParaRPr lang="hu-HU" dirty="0" smtClean="0">
              <a:solidFill>
                <a:srgbClr val="FF0000"/>
              </a:solidFill>
            </a:endParaRPr>
          </a:p>
        </p:txBody>
      </p:sp>
      <p:sp>
        <p:nvSpPr>
          <p:cNvPr id="31747" name="Rectangle 3"/>
          <p:cNvSpPr>
            <a:spLocks noGrp="1" noChangeArrowheads="1"/>
          </p:cNvSpPr>
          <p:nvPr>
            <p:ph idx="1"/>
          </p:nvPr>
        </p:nvSpPr>
        <p:spPr>
          <a:xfrm>
            <a:off x="539552" y="1416224"/>
            <a:ext cx="8424936" cy="4662488"/>
          </a:xfrm>
        </p:spPr>
        <p:txBody>
          <a:bodyPr>
            <a:normAutofit fontScale="92500" lnSpcReduction="10000"/>
          </a:bodyPr>
          <a:lstStyle/>
          <a:p>
            <a:r>
              <a:rPr lang="hu-HU" altLang="hu-HU" dirty="0" smtClean="0"/>
              <a:t>Test = határoló felületek</a:t>
            </a:r>
          </a:p>
          <a:p>
            <a:endParaRPr lang="hu-HU" altLang="hu-HU" dirty="0" smtClean="0"/>
          </a:p>
          <a:p>
            <a:endParaRPr lang="hu-HU" altLang="hu-HU" dirty="0" smtClean="0"/>
          </a:p>
          <a:p>
            <a:pPr>
              <a:buFont typeface="Monotype Sorts" pitchFamily="2" charset="2"/>
              <a:buNone/>
            </a:pPr>
            <a:endParaRPr lang="hu-HU" altLang="hu-HU" dirty="0"/>
          </a:p>
          <a:p>
            <a:pPr>
              <a:buFont typeface="Monotype Sorts" pitchFamily="2" charset="2"/>
              <a:buNone/>
            </a:pPr>
            <a:endParaRPr lang="hu-HU" altLang="hu-HU" sz="1800" dirty="0" smtClean="0"/>
          </a:p>
          <a:p>
            <a:r>
              <a:rPr lang="hu-HU" altLang="hu-HU" dirty="0" smtClean="0"/>
              <a:t>Topológiai érvényesség:</a:t>
            </a:r>
          </a:p>
          <a:p>
            <a:pPr lvl="1"/>
            <a:r>
              <a:rPr lang="hu-HU" altLang="hu-HU" dirty="0" smtClean="0"/>
              <a:t>Csúcspont élhez, él laphoz </a:t>
            </a:r>
            <a:r>
              <a:rPr lang="hu-HU" altLang="hu-HU" dirty="0" smtClean="0"/>
              <a:t>tartozik</a:t>
            </a:r>
          </a:p>
          <a:p>
            <a:pPr lvl="1"/>
            <a:r>
              <a:rPr lang="hu-HU" altLang="hu-HU" dirty="0" smtClean="0"/>
              <a:t>A felület nem metszi saját magát</a:t>
            </a:r>
            <a:endParaRPr lang="hu-HU" altLang="hu-HU" dirty="0" smtClean="0"/>
          </a:p>
          <a:p>
            <a:pPr lvl="1"/>
            <a:r>
              <a:rPr lang="hu-HU" altLang="hu-HU" b="1" dirty="0" smtClean="0"/>
              <a:t>Euler-Poincaré tétel</a:t>
            </a:r>
            <a:r>
              <a:rPr lang="hu-HU" altLang="hu-HU" dirty="0" smtClean="0"/>
              <a:t>:</a:t>
            </a:r>
            <a:r>
              <a:rPr lang="hu-HU" altLang="hu-HU" dirty="0" smtClean="0"/>
              <a:t>					  				</a:t>
            </a:r>
          </a:p>
        </p:txBody>
      </p:sp>
      <p:sp>
        <p:nvSpPr>
          <p:cNvPr id="31748" name="Freeform 4"/>
          <p:cNvSpPr>
            <a:spLocks/>
          </p:cNvSpPr>
          <p:nvPr/>
        </p:nvSpPr>
        <p:spPr bwMode="auto">
          <a:xfrm>
            <a:off x="1782763" y="2225849"/>
            <a:ext cx="482600" cy="1446213"/>
          </a:xfrm>
          <a:custGeom>
            <a:avLst/>
            <a:gdLst>
              <a:gd name="T0" fmla="*/ 0 w 304"/>
              <a:gd name="T1" fmla="*/ 0 h 911"/>
              <a:gd name="T2" fmla="*/ 0 w 304"/>
              <a:gd name="T3" fmla="*/ 2147483647 h 911"/>
              <a:gd name="T4" fmla="*/ 2147483647 w 304"/>
              <a:gd name="T5" fmla="*/ 2147483647 h 911"/>
              <a:gd name="T6" fmla="*/ 2147483647 w 304"/>
              <a:gd name="T7" fmla="*/ 2147483647 h 911"/>
              <a:gd name="T8" fmla="*/ 0 w 304"/>
              <a:gd name="T9" fmla="*/ 0 h 911"/>
              <a:gd name="T10" fmla="*/ 0 60000 65536"/>
              <a:gd name="T11" fmla="*/ 0 60000 65536"/>
              <a:gd name="T12" fmla="*/ 0 60000 65536"/>
              <a:gd name="T13" fmla="*/ 0 60000 65536"/>
              <a:gd name="T14" fmla="*/ 0 60000 65536"/>
              <a:gd name="T15" fmla="*/ 0 w 304"/>
              <a:gd name="T16" fmla="*/ 0 h 911"/>
              <a:gd name="T17" fmla="*/ 304 w 304"/>
              <a:gd name="T18" fmla="*/ 911 h 911"/>
            </a:gdLst>
            <a:ahLst/>
            <a:cxnLst>
              <a:cxn ang="T10">
                <a:pos x="T0" y="T1"/>
              </a:cxn>
              <a:cxn ang="T11">
                <a:pos x="T2" y="T3"/>
              </a:cxn>
              <a:cxn ang="T12">
                <a:pos x="T4" y="T5"/>
              </a:cxn>
              <a:cxn ang="T13">
                <a:pos x="T6" y="T7"/>
              </a:cxn>
              <a:cxn ang="T14">
                <a:pos x="T8" y="T9"/>
              </a:cxn>
            </a:cxnLst>
            <a:rect l="T15" t="T16" r="T17" b="T18"/>
            <a:pathLst>
              <a:path w="304" h="911">
                <a:moveTo>
                  <a:pt x="0" y="0"/>
                </a:moveTo>
                <a:lnTo>
                  <a:pt x="0" y="678"/>
                </a:lnTo>
                <a:lnTo>
                  <a:pt x="304" y="911"/>
                </a:lnTo>
                <a:lnTo>
                  <a:pt x="304" y="241"/>
                </a:lnTo>
                <a:lnTo>
                  <a:pt x="0" y="0"/>
                </a:lnTo>
                <a:close/>
              </a:path>
            </a:pathLst>
          </a:custGeom>
          <a:solidFill>
            <a:schemeClr val="accent1"/>
          </a:solidFill>
          <a:ln w="12700">
            <a:solidFill>
              <a:schemeClr val="tx1"/>
            </a:solidFill>
            <a:round/>
            <a:headEnd/>
            <a:tailEnd/>
          </a:ln>
        </p:spPr>
        <p:txBody>
          <a:bodyPr wrap="none" anchor="ctr"/>
          <a:lstStyle/>
          <a:p>
            <a:endParaRPr lang="hu-HU"/>
          </a:p>
        </p:txBody>
      </p:sp>
      <p:sp>
        <p:nvSpPr>
          <p:cNvPr id="31749" name="Freeform 5"/>
          <p:cNvSpPr>
            <a:spLocks/>
          </p:cNvSpPr>
          <p:nvPr/>
        </p:nvSpPr>
        <p:spPr bwMode="auto">
          <a:xfrm>
            <a:off x="3282950" y="2240137"/>
            <a:ext cx="482600" cy="1446212"/>
          </a:xfrm>
          <a:custGeom>
            <a:avLst/>
            <a:gdLst>
              <a:gd name="T0" fmla="*/ 0 w 304"/>
              <a:gd name="T1" fmla="*/ 0 h 911"/>
              <a:gd name="T2" fmla="*/ 0 w 304"/>
              <a:gd name="T3" fmla="*/ 2147483647 h 911"/>
              <a:gd name="T4" fmla="*/ 2147483647 w 304"/>
              <a:gd name="T5" fmla="*/ 2147483647 h 911"/>
              <a:gd name="T6" fmla="*/ 2147483647 w 304"/>
              <a:gd name="T7" fmla="*/ 2147483647 h 911"/>
              <a:gd name="T8" fmla="*/ 0 w 304"/>
              <a:gd name="T9" fmla="*/ 0 h 911"/>
              <a:gd name="T10" fmla="*/ 0 60000 65536"/>
              <a:gd name="T11" fmla="*/ 0 60000 65536"/>
              <a:gd name="T12" fmla="*/ 0 60000 65536"/>
              <a:gd name="T13" fmla="*/ 0 60000 65536"/>
              <a:gd name="T14" fmla="*/ 0 60000 65536"/>
              <a:gd name="T15" fmla="*/ 0 w 304"/>
              <a:gd name="T16" fmla="*/ 0 h 911"/>
              <a:gd name="T17" fmla="*/ 304 w 304"/>
              <a:gd name="T18" fmla="*/ 911 h 911"/>
            </a:gdLst>
            <a:ahLst/>
            <a:cxnLst>
              <a:cxn ang="T10">
                <a:pos x="T0" y="T1"/>
              </a:cxn>
              <a:cxn ang="T11">
                <a:pos x="T2" y="T3"/>
              </a:cxn>
              <a:cxn ang="T12">
                <a:pos x="T4" y="T5"/>
              </a:cxn>
              <a:cxn ang="T13">
                <a:pos x="T6" y="T7"/>
              </a:cxn>
              <a:cxn ang="T14">
                <a:pos x="T8" y="T9"/>
              </a:cxn>
            </a:cxnLst>
            <a:rect l="T15" t="T16" r="T17" b="T18"/>
            <a:pathLst>
              <a:path w="304" h="911">
                <a:moveTo>
                  <a:pt x="0" y="0"/>
                </a:moveTo>
                <a:lnTo>
                  <a:pt x="0" y="678"/>
                </a:lnTo>
                <a:lnTo>
                  <a:pt x="304" y="911"/>
                </a:lnTo>
                <a:lnTo>
                  <a:pt x="304" y="241"/>
                </a:lnTo>
                <a:lnTo>
                  <a:pt x="0" y="0"/>
                </a:lnTo>
                <a:close/>
              </a:path>
            </a:pathLst>
          </a:custGeom>
          <a:solidFill>
            <a:schemeClr val="accent1"/>
          </a:solidFill>
          <a:ln w="12700">
            <a:solidFill>
              <a:schemeClr val="tx1"/>
            </a:solidFill>
            <a:round/>
            <a:headEnd/>
            <a:tailEnd/>
          </a:ln>
        </p:spPr>
        <p:txBody>
          <a:bodyPr wrap="none" anchor="ctr"/>
          <a:lstStyle/>
          <a:p>
            <a:endParaRPr lang="hu-HU"/>
          </a:p>
        </p:txBody>
      </p:sp>
      <p:sp>
        <p:nvSpPr>
          <p:cNvPr id="31750" name="Freeform 6"/>
          <p:cNvSpPr>
            <a:spLocks/>
          </p:cNvSpPr>
          <p:nvPr/>
        </p:nvSpPr>
        <p:spPr bwMode="auto">
          <a:xfrm>
            <a:off x="1944688" y="2089324"/>
            <a:ext cx="1211262" cy="395288"/>
          </a:xfrm>
          <a:custGeom>
            <a:avLst/>
            <a:gdLst>
              <a:gd name="T0" fmla="*/ 0 w 763"/>
              <a:gd name="T1" fmla="*/ 2147483647 h 249"/>
              <a:gd name="T2" fmla="*/ 2147483647 w 763"/>
              <a:gd name="T3" fmla="*/ 2147483647 h 249"/>
              <a:gd name="T4" fmla="*/ 2147483647 w 763"/>
              <a:gd name="T5" fmla="*/ 2147483647 h 249"/>
              <a:gd name="T6" fmla="*/ 2147483647 w 763"/>
              <a:gd name="T7" fmla="*/ 0 h 249"/>
              <a:gd name="T8" fmla="*/ 0 w 763"/>
              <a:gd name="T9" fmla="*/ 2147483647 h 249"/>
              <a:gd name="T10" fmla="*/ 0 60000 65536"/>
              <a:gd name="T11" fmla="*/ 0 60000 65536"/>
              <a:gd name="T12" fmla="*/ 0 60000 65536"/>
              <a:gd name="T13" fmla="*/ 0 60000 65536"/>
              <a:gd name="T14" fmla="*/ 0 60000 65536"/>
              <a:gd name="T15" fmla="*/ 0 w 763"/>
              <a:gd name="T16" fmla="*/ 0 h 249"/>
              <a:gd name="T17" fmla="*/ 763 w 763"/>
              <a:gd name="T18" fmla="*/ 249 h 249"/>
            </a:gdLst>
            <a:ahLst/>
            <a:cxnLst>
              <a:cxn ang="T10">
                <a:pos x="T0" y="T1"/>
              </a:cxn>
              <a:cxn ang="T11">
                <a:pos x="T2" y="T3"/>
              </a:cxn>
              <a:cxn ang="T12">
                <a:pos x="T4" y="T5"/>
              </a:cxn>
              <a:cxn ang="T13">
                <a:pos x="T6" y="T7"/>
              </a:cxn>
              <a:cxn ang="T14">
                <a:pos x="T8" y="T9"/>
              </a:cxn>
            </a:cxnLst>
            <a:rect l="T15" t="T16" r="T17" b="T18"/>
            <a:pathLst>
              <a:path w="763" h="249">
                <a:moveTo>
                  <a:pt x="0" y="15"/>
                </a:moveTo>
                <a:lnTo>
                  <a:pt x="296" y="249"/>
                </a:lnTo>
                <a:lnTo>
                  <a:pt x="763" y="249"/>
                </a:lnTo>
                <a:lnTo>
                  <a:pt x="452" y="0"/>
                </a:lnTo>
                <a:lnTo>
                  <a:pt x="0" y="15"/>
                </a:lnTo>
                <a:close/>
              </a:path>
            </a:pathLst>
          </a:custGeom>
          <a:solidFill>
            <a:schemeClr val="accent1"/>
          </a:solidFill>
          <a:ln w="12700">
            <a:solidFill>
              <a:schemeClr val="tx1"/>
            </a:solidFill>
            <a:round/>
            <a:headEnd/>
            <a:tailEnd/>
          </a:ln>
        </p:spPr>
        <p:txBody>
          <a:bodyPr wrap="none" anchor="ctr"/>
          <a:lstStyle/>
          <a:p>
            <a:endParaRPr lang="hu-HU"/>
          </a:p>
        </p:txBody>
      </p:sp>
      <p:sp>
        <p:nvSpPr>
          <p:cNvPr id="31751" name="Freeform 7"/>
          <p:cNvSpPr>
            <a:spLocks/>
          </p:cNvSpPr>
          <p:nvPr/>
        </p:nvSpPr>
        <p:spPr bwMode="auto">
          <a:xfrm>
            <a:off x="2319338" y="3319637"/>
            <a:ext cx="1211262" cy="395287"/>
          </a:xfrm>
          <a:custGeom>
            <a:avLst/>
            <a:gdLst>
              <a:gd name="T0" fmla="*/ 0 w 763"/>
              <a:gd name="T1" fmla="*/ 2147483647 h 249"/>
              <a:gd name="T2" fmla="*/ 2147483647 w 763"/>
              <a:gd name="T3" fmla="*/ 2147483647 h 249"/>
              <a:gd name="T4" fmla="*/ 2147483647 w 763"/>
              <a:gd name="T5" fmla="*/ 2147483647 h 249"/>
              <a:gd name="T6" fmla="*/ 2147483647 w 763"/>
              <a:gd name="T7" fmla="*/ 0 h 249"/>
              <a:gd name="T8" fmla="*/ 0 w 763"/>
              <a:gd name="T9" fmla="*/ 2147483647 h 249"/>
              <a:gd name="T10" fmla="*/ 0 60000 65536"/>
              <a:gd name="T11" fmla="*/ 0 60000 65536"/>
              <a:gd name="T12" fmla="*/ 0 60000 65536"/>
              <a:gd name="T13" fmla="*/ 0 60000 65536"/>
              <a:gd name="T14" fmla="*/ 0 60000 65536"/>
              <a:gd name="T15" fmla="*/ 0 w 763"/>
              <a:gd name="T16" fmla="*/ 0 h 249"/>
              <a:gd name="T17" fmla="*/ 763 w 763"/>
              <a:gd name="T18" fmla="*/ 249 h 249"/>
            </a:gdLst>
            <a:ahLst/>
            <a:cxnLst>
              <a:cxn ang="T10">
                <a:pos x="T0" y="T1"/>
              </a:cxn>
              <a:cxn ang="T11">
                <a:pos x="T2" y="T3"/>
              </a:cxn>
              <a:cxn ang="T12">
                <a:pos x="T4" y="T5"/>
              </a:cxn>
              <a:cxn ang="T13">
                <a:pos x="T6" y="T7"/>
              </a:cxn>
              <a:cxn ang="T14">
                <a:pos x="T8" y="T9"/>
              </a:cxn>
            </a:cxnLst>
            <a:rect l="T15" t="T16" r="T17" b="T18"/>
            <a:pathLst>
              <a:path w="763" h="249">
                <a:moveTo>
                  <a:pt x="0" y="15"/>
                </a:moveTo>
                <a:lnTo>
                  <a:pt x="296" y="249"/>
                </a:lnTo>
                <a:lnTo>
                  <a:pt x="763" y="249"/>
                </a:lnTo>
                <a:lnTo>
                  <a:pt x="452" y="0"/>
                </a:lnTo>
                <a:lnTo>
                  <a:pt x="0" y="15"/>
                </a:lnTo>
                <a:close/>
              </a:path>
            </a:pathLst>
          </a:custGeom>
          <a:solidFill>
            <a:schemeClr val="accent1"/>
          </a:solidFill>
          <a:ln w="12700">
            <a:solidFill>
              <a:schemeClr val="tx1"/>
            </a:solidFill>
            <a:round/>
            <a:headEnd/>
            <a:tailEnd/>
          </a:ln>
        </p:spPr>
        <p:txBody>
          <a:bodyPr wrap="none" anchor="ctr"/>
          <a:lstStyle/>
          <a:p>
            <a:endParaRPr lang="hu-HU"/>
          </a:p>
        </p:txBody>
      </p:sp>
      <p:sp>
        <p:nvSpPr>
          <p:cNvPr id="31752" name="Rectangle 8"/>
          <p:cNvSpPr>
            <a:spLocks noChangeArrowheads="1"/>
          </p:cNvSpPr>
          <p:nvPr/>
        </p:nvSpPr>
        <p:spPr bwMode="auto">
          <a:xfrm>
            <a:off x="757037" y="5604049"/>
            <a:ext cx="7231081" cy="6332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1753" name="Freeform 9"/>
          <p:cNvSpPr>
            <a:spLocks/>
          </p:cNvSpPr>
          <p:nvPr/>
        </p:nvSpPr>
        <p:spPr bwMode="auto">
          <a:xfrm>
            <a:off x="5181890" y="2847427"/>
            <a:ext cx="1422400" cy="555625"/>
          </a:xfrm>
          <a:custGeom>
            <a:avLst/>
            <a:gdLst>
              <a:gd name="T0" fmla="*/ 0 w 896"/>
              <a:gd name="T1" fmla="*/ 0 h 350"/>
              <a:gd name="T2" fmla="*/ 2147483647 w 896"/>
              <a:gd name="T3" fmla="*/ 0 h 350"/>
              <a:gd name="T4" fmla="*/ 2147483647 w 896"/>
              <a:gd name="T5" fmla="*/ 2147483647 h 350"/>
              <a:gd name="T6" fmla="*/ 0 w 896"/>
              <a:gd name="T7" fmla="*/ 0 h 350"/>
              <a:gd name="T8" fmla="*/ 0 60000 65536"/>
              <a:gd name="T9" fmla="*/ 0 60000 65536"/>
              <a:gd name="T10" fmla="*/ 0 60000 65536"/>
              <a:gd name="T11" fmla="*/ 0 60000 65536"/>
              <a:gd name="T12" fmla="*/ 0 w 896"/>
              <a:gd name="T13" fmla="*/ 0 h 350"/>
              <a:gd name="T14" fmla="*/ 896 w 896"/>
              <a:gd name="T15" fmla="*/ 350 h 350"/>
            </a:gdLst>
            <a:ahLst/>
            <a:cxnLst>
              <a:cxn ang="T8">
                <a:pos x="T0" y="T1"/>
              </a:cxn>
              <a:cxn ang="T9">
                <a:pos x="T2" y="T3"/>
              </a:cxn>
              <a:cxn ang="T10">
                <a:pos x="T4" y="T5"/>
              </a:cxn>
              <a:cxn ang="T11">
                <a:pos x="T6" y="T7"/>
              </a:cxn>
            </a:cxnLst>
            <a:rect l="T12" t="T13" r="T14" b="T15"/>
            <a:pathLst>
              <a:path w="896" h="350">
                <a:moveTo>
                  <a:pt x="0" y="0"/>
                </a:moveTo>
                <a:lnTo>
                  <a:pt x="896" y="0"/>
                </a:lnTo>
                <a:lnTo>
                  <a:pt x="663" y="350"/>
                </a:lnTo>
                <a:lnTo>
                  <a:pt x="0" y="0"/>
                </a:lnTo>
                <a:close/>
              </a:path>
            </a:pathLst>
          </a:custGeom>
          <a:solidFill>
            <a:schemeClr val="bg2"/>
          </a:solidFill>
          <a:ln w="12700">
            <a:solidFill>
              <a:schemeClr val="tx1"/>
            </a:solidFill>
            <a:round/>
            <a:headEnd/>
            <a:tailEnd/>
          </a:ln>
        </p:spPr>
        <p:txBody>
          <a:bodyPr wrap="none" anchor="ctr"/>
          <a:lstStyle/>
          <a:p>
            <a:endParaRPr lang="hu-HU"/>
          </a:p>
        </p:txBody>
      </p:sp>
      <p:sp>
        <p:nvSpPr>
          <p:cNvPr id="31754" name="Freeform 10"/>
          <p:cNvSpPr>
            <a:spLocks/>
          </p:cNvSpPr>
          <p:nvPr/>
        </p:nvSpPr>
        <p:spPr bwMode="auto">
          <a:xfrm>
            <a:off x="5169190" y="1918740"/>
            <a:ext cx="1423987" cy="928687"/>
          </a:xfrm>
          <a:custGeom>
            <a:avLst/>
            <a:gdLst>
              <a:gd name="T0" fmla="*/ 0 w 897"/>
              <a:gd name="T1" fmla="*/ 2147483647 h 585"/>
              <a:gd name="T2" fmla="*/ 2147483647 w 897"/>
              <a:gd name="T3" fmla="*/ 0 h 585"/>
              <a:gd name="T4" fmla="*/ 2147483647 w 897"/>
              <a:gd name="T5" fmla="*/ 2147483647 h 585"/>
              <a:gd name="T6" fmla="*/ 0 w 897"/>
              <a:gd name="T7" fmla="*/ 2147483647 h 585"/>
              <a:gd name="T8" fmla="*/ 0 60000 65536"/>
              <a:gd name="T9" fmla="*/ 0 60000 65536"/>
              <a:gd name="T10" fmla="*/ 0 60000 65536"/>
              <a:gd name="T11" fmla="*/ 0 60000 65536"/>
              <a:gd name="T12" fmla="*/ 0 w 897"/>
              <a:gd name="T13" fmla="*/ 0 h 585"/>
              <a:gd name="T14" fmla="*/ 897 w 897"/>
              <a:gd name="T15" fmla="*/ 585 h 585"/>
            </a:gdLst>
            <a:ahLst/>
            <a:cxnLst>
              <a:cxn ang="T8">
                <a:pos x="T0" y="T1"/>
              </a:cxn>
              <a:cxn ang="T9">
                <a:pos x="T2" y="T3"/>
              </a:cxn>
              <a:cxn ang="T10">
                <a:pos x="T4" y="T5"/>
              </a:cxn>
              <a:cxn ang="T11">
                <a:pos x="T6" y="T7"/>
              </a:cxn>
            </a:cxnLst>
            <a:rect l="T12" t="T13" r="T14" b="T15"/>
            <a:pathLst>
              <a:path w="897" h="585">
                <a:moveTo>
                  <a:pt x="0" y="577"/>
                </a:moveTo>
                <a:lnTo>
                  <a:pt x="546" y="0"/>
                </a:lnTo>
                <a:lnTo>
                  <a:pt x="897" y="585"/>
                </a:lnTo>
                <a:lnTo>
                  <a:pt x="0" y="577"/>
                </a:lnTo>
                <a:close/>
              </a:path>
            </a:pathLst>
          </a:custGeom>
          <a:solidFill>
            <a:schemeClr val="accent2"/>
          </a:solidFill>
          <a:ln w="12700">
            <a:solidFill>
              <a:schemeClr val="accent2"/>
            </a:solidFill>
            <a:round/>
            <a:headEnd/>
            <a:tailEnd/>
          </a:ln>
        </p:spPr>
        <p:txBody>
          <a:bodyPr wrap="none" anchor="ctr"/>
          <a:lstStyle/>
          <a:p>
            <a:endParaRPr lang="hu-HU"/>
          </a:p>
        </p:txBody>
      </p:sp>
      <p:sp>
        <p:nvSpPr>
          <p:cNvPr id="31755" name="Freeform 11"/>
          <p:cNvSpPr>
            <a:spLocks/>
          </p:cNvSpPr>
          <p:nvPr/>
        </p:nvSpPr>
        <p:spPr bwMode="auto">
          <a:xfrm>
            <a:off x="5169190" y="1944140"/>
            <a:ext cx="1089025" cy="1471612"/>
          </a:xfrm>
          <a:custGeom>
            <a:avLst/>
            <a:gdLst>
              <a:gd name="T0" fmla="*/ 0 w 686"/>
              <a:gd name="T1" fmla="*/ 2147483647 h 927"/>
              <a:gd name="T2" fmla="*/ 2147483647 w 686"/>
              <a:gd name="T3" fmla="*/ 2147483647 h 927"/>
              <a:gd name="T4" fmla="*/ 2147483647 w 686"/>
              <a:gd name="T5" fmla="*/ 0 h 927"/>
              <a:gd name="T6" fmla="*/ 0 60000 65536"/>
              <a:gd name="T7" fmla="*/ 0 60000 65536"/>
              <a:gd name="T8" fmla="*/ 0 60000 65536"/>
              <a:gd name="T9" fmla="*/ 0 w 686"/>
              <a:gd name="T10" fmla="*/ 0 h 927"/>
              <a:gd name="T11" fmla="*/ 686 w 686"/>
              <a:gd name="T12" fmla="*/ 927 h 927"/>
            </a:gdLst>
            <a:ahLst/>
            <a:cxnLst>
              <a:cxn ang="T6">
                <a:pos x="T0" y="T1"/>
              </a:cxn>
              <a:cxn ang="T7">
                <a:pos x="T2" y="T3"/>
              </a:cxn>
              <a:cxn ang="T8">
                <a:pos x="T4" y="T5"/>
              </a:cxn>
            </a:cxnLst>
            <a:rect l="T9" t="T10" r="T11" b="T12"/>
            <a:pathLst>
              <a:path w="686" h="927">
                <a:moveTo>
                  <a:pt x="0" y="569"/>
                </a:moveTo>
                <a:lnTo>
                  <a:pt x="686" y="927"/>
                </a:lnTo>
                <a:lnTo>
                  <a:pt x="546" y="0"/>
                </a:lnTo>
              </a:path>
            </a:pathLst>
          </a:custGeom>
          <a:solidFill>
            <a:schemeClr val="hlink">
              <a:alpha val="50195"/>
            </a:schemeClr>
          </a:solidFill>
          <a:ln w="12700">
            <a:solidFill>
              <a:schemeClr val="tx1"/>
            </a:solidFill>
            <a:round/>
            <a:headEnd/>
            <a:tailEnd/>
          </a:ln>
        </p:spPr>
        <p:txBody>
          <a:bodyPr wrap="none" anchor="ctr"/>
          <a:lstStyle/>
          <a:p>
            <a:endParaRPr lang="hu-HU"/>
          </a:p>
        </p:txBody>
      </p:sp>
      <p:sp>
        <p:nvSpPr>
          <p:cNvPr id="31756" name="Freeform 12"/>
          <p:cNvSpPr>
            <a:spLocks/>
          </p:cNvSpPr>
          <p:nvPr/>
        </p:nvSpPr>
        <p:spPr bwMode="auto">
          <a:xfrm>
            <a:off x="6048665" y="1918740"/>
            <a:ext cx="555625" cy="1484312"/>
          </a:xfrm>
          <a:custGeom>
            <a:avLst/>
            <a:gdLst>
              <a:gd name="T0" fmla="*/ 2147483647 w 350"/>
              <a:gd name="T1" fmla="*/ 2147483647 h 935"/>
              <a:gd name="T2" fmla="*/ 2147483647 w 350"/>
              <a:gd name="T3" fmla="*/ 2147483647 h 935"/>
              <a:gd name="T4" fmla="*/ 0 w 350"/>
              <a:gd name="T5" fmla="*/ 0 h 935"/>
              <a:gd name="T6" fmla="*/ 2147483647 w 350"/>
              <a:gd name="T7" fmla="*/ 2147483647 h 935"/>
              <a:gd name="T8" fmla="*/ 0 60000 65536"/>
              <a:gd name="T9" fmla="*/ 0 60000 65536"/>
              <a:gd name="T10" fmla="*/ 0 60000 65536"/>
              <a:gd name="T11" fmla="*/ 0 60000 65536"/>
              <a:gd name="T12" fmla="*/ 0 w 350"/>
              <a:gd name="T13" fmla="*/ 0 h 935"/>
              <a:gd name="T14" fmla="*/ 350 w 350"/>
              <a:gd name="T15" fmla="*/ 935 h 935"/>
            </a:gdLst>
            <a:ahLst/>
            <a:cxnLst>
              <a:cxn ang="T8">
                <a:pos x="T0" y="T1"/>
              </a:cxn>
              <a:cxn ang="T9">
                <a:pos x="T2" y="T3"/>
              </a:cxn>
              <a:cxn ang="T10">
                <a:pos x="T4" y="T5"/>
              </a:cxn>
              <a:cxn ang="T11">
                <a:pos x="T6" y="T7"/>
              </a:cxn>
            </a:cxnLst>
            <a:rect l="T12" t="T13" r="T14" b="T15"/>
            <a:pathLst>
              <a:path w="350" h="935">
                <a:moveTo>
                  <a:pt x="124" y="935"/>
                </a:moveTo>
                <a:lnTo>
                  <a:pt x="350" y="577"/>
                </a:lnTo>
                <a:lnTo>
                  <a:pt x="0" y="0"/>
                </a:lnTo>
                <a:lnTo>
                  <a:pt x="124" y="935"/>
                </a:lnTo>
                <a:close/>
              </a:path>
            </a:pathLst>
          </a:custGeom>
          <a:solidFill>
            <a:srgbClr val="00FF00">
              <a:alpha val="50195"/>
            </a:srgbClr>
          </a:solidFill>
          <a:ln w="12700">
            <a:solidFill>
              <a:schemeClr val="tx1"/>
            </a:solidFill>
            <a:round/>
            <a:headEnd/>
            <a:tailEnd/>
          </a:ln>
        </p:spPr>
        <p:txBody>
          <a:bodyPr wrap="none" anchor="ctr"/>
          <a:lstStyle/>
          <a:p>
            <a:endParaRPr lang="hu-HU"/>
          </a:p>
        </p:txBody>
      </p:sp>
      <p:sp>
        <p:nvSpPr>
          <p:cNvPr id="31757" name="Téglalap 12"/>
          <p:cNvSpPr>
            <a:spLocks noChangeArrowheads="1"/>
          </p:cNvSpPr>
          <p:nvPr/>
        </p:nvSpPr>
        <p:spPr bwMode="auto">
          <a:xfrm>
            <a:off x="757037" y="5604049"/>
            <a:ext cx="72310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dirty="0" smtClean="0">
                <a:latin typeface="+mn-lt"/>
              </a:rPr>
              <a:t>csúcs </a:t>
            </a:r>
            <a:r>
              <a:rPr lang="hu-HU" altLang="hu-HU" sz="3200" dirty="0">
                <a:latin typeface="+mn-lt"/>
              </a:rPr>
              <a:t>+ </a:t>
            </a:r>
            <a:r>
              <a:rPr lang="hu-HU" altLang="hu-HU" sz="3200" dirty="0" smtClean="0">
                <a:latin typeface="+mn-lt"/>
              </a:rPr>
              <a:t>lap= él </a:t>
            </a:r>
            <a:r>
              <a:rPr lang="hu-HU" altLang="hu-HU" sz="3200" dirty="0">
                <a:latin typeface="+mn-lt"/>
              </a:rPr>
              <a:t>+ </a:t>
            </a:r>
            <a:r>
              <a:rPr lang="hu-HU" altLang="hu-HU" sz="3200" dirty="0" smtClean="0">
                <a:latin typeface="+mn-lt"/>
              </a:rPr>
              <a:t>2(db-lyuk</a:t>
            </a:r>
            <a:r>
              <a:rPr lang="hu-HU" altLang="hu-HU" sz="3200" dirty="0" smtClean="0">
                <a:latin typeface="+mn-lt"/>
              </a:rPr>
              <a:t>) + huroktöbblet</a:t>
            </a:r>
            <a:endParaRPr lang="hu-HU" altLang="hu-HU" sz="3200" dirty="0">
              <a:latin typeface="+mn-lt"/>
            </a:endParaRPr>
          </a:p>
        </p:txBody>
      </p:sp>
      <p:cxnSp>
        <p:nvCxnSpPr>
          <p:cNvPr id="14" name="Egyenes összekötő 13"/>
          <p:cNvCxnSpPr/>
          <p:nvPr/>
        </p:nvCxnSpPr>
        <p:spPr>
          <a:xfrm flipV="1">
            <a:off x="6583363" y="2204145"/>
            <a:ext cx="508917" cy="622697"/>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sp>
        <p:nvSpPr>
          <p:cNvPr id="15" name="Háromszög 14"/>
          <p:cNvSpPr/>
          <p:nvPr/>
        </p:nvSpPr>
        <p:spPr>
          <a:xfrm rot="17007470">
            <a:off x="6851483" y="2521117"/>
            <a:ext cx="265571" cy="817463"/>
          </a:xfrm>
          <a:prstGeom prst="triangle">
            <a:avLst/>
          </a:prstGeom>
          <a:solidFill>
            <a:srgbClr val="B2B2B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zis 15"/>
          <p:cNvSpPr/>
          <p:nvPr/>
        </p:nvSpPr>
        <p:spPr>
          <a:xfrm>
            <a:off x="6583363" y="2120405"/>
            <a:ext cx="101246" cy="155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79512" y="980728"/>
            <a:ext cx="8229600" cy="4525963"/>
          </a:xfrm>
        </p:spPr>
        <p:txBody>
          <a:bodyPr>
            <a:normAutofit lnSpcReduction="10000"/>
          </a:bodyPr>
          <a:lstStyle/>
          <a:p>
            <a:r>
              <a:rPr lang="hu-HU" dirty="0" smtClean="0"/>
              <a:t>Euler tétel: egy db, nincs lyuk</a:t>
            </a:r>
          </a:p>
          <a:p>
            <a:endParaRPr lang="hu-HU" dirty="0"/>
          </a:p>
          <a:p>
            <a:endParaRPr lang="hu-HU" dirty="0" smtClean="0"/>
          </a:p>
          <a:p>
            <a:endParaRPr lang="hu-HU" dirty="0"/>
          </a:p>
          <a:p>
            <a:endParaRPr lang="hu-HU" dirty="0" smtClean="0"/>
          </a:p>
          <a:p>
            <a:r>
              <a:rPr lang="hu-HU" dirty="0" smtClean="0"/>
              <a:t>Több darab:</a:t>
            </a:r>
          </a:p>
          <a:p>
            <a:pPr marL="0" indent="0">
              <a:buNone/>
            </a:pPr>
            <a:r>
              <a:rPr lang="hu-HU" sz="2400" dirty="0" smtClean="0">
                <a:sym typeface="Symbol"/>
              </a:rPr>
              <a:t>		           </a:t>
            </a:r>
            <a:r>
              <a:rPr lang="hu-HU" altLang="hu-HU" sz="2400" dirty="0"/>
              <a:t>csúcs + </a:t>
            </a:r>
            <a:r>
              <a:rPr lang="hu-HU" sz="2400" dirty="0">
                <a:sym typeface="Symbol"/>
              </a:rPr>
              <a:t> </a:t>
            </a:r>
            <a:r>
              <a:rPr lang="hu-HU" altLang="hu-HU" sz="2400" dirty="0" smtClean="0"/>
              <a:t>lap = </a:t>
            </a:r>
            <a:r>
              <a:rPr lang="hu-HU" sz="2400" dirty="0">
                <a:sym typeface="Symbol"/>
              </a:rPr>
              <a:t> </a:t>
            </a:r>
            <a:r>
              <a:rPr lang="hu-HU" altLang="hu-HU" sz="2400" dirty="0"/>
              <a:t>él + </a:t>
            </a:r>
            <a:r>
              <a:rPr lang="hu-HU" sz="2400" dirty="0">
                <a:sym typeface="Symbol"/>
              </a:rPr>
              <a:t></a:t>
            </a:r>
            <a:r>
              <a:rPr lang="hu-HU" sz="2400" dirty="0" smtClean="0">
                <a:sym typeface="Symbol"/>
              </a:rPr>
              <a:t>2</a:t>
            </a:r>
            <a:endParaRPr lang="hu-HU" altLang="hu-HU" sz="100" dirty="0"/>
          </a:p>
          <a:p>
            <a:r>
              <a:rPr lang="hu-HU" dirty="0" smtClean="0"/>
              <a:t>Egy lyuk:</a:t>
            </a:r>
            <a:endParaRPr lang="hu-HU" dirty="0"/>
          </a:p>
          <a:p>
            <a:pPr marL="0" indent="0">
              <a:buNone/>
            </a:pPr>
            <a:endParaRPr lang="hu-HU" altLang="hu-HU" sz="2400" dirty="0" smtClean="0"/>
          </a:p>
          <a:p>
            <a:pPr marL="0" indent="0">
              <a:buNone/>
            </a:pPr>
            <a:endParaRPr lang="hu-HU" altLang="hu-HU" sz="2400" dirty="0"/>
          </a:p>
        </p:txBody>
      </p:sp>
      <p:sp>
        <p:nvSpPr>
          <p:cNvPr id="10" name="Téglalap 9"/>
          <p:cNvSpPr/>
          <p:nvPr/>
        </p:nvSpPr>
        <p:spPr>
          <a:xfrm>
            <a:off x="2422104" y="1562909"/>
            <a:ext cx="2448272" cy="17583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églalap 10"/>
          <p:cNvSpPr/>
          <p:nvPr/>
        </p:nvSpPr>
        <p:spPr>
          <a:xfrm>
            <a:off x="2422104" y="1562909"/>
            <a:ext cx="2448272" cy="17583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p:cNvSpPr>
            <a:spLocks noGrp="1"/>
          </p:cNvSpPr>
          <p:nvPr>
            <p:ph type="title"/>
          </p:nvPr>
        </p:nvSpPr>
        <p:spPr>
          <a:xfrm>
            <a:off x="467544" y="0"/>
            <a:ext cx="8229600" cy="1143000"/>
          </a:xfrm>
        </p:spPr>
        <p:txBody>
          <a:bodyPr/>
          <a:lstStyle/>
          <a:p>
            <a:r>
              <a:rPr lang="hu-HU" sz="3600" dirty="0" smtClean="0">
                <a:solidFill>
                  <a:srgbClr val="FF0000"/>
                </a:solidFill>
              </a:rPr>
              <a:t>(</a:t>
            </a:r>
            <a:r>
              <a:rPr lang="hu-HU" sz="3600" dirty="0" err="1" smtClean="0">
                <a:solidFill>
                  <a:srgbClr val="FF0000"/>
                </a:solidFill>
              </a:rPr>
              <a:t>Leonhard</a:t>
            </a:r>
            <a:r>
              <a:rPr lang="hu-HU" sz="3600" dirty="0" smtClean="0">
                <a:solidFill>
                  <a:srgbClr val="FF0000"/>
                </a:solidFill>
              </a:rPr>
              <a:t>) </a:t>
            </a:r>
            <a:r>
              <a:rPr lang="hu-HU" dirty="0" smtClean="0">
                <a:solidFill>
                  <a:srgbClr val="FF0000"/>
                </a:solidFill>
              </a:rPr>
              <a:t>Euler-</a:t>
            </a:r>
            <a:r>
              <a:rPr lang="hu-HU" sz="3600" dirty="0" smtClean="0">
                <a:solidFill>
                  <a:srgbClr val="FF0000"/>
                </a:solidFill>
              </a:rPr>
              <a:t>(Henri) </a:t>
            </a:r>
            <a:r>
              <a:rPr lang="hu-HU" dirty="0" smtClean="0">
                <a:solidFill>
                  <a:srgbClr val="FF0000"/>
                </a:solidFill>
              </a:rPr>
              <a:t>Poincaré</a:t>
            </a:r>
            <a:endParaRPr lang="en-US" dirty="0">
              <a:solidFill>
                <a:srgbClr val="FF0000"/>
              </a:solidFill>
            </a:endParaRPr>
          </a:p>
        </p:txBody>
      </p:sp>
      <p:sp>
        <p:nvSpPr>
          <p:cNvPr id="4" name="Téglalap 3"/>
          <p:cNvSpPr/>
          <p:nvPr/>
        </p:nvSpPr>
        <p:spPr>
          <a:xfrm>
            <a:off x="5590456" y="1021611"/>
            <a:ext cx="2505814" cy="461665"/>
          </a:xfrm>
          <a:prstGeom prst="rect">
            <a:avLst/>
          </a:prstGeom>
          <a:ln>
            <a:solidFill>
              <a:schemeClr val="tx1"/>
            </a:solidFill>
          </a:ln>
        </p:spPr>
        <p:txBody>
          <a:bodyPr wrap="none">
            <a:spAutoFit/>
          </a:bodyPr>
          <a:lstStyle/>
          <a:p>
            <a:r>
              <a:rPr lang="hu-HU" altLang="hu-HU" dirty="0">
                <a:latin typeface="+mn-lt"/>
              </a:rPr>
              <a:t>csúcs + </a:t>
            </a:r>
            <a:r>
              <a:rPr lang="hu-HU" altLang="hu-HU" dirty="0" smtClean="0">
                <a:latin typeface="+mn-lt"/>
              </a:rPr>
              <a:t>lap = </a:t>
            </a:r>
            <a:r>
              <a:rPr lang="hu-HU" altLang="hu-HU" dirty="0">
                <a:latin typeface="+mn-lt"/>
              </a:rPr>
              <a:t>él + </a:t>
            </a:r>
            <a:r>
              <a:rPr lang="hu-HU" altLang="hu-HU" dirty="0" smtClean="0">
                <a:latin typeface="+mn-lt"/>
              </a:rPr>
              <a:t>2</a:t>
            </a:r>
            <a:endParaRPr lang="hu-HU" altLang="hu-HU" dirty="0">
              <a:latin typeface="+mn-lt"/>
            </a:endParaRPr>
          </a:p>
        </p:txBody>
      </p:sp>
      <p:sp>
        <p:nvSpPr>
          <p:cNvPr id="5" name="Kocka 4"/>
          <p:cNvSpPr/>
          <p:nvPr/>
        </p:nvSpPr>
        <p:spPr>
          <a:xfrm>
            <a:off x="598356" y="1665025"/>
            <a:ext cx="1224136" cy="1224136"/>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zabadkézi sokszög 5"/>
          <p:cNvSpPr/>
          <p:nvPr/>
        </p:nvSpPr>
        <p:spPr>
          <a:xfrm>
            <a:off x="2515388" y="1754474"/>
            <a:ext cx="1629295" cy="1413163"/>
          </a:xfrm>
          <a:custGeom>
            <a:avLst/>
            <a:gdLst>
              <a:gd name="connsiteX0" fmla="*/ 0 w 1629295"/>
              <a:gd name="connsiteY0" fmla="*/ 955963 h 1413163"/>
              <a:gd name="connsiteX1" fmla="*/ 24939 w 1629295"/>
              <a:gd name="connsiteY1" fmla="*/ 199505 h 1413163"/>
              <a:gd name="connsiteX2" fmla="*/ 748146 w 1629295"/>
              <a:gd name="connsiteY2" fmla="*/ 0 h 1413163"/>
              <a:gd name="connsiteX3" fmla="*/ 1620982 w 1629295"/>
              <a:gd name="connsiteY3" fmla="*/ 182880 h 1413163"/>
              <a:gd name="connsiteX4" fmla="*/ 1629295 w 1629295"/>
              <a:gd name="connsiteY4" fmla="*/ 1113905 h 1413163"/>
              <a:gd name="connsiteX5" fmla="*/ 872837 w 1629295"/>
              <a:gd name="connsiteY5" fmla="*/ 1413163 h 1413163"/>
              <a:gd name="connsiteX6" fmla="*/ 0 w 1629295"/>
              <a:gd name="connsiteY6" fmla="*/ 955963 h 14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9295" h="1413163">
                <a:moveTo>
                  <a:pt x="0" y="955963"/>
                </a:moveTo>
                <a:lnTo>
                  <a:pt x="24939" y="199505"/>
                </a:lnTo>
                <a:lnTo>
                  <a:pt x="748146" y="0"/>
                </a:lnTo>
                <a:lnTo>
                  <a:pt x="1620982" y="182880"/>
                </a:lnTo>
                <a:lnTo>
                  <a:pt x="1629295" y="1113905"/>
                </a:lnTo>
                <a:lnTo>
                  <a:pt x="872837" y="1413163"/>
                </a:lnTo>
                <a:lnTo>
                  <a:pt x="0" y="955963"/>
                </a:ln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gyenes összekötő 7"/>
          <p:cNvCxnSpPr>
            <a:stCxn id="6" idx="2"/>
            <a:endCxn id="6" idx="5"/>
          </p:cNvCxnSpPr>
          <p:nvPr/>
        </p:nvCxnSpPr>
        <p:spPr>
          <a:xfrm>
            <a:off x="3263534" y="1754474"/>
            <a:ext cx="124691" cy="1413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zabadkézi sokszög 8"/>
          <p:cNvSpPr/>
          <p:nvPr/>
        </p:nvSpPr>
        <p:spPr>
          <a:xfrm>
            <a:off x="4136370" y="1687972"/>
            <a:ext cx="465513" cy="1446414"/>
          </a:xfrm>
          <a:custGeom>
            <a:avLst/>
            <a:gdLst>
              <a:gd name="connsiteX0" fmla="*/ 0 w 465513"/>
              <a:gd name="connsiteY0" fmla="*/ 241069 h 1446414"/>
              <a:gd name="connsiteX1" fmla="*/ 465513 w 465513"/>
              <a:gd name="connsiteY1" fmla="*/ 0 h 1446414"/>
              <a:gd name="connsiteX2" fmla="*/ 457200 w 465513"/>
              <a:gd name="connsiteY2" fmla="*/ 1446414 h 1446414"/>
              <a:gd name="connsiteX3" fmla="*/ 33251 w 465513"/>
              <a:gd name="connsiteY3" fmla="*/ 1197033 h 1446414"/>
              <a:gd name="connsiteX4" fmla="*/ 0 w 465513"/>
              <a:gd name="connsiteY4" fmla="*/ 241069 h 1446414"/>
              <a:gd name="connsiteX0" fmla="*/ 0 w 465513"/>
              <a:gd name="connsiteY0" fmla="*/ 241069 h 1446414"/>
              <a:gd name="connsiteX1" fmla="*/ 465513 w 465513"/>
              <a:gd name="connsiteY1" fmla="*/ 0 h 1446414"/>
              <a:gd name="connsiteX2" fmla="*/ 457200 w 465513"/>
              <a:gd name="connsiteY2" fmla="*/ 1446414 h 1446414"/>
              <a:gd name="connsiteX3" fmla="*/ 6581 w 465513"/>
              <a:gd name="connsiteY3" fmla="*/ 1181793 h 1446414"/>
              <a:gd name="connsiteX4" fmla="*/ 0 w 465513"/>
              <a:gd name="connsiteY4" fmla="*/ 241069 h 144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513" h="1446414">
                <a:moveTo>
                  <a:pt x="0" y="241069"/>
                </a:moveTo>
                <a:lnTo>
                  <a:pt x="465513" y="0"/>
                </a:lnTo>
                <a:lnTo>
                  <a:pt x="457200" y="1446414"/>
                </a:lnTo>
                <a:lnTo>
                  <a:pt x="6581" y="1181793"/>
                </a:lnTo>
                <a:cubicBezTo>
                  <a:pt x="4387" y="868218"/>
                  <a:pt x="2194" y="554644"/>
                  <a:pt x="0" y="241069"/>
                </a:cubicBez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zabadkézi sokszög 11"/>
          <p:cNvSpPr/>
          <p:nvPr/>
        </p:nvSpPr>
        <p:spPr>
          <a:xfrm>
            <a:off x="3278773" y="1743044"/>
            <a:ext cx="839239" cy="1394113"/>
          </a:xfrm>
          <a:custGeom>
            <a:avLst/>
            <a:gdLst>
              <a:gd name="connsiteX0" fmla="*/ 0 w 1629295"/>
              <a:gd name="connsiteY0" fmla="*/ 955963 h 1413163"/>
              <a:gd name="connsiteX1" fmla="*/ 24939 w 1629295"/>
              <a:gd name="connsiteY1" fmla="*/ 199505 h 1413163"/>
              <a:gd name="connsiteX2" fmla="*/ 748146 w 1629295"/>
              <a:gd name="connsiteY2" fmla="*/ 0 h 1413163"/>
              <a:gd name="connsiteX3" fmla="*/ 1620982 w 1629295"/>
              <a:gd name="connsiteY3" fmla="*/ 182880 h 1413163"/>
              <a:gd name="connsiteX4" fmla="*/ 1629295 w 1629295"/>
              <a:gd name="connsiteY4" fmla="*/ 1113905 h 1413163"/>
              <a:gd name="connsiteX5" fmla="*/ 872837 w 1629295"/>
              <a:gd name="connsiteY5" fmla="*/ 1413163 h 1413163"/>
              <a:gd name="connsiteX6" fmla="*/ 0 w 1629295"/>
              <a:gd name="connsiteY6" fmla="*/ 955963 h 1413163"/>
              <a:gd name="connsiteX0" fmla="*/ 0 w 1629295"/>
              <a:gd name="connsiteY0" fmla="*/ 955963 h 1413163"/>
              <a:gd name="connsiteX1" fmla="*/ 748146 w 1629295"/>
              <a:gd name="connsiteY1" fmla="*/ 0 h 1413163"/>
              <a:gd name="connsiteX2" fmla="*/ 1620982 w 1629295"/>
              <a:gd name="connsiteY2" fmla="*/ 182880 h 1413163"/>
              <a:gd name="connsiteX3" fmla="*/ 1629295 w 1629295"/>
              <a:gd name="connsiteY3" fmla="*/ 1113905 h 1413163"/>
              <a:gd name="connsiteX4" fmla="*/ 872837 w 1629295"/>
              <a:gd name="connsiteY4" fmla="*/ 1413163 h 1413163"/>
              <a:gd name="connsiteX5" fmla="*/ 0 w 1629295"/>
              <a:gd name="connsiteY5" fmla="*/ 955963 h 1413163"/>
              <a:gd name="connsiteX0" fmla="*/ 124691 w 881149"/>
              <a:gd name="connsiteY0" fmla="*/ 1413163 h 1413163"/>
              <a:gd name="connsiteX1" fmla="*/ 0 w 881149"/>
              <a:gd name="connsiteY1" fmla="*/ 0 h 1413163"/>
              <a:gd name="connsiteX2" fmla="*/ 872836 w 881149"/>
              <a:gd name="connsiteY2" fmla="*/ 182880 h 1413163"/>
              <a:gd name="connsiteX3" fmla="*/ 881149 w 881149"/>
              <a:gd name="connsiteY3" fmla="*/ 1113905 h 1413163"/>
              <a:gd name="connsiteX4" fmla="*/ 124691 w 881149"/>
              <a:gd name="connsiteY4" fmla="*/ 1413163 h 1413163"/>
              <a:gd name="connsiteX0" fmla="*/ 143741 w 881149"/>
              <a:gd name="connsiteY0" fmla="*/ 1382683 h 1382683"/>
              <a:gd name="connsiteX1" fmla="*/ 0 w 881149"/>
              <a:gd name="connsiteY1" fmla="*/ 0 h 1382683"/>
              <a:gd name="connsiteX2" fmla="*/ 872836 w 881149"/>
              <a:gd name="connsiteY2" fmla="*/ 182880 h 1382683"/>
              <a:gd name="connsiteX3" fmla="*/ 881149 w 881149"/>
              <a:gd name="connsiteY3" fmla="*/ 1113905 h 1382683"/>
              <a:gd name="connsiteX4" fmla="*/ 143741 w 881149"/>
              <a:gd name="connsiteY4" fmla="*/ 1382683 h 1382683"/>
              <a:gd name="connsiteX0" fmla="*/ 143741 w 872836"/>
              <a:gd name="connsiteY0" fmla="*/ 1382683 h 1382683"/>
              <a:gd name="connsiteX1" fmla="*/ 0 w 872836"/>
              <a:gd name="connsiteY1" fmla="*/ 0 h 1382683"/>
              <a:gd name="connsiteX2" fmla="*/ 872836 w 872836"/>
              <a:gd name="connsiteY2" fmla="*/ 182880 h 1382683"/>
              <a:gd name="connsiteX3" fmla="*/ 858289 w 872836"/>
              <a:gd name="connsiteY3" fmla="*/ 1102475 h 1382683"/>
              <a:gd name="connsiteX4" fmla="*/ 143741 w 872836"/>
              <a:gd name="connsiteY4" fmla="*/ 1382683 h 1382683"/>
              <a:gd name="connsiteX0" fmla="*/ 143741 w 858289"/>
              <a:gd name="connsiteY0" fmla="*/ 1382683 h 1382683"/>
              <a:gd name="connsiteX1" fmla="*/ 0 w 858289"/>
              <a:gd name="connsiteY1" fmla="*/ 0 h 1382683"/>
              <a:gd name="connsiteX2" fmla="*/ 849976 w 858289"/>
              <a:gd name="connsiteY2" fmla="*/ 156210 h 1382683"/>
              <a:gd name="connsiteX3" fmla="*/ 858289 w 858289"/>
              <a:gd name="connsiteY3" fmla="*/ 1102475 h 1382683"/>
              <a:gd name="connsiteX4" fmla="*/ 143741 w 858289"/>
              <a:gd name="connsiteY4" fmla="*/ 1382683 h 1382683"/>
              <a:gd name="connsiteX0" fmla="*/ 124691 w 839239"/>
              <a:gd name="connsiteY0" fmla="*/ 1394113 h 1394113"/>
              <a:gd name="connsiteX1" fmla="*/ 0 w 839239"/>
              <a:gd name="connsiteY1" fmla="*/ 0 h 1394113"/>
              <a:gd name="connsiteX2" fmla="*/ 830926 w 839239"/>
              <a:gd name="connsiteY2" fmla="*/ 167640 h 1394113"/>
              <a:gd name="connsiteX3" fmla="*/ 839239 w 839239"/>
              <a:gd name="connsiteY3" fmla="*/ 1113905 h 1394113"/>
              <a:gd name="connsiteX4" fmla="*/ 124691 w 839239"/>
              <a:gd name="connsiteY4" fmla="*/ 1394113 h 1394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239" h="1394113">
                <a:moveTo>
                  <a:pt x="124691" y="1394113"/>
                </a:moveTo>
                <a:lnTo>
                  <a:pt x="0" y="0"/>
                </a:lnTo>
                <a:lnTo>
                  <a:pt x="830926" y="167640"/>
                </a:lnTo>
                <a:lnTo>
                  <a:pt x="839239" y="1113905"/>
                </a:lnTo>
                <a:lnTo>
                  <a:pt x="124691" y="1394113"/>
                </a:ln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zabadkézi sokszög 12"/>
          <p:cNvSpPr/>
          <p:nvPr/>
        </p:nvSpPr>
        <p:spPr>
          <a:xfrm>
            <a:off x="4162277" y="1691695"/>
            <a:ext cx="491490" cy="1450224"/>
          </a:xfrm>
          <a:custGeom>
            <a:avLst/>
            <a:gdLst>
              <a:gd name="connsiteX0" fmla="*/ 0 w 465513"/>
              <a:gd name="connsiteY0" fmla="*/ 241069 h 1446414"/>
              <a:gd name="connsiteX1" fmla="*/ 465513 w 465513"/>
              <a:gd name="connsiteY1" fmla="*/ 0 h 1446414"/>
              <a:gd name="connsiteX2" fmla="*/ 457200 w 465513"/>
              <a:gd name="connsiteY2" fmla="*/ 1446414 h 1446414"/>
              <a:gd name="connsiteX3" fmla="*/ 33251 w 465513"/>
              <a:gd name="connsiteY3" fmla="*/ 1197033 h 1446414"/>
              <a:gd name="connsiteX4" fmla="*/ 0 w 465513"/>
              <a:gd name="connsiteY4" fmla="*/ 241069 h 1446414"/>
              <a:gd name="connsiteX0" fmla="*/ 0 w 465513"/>
              <a:gd name="connsiteY0" fmla="*/ 241069 h 1446414"/>
              <a:gd name="connsiteX1" fmla="*/ 465513 w 465513"/>
              <a:gd name="connsiteY1" fmla="*/ 0 h 1446414"/>
              <a:gd name="connsiteX2" fmla="*/ 457200 w 465513"/>
              <a:gd name="connsiteY2" fmla="*/ 1446414 h 1446414"/>
              <a:gd name="connsiteX3" fmla="*/ 6581 w 465513"/>
              <a:gd name="connsiteY3" fmla="*/ 1181793 h 1446414"/>
              <a:gd name="connsiteX4" fmla="*/ 0 w 465513"/>
              <a:gd name="connsiteY4" fmla="*/ 241069 h 1446414"/>
              <a:gd name="connsiteX0" fmla="*/ 0 w 465513"/>
              <a:gd name="connsiteY0" fmla="*/ 263929 h 1446414"/>
              <a:gd name="connsiteX1" fmla="*/ 465513 w 465513"/>
              <a:gd name="connsiteY1" fmla="*/ 0 h 1446414"/>
              <a:gd name="connsiteX2" fmla="*/ 457200 w 465513"/>
              <a:gd name="connsiteY2" fmla="*/ 1446414 h 1446414"/>
              <a:gd name="connsiteX3" fmla="*/ 6581 w 465513"/>
              <a:gd name="connsiteY3" fmla="*/ 1181793 h 1446414"/>
              <a:gd name="connsiteX4" fmla="*/ 0 w 465513"/>
              <a:gd name="connsiteY4" fmla="*/ 263929 h 1446414"/>
              <a:gd name="connsiteX0" fmla="*/ 0 w 476943"/>
              <a:gd name="connsiteY0" fmla="*/ 237259 h 1419744"/>
              <a:gd name="connsiteX1" fmla="*/ 476943 w 476943"/>
              <a:gd name="connsiteY1" fmla="*/ 0 h 1419744"/>
              <a:gd name="connsiteX2" fmla="*/ 457200 w 476943"/>
              <a:gd name="connsiteY2" fmla="*/ 1419744 h 1419744"/>
              <a:gd name="connsiteX3" fmla="*/ 6581 w 476943"/>
              <a:gd name="connsiteY3" fmla="*/ 1155123 h 1419744"/>
              <a:gd name="connsiteX4" fmla="*/ 0 w 476943"/>
              <a:gd name="connsiteY4" fmla="*/ 237259 h 1419744"/>
              <a:gd name="connsiteX0" fmla="*/ 0 w 476943"/>
              <a:gd name="connsiteY0" fmla="*/ 237259 h 1419744"/>
              <a:gd name="connsiteX1" fmla="*/ 476943 w 476943"/>
              <a:gd name="connsiteY1" fmla="*/ 0 h 1419744"/>
              <a:gd name="connsiteX2" fmla="*/ 457200 w 476943"/>
              <a:gd name="connsiteY2" fmla="*/ 1419744 h 1419744"/>
              <a:gd name="connsiteX3" fmla="*/ 6581 w 476943"/>
              <a:gd name="connsiteY3" fmla="*/ 1174173 h 1419744"/>
              <a:gd name="connsiteX4" fmla="*/ 0 w 476943"/>
              <a:gd name="connsiteY4" fmla="*/ 237259 h 1419744"/>
              <a:gd name="connsiteX0" fmla="*/ 0 w 487680"/>
              <a:gd name="connsiteY0" fmla="*/ 237259 h 1450224"/>
              <a:gd name="connsiteX1" fmla="*/ 476943 w 487680"/>
              <a:gd name="connsiteY1" fmla="*/ 0 h 1450224"/>
              <a:gd name="connsiteX2" fmla="*/ 487680 w 487680"/>
              <a:gd name="connsiteY2" fmla="*/ 1450224 h 1450224"/>
              <a:gd name="connsiteX3" fmla="*/ 6581 w 487680"/>
              <a:gd name="connsiteY3" fmla="*/ 1174173 h 1450224"/>
              <a:gd name="connsiteX4" fmla="*/ 0 w 487680"/>
              <a:gd name="connsiteY4" fmla="*/ 237259 h 1450224"/>
              <a:gd name="connsiteX0" fmla="*/ 0 w 491490"/>
              <a:gd name="connsiteY0" fmla="*/ 256309 h 1450224"/>
              <a:gd name="connsiteX1" fmla="*/ 480753 w 491490"/>
              <a:gd name="connsiteY1" fmla="*/ 0 h 1450224"/>
              <a:gd name="connsiteX2" fmla="*/ 491490 w 491490"/>
              <a:gd name="connsiteY2" fmla="*/ 1450224 h 1450224"/>
              <a:gd name="connsiteX3" fmla="*/ 10391 w 491490"/>
              <a:gd name="connsiteY3" fmla="*/ 1174173 h 1450224"/>
              <a:gd name="connsiteX4" fmla="*/ 0 w 491490"/>
              <a:gd name="connsiteY4" fmla="*/ 256309 h 145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0" h="1450224">
                <a:moveTo>
                  <a:pt x="0" y="256309"/>
                </a:moveTo>
                <a:lnTo>
                  <a:pt x="480753" y="0"/>
                </a:lnTo>
                <a:lnTo>
                  <a:pt x="491490" y="1450224"/>
                </a:lnTo>
                <a:lnTo>
                  <a:pt x="10391" y="1174173"/>
                </a:lnTo>
                <a:cubicBezTo>
                  <a:pt x="8197" y="860598"/>
                  <a:pt x="2194" y="569884"/>
                  <a:pt x="0" y="256309"/>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zabadkézi sokszög 13"/>
          <p:cNvSpPr/>
          <p:nvPr/>
        </p:nvSpPr>
        <p:spPr>
          <a:xfrm>
            <a:off x="2538248" y="1792574"/>
            <a:ext cx="827117" cy="1455073"/>
          </a:xfrm>
          <a:custGeom>
            <a:avLst/>
            <a:gdLst>
              <a:gd name="connsiteX0" fmla="*/ 0 w 1629295"/>
              <a:gd name="connsiteY0" fmla="*/ 955963 h 1413163"/>
              <a:gd name="connsiteX1" fmla="*/ 24939 w 1629295"/>
              <a:gd name="connsiteY1" fmla="*/ 199505 h 1413163"/>
              <a:gd name="connsiteX2" fmla="*/ 748146 w 1629295"/>
              <a:gd name="connsiteY2" fmla="*/ 0 h 1413163"/>
              <a:gd name="connsiteX3" fmla="*/ 1620982 w 1629295"/>
              <a:gd name="connsiteY3" fmla="*/ 182880 h 1413163"/>
              <a:gd name="connsiteX4" fmla="*/ 1629295 w 1629295"/>
              <a:gd name="connsiteY4" fmla="*/ 1113905 h 1413163"/>
              <a:gd name="connsiteX5" fmla="*/ 872837 w 1629295"/>
              <a:gd name="connsiteY5" fmla="*/ 1413163 h 1413163"/>
              <a:gd name="connsiteX6" fmla="*/ 0 w 1629295"/>
              <a:gd name="connsiteY6" fmla="*/ 955963 h 1413163"/>
              <a:gd name="connsiteX0" fmla="*/ 0 w 1629295"/>
              <a:gd name="connsiteY0" fmla="*/ 955963 h 1413163"/>
              <a:gd name="connsiteX1" fmla="*/ 24939 w 1629295"/>
              <a:gd name="connsiteY1" fmla="*/ 199505 h 1413163"/>
              <a:gd name="connsiteX2" fmla="*/ 748146 w 1629295"/>
              <a:gd name="connsiteY2" fmla="*/ 0 h 1413163"/>
              <a:gd name="connsiteX3" fmla="*/ 1629295 w 1629295"/>
              <a:gd name="connsiteY3" fmla="*/ 1113905 h 1413163"/>
              <a:gd name="connsiteX4" fmla="*/ 872837 w 1629295"/>
              <a:gd name="connsiteY4" fmla="*/ 1413163 h 1413163"/>
              <a:gd name="connsiteX5" fmla="*/ 0 w 1629295"/>
              <a:gd name="connsiteY5" fmla="*/ 955963 h 1413163"/>
              <a:gd name="connsiteX0" fmla="*/ 0 w 872837"/>
              <a:gd name="connsiteY0" fmla="*/ 955963 h 1413163"/>
              <a:gd name="connsiteX1" fmla="*/ 24939 w 872837"/>
              <a:gd name="connsiteY1" fmla="*/ 199505 h 1413163"/>
              <a:gd name="connsiteX2" fmla="*/ 748146 w 872837"/>
              <a:gd name="connsiteY2" fmla="*/ 0 h 1413163"/>
              <a:gd name="connsiteX3" fmla="*/ 872837 w 872837"/>
              <a:gd name="connsiteY3" fmla="*/ 1413163 h 1413163"/>
              <a:gd name="connsiteX4" fmla="*/ 0 w 872837"/>
              <a:gd name="connsiteY4" fmla="*/ 955963 h 1413163"/>
              <a:gd name="connsiteX0" fmla="*/ 0 w 872837"/>
              <a:gd name="connsiteY0" fmla="*/ 929293 h 1386493"/>
              <a:gd name="connsiteX1" fmla="*/ 24939 w 872837"/>
              <a:gd name="connsiteY1" fmla="*/ 172835 h 1386493"/>
              <a:gd name="connsiteX2" fmla="*/ 732906 w 872837"/>
              <a:gd name="connsiteY2" fmla="*/ 0 h 1386493"/>
              <a:gd name="connsiteX3" fmla="*/ 872837 w 872837"/>
              <a:gd name="connsiteY3" fmla="*/ 1386493 h 1386493"/>
              <a:gd name="connsiteX4" fmla="*/ 0 w 872837"/>
              <a:gd name="connsiteY4" fmla="*/ 929293 h 1386493"/>
              <a:gd name="connsiteX0" fmla="*/ 0 w 872837"/>
              <a:gd name="connsiteY0" fmla="*/ 929293 h 1386493"/>
              <a:gd name="connsiteX1" fmla="*/ 40179 w 872837"/>
              <a:gd name="connsiteY1" fmla="*/ 195695 h 1386493"/>
              <a:gd name="connsiteX2" fmla="*/ 732906 w 872837"/>
              <a:gd name="connsiteY2" fmla="*/ 0 h 1386493"/>
              <a:gd name="connsiteX3" fmla="*/ 872837 w 872837"/>
              <a:gd name="connsiteY3" fmla="*/ 1386493 h 1386493"/>
              <a:gd name="connsiteX4" fmla="*/ 0 w 872837"/>
              <a:gd name="connsiteY4" fmla="*/ 929293 h 1386493"/>
              <a:gd name="connsiteX0" fmla="*/ 0 w 857597"/>
              <a:gd name="connsiteY0" fmla="*/ 975013 h 1386493"/>
              <a:gd name="connsiteX1" fmla="*/ 24939 w 857597"/>
              <a:gd name="connsiteY1" fmla="*/ 195695 h 1386493"/>
              <a:gd name="connsiteX2" fmla="*/ 717666 w 857597"/>
              <a:gd name="connsiteY2" fmla="*/ 0 h 1386493"/>
              <a:gd name="connsiteX3" fmla="*/ 857597 w 857597"/>
              <a:gd name="connsiteY3" fmla="*/ 1386493 h 1386493"/>
              <a:gd name="connsiteX4" fmla="*/ 0 w 857597"/>
              <a:gd name="connsiteY4" fmla="*/ 975013 h 1386493"/>
              <a:gd name="connsiteX0" fmla="*/ 0 w 838547"/>
              <a:gd name="connsiteY0" fmla="*/ 975013 h 1413163"/>
              <a:gd name="connsiteX1" fmla="*/ 24939 w 838547"/>
              <a:gd name="connsiteY1" fmla="*/ 195695 h 1413163"/>
              <a:gd name="connsiteX2" fmla="*/ 717666 w 838547"/>
              <a:gd name="connsiteY2" fmla="*/ 0 h 1413163"/>
              <a:gd name="connsiteX3" fmla="*/ 838547 w 838547"/>
              <a:gd name="connsiteY3" fmla="*/ 1413163 h 1413163"/>
              <a:gd name="connsiteX4" fmla="*/ 0 w 838547"/>
              <a:gd name="connsiteY4" fmla="*/ 975013 h 1413163"/>
              <a:gd name="connsiteX0" fmla="*/ 0 w 838547"/>
              <a:gd name="connsiteY0" fmla="*/ 986443 h 1424593"/>
              <a:gd name="connsiteX1" fmla="*/ 24939 w 838547"/>
              <a:gd name="connsiteY1" fmla="*/ 207125 h 1424593"/>
              <a:gd name="connsiteX2" fmla="*/ 706236 w 838547"/>
              <a:gd name="connsiteY2" fmla="*/ 0 h 1424593"/>
              <a:gd name="connsiteX3" fmla="*/ 838547 w 838547"/>
              <a:gd name="connsiteY3" fmla="*/ 1424593 h 1424593"/>
              <a:gd name="connsiteX4" fmla="*/ 0 w 838547"/>
              <a:gd name="connsiteY4" fmla="*/ 986443 h 1424593"/>
              <a:gd name="connsiteX0" fmla="*/ 0 w 838547"/>
              <a:gd name="connsiteY0" fmla="*/ 978823 h 1416973"/>
              <a:gd name="connsiteX1" fmla="*/ 24939 w 838547"/>
              <a:gd name="connsiteY1" fmla="*/ 199505 h 1416973"/>
              <a:gd name="connsiteX2" fmla="*/ 706236 w 838547"/>
              <a:gd name="connsiteY2" fmla="*/ 0 h 1416973"/>
              <a:gd name="connsiteX3" fmla="*/ 838547 w 838547"/>
              <a:gd name="connsiteY3" fmla="*/ 1416973 h 1416973"/>
              <a:gd name="connsiteX4" fmla="*/ 0 w 838547"/>
              <a:gd name="connsiteY4" fmla="*/ 978823 h 1416973"/>
              <a:gd name="connsiteX0" fmla="*/ 0 w 838547"/>
              <a:gd name="connsiteY0" fmla="*/ 978823 h 1416973"/>
              <a:gd name="connsiteX1" fmla="*/ 28749 w 838547"/>
              <a:gd name="connsiteY1" fmla="*/ 176645 h 1416973"/>
              <a:gd name="connsiteX2" fmla="*/ 706236 w 838547"/>
              <a:gd name="connsiteY2" fmla="*/ 0 h 1416973"/>
              <a:gd name="connsiteX3" fmla="*/ 838547 w 838547"/>
              <a:gd name="connsiteY3" fmla="*/ 1416973 h 1416973"/>
              <a:gd name="connsiteX4" fmla="*/ 0 w 838547"/>
              <a:gd name="connsiteY4" fmla="*/ 978823 h 1416973"/>
              <a:gd name="connsiteX0" fmla="*/ 0 w 838547"/>
              <a:gd name="connsiteY0" fmla="*/ 978823 h 1416973"/>
              <a:gd name="connsiteX1" fmla="*/ 28749 w 838547"/>
              <a:gd name="connsiteY1" fmla="*/ 188075 h 1416973"/>
              <a:gd name="connsiteX2" fmla="*/ 706236 w 838547"/>
              <a:gd name="connsiteY2" fmla="*/ 0 h 1416973"/>
              <a:gd name="connsiteX3" fmla="*/ 838547 w 838547"/>
              <a:gd name="connsiteY3" fmla="*/ 1416973 h 1416973"/>
              <a:gd name="connsiteX4" fmla="*/ 0 w 838547"/>
              <a:gd name="connsiteY4" fmla="*/ 978823 h 1416973"/>
              <a:gd name="connsiteX0" fmla="*/ 0 w 819497"/>
              <a:gd name="connsiteY0" fmla="*/ 978823 h 1447453"/>
              <a:gd name="connsiteX1" fmla="*/ 28749 w 819497"/>
              <a:gd name="connsiteY1" fmla="*/ 188075 h 1447453"/>
              <a:gd name="connsiteX2" fmla="*/ 706236 w 819497"/>
              <a:gd name="connsiteY2" fmla="*/ 0 h 1447453"/>
              <a:gd name="connsiteX3" fmla="*/ 819497 w 819497"/>
              <a:gd name="connsiteY3" fmla="*/ 1447453 h 1447453"/>
              <a:gd name="connsiteX4" fmla="*/ 0 w 819497"/>
              <a:gd name="connsiteY4" fmla="*/ 978823 h 1447453"/>
              <a:gd name="connsiteX0" fmla="*/ 0 w 830927"/>
              <a:gd name="connsiteY0" fmla="*/ 978823 h 1470313"/>
              <a:gd name="connsiteX1" fmla="*/ 28749 w 830927"/>
              <a:gd name="connsiteY1" fmla="*/ 188075 h 1470313"/>
              <a:gd name="connsiteX2" fmla="*/ 706236 w 830927"/>
              <a:gd name="connsiteY2" fmla="*/ 0 h 1470313"/>
              <a:gd name="connsiteX3" fmla="*/ 830927 w 830927"/>
              <a:gd name="connsiteY3" fmla="*/ 1470313 h 1470313"/>
              <a:gd name="connsiteX4" fmla="*/ 0 w 830927"/>
              <a:gd name="connsiteY4" fmla="*/ 978823 h 1470313"/>
              <a:gd name="connsiteX0" fmla="*/ 0 w 830927"/>
              <a:gd name="connsiteY0" fmla="*/ 971203 h 1462693"/>
              <a:gd name="connsiteX1" fmla="*/ 28749 w 830927"/>
              <a:gd name="connsiteY1" fmla="*/ 180455 h 1462693"/>
              <a:gd name="connsiteX2" fmla="*/ 698616 w 830927"/>
              <a:gd name="connsiteY2" fmla="*/ 0 h 1462693"/>
              <a:gd name="connsiteX3" fmla="*/ 830927 w 830927"/>
              <a:gd name="connsiteY3" fmla="*/ 1462693 h 1462693"/>
              <a:gd name="connsiteX4" fmla="*/ 0 w 830927"/>
              <a:gd name="connsiteY4" fmla="*/ 971203 h 1462693"/>
              <a:gd name="connsiteX0" fmla="*/ 0 w 842357"/>
              <a:gd name="connsiteY0" fmla="*/ 971203 h 1462693"/>
              <a:gd name="connsiteX1" fmla="*/ 28749 w 842357"/>
              <a:gd name="connsiteY1" fmla="*/ 180455 h 1462693"/>
              <a:gd name="connsiteX2" fmla="*/ 698616 w 842357"/>
              <a:gd name="connsiteY2" fmla="*/ 0 h 1462693"/>
              <a:gd name="connsiteX3" fmla="*/ 842357 w 842357"/>
              <a:gd name="connsiteY3" fmla="*/ 1462693 h 1462693"/>
              <a:gd name="connsiteX4" fmla="*/ 0 w 842357"/>
              <a:gd name="connsiteY4" fmla="*/ 971203 h 1462693"/>
              <a:gd name="connsiteX0" fmla="*/ 0 w 827117"/>
              <a:gd name="connsiteY0" fmla="*/ 971203 h 1455073"/>
              <a:gd name="connsiteX1" fmla="*/ 28749 w 827117"/>
              <a:gd name="connsiteY1" fmla="*/ 180455 h 1455073"/>
              <a:gd name="connsiteX2" fmla="*/ 698616 w 827117"/>
              <a:gd name="connsiteY2" fmla="*/ 0 h 1455073"/>
              <a:gd name="connsiteX3" fmla="*/ 827117 w 827117"/>
              <a:gd name="connsiteY3" fmla="*/ 1455073 h 1455073"/>
              <a:gd name="connsiteX4" fmla="*/ 0 w 827117"/>
              <a:gd name="connsiteY4" fmla="*/ 971203 h 1455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117" h="1455073">
                <a:moveTo>
                  <a:pt x="0" y="971203"/>
                </a:moveTo>
                <a:lnTo>
                  <a:pt x="28749" y="180455"/>
                </a:lnTo>
                <a:lnTo>
                  <a:pt x="698616" y="0"/>
                </a:lnTo>
                <a:lnTo>
                  <a:pt x="827117" y="1455073"/>
                </a:lnTo>
                <a:lnTo>
                  <a:pt x="0" y="971203"/>
                </a:ln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zövegdoboz 14"/>
          <p:cNvSpPr txBox="1"/>
          <p:nvPr/>
        </p:nvSpPr>
        <p:spPr>
          <a:xfrm>
            <a:off x="5086400" y="1562536"/>
            <a:ext cx="3092513" cy="1785104"/>
          </a:xfrm>
          <a:prstGeom prst="rect">
            <a:avLst/>
          </a:prstGeom>
          <a:noFill/>
        </p:spPr>
        <p:txBody>
          <a:bodyPr wrap="none" rtlCol="0">
            <a:spAutoFit/>
          </a:bodyPr>
          <a:lstStyle/>
          <a:p>
            <a:pPr algn="l"/>
            <a:r>
              <a:rPr lang="en-US" dirty="0" err="1" smtClean="0">
                <a:latin typeface="+mn-lt"/>
              </a:rPr>
              <a:t>Robbant</a:t>
            </a:r>
            <a:r>
              <a:rPr lang="hu-HU" dirty="0" smtClean="0">
                <a:latin typeface="+mn-lt"/>
              </a:rPr>
              <a:t>á</a:t>
            </a:r>
            <a:r>
              <a:rPr lang="en-US" dirty="0" smtClean="0">
                <a:latin typeface="+mn-lt"/>
              </a:rPr>
              <a:t>s </a:t>
            </a:r>
            <a:r>
              <a:rPr lang="en-US" dirty="0" err="1" smtClean="0">
                <a:latin typeface="+mn-lt"/>
              </a:rPr>
              <a:t>ut</a:t>
            </a:r>
            <a:r>
              <a:rPr lang="hu-HU" dirty="0" smtClean="0">
                <a:latin typeface="+mn-lt"/>
              </a:rPr>
              <a:t>á</a:t>
            </a:r>
            <a:r>
              <a:rPr lang="en-US" dirty="0" smtClean="0">
                <a:latin typeface="+mn-lt"/>
              </a:rPr>
              <a:t>n</a:t>
            </a:r>
            <a:r>
              <a:rPr lang="hu-HU" dirty="0" smtClean="0">
                <a:latin typeface="+mn-lt"/>
              </a:rPr>
              <a:t>: </a:t>
            </a:r>
            <a:endParaRPr lang="en-US" dirty="0" smtClean="0">
              <a:latin typeface="+mn-lt"/>
            </a:endParaRPr>
          </a:p>
          <a:p>
            <a:pPr algn="l"/>
            <a:r>
              <a:rPr lang="en-US" dirty="0">
                <a:latin typeface="+mn-lt"/>
              </a:rPr>
              <a:t>	</a:t>
            </a:r>
            <a:r>
              <a:rPr lang="hu-HU" dirty="0" smtClean="0">
                <a:latin typeface="+mn-lt"/>
              </a:rPr>
              <a:t>él</a:t>
            </a:r>
            <a:r>
              <a:rPr lang="en-US" dirty="0" smtClean="0">
                <a:latin typeface="+mn-lt"/>
              </a:rPr>
              <a:t>’=</a:t>
            </a:r>
            <a:r>
              <a:rPr lang="hu-HU" dirty="0" smtClean="0">
                <a:latin typeface="+mn-lt"/>
              </a:rPr>
              <a:t>él </a:t>
            </a:r>
            <a:r>
              <a:rPr lang="en-US" dirty="0" smtClean="0">
                <a:latin typeface="+mn-lt"/>
              </a:rPr>
              <a:t>– (lap</a:t>
            </a:r>
            <a:r>
              <a:rPr lang="en-US" dirty="0">
                <a:latin typeface="+mn-lt"/>
              </a:rPr>
              <a:t> – </a:t>
            </a:r>
            <a:r>
              <a:rPr lang="en-US" dirty="0" smtClean="0">
                <a:latin typeface="+mn-lt"/>
              </a:rPr>
              <a:t>1)</a:t>
            </a:r>
          </a:p>
          <a:p>
            <a:pPr algn="l"/>
            <a:endParaRPr lang="hu-HU" sz="1400" dirty="0" smtClean="0">
              <a:latin typeface="+mn-lt"/>
            </a:endParaRPr>
          </a:p>
          <a:p>
            <a:pPr algn="l"/>
            <a:r>
              <a:rPr lang="en-US" dirty="0" err="1" smtClean="0">
                <a:latin typeface="+mn-lt"/>
              </a:rPr>
              <a:t>Marad</a:t>
            </a:r>
            <a:r>
              <a:rPr lang="en-US" dirty="0" smtClean="0">
                <a:latin typeface="+mn-lt"/>
              </a:rPr>
              <a:t> e</a:t>
            </a:r>
            <a:r>
              <a:rPr lang="hu-HU" dirty="0" err="1" smtClean="0">
                <a:latin typeface="+mn-lt"/>
              </a:rPr>
              <a:t>gy</a:t>
            </a:r>
            <a:r>
              <a:rPr lang="hu-HU" dirty="0" smtClean="0">
                <a:latin typeface="+mn-lt"/>
              </a:rPr>
              <a:t> </a:t>
            </a:r>
            <a:r>
              <a:rPr lang="hu-HU" dirty="0" err="1" smtClean="0">
                <a:latin typeface="+mn-lt"/>
              </a:rPr>
              <a:t>fagráf</a:t>
            </a:r>
            <a:r>
              <a:rPr lang="hu-HU" dirty="0" smtClean="0">
                <a:latin typeface="+mn-lt"/>
              </a:rPr>
              <a:t>:</a:t>
            </a:r>
          </a:p>
          <a:p>
            <a:pPr algn="l"/>
            <a:r>
              <a:rPr lang="hu-HU" dirty="0">
                <a:latin typeface="+mn-lt"/>
              </a:rPr>
              <a:t>	</a:t>
            </a:r>
            <a:r>
              <a:rPr lang="hu-HU" dirty="0" smtClean="0">
                <a:latin typeface="+mn-lt"/>
              </a:rPr>
              <a:t>él</a:t>
            </a:r>
            <a:r>
              <a:rPr lang="en-US" dirty="0" smtClean="0">
                <a:latin typeface="+mn-lt"/>
              </a:rPr>
              <a:t>’=</a:t>
            </a:r>
            <a:r>
              <a:rPr lang="en-US" dirty="0" err="1" smtClean="0">
                <a:latin typeface="+mn-lt"/>
              </a:rPr>
              <a:t>cs</a:t>
            </a:r>
            <a:r>
              <a:rPr lang="hu-HU" dirty="0" err="1" smtClean="0">
                <a:latin typeface="+mn-lt"/>
              </a:rPr>
              <a:t>úcs</a:t>
            </a:r>
            <a:r>
              <a:rPr lang="hu-HU" dirty="0" smtClean="0">
                <a:latin typeface="+mn-lt"/>
              </a:rPr>
              <a:t> </a:t>
            </a:r>
            <a:r>
              <a:rPr lang="en-US" dirty="0">
                <a:latin typeface="+mn-lt"/>
              </a:rPr>
              <a:t>–</a:t>
            </a:r>
            <a:r>
              <a:rPr lang="hu-HU" dirty="0" smtClean="0">
                <a:latin typeface="+mn-lt"/>
              </a:rPr>
              <a:t> 1</a:t>
            </a:r>
            <a:endParaRPr lang="en-US" dirty="0">
              <a:latin typeface="+mn-lt"/>
            </a:endParaRPr>
          </a:p>
        </p:txBody>
      </p:sp>
      <p:sp>
        <p:nvSpPr>
          <p:cNvPr id="16" name="Téglalap 15"/>
          <p:cNvSpPr/>
          <p:nvPr/>
        </p:nvSpPr>
        <p:spPr>
          <a:xfrm>
            <a:off x="2759489" y="3654423"/>
            <a:ext cx="2805576" cy="461665"/>
          </a:xfrm>
          <a:prstGeom prst="rect">
            <a:avLst/>
          </a:prstGeom>
          <a:ln>
            <a:solidFill>
              <a:schemeClr val="tx1"/>
            </a:solidFill>
          </a:ln>
        </p:spPr>
        <p:txBody>
          <a:bodyPr wrap="none">
            <a:spAutoFit/>
          </a:bodyPr>
          <a:lstStyle/>
          <a:p>
            <a:r>
              <a:rPr lang="hu-HU" altLang="hu-HU" dirty="0">
                <a:latin typeface="+mn-lt"/>
              </a:rPr>
              <a:t>csúcs + </a:t>
            </a:r>
            <a:r>
              <a:rPr lang="hu-HU" altLang="hu-HU" dirty="0" smtClean="0">
                <a:latin typeface="+mn-lt"/>
              </a:rPr>
              <a:t>lap = </a:t>
            </a:r>
            <a:r>
              <a:rPr lang="hu-HU" altLang="hu-HU" dirty="0">
                <a:latin typeface="+mn-lt"/>
              </a:rPr>
              <a:t>él + </a:t>
            </a:r>
            <a:r>
              <a:rPr lang="hu-HU" altLang="hu-HU" dirty="0" smtClean="0">
                <a:latin typeface="+mn-lt"/>
              </a:rPr>
              <a:t>2db</a:t>
            </a:r>
            <a:endParaRPr lang="hu-HU" altLang="hu-HU" dirty="0">
              <a:latin typeface="+mn-lt"/>
            </a:endParaRPr>
          </a:p>
        </p:txBody>
      </p:sp>
      <p:sp>
        <p:nvSpPr>
          <p:cNvPr id="17" name="Hatszög 16"/>
          <p:cNvSpPr/>
          <p:nvPr/>
        </p:nvSpPr>
        <p:spPr>
          <a:xfrm>
            <a:off x="271556" y="5412055"/>
            <a:ext cx="792088" cy="360040"/>
          </a:xfrm>
          <a:prstGeom prst="hexag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zabályos ötszög 17"/>
          <p:cNvSpPr/>
          <p:nvPr/>
        </p:nvSpPr>
        <p:spPr>
          <a:xfrm>
            <a:off x="1777737" y="5412055"/>
            <a:ext cx="729787" cy="360040"/>
          </a:xfrm>
          <a:prstGeom prst="pentag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atszög 18"/>
          <p:cNvSpPr/>
          <p:nvPr/>
        </p:nvSpPr>
        <p:spPr>
          <a:xfrm>
            <a:off x="271556" y="5923319"/>
            <a:ext cx="792088" cy="360040"/>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zabályos ötszög 19"/>
          <p:cNvSpPr/>
          <p:nvPr/>
        </p:nvSpPr>
        <p:spPr>
          <a:xfrm>
            <a:off x="1777737" y="5923319"/>
            <a:ext cx="729787" cy="360040"/>
          </a:xfrm>
          <a:prstGeom prst="pent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zabadkézi sokszög 21"/>
          <p:cNvSpPr/>
          <p:nvPr/>
        </p:nvSpPr>
        <p:spPr>
          <a:xfrm>
            <a:off x="251520" y="5122538"/>
            <a:ext cx="2267712" cy="457566"/>
          </a:xfrm>
          <a:custGeom>
            <a:avLst/>
            <a:gdLst>
              <a:gd name="connsiteX0" fmla="*/ 0 w 2267712"/>
              <a:gd name="connsiteY0" fmla="*/ 567029 h 567029"/>
              <a:gd name="connsiteX1" fmla="*/ 1078992 w 2267712"/>
              <a:gd name="connsiteY1" fmla="*/ 101 h 567029"/>
              <a:gd name="connsiteX2" fmla="*/ 2267712 w 2267712"/>
              <a:gd name="connsiteY2" fmla="*/ 530453 h 567029"/>
              <a:gd name="connsiteX0" fmla="*/ 0 w 2267712"/>
              <a:gd name="connsiteY0" fmla="*/ 567029 h 567029"/>
              <a:gd name="connsiteX1" fmla="*/ 1078992 w 2267712"/>
              <a:gd name="connsiteY1" fmla="*/ 101 h 567029"/>
              <a:gd name="connsiteX2" fmla="*/ 2267712 w 2267712"/>
              <a:gd name="connsiteY2" fmla="*/ 530453 h 567029"/>
              <a:gd name="connsiteX0" fmla="*/ 0 w 2267712"/>
              <a:gd name="connsiteY0" fmla="*/ 566928 h 566928"/>
              <a:gd name="connsiteX1" fmla="*/ 1078992 w 2267712"/>
              <a:gd name="connsiteY1" fmla="*/ 0 h 566928"/>
              <a:gd name="connsiteX2" fmla="*/ 2267712 w 2267712"/>
              <a:gd name="connsiteY2" fmla="*/ 530352 h 566928"/>
              <a:gd name="connsiteX0" fmla="*/ 0 w 2267712"/>
              <a:gd name="connsiteY0" fmla="*/ 408963 h 408963"/>
              <a:gd name="connsiteX1" fmla="*/ 1088136 w 2267712"/>
              <a:gd name="connsiteY1" fmla="*/ 6627 h 408963"/>
              <a:gd name="connsiteX2" fmla="*/ 2267712 w 2267712"/>
              <a:gd name="connsiteY2" fmla="*/ 372387 h 408963"/>
              <a:gd name="connsiteX0" fmla="*/ 0 w 2267712"/>
              <a:gd name="connsiteY0" fmla="*/ 457566 h 457566"/>
              <a:gd name="connsiteX1" fmla="*/ 1088136 w 2267712"/>
              <a:gd name="connsiteY1" fmla="*/ 366 h 457566"/>
              <a:gd name="connsiteX2" fmla="*/ 2267712 w 2267712"/>
              <a:gd name="connsiteY2" fmla="*/ 420990 h 457566"/>
            </a:gdLst>
            <a:ahLst/>
            <a:cxnLst>
              <a:cxn ang="0">
                <a:pos x="connsiteX0" y="connsiteY0"/>
              </a:cxn>
              <a:cxn ang="0">
                <a:pos x="connsiteX1" y="connsiteY1"/>
              </a:cxn>
              <a:cxn ang="0">
                <a:pos x="connsiteX2" y="connsiteY2"/>
              </a:cxn>
            </a:cxnLst>
            <a:rect l="l" t="t" r="r" b="b"/>
            <a:pathLst>
              <a:path w="2267712" h="457566">
                <a:moveTo>
                  <a:pt x="0" y="457566"/>
                </a:moveTo>
                <a:cubicBezTo>
                  <a:pt x="103632" y="-51450"/>
                  <a:pt x="710184" y="6462"/>
                  <a:pt x="1088136" y="366"/>
                </a:cubicBezTo>
                <a:cubicBezTo>
                  <a:pt x="1466088" y="-5730"/>
                  <a:pt x="2118360" y="61326"/>
                  <a:pt x="2267712" y="4209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zabadkézi sokszög 22"/>
          <p:cNvSpPr/>
          <p:nvPr/>
        </p:nvSpPr>
        <p:spPr>
          <a:xfrm flipV="1">
            <a:off x="263798" y="6101468"/>
            <a:ext cx="2246966" cy="571915"/>
          </a:xfrm>
          <a:custGeom>
            <a:avLst/>
            <a:gdLst>
              <a:gd name="connsiteX0" fmla="*/ 0 w 2267712"/>
              <a:gd name="connsiteY0" fmla="*/ 567029 h 567029"/>
              <a:gd name="connsiteX1" fmla="*/ 1078992 w 2267712"/>
              <a:gd name="connsiteY1" fmla="*/ 101 h 567029"/>
              <a:gd name="connsiteX2" fmla="*/ 2267712 w 2267712"/>
              <a:gd name="connsiteY2" fmla="*/ 530453 h 567029"/>
              <a:gd name="connsiteX0" fmla="*/ 0 w 2267712"/>
              <a:gd name="connsiteY0" fmla="*/ 567029 h 567029"/>
              <a:gd name="connsiteX1" fmla="*/ 1078992 w 2267712"/>
              <a:gd name="connsiteY1" fmla="*/ 101 h 567029"/>
              <a:gd name="connsiteX2" fmla="*/ 2267712 w 2267712"/>
              <a:gd name="connsiteY2" fmla="*/ 530453 h 567029"/>
              <a:gd name="connsiteX0" fmla="*/ 0 w 2267712"/>
              <a:gd name="connsiteY0" fmla="*/ 566928 h 566928"/>
              <a:gd name="connsiteX1" fmla="*/ 1078992 w 2267712"/>
              <a:gd name="connsiteY1" fmla="*/ 0 h 566928"/>
              <a:gd name="connsiteX2" fmla="*/ 2267712 w 2267712"/>
              <a:gd name="connsiteY2" fmla="*/ 530352 h 566928"/>
              <a:gd name="connsiteX0" fmla="*/ 0 w 2267712"/>
              <a:gd name="connsiteY0" fmla="*/ 567049 h 586938"/>
              <a:gd name="connsiteX1" fmla="*/ 1078992 w 2267712"/>
              <a:gd name="connsiteY1" fmla="*/ 121 h 586938"/>
              <a:gd name="connsiteX2" fmla="*/ 2267712 w 2267712"/>
              <a:gd name="connsiteY2" fmla="*/ 586938 h 586938"/>
              <a:gd name="connsiteX0" fmla="*/ 0 w 2270991"/>
              <a:gd name="connsiteY0" fmla="*/ 567049 h 586938"/>
              <a:gd name="connsiteX1" fmla="*/ 1078992 w 2270991"/>
              <a:gd name="connsiteY1" fmla="*/ 121 h 586938"/>
              <a:gd name="connsiteX2" fmla="*/ 2267712 w 2270991"/>
              <a:gd name="connsiteY2" fmla="*/ 586938 h 586938"/>
              <a:gd name="connsiteX0" fmla="*/ 2717 w 2273708"/>
              <a:gd name="connsiteY0" fmla="*/ 568713 h 588602"/>
              <a:gd name="connsiteX1" fmla="*/ 1081709 w 2273708"/>
              <a:gd name="connsiteY1" fmla="*/ 1785 h 588602"/>
              <a:gd name="connsiteX2" fmla="*/ 2270429 w 2273708"/>
              <a:gd name="connsiteY2" fmla="*/ 588602 h 588602"/>
            </a:gdLst>
            <a:ahLst/>
            <a:cxnLst>
              <a:cxn ang="0">
                <a:pos x="connsiteX0" y="connsiteY0"/>
              </a:cxn>
              <a:cxn ang="0">
                <a:pos x="connsiteX1" y="connsiteY1"/>
              </a:cxn>
              <a:cxn ang="0">
                <a:pos x="connsiteX2" y="connsiteY2"/>
              </a:cxn>
            </a:cxnLst>
            <a:rect l="l" t="t" r="r" b="b"/>
            <a:pathLst>
              <a:path w="2273708" h="588602">
                <a:moveTo>
                  <a:pt x="2717" y="568713"/>
                </a:moveTo>
                <a:cubicBezTo>
                  <a:pt x="-50949" y="-43822"/>
                  <a:pt x="703757" y="-1530"/>
                  <a:pt x="1081709" y="1785"/>
                </a:cubicBezTo>
                <a:cubicBezTo>
                  <a:pt x="1459661" y="5100"/>
                  <a:pt x="2333892" y="181884"/>
                  <a:pt x="2270429" y="5886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zabadkézi sokszög 23"/>
          <p:cNvSpPr/>
          <p:nvPr/>
        </p:nvSpPr>
        <p:spPr>
          <a:xfrm>
            <a:off x="992184" y="5542965"/>
            <a:ext cx="932688" cy="238307"/>
          </a:xfrm>
          <a:custGeom>
            <a:avLst/>
            <a:gdLst>
              <a:gd name="connsiteX0" fmla="*/ 0 w 722376"/>
              <a:gd name="connsiteY0" fmla="*/ 457231 h 457231"/>
              <a:gd name="connsiteX1" fmla="*/ 246888 w 722376"/>
              <a:gd name="connsiteY1" fmla="*/ 31 h 457231"/>
              <a:gd name="connsiteX2" fmla="*/ 722376 w 722376"/>
              <a:gd name="connsiteY2" fmla="*/ 438943 h 457231"/>
              <a:gd name="connsiteX0" fmla="*/ 0 w 804672"/>
              <a:gd name="connsiteY0" fmla="*/ 643105 h 643105"/>
              <a:gd name="connsiteX1" fmla="*/ 329184 w 804672"/>
              <a:gd name="connsiteY1" fmla="*/ 3025 h 643105"/>
              <a:gd name="connsiteX2" fmla="*/ 804672 w 804672"/>
              <a:gd name="connsiteY2" fmla="*/ 441937 h 643105"/>
              <a:gd name="connsiteX0" fmla="*/ 0 w 932688"/>
              <a:gd name="connsiteY0" fmla="*/ 640098 h 640098"/>
              <a:gd name="connsiteX1" fmla="*/ 329184 w 932688"/>
              <a:gd name="connsiteY1" fmla="*/ 18 h 640098"/>
              <a:gd name="connsiteX2" fmla="*/ 932688 w 932688"/>
              <a:gd name="connsiteY2" fmla="*/ 621810 h 640098"/>
              <a:gd name="connsiteX0" fmla="*/ 0 w 932688"/>
              <a:gd name="connsiteY0" fmla="*/ 238307 h 238307"/>
              <a:gd name="connsiteX1" fmla="*/ 411480 w 932688"/>
              <a:gd name="connsiteY1" fmla="*/ 563 h 238307"/>
              <a:gd name="connsiteX2" fmla="*/ 932688 w 932688"/>
              <a:gd name="connsiteY2" fmla="*/ 220019 h 238307"/>
            </a:gdLst>
            <a:ahLst/>
            <a:cxnLst>
              <a:cxn ang="0">
                <a:pos x="connsiteX0" y="connsiteY0"/>
              </a:cxn>
              <a:cxn ang="0">
                <a:pos x="connsiteX1" y="connsiteY1"/>
              </a:cxn>
              <a:cxn ang="0">
                <a:pos x="connsiteX2" y="connsiteY2"/>
              </a:cxn>
            </a:cxnLst>
            <a:rect l="l" t="t" r="r" b="b"/>
            <a:pathLst>
              <a:path w="932688" h="238307">
                <a:moveTo>
                  <a:pt x="0" y="238307"/>
                </a:moveTo>
                <a:cubicBezTo>
                  <a:pt x="63246" y="11231"/>
                  <a:pt x="256032" y="3611"/>
                  <a:pt x="411480" y="563"/>
                </a:cubicBezTo>
                <a:cubicBezTo>
                  <a:pt x="566928" y="-2485"/>
                  <a:pt x="755142" y="-961"/>
                  <a:pt x="932688" y="22001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zabadkézi sokszög 24"/>
          <p:cNvSpPr/>
          <p:nvPr/>
        </p:nvSpPr>
        <p:spPr>
          <a:xfrm>
            <a:off x="1065336" y="6092167"/>
            <a:ext cx="713232" cy="301763"/>
          </a:xfrm>
          <a:custGeom>
            <a:avLst/>
            <a:gdLst>
              <a:gd name="connsiteX0" fmla="*/ 0 w 713232"/>
              <a:gd name="connsiteY0" fmla="*/ 9144 h 301763"/>
              <a:gd name="connsiteX1" fmla="*/ 210312 w 713232"/>
              <a:gd name="connsiteY1" fmla="*/ 301752 h 301763"/>
              <a:gd name="connsiteX2" fmla="*/ 713232 w 713232"/>
              <a:gd name="connsiteY2" fmla="*/ 0 h 301763"/>
            </a:gdLst>
            <a:ahLst/>
            <a:cxnLst>
              <a:cxn ang="0">
                <a:pos x="connsiteX0" y="connsiteY0"/>
              </a:cxn>
              <a:cxn ang="0">
                <a:pos x="connsiteX1" y="connsiteY1"/>
              </a:cxn>
              <a:cxn ang="0">
                <a:pos x="connsiteX2" y="connsiteY2"/>
              </a:cxn>
            </a:cxnLst>
            <a:rect l="l" t="t" r="r" b="b"/>
            <a:pathLst>
              <a:path w="713232" h="301763">
                <a:moveTo>
                  <a:pt x="0" y="9144"/>
                </a:moveTo>
                <a:cubicBezTo>
                  <a:pt x="45720" y="156210"/>
                  <a:pt x="91440" y="303276"/>
                  <a:pt x="210312" y="301752"/>
                </a:cubicBezTo>
                <a:cubicBezTo>
                  <a:pt x="329184" y="300228"/>
                  <a:pt x="521208" y="150114"/>
                  <a:pt x="71323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églalap 25"/>
          <p:cNvSpPr/>
          <p:nvPr/>
        </p:nvSpPr>
        <p:spPr>
          <a:xfrm>
            <a:off x="2655446" y="6081652"/>
            <a:ext cx="5949064" cy="461665"/>
          </a:xfrm>
          <a:prstGeom prst="rect">
            <a:avLst/>
          </a:prstGeom>
        </p:spPr>
        <p:txBody>
          <a:bodyPr wrap="none">
            <a:spAutoFit/>
          </a:bodyPr>
          <a:lstStyle/>
          <a:p>
            <a:pPr marL="0" indent="0">
              <a:buNone/>
            </a:pPr>
            <a:r>
              <a:rPr lang="hu-HU" altLang="hu-HU" dirty="0" smtClean="0">
                <a:latin typeface="+mn-lt"/>
              </a:rPr>
              <a:t>csúcs</a:t>
            </a:r>
            <a:r>
              <a:rPr lang="hu-HU" altLang="hu-HU" baseline="-25000" dirty="0" smtClean="0">
                <a:latin typeface="+mn-lt"/>
              </a:rPr>
              <a:t>1</a:t>
            </a:r>
            <a:r>
              <a:rPr lang="hu-HU" altLang="hu-HU" dirty="0" smtClean="0">
                <a:latin typeface="+mn-lt"/>
              </a:rPr>
              <a:t>+csúcs</a:t>
            </a:r>
            <a:r>
              <a:rPr lang="hu-HU" altLang="hu-HU" baseline="-25000" dirty="0" smtClean="0">
                <a:latin typeface="+mn-lt"/>
              </a:rPr>
              <a:t>2</a:t>
            </a:r>
            <a:r>
              <a:rPr lang="hu-HU" altLang="hu-HU" dirty="0" smtClean="0">
                <a:latin typeface="+mn-lt"/>
              </a:rPr>
              <a:t>+lap</a:t>
            </a:r>
            <a:r>
              <a:rPr lang="hu-HU" altLang="hu-HU" baseline="-25000" dirty="0">
                <a:latin typeface="+mn-lt"/>
              </a:rPr>
              <a:t>1</a:t>
            </a:r>
            <a:r>
              <a:rPr lang="hu-HU" altLang="hu-HU" dirty="0" smtClean="0">
                <a:latin typeface="+mn-lt"/>
              </a:rPr>
              <a:t>+lap</a:t>
            </a:r>
            <a:r>
              <a:rPr lang="hu-HU" altLang="hu-HU" baseline="-25000" dirty="0" smtClean="0">
                <a:latin typeface="+mn-lt"/>
              </a:rPr>
              <a:t>2</a:t>
            </a:r>
            <a:r>
              <a:rPr lang="hu-HU" altLang="hu-HU" dirty="0" smtClean="0">
                <a:latin typeface="+mn-lt"/>
              </a:rPr>
              <a:t>= él</a:t>
            </a:r>
            <a:r>
              <a:rPr lang="hu-HU" altLang="hu-HU" baseline="-25000" dirty="0">
                <a:latin typeface="+mn-lt"/>
              </a:rPr>
              <a:t>1</a:t>
            </a:r>
            <a:r>
              <a:rPr lang="hu-HU" altLang="hu-HU" dirty="0" smtClean="0">
                <a:latin typeface="+mn-lt"/>
              </a:rPr>
              <a:t>+él</a:t>
            </a:r>
            <a:r>
              <a:rPr lang="hu-HU" altLang="hu-HU" baseline="-25000" dirty="0" smtClean="0">
                <a:latin typeface="+mn-lt"/>
              </a:rPr>
              <a:t>2</a:t>
            </a:r>
            <a:r>
              <a:rPr lang="hu-HU" altLang="hu-HU" dirty="0" smtClean="0">
                <a:latin typeface="+mn-lt"/>
              </a:rPr>
              <a:t> </a:t>
            </a:r>
            <a:r>
              <a:rPr lang="hu-HU" altLang="hu-HU" dirty="0">
                <a:latin typeface="+mn-lt"/>
              </a:rPr>
              <a:t>+ </a:t>
            </a:r>
            <a:r>
              <a:rPr lang="hu-HU" altLang="hu-HU" dirty="0" smtClean="0">
                <a:latin typeface="+mn-lt"/>
              </a:rPr>
              <a:t>2(db</a:t>
            </a:r>
            <a:r>
              <a:rPr lang="hu-HU" altLang="hu-HU" baseline="-25000" dirty="0" smtClean="0">
                <a:latin typeface="+mn-lt"/>
              </a:rPr>
              <a:t>1</a:t>
            </a:r>
            <a:r>
              <a:rPr lang="hu-HU" altLang="hu-HU" dirty="0" smtClean="0">
                <a:latin typeface="+mn-lt"/>
              </a:rPr>
              <a:t>+db</a:t>
            </a:r>
            <a:r>
              <a:rPr lang="hu-HU" altLang="hu-HU" baseline="-25000" dirty="0" smtClean="0">
                <a:latin typeface="+mn-lt"/>
              </a:rPr>
              <a:t>2</a:t>
            </a:r>
            <a:r>
              <a:rPr lang="hu-HU" altLang="hu-HU" dirty="0" smtClean="0">
                <a:latin typeface="+mn-lt"/>
              </a:rPr>
              <a:t>)</a:t>
            </a:r>
            <a:endParaRPr lang="hu-HU" dirty="0">
              <a:latin typeface="+mn-lt"/>
              <a:sym typeface="Symbol"/>
            </a:endParaRPr>
          </a:p>
        </p:txBody>
      </p:sp>
      <p:sp>
        <p:nvSpPr>
          <p:cNvPr id="27" name="Jobb oldali kapcsos zárójel 26"/>
          <p:cNvSpPr/>
          <p:nvPr/>
        </p:nvSpPr>
        <p:spPr>
          <a:xfrm rot="16200000">
            <a:off x="3446001" y="5192965"/>
            <a:ext cx="367467" cy="1452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Jobb oldali kapcsos zárójel 27"/>
          <p:cNvSpPr/>
          <p:nvPr/>
        </p:nvSpPr>
        <p:spPr>
          <a:xfrm rot="16200000">
            <a:off x="4967121" y="5419266"/>
            <a:ext cx="367467" cy="10136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Jobb oldali kapcsos zárójel 28"/>
          <p:cNvSpPr/>
          <p:nvPr/>
        </p:nvSpPr>
        <p:spPr>
          <a:xfrm rot="16200000">
            <a:off x="6177638" y="5569993"/>
            <a:ext cx="352582" cy="683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Jobb oldali kapcsos zárójel 29"/>
          <p:cNvSpPr/>
          <p:nvPr/>
        </p:nvSpPr>
        <p:spPr>
          <a:xfrm rot="16200000">
            <a:off x="7628836" y="5422264"/>
            <a:ext cx="374376" cy="10007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zövegdoboz 30"/>
          <p:cNvSpPr txBox="1"/>
          <p:nvPr/>
        </p:nvSpPr>
        <p:spPr>
          <a:xfrm>
            <a:off x="3419872" y="5315495"/>
            <a:ext cx="441146" cy="461665"/>
          </a:xfrm>
          <a:prstGeom prst="rect">
            <a:avLst/>
          </a:prstGeom>
          <a:noFill/>
        </p:spPr>
        <p:txBody>
          <a:bodyPr wrap="none" rtlCol="0">
            <a:spAutoFit/>
          </a:bodyPr>
          <a:lstStyle/>
          <a:p>
            <a:r>
              <a:rPr lang="hu-HU" dirty="0" err="1" smtClean="0"/>
              <a:t>-k</a:t>
            </a:r>
            <a:endParaRPr lang="en-US" dirty="0"/>
          </a:p>
        </p:txBody>
      </p:sp>
      <p:sp>
        <p:nvSpPr>
          <p:cNvPr id="32" name="Szövegdoboz 31"/>
          <p:cNvSpPr txBox="1"/>
          <p:nvPr/>
        </p:nvSpPr>
        <p:spPr>
          <a:xfrm>
            <a:off x="6119633" y="5317758"/>
            <a:ext cx="441146" cy="461665"/>
          </a:xfrm>
          <a:prstGeom prst="rect">
            <a:avLst/>
          </a:prstGeom>
          <a:noFill/>
        </p:spPr>
        <p:txBody>
          <a:bodyPr wrap="none" rtlCol="0">
            <a:spAutoFit/>
          </a:bodyPr>
          <a:lstStyle/>
          <a:p>
            <a:r>
              <a:rPr lang="hu-HU" dirty="0" err="1" smtClean="0"/>
              <a:t>-k</a:t>
            </a:r>
            <a:endParaRPr lang="en-US" dirty="0"/>
          </a:p>
        </p:txBody>
      </p:sp>
      <p:sp>
        <p:nvSpPr>
          <p:cNvPr id="33" name="Szövegdoboz 32"/>
          <p:cNvSpPr txBox="1"/>
          <p:nvPr/>
        </p:nvSpPr>
        <p:spPr>
          <a:xfrm>
            <a:off x="4895496" y="5306318"/>
            <a:ext cx="441147" cy="461665"/>
          </a:xfrm>
          <a:prstGeom prst="rect">
            <a:avLst/>
          </a:prstGeom>
          <a:noFill/>
        </p:spPr>
        <p:txBody>
          <a:bodyPr wrap="none" rtlCol="0">
            <a:spAutoFit/>
          </a:bodyPr>
          <a:lstStyle/>
          <a:p>
            <a:r>
              <a:rPr lang="hu-HU" dirty="0" smtClean="0"/>
              <a:t>-4</a:t>
            </a:r>
            <a:endParaRPr lang="en-US" dirty="0"/>
          </a:p>
        </p:txBody>
      </p:sp>
      <p:sp>
        <p:nvSpPr>
          <p:cNvPr id="34" name="Szövegdoboz 33"/>
          <p:cNvSpPr txBox="1"/>
          <p:nvPr/>
        </p:nvSpPr>
        <p:spPr>
          <a:xfrm>
            <a:off x="7596336" y="5301208"/>
            <a:ext cx="441147" cy="461665"/>
          </a:xfrm>
          <a:prstGeom prst="rect">
            <a:avLst/>
          </a:prstGeom>
          <a:noFill/>
        </p:spPr>
        <p:txBody>
          <a:bodyPr wrap="none" rtlCol="0">
            <a:spAutoFit/>
          </a:bodyPr>
          <a:lstStyle/>
          <a:p>
            <a:r>
              <a:rPr lang="hu-HU" dirty="0" smtClean="0"/>
              <a:t>-1</a:t>
            </a:r>
            <a:endParaRPr lang="en-US" dirty="0"/>
          </a:p>
        </p:txBody>
      </p:sp>
      <p:sp>
        <p:nvSpPr>
          <p:cNvPr id="35" name="Rectangle 8"/>
          <p:cNvSpPr>
            <a:spLocks noChangeArrowheads="1"/>
          </p:cNvSpPr>
          <p:nvPr/>
        </p:nvSpPr>
        <p:spPr bwMode="auto">
          <a:xfrm>
            <a:off x="4144683" y="4807402"/>
            <a:ext cx="3235630" cy="46166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6" name="Téglalap 35"/>
          <p:cNvSpPr/>
          <p:nvPr/>
        </p:nvSpPr>
        <p:spPr>
          <a:xfrm>
            <a:off x="4074036" y="4807402"/>
            <a:ext cx="3241593" cy="461665"/>
          </a:xfrm>
          <a:prstGeom prst="rect">
            <a:avLst/>
          </a:prstGeom>
        </p:spPr>
        <p:txBody>
          <a:bodyPr wrap="none">
            <a:spAutoFit/>
          </a:bodyPr>
          <a:lstStyle/>
          <a:p>
            <a:r>
              <a:rPr lang="hu-HU" altLang="hu-HU" dirty="0">
                <a:latin typeface="+mn-lt"/>
              </a:rPr>
              <a:t>csúcs + </a:t>
            </a:r>
            <a:r>
              <a:rPr lang="hu-HU" altLang="hu-HU" dirty="0" smtClean="0">
                <a:latin typeface="+mn-lt"/>
              </a:rPr>
              <a:t>lap = </a:t>
            </a:r>
            <a:r>
              <a:rPr lang="hu-HU" altLang="hu-HU" dirty="0">
                <a:latin typeface="+mn-lt"/>
              </a:rPr>
              <a:t>él + </a:t>
            </a:r>
            <a:r>
              <a:rPr lang="hu-HU" altLang="hu-HU" dirty="0" smtClean="0">
                <a:latin typeface="+mn-lt"/>
              </a:rPr>
              <a:t>2(db-</a:t>
            </a:r>
            <a:r>
              <a:rPr lang="hu-HU" altLang="hu-HU" b="1" dirty="0" smtClean="0">
                <a:latin typeface="+mn-lt"/>
              </a:rPr>
              <a:t>1</a:t>
            </a:r>
            <a:r>
              <a:rPr lang="hu-HU" altLang="hu-HU" dirty="0" smtClean="0">
                <a:latin typeface="+mn-lt"/>
              </a:rPr>
              <a:t>)</a:t>
            </a:r>
            <a:endParaRPr lang="hu-HU" altLang="hu-HU" dirty="0">
              <a:latin typeface="+mn-lt"/>
            </a:endParaRPr>
          </a:p>
        </p:txBody>
      </p:sp>
      <p:sp>
        <p:nvSpPr>
          <p:cNvPr id="37" name="Téglalap 36"/>
          <p:cNvSpPr/>
          <p:nvPr/>
        </p:nvSpPr>
        <p:spPr>
          <a:xfrm>
            <a:off x="8221038" y="5179839"/>
            <a:ext cx="753732" cy="769441"/>
          </a:xfrm>
          <a:prstGeom prst="rect">
            <a:avLst/>
          </a:prstGeom>
        </p:spPr>
        <p:txBody>
          <a:bodyPr wrap="none">
            <a:spAutoFit/>
          </a:bodyPr>
          <a:lstStyle/>
          <a:p>
            <a:pPr marL="0" indent="0">
              <a:buNone/>
            </a:pPr>
            <a:r>
              <a:rPr lang="hu-HU" altLang="hu-HU" sz="4400" dirty="0"/>
              <a:t>+?</a:t>
            </a:r>
            <a:endParaRPr lang="hu-HU" sz="4400" dirty="0">
              <a:sym typeface="Symbol"/>
            </a:endParaRPr>
          </a:p>
        </p:txBody>
      </p:sp>
      <p:sp>
        <p:nvSpPr>
          <p:cNvPr id="38" name="Téglalap 37"/>
          <p:cNvSpPr/>
          <p:nvPr/>
        </p:nvSpPr>
        <p:spPr>
          <a:xfrm>
            <a:off x="1210424" y="5047464"/>
            <a:ext cx="338554" cy="461665"/>
          </a:xfrm>
          <a:prstGeom prst="rect">
            <a:avLst/>
          </a:prstGeom>
        </p:spPr>
        <p:txBody>
          <a:bodyPr wrap="none">
            <a:spAutoFit/>
          </a:bodyPr>
          <a:lstStyle/>
          <a:p>
            <a:r>
              <a:rPr lang="hu-HU" dirty="0"/>
              <a:t>k</a:t>
            </a:r>
            <a:endParaRPr lang="en-US" dirty="0"/>
          </a:p>
        </p:txBody>
      </p:sp>
      <p:cxnSp>
        <p:nvCxnSpPr>
          <p:cNvPr id="40" name="Egyenes összekötő nyíllal 39"/>
          <p:cNvCxnSpPr/>
          <p:nvPr/>
        </p:nvCxnSpPr>
        <p:spPr>
          <a:xfrm flipH="1">
            <a:off x="827584" y="5345159"/>
            <a:ext cx="382840" cy="230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a:stCxn id="38" idx="3"/>
          </p:cNvCxnSpPr>
          <p:nvPr/>
        </p:nvCxnSpPr>
        <p:spPr>
          <a:xfrm>
            <a:off x="1548978" y="5278297"/>
            <a:ext cx="593652" cy="3838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églalap 6"/>
          <p:cNvSpPr/>
          <p:nvPr/>
        </p:nvSpPr>
        <p:spPr>
          <a:xfrm>
            <a:off x="6843363" y="4002931"/>
            <a:ext cx="731289" cy="461665"/>
          </a:xfrm>
          <a:prstGeom prst="rect">
            <a:avLst/>
          </a:prstGeom>
        </p:spPr>
        <p:txBody>
          <a:bodyPr wrap="none">
            <a:spAutoFit/>
          </a:bodyPr>
          <a:lstStyle/>
          <a:p>
            <a:r>
              <a:rPr lang="hu-HU" altLang="hu-HU" dirty="0"/>
              <a:t>lyuk</a:t>
            </a:r>
            <a:endParaRPr lang="en-US" dirty="0"/>
          </a:p>
        </p:txBody>
      </p:sp>
      <p:cxnSp>
        <p:nvCxnSpPr>
          <p:cNvPr id="39" name="Egyenes összekötő nyíllal 38"/>
          <p:cNvCxnSpPr>
            <a:stCxn id="7" idx="2"/>
          </p:cNvCxnSpPr>
          <p:nvPr/>
        </p:nvCxnSpPr>
        <p:spPr>
          <a:xfrm flipH="1">
            <a:off x="6991427" y="4464596"/>
            <a:ext cx="217581" cy="404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09986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Freeform 2"/>
          <p:cNvSpPr>
            <a:spLocks/>
          </p:cNvSpPr>
          <p:nvPr/>
        </p:nvSpPr>
        <p:spPr bwMode="auto">
          <a:xfrm>
            <a:off x="6899275" y="4953000"/>
            <a:ext cx="568325" cy="1482725"/>
          </a:xfrm>
          <a:custGeom>
            <a:avLst/>
            <a:gdLst>
              <a:gd name="T0" fmla="*/ 2147483647 w 358"/>
              <a:gd name="T1" fmla="*/ 2147483647 h 934"/>
              <a:gd name="T2" fmla="*/ 2147483647 w 358"/>
              <a:gd name="T3" fmla="*/ 0 h 934"/>
              <a:gd name="T4" fmla="*/ 0 w 358"/>
              <a:gd name="T5" fmla="*/ 2147483647 h 934"/>
              <a:gd name="T6" fmla="*/ 2147483647 w 358"/>
              <a:gd name="T7" fmla="*/ 2147483647 h 934"/>
              <a:gd name="T8" fmla="*/ 0 60000 65536"/>
              <a:gd name="T9" fmla="*/ 0 60000 65536"/>
              <a:gd name="T10" fmla="*/ 0 60000 65536"/>
              <a:gd name="T11" fmla="*/ 0 60000 65536"/>
              <a:gd name="T12" fmla="*/ 0 w 358"/>
              <a:gd name="T13" fmla="*/ 0 h 934"/>
              <a:gd name="T14" fmla="*/ 358 w 358"/>
              <a:gd name="T15" fmla="*/ 934 h 934"/>
            </a:gdLst>
            <a:ahLst/>
            <a:cxnLst>
              <a:cxn ang="T8">
                <a:pos x="T0" y="T1"/>
              </a:cxn>
              <a:cxn ang="T9">
                <a:pos x="T2" y="T3"/>
              </a:cxn>
              <a:cxn ang="T10">
                <a:pos x="T4" y="T5"/>
              </a:cxn>
              <a:cxn ang="T11">
                <a:pos x="T6" y="T7"/>
              </a:cxn>
            </a:cxnLst>
            <a:rect l="T12" t="T13" r="T14" b="T15"/>
            <a:pathLst>
              <a:path w="358" h="934">
                <a:moveTo>
                  <a:pt x="358" y="480"/>
                </a:moveTo>
                <a:lnTo>
                  <a:pt x="22" y="0"/>
                </a:lnTo>
                <a:lnTo>
                  <a:pt x="0" y="934"/>
                </a:lnTo>
                <a:lnTo>
                  <a:pt x="358" y="480"/>
                </a:lnTo>
                <a:close/>
              </a:path>
            </a:pathLst>
          </a:custGeom>
          <a:solidFill>
            <a:srgbClr val="FFC000"/>
          </a:solidFill>
          <a:ln w="12700">
            <a:solidFill>
              <a:schemeClr val="tx1"/>
            </a:solidFill>
            <a:round/>
            <a:headEnd/>
            <a:tailEnd/>
          </a:ln>
        </p:spPr>
        <p:txBody>
          <a:bodyPr wrap="none" anchor="ctr"/>
          <a:lstStyle/>
          <a:p>
            <a:endParaRPr lang="hu-HU"/>
          </a:p>
        </p:txBody>
      </p:sp>
      <p:sp>
        <p:nvSpPr>
          <p:cNvPr id="32771" name="Freeform 3"/>
          <p:cNvSpPr>
            <a:spLocks/>
          </p:cNvSpPr>
          <p:nvPr/>
        </p:nvSpPr>
        <p:spPr bwMode="auto">
          <a:xfrm>
            <a:off x="7524328" y="4876800"/>
            <a:ext cx="533400" cy="1600200"/>
          </a:xfrm>
          <a:custGeom>
            <a:avLst/>
            <a:gdLst>
              <a:gd name="T0" fmla="*/ 2147483647 w 336"/>
              <a:gd name="T1" fmla="*/ 0 h 1008"/>
              <a:gd name="T2" fmla="*/ 0 w 336"/>
              <a:gd name="T3" fmla="*/ 2147483647 h 1008"/>
              <a:gd name="T4" fmla="*/ 2147483647 w 336"/>
              <a:gd name="T5" fmla="*/ 2147483647 h 1008"/>
              <a:gd name="T6" fmla="*/ 2147483647 w 336"/>
              <a:gd name="T7" fmla="*/ 0 h 1008"/>
              <a:gd name="T8" fmla="*/ 0 60000 65536"/>
              <a:gd name="T9" fmla="*/ 0 60000 65536"/>
              <a:gd name="T10" fmla="*/ 0 60000 65536"/>
              <a:gd name="T11" fmla="*/ 0 60000 65536"/>
              <a:gd name="T12" fmla="*/ 0 w 336"/>
              <a:gd name="T13" fmla="*/ 0 h 1008"/>
              <a:gd name="T14" fmla="*/ 336 w 336"/>
              <a:gd name="T15" fmla="*/ 1008 h 1008"/>
            </a:gdLst>
            <a:ahLst/>
            <a:cxnLst>
              <a:cxn ang="T8">
                <a:pos x="T0" y="T1"/>
              </a:cxn>
              <a:cxn ang="T9">
                <a:pos x="T2" y="T3"/>
              </a:cxn>
              <a:cxn ang="T10">
                <a:pos x="T4" y="T5"/>
              </a:cxn>
              <a:cxn ang="T11">
                <a:pos x="T6" y="T7"/>
              </a:cxn>
            </a:cxnLst>
            <a:rect l="T12" t="T13" r="T14" b="T15"/>
            <a:pathLst>
              <a:path w="336" h="1008">
                <a:moveTo>
                  <a:pt x="336" y="0"/>
                </a:moveTo>
                <a:lnTo>
                  <a:pt x="0" y="528"/>
                </a:lnTo>
                <a:lnTo>
                  <a:pt x="336" y="1008"/>
                </a:lnTo>
                <a:lnTo>
                  <a:pt x="336" y="0"/>
                </a:lnTo>
                <a:close/>
              </a:path>
            </a:pathLst>
          </a:custGeom>
          <a:solidFill>
            <a:srgbClr val="D60093"/>
          </a:solidFill>
          <a:ln w="12700">
            <a:solidFill>
              <a:schemeClr val="tx1"/>
            </a:solidFill>
            <a:round/>
            <a:headEnd/>
            <a:tailEnd/>
          </a:ln>
        </p:spPr>
        <p:txBody>
          <a:bodyPr wrap="none" anchor="ctr"/>
          <a:lstStyle/>
          <a:p>
            <a:endParaRPr lang="hu-HU"/>
          </a:p>
        </p:txBody>
      </p:sp>
      <p:sp>
        <p:nvSpPr>
          <p:cNvPr id="32772" name="Freeform 4"/>
          <p:cNvSpPr>
            <a:spLocks/>
          </p:cNvSpPr>
          <p:nvPr/>
        </p:nvSpPr>
        <p:spPr bwMode="auto">
          <a:xfrm>
            <a:off x="5181600" y="4876800"/>
            <a:ext cx="609600" cy="1676400"/>
          </a:xfrm>
          <a:custGeom>
            <a:avLst/>
            <a:gdLst>
              <a:gd name="T0" fmla="*/ 2147483647 w 384"/>
              <a:gd name="T1" fmla="*/ 0 h 1056"/>
              <a:gd name="T2" fmla="*/ 0 w 384"/>
              <a:gd name="T3" fmla="*/ 2147483647 h 1056"/>
              <a:gd name="T4" fmla="*/ 0 w 384"/>
              <a:gd name="T5" fmla="*/ 2147483647 h 1056"/>
              <a:gd name="T6" fmla="*/ 2147483647 w 384"/>
              <a:gd name="T7" fmla="*/ 2147483647 h 1056"/>
              <a:gd name="T8" fmla="*/ 2147483647 w 384"/>
              <a:gd name="T9" fmla="*/ 0 h 1056"/>
              <a:gd name="T10" fmla="*/ 0 60000 65536"/>
              <a:gd name="T11" fmla="*/ 0 60000 65536"/>
              <a:gd name="T12" fmla="*/ 0 60000 65536"/>
              <a:gd name="T13" fmla="*/ 0 60000 65536"/>
              <a:gd name="T14" fmla="*/ 0 60000 65536"/>
              <a:gd name="T15" fmla="*/ 0 w 384"/>
              <a:gd name="T16" fmla="*/ 0 h 1056"/>
              <a:gd name="T17" fmla="*/ 384 w 384"/>
              <a:gd name="T18" fmla="*/ 1056 h 1056"/>
            </a:gdLst>
            <a:ahLst/>
            <a:cxnLst>
              <a:cxn ang="T10">
                <a:pos x="T0" y="T1"/>
              </a:cxn>
              <a:cxn ang="T11">
                <a:pos x="T2" y="T3"/>
              </a:cxn>
              <a:cxn ang="T12">
                <a:pos x="T4" y="T5"/>
              </a:cxn>
              <a:cxn ang="T13">
                <a:pos x="T6" y="T7"/>
              </a:cxn>
              <a:cxn ang="T14">
                <a:pos x="T8" y="T9"/>
              </a:cxn>
            </a:cxnLst>
            <a:rect l="T15" t="T16" r="T17" b="T18"/>
            <a:pathLst>
              <a:path w="384" h="1056">
                <a:moveTo>
                  <a:pt x="384" y="0"/>
                </a:moveTo>
                <a:lnTo>
                  <a:pt x="0" y="336"/>
                </a:lnTo>
                <a:lnTo>
                  <a:pt x="0" y="864"/>
                </a:lnTo>
                <a:lnTo>
                  <a:pt x="384" y="1056"/>
                </a:lnTo>
                <a:lnTo>
                  <a:pt x="384" y="0"/>
                </a:lnTo>
                <a:close/>
              </a:path>
            </a:pathLst>
          </a:custGeom>
          <a:solidFill>
            <a:srgbClr val="D60093"/>
          </a:solidFill>
          <a:ln w="12700">
            <a:solidFill>
              <a:schemeClr val="tx1"/>
            </a:solidFill>
            <a:round/>
            <a:headEnd/>
            <a:tailEnd/>
          </a:ln>
        </p:spPr>
        <p:txBody>
          <a:bodyPr wrap="none" anchor="ctr"/>
          <a:lstStyle/>
          <a:p>
            <a:endParaRPr lang="hu-HU"/>
          </a:p>
        </p:txBody>
      </p:sp>
      <p:sp>
        <p:nvSpPr>
          <p:cNvPr id="32773" name="Freeform 5"/>
          <p:cNvSpPr>
            <a:spLocks/>
          </p:cNvSpPr>
          <p:nvPr/>
        </p:nvSpPr>
        <p:spPr bwMode="auto">
          <a:xfrm>
            <a:off x="4572000" y="4884738"/>
            <a:ext cx="609600" cy="1668462"/>
          </a:xfrm>
          <a:custGeom>
            <a:avLst/>
            <a:gdLst>
              <a:gd name="T0" fmla="*/ 2147483647 w 384"/>
              <a:gd name="T1" fmla="*/ 0 h 1051"/>
              <a:gd name="T2" fmla="*/ 2147483647 w 384"/>
              <a:gd name="T3" fmla="*/ 2147483647 h 1051"/>
              <a:gd name="T4" fmla="*/ 2147483647 w 384"/>
              <a:gd name="T5" fmla="*/ 2147483647 h 1051"/>
              <a:gd name="T6" fmla="*/ 0 w 384"/>
              <a:gd name="T7" fmla="*/ 2147483647 h 1051"/>
              <a:gd name="T8" fmla="*/ 2147483647 w 384"/>
              <a:gd name="T9" fmla="*/ 0 h 1051"/>
              <a:gd name="T10" fmla="*/ 0 60000 65536"/>
              <a:gd name="T11" fmla="*/ 0 60000 65536"/>
              <a:gd name="T12" fmla="*/ 0 60000 65536"/>
              <a:gd name="T13" fmla="*/ 0 60000 65536"/>
              <a:gd name="T14" fmla="*/ 0 60000 65536"/>
              <a:gd name="T15" fmla="*/ 0 w 384"/>
              <a:gd name="T16" fmla="*/ 0 h 1051"/>
              <a:gd name="T17" fmla="*/ 384 w 384"/>
              <a:gd name="T18" fmla="*/ 1051 h 1051"/>
            </a:gdLst>
            <a:ahLst/>
            <a:cxnLst>
              <a:cxn ang="T10">
                <a:pos x="T0" y="T1"/>
              </a:cxn>
              <a:cxn ang="T11">
                <a:pos x="T2" y="T3"/>
              </a:cxn>
              <a:cxn ang="T12">
                <a:pos x="T4" y="T5"/>
              </a:cxn>
              <a:cxn ang="T13">
                <a:pos x="T6" y="T7"/>
              </a:cxn>
              <a:cxn ang="T14">
                <a:pos x="T8" y="T9"/>
              </a:cxn>
            </a:cxnLst>
            <a:rect l="T15" t="T16" r="T17" b="T18"/>
            <a:pathLst>
              <a:path w="384" h="1051">
                <a:moveTo>
                  <a:pt x="26" y="0"/>
                </a:moveTo>
                <a:lnTo>
                  <a:pt x="384" y="331"/>
                </a:lnTo>
                <a:lnTo>
                  <a:pt x="384" y="859"/>
                </a:lnTo>
                <a:lnTo>
                  <a:pt x="0" y="1051"/>
                </a:lnTo>
                <a:lnTo>
                  <a:pt x="26" y="0"/>
                </a:lnTo>
                <a:close/>
              </a:path>
            </a:pathLst>
          </a:custGeom>
          <a:solidFill>
            <a:srgbClr val="FFC000"/>
          </a:solidFill>
          <a:ln w="12700">
            <a:solidFill>
              <a:schemeClr val="tx1"/>
            </a:solidFill>
            <a:round/>
            <a:headEnd/>
            <a:tailEnd/>
          </a:ln>
        </p:spPr>
        <p:txBody>
          <a:bodyPr wrap="none" anchor="ctr"/>
          <a:lstStyle/>
          <a:p>
            <a:endParaRPr lang="hu-HU"/>
          </a:p>
        </p:txBody>
      </p:sp>
      <p:sp>
        <p:nvSpPr>
          <p:cNvPr id="279558" name="Rectangle 6"/>
          <p:cNvSpPr>
            <a:spLocks noGrp="1" noChangeArrowheads="1"/>
          </p:cNvSpPr>
          <p:nvPr>
            <p:ph type="title"/>
          </p:nvPr>
        </p:nvSpPr>
        <p:spPr/>
        <p:txBody>
          <a:bodyPr/>
          <a:lstStyle/>
          <a:p>
            <a:pPr>
              <a:defRPr/>
            </a:pPr>
            <a:r>
              <a:rPr lang="hu-HU" dirty="0" smtClean="0">
                <a:solidFill>
                  <a:srgbClr val="FF0000"/>
                </a:solidFill>
              </a:rPr>
              <a:t>(</a:t>
            </a:r>
            <a:r>
              <a:rPr lang="hu-HU" dirty="0" err="1" smtClean="0">
                <a:solidFill>
                  <a:srgbClr val="FF0000"/>
                </a:solidFill>
              </a:rPr>
              <a:t>Leonhard</a:t>
            </a:r>
            <a:r>
              <a:rPr lang="hu-HU" dirty="0" smtClean="0">
                <a:solidFill>
                  <a:srgbClr val="FF0000"/>
                </a:solidFill>
              </a:rPr>
              <a:t>) Euler operátorok</a:t>
            </a:r>
          </a:p>
        </p:txBody>
      </p:sp>
      <p:sp>
        <p:nvSpPr>
          <p:cNvPr id="32775" name="Rectangle 7"/>
          <p:cNvSpPr>
            <a:spLocks noGrp="1" noChangeArrowheads="1"/>
          </p:cNvSpPr>
          <p:nvPr>
            <p:ph idx="1"/>
          </p:nvPr>
        </p:nvSpPr>
        <p:spPr>
          <a:xfrm>
            <a:off x="685800" y="1600200"/>
            <a:ext cx="7772400" cy="5105400"/>
          </a:xfrm>
        </p:spPr>
        <p:txBody>
          <a:bodyPr/>
          <a:lstStyle/>
          <a:p>
            <a:r>
              <a:rPr lang="hu-HU" altLang="hu-HU" dirty="0" smtClean="0"/>
              <a:t>Lap kihúzás</a:t>
            </a:r>
          </a:p>
          <a:p>
            <a:endParaRPr lang="hu-HU" altLang="hu-HU" dirty="0" smtClean="0"/>
          </a:p>
          <a:p>
            <a:endParaRPr lang="hu-HU" altLang="hu-HU" dirty="0" smtClean="0"/>
          </a:p>
          <a:p>
            <a:r>
              <a:rPr lang="hu-HU" altLang="hu-HU" dirty="0" smtClean="0"/>
              <a:t>Lap felvágás</a:t>
            </a:r>
          </a:p>
          <a:p>
            <a:endParaRPr lang="hu-HU" altLang="hu-HU" dirty="0" smtClean="0"/>
          </a:p>
          <a:p>
            <a:endParaRPr lang="hu-HU" altLang="hu-HU" dirty="0" smtClean="0"/>
          </a:p>
          <a:p>
            <a:r>
              <a:rPr lang="hu-HU" altLang="hu-HU" dirty="0" smtClean="0"/>
              <a:t>Él törlés</a:t>
            </a:r>
          </a:p>
          <a:p>
            <a:r>
              <a:rPr lang="hu-HU" altLang="hu-HU" dirty="0" smtClean="0"/>
              <a:t>Csúcs szétvágás</a:t>
            </a:r>
          </a:p>
        </p:txBody>
      </p:sp>
      <p:sp>
        <p:nvSpPr>
          <p:cNvPr id="32776" name="Rectangle 8"/>
          <p:cNvSpPr>
            <a:spLocks noChangeArrowheads="1"/>
          </p:cNvSpPr>
          <p:nvPr/>
        </p:nvSpPr>
        <p:spPr bwMode="auto">
          <a:xfrm>
            <a:off x="3886200" y="1676400"/>
            <a:ext cx="2590800" cy="1371600"/>
          </a:xfrm>
          <a:prstGeom prst="rect">
            <a:avLst/>
          </a:prstGeom>
          <a:solidFill>
            <a:srgbClr val="FFC000"/>
          </a:solidFill>
          <a:ln w="381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77" name="Rectangle 9"/>
          <p:cNvSpPr>
            <a:spLocks noChangeArrowheads="1"/>
          </p:cNvSpPr>
          <p:nvPr/>
        </p:nvSpPr>
        <p:spPr bwMode="auto">
          <a:xfrm>
            <a:off x="4419600" y="1905000"/>
            <a:ext cx="1371600" cy="838200"/>
          </a:xfrm>
          <a:prstGeom prst="rect">
            <a:avLst/>
          </a:prstGeom>
          <a:solidFill>
            <a:srgbClr val="D60093"/>
          </a:solidFill>
          <a:ln w="381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78" name="Line 10"/>
          <p:cNvSpPr>
            <a:spLocks noChangeShapeType="1"/>
          </p:cNvSpPr>
          <p:nvPr/>
        </p:nvSpPr>
        <p:spPr bwMode="auto">
          <a:xfrm flipH="1">
            <a:off x="3886200" y="2743200"/>
            <a:ext cx="5334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79" name="Line 11"/>
          <p:cNvSpPr>
            <a:spLocks noChangeShapeType="1"/>
          </p:cNvSpPr>
          <p:nvPr/>
        </p:nvSpPr>
        <p:spPr bwMode="auto">
          <a:xfrm flipH="1" flipV="1">
            <a:off x="3886200" y="1676400"/>
            <a:ext cx="5334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0" name="Line 12"/>
          <p:cNvSpPr>
            <a:spLocks noChangeShapeType="1"/>
          </p:cNvSpPr>
          <p:nvPr/>
        </p:nvSpPr>
        <p:spPr bwMode="auto">
          <a:xfrm>
            <a:off x="5791200" y="2743200"/>
            <a:ext cx="6858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1" name="Line 13"/>
          <p:cNvSpPr>
            <a:spLocks noChangeShapeType="1"/>
          </p:cNvSpPr>
          <p:nvPr/>
        </p:nvSpPr>
        <p:spPr bwMode="auto">
          <a:xfrm flipH="1">
            <a:off x="5791200" y="1676400"/>
            <a:ext cx="6858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2" name="Rectangle 14"/>
          <p:cNvSpPr>
            <a:spLocks noChangeArrowheads="1"/>
          </p:cNvSpPr>
          <p:nvPr/>
        </p:nvSpPr>
        <p:spPr bwMode="auto">
          <a:xfrm>
            <a:off x="3886200" y="3352800"/>
            <a:ext cx="2590800" cy="1219200"/>
          </a:xfrm>
          <a:prstGeom prst="rect">
            <a:avLst/>
          </a:prstGeom>
          <a:solidFill>
            <a:srgbClr val="FFC000"/>
          </a:solidFill>
          <a:ln w="381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83" name="Oval 15"/>
          <p:cNvSpPr>
            <a:spLocks noChangeArrowheads="1"/>
          </p:cNvSpPr>
          <p:nvPr/>
        </p:nvSpPr>
        <p:spPr bwMode="auto">
          <a:xfrm>
            <a:off x="4876800" y="3200400"/>
            <a:ext cx="304800" cy="304800"/>
          </a:xfrm>
          <a:prstGeom prst="ellipse">
            <a:avLst/>
          </a:prstGeom>
          <a:solidFill>
            <a:srgbClr val="6699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84" name="Oval 16"/>
          <p:cNvSpPr>
            <a:spLocks noChangeArrowheads="1"/>
          </p:cNvSpPr>
          <p:nvPr/>
        </p:nvSpPr>
        <p:spPr bwMode="auto">
          <a:xfrm>
            <a:off x="3733800" y="3810000"/>
            <a:ext cx="304800" cy="304800"/>
          </a:xfrm>
          <a:prstGeom prst="ellipse">
            <a:avLst/>
          </a:prstGeom>
          <a:solidFill>
            <a:srgbClr val="6699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85" name="Line 17"/>
          <p:cNvSpPr>
            <a:spLocks noChangeShapeType="1"/>
          </p:cNvSpPr>
          <p:nvPr/>
        </p:nvSpPr>
        <p:spPr bwMode="auto">
          <a:xfrm flipH="1">
            <a:off x="3886200" y="3352800"/>
            <a:ext cx="11430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6" name="Line 18"/>
          <p:cNvSpPr>
            <a:spLocks noChangeShapeType="1"/>
          </p:cNvSpPr>
          <p:nvPr/>
        </p:nvSpPr>
        <p:spPr bwMode="auto">
          <a:xfrm>
            <a:off x="5181600" y="5410200"/>
            <a:ext cx="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7" name="Line 19"/>
          <p:cNvSpPr>
            <a:spLocks noChangeShapeType="1"/>
          </p:cNvSpPr>
          <p:nvPr/>
        </p:nvSpPr>
        <p:spPr bwMode="auto">
          <a:xfrm flipH="1">
            <a:off x="5181600" y="4876800"/>
            <a:ext cx="609600" cy="533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8" name="Line 20"/>
          <p:cNvSpPr>
            <a:spLocks noChangeShapeType="1"/>
          </p:cNvSpPr>
          <p:nvPr/>
        </p:nvSpPr>
        <p:spPr bwMode="auto">
          <a:xfrm>
            <a:off x="4648200" y="4876800"/>
            <a:ext cx="533400" cy="533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89" name="Line 21"/>
          <p:cNvSpPr>
            <a:spLocks noChangeShapeType="1"/>
          </p:cNvSpPr>
          <p:nvPr/>
        </p:nvSpPr>
        <p:spPr bwMode="auto">
          <a:xfrm flipV="1">
            <a:off x="4572000" y="6248400"/>
            <a:ext cx="6096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90" name="Line 22"/>
          <p:cNvSpPr>
            <a:spLocks noChangeShapeType="1"/>
          </p:cNvSpPr>
          <p:nvPr/>
        </p:nvSpPr>
        <p:spPr bwMode="auto">
          <a:xfrm flipH="1" flipV="1">
            <a:off x="5181600" y="6248400"/>
            <a:ext cx="6096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91" name="Line 23"/>
          <p:cNvSpPr>
            <a:spLocks noChangeShapeType="1"/>
          </p:cNvSpPr>
          <p:nvPr/>
        </p:nvSpPr>
        <p:spPr bwMode="auto">
          <a:xfrm flipH="1">
            <a:off x="7467600" y="4876800"/>
            <a:ext cx="60960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92" name="Line 24"/>
          <p:cNvSpPr>
            <a:spLocks noChangeShapeType="1"/>
          </p:cNvSpPr>
          <p:nvPr/>
        </p:nvSpPr>
        <p:spPr bwMode="auto">
          <a:xfrm>
            <a:off x="6934200" y="4876800"/>
            <a:ext cx="53340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93" name="Line 25"/>
          <p:cNvSpPr>
            <a:spLocks noChangeShapeType="1"/>
          </p:cNvSpPr>
          <p:nvPr/>
        </p:nvSpPr>
        <p:spPr bwMode="auto">
          <a:xfrm flipV="1">
            <a:off x="6858000" y="5715000"/>
            <a:ext cx="60960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94" name="Line 26"/>
          <p:cNvSpPr>
            <a:spLocks noChangeShapeType="1"/>
          </p:cNvSpPr>
          <p:nvPr/>
        </p:nvSpPr>
        <p:spPr bwMode="auto">
          <a:xfrm flipH="1" flipV="1">
            <a:off x="7467600" y="5715000"/>
            <a:ext cx="60960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2795" name="Oval 27"/>
          <p:cNvSpPr>
            <a:spLocks noChangeArrowheads="1"/>
          </p:cNvSpPr>
          <p:nvPr/>
        </p:nvSpPr>
        <p:spPr bwMode="auto">
          <a:xfrm>
            <a:off x="5029200" y="5257800"/>
            <a:ext cx="304800" cy="304800"/>
          </a:xfrm>
          <a:prstGeom prst="ellipse">
            <a:avLst/>
          </a:prstGeom>
          <a:solidFill>
            <a:srgbClr val="6699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96" name="Oval 28"/>
          <p:cNvSpPr>
            <a:spLocks noChangeArrowheads="1"/>
          </p:cNvSpPr>
          <p:nvPr/>
        </p:nvSpPr>
        <p:spPr bwMode="auto">
          <a:xfrm>
            <a:off x="5029200" y="6172200"/>
            <a:ext cx="304800" cy="304800"/>
          </a:xfrm>
          <a:prstGeom prst="ellipse">
            <a:avLst/>
          </a:prstGeom>
          <a:solidFill>
            <a:srgbClr val="6699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2797" name="Oval 29"/>
          <p:cNvSpPr>
            <a:spLocks noChangeArrowheads="1"/>
          </p:cNvSpPr>
          <p:nvPr/>
        </p:nvSpPr>
        <p:spPr bwMode="auto">
          <a:xfrm>
            <a:off x="7315200" y="5562600"/>
            <a:ext cx="304800" cy="304800"/>
          </a:xfrm>
          <a:prstGeom prst="ellipse">
            <a:avLst/>
          </a:prstGeom>
          <a:solidFill>
            <a:srgbClr val="6699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5" name="Picture 3" descr="POLIGO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8800"/>
            <a:ext cx="75819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smtClean="0">
                <a:solidFill>
                  <a:srgbClr val="FF0000"/>
                </a:solidFill>
              </a:rPr>
              <a:t>Kezdet: érvényes téglatest</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1028" descr="POLIGON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8800"/>
            <a:ext cx="75723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smtClean="0">
                <a:solidFill>
                  <a:srgbClr val="FF0000"/>
                </a:solidFill>
              </a:rPr>
              <a:t>Lap kihúzás</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2" name="Picture 5" descr="POLIGON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8800"/>
            <a:ext cx="760095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ím 1"/>
          <p:cNvSpPr txBox="1">
            <a:spLocks/>
          </p:cNvSpPr>
          <p:nvPr/>
        </p:nvSpPr>
        <p:spPr>
          <a:xfrm>
            <a:off x="457200" y="41379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hu-HU" dirty="0" smtClean="0">
                <a:solidFill>
                  <a:srgbClr val="FF0000"/>
                </a:solidFill>
              </a:rPr>
              <a:t>Lap kihúzás</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7" name="Picture 3" descr="POLIGON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8800"/>
            <a:ext cx="75819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ím 1"/>
          <p:cNvSpPr txBox="1">
            <a:spLocks/>
          </p:cNvSpPr>
          <p:nvPr/>
        </p:nvSpPr>
        <p:spPr>
          <a:xfrm>
            <a:off x="457200" y="41379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hu-HU" dirty="0" smtClean="0">
                <a:solidFill>
                  <a:srgbClr val="FF0000"/>
                </a:solidFill>
              </a:rPr>
              <a:t>Lap kihúzás</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1" name="Picture 1027" descr="POLIGON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828800"/>
            <a:ext cx="75819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ím 1"/>
          <p:cNvSpPr txBox="1">
            <a:spLocks/>
          </p:cNvSpPr>
          <p:nvPr/>
        </p:nvSpPr>
        <p:spPr>
          <a:xfrm>
            <a:off x="457200" y="41379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hu-HU" dirty="0" smtClean="0">
                <a:solidFill>
                  <a:srgbClr val="FF0000"/>
                </a:solidFill>
              </a:rPr>
              <a:t>Lap kihúzás</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050"/>
          <p:cNvSpPr>
            <a:spLocks noGrp="1" noChangeArrowheads="1"/>
          </p:cNvSpPr>
          <p:nvPr>
            <p:ph type="title"/>
          </p:nvPr>
        </p:nvSpPr>
        <p:spPr/>
        <p:txBody>
          <a:bodyPr/>
          <a:lstStyle/>
          <a:p>
            <a:pPr>
              <a:defRPr/>
            </a:pPr>
            <a:r>
              <a:rPr lang="hu-HU" dirty="0" err="1" smtClean="0">
                <a:solidFill>
                  <a:srgbClr val="FF0000"/>
                </a:solidFill>
              </a:rPr>
              <a:t>Subdivision</a:t>
            </a:r>
            <a:r>
              <a:rPr lang="hu-HU" dirty="0" smtClean="0">
                <a:solidFill>
                  <a:srgbClr val="FF0000"/>
                </a:solidFill>
              </a:rPr>
              <a:t> simítás</a:t>
            </a:r>
          </a:p>
        </p:txBody>
      </p:sp>
      <p:pic>
        <p:nvPicPr>
          <p:cNvPr id="38915" name="POLIGON.AVI">
            <a:hlinkClick r:id="" action="ppaction://media"/>
          </p:cNvPr>
          <p:cNvPicPr>
            <a:picLocks noRot="1" noChangeAspect="1" noChangeArrowheads="1"/>
          </p:cNvPicPr>
          <p:nvPr>
            <a:videoFile r:link="rId1"/>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1752600"/>
            <a:ext cx="75438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Freeform 22"/>
          <p:cNvSpPr>
            <a:spLocks/>
          </p:cNvSpPr>
          <p:nvPr/>
        </p:nvSpPr>
        <p:spPr bwMode="auto">
          <a:xfrm>
            <a:off x="525463" y="566738"/>
            <a:ext cx="3638550" cy="776287"/>
          </a:xfrm>
          <a:custGeom>
            <a:avLst/>
            <a:gdLst>
              <a:gd name="T0" fmla="*/ 0 w 2292"/>
              <a:gd name="T1" fmla="*/ 2147483647 h 489"/>
              <a:gd name="T2" fmla="*/ 2147483647 w 2292"/>
              <a:gd name="T3" fmla="*/ 2147483647 h 489"/>
              <a:gd name="T4" fmla="*/ 2147483647 w 2292"/>
              <a:gd name="T5" fmla="*/ 2147483647 h 489"/>
              <a:gd name="T6" fmla="*/ 2147483647 w 2292"/>
              <a:gd name="T7" fmla="*/ 2147483647 h 489"/>
              <a:gd name="T8" fmla="*/ 2147483647 w 2292"/>
              <a:gd name="T9" fmla="*/ 2147483647 h 489"/>
              <a:gd name="T10" fmla="*/ 2147483647 w 2292"/>
              <a:gd name="T11" fmla="*/ 2147483647 h 489"/>
              <a:gd name="T12" fmla="*/ 0 60000 65536"/>
              <a:gd name="T13" fmla="*/ 0 60000 65536"/>
              <a:gd name="T14" fmla="*/ 0 60000 65536"/>
              <a:gd name="T15" fmla="*/ 0 60000 65536"/>
              <a:gd name="T16" fmla="*/ 0 60000 65536"/>
              <a:gd name="T17" fmla="*/ 0 60000 65536"/>
              <a:gd name="T18" fmla="*/ 0 w 2292"/>
              <a:gd name="T19" fmla="*/ 0 h 489"/>
              <a:gd name="T20" fmla="*/ 2292 w 2292"/>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2292" h="489">
                <a:moveTo>
                  <a:pt x="0" y="476"/>
                </a:moveTo>
                <a:cubicBezTo>
                  <a:pt x="45" y="425"/>
                  <a:pt x="174" y="243"/>
                  <a:pt x="270" y="170"/>
                </a:cubicBezTo>
                <a:cubicBezTo>
                  <a:pt x="366" y="97"/>
                  <a:pt x="380" y="57"/>
                  <a:pt x="576" y="35"/>
                </a:cubicBezTo>
                <a:cubicBezTo>
                  <a:pt x="772" y="13"/>
                  <a:pt x="1215" y="0"/>
                  <a:pt x="1446" y="35"/>
                </a:cubicBezTo>
                <a:cubicBezTo>
                  <a:pt x="1677" y="70"/>
                  <a:pt x="1820" y="168"/>
                  <a:pt x="1961" y="244"/>
                </a:cubicBezTo>
                <a:cubicBezTo>
                  <a:pt x="2102" y="320"/>
                  <a:pt x="2223" y="438"/>
                  <a:pt x="2292" y="489"/>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86370" name="Rectangle 2"/>
          <p:cNvSpPr>
            <a:spLocks noGrp="1" noChangeArrowheads="1"/>
          </p:cNvSpPr>
          <p:nvPr>
            <p:ph type="title"/>
          </p:nvPr>
        </p:nvSpPr>
        <p:spPr>
          <a:xfrm>
            <a:off x="4716463" y="188640"/>
            <a:ext cx="4427537" cy="1143000"/>
          </a:xfrm>
        </p:spPr>
        <p:txBody>
          <a:bodyPr>
            <a:normAutofit fontScale="90000"/>
          </a:bodyPr>
          <a:lstStyle/>
          <a:p>
            <a:pPr>
              <a:defRPr/>
            </a:pPr>
            <a:r>
              <a:rPr lang="hu-HU" sz="3100" dirty="0">
                <a:solidFill>
                  <a:srgbClr val="FF0000"/>
                </a:solidFill>
              </a:rPr>
              <a:t>(</a:t>
            </a:r>
            <a:r>
              <a:rPr lang="en-US" sz="3100" dirty="0" smtClean="0">
                <a:solidFill>
                  <a:srgbClr val="FF0000"/>
                </a:solidFill>
              </a:rPr>
              <a:t>Giuseppe</a:t>
            </a:r>
            <a:r>
              <a:rPr lang="hu-HU" sz="3100" dirty="0">
                <a:solidFill>
                  <a:srgbClr val="FF0000"/>
                </a:solidFill>
              </a:rPr>
              <a:t>)</a:t>
            </a:r>
            <a:r>
              <a:rPr lang="en-US" sz="3100" dirty="0" smtClean="0">
                <a:solidFill>
                  <a:srgbClr val="FF0000"/>
                </a:solidFill>
              </a:rPr>
              <a:t> </a:t>
            </a:r>
            <a:r>
              <a:rPr lang="hu-HU" sz="4000" dirty="0" smtClean="0">
                <a:solidFill>
                  <a:srgbClr val="FF0000"/>
                </a:solidFill>
              </a:rPr>
              <a:t>Lagrange interpoláció</a:t>
            </a:r>
          </a:p>
        </p:txBody>
      </p:sp>
      <p:sp>
        <p:nvSpPr>
          <p:cNvPr id="8196" name="Rectangle 3"/>
          <p:cNvSpPr>
            <a:spLocks noGrp="1" noChangeArrowheads="1"/>
          </p:cNvSpPr>
          <p:nvPr>
            <p:ph idx="1"/>
          </p:nvPr>
        </p:nvSpPr>
        <p:spPr>
          <a:xfrm>
            <a:off x="457200" y="2071389"/>
            <a:ext cx="8229600" cy="4525963"/>
          </a:xfrm>
        </p:spPr>
        <p:txBody>
          <a:bodyPr/>
          <a:lstStyle/>
          <a:p>
            <a:r>
              <a:rPr lang="hu-HU" altLang="hu-HU" dirty="0" smtClean="0"/>
              <a:t>Vezérlő pontok: </a:t>
            </a:r>
            <a:r>
              <a:rPr lang="hu-HU" altLang="hu-HU" b="1" i="1" dirty="0" smtClean="0">
                <a:latin typeface="Times New Roman" panose="02020603050405020304" pitchFamily="18" charset="0"/>
                <a:cs typeface="Times New Roman" panose="02020603050405020304" pitchFamily="18" charset="0"/>
              </a:rPr>
              <a:t>r</a:t>
            </a:r>
            <a:r>
              <a:rPr lang="hu-HU" altLang="hu-HU" baseline="-25000" dirty="0" smtClean="0">
                <a:latin typeface="Times New Roman" panose="02020603050405020304" pitchFamily="18" charset="0"/>
                <a:cs typeface="Times New Roman" panose="02020603050405020304" pitchFamily="18" charset="0"/>
              </a:rPr>
              <a:t>1</a:t>
            </a:r>
            <a:r>
              <a:rPr lang="hu-HU" altLang="hu-HU" dirty="0" smtClean="0">
                <a:latin typeface="Times New Roman" panose="02020603050405020304" pitchFamily="18" charset="0"/>
                <a:cs typeface="Times New Roman" panose="02020603050405020304" pitchFamily="18" charset="0"/>
              </a:rPr>
              <a:t>, </a:t>
            </a:r>
            <a:r>
              <a:rPr lang="hu-HU" altLang="hu-HU" b="1" i="1" dirty="0" smtClean="0">
                <a:latin typeface="Times New Roman" panose="02020603050405020304" pitchFamily="18" charset="0"/>
                <a:cs typeface="Times New Roman" panose="02020603050405020304" pitchFamily="18" charset="0"/>
              </a:rPr>
              <a:t>r</a:t>
            </a:r>
            <a:r>
              <a:rPr lang="hu-HU" altLang="hu-HU" baseline="-25000" dirty="0" smtClean="0">
                <a:latin typeface="Times New Roman" panose="02020603050405020304" pitchFamily="18" charset="0"/>
                <a:cs typeface="Times New Roman" panose="02020603050405020304" pitchFamily="18" charset="0"/>
              </a:rPr>
              <a:t>2</a:t>
            </a:r>
            <a:r>
              <a:rPr lang="hu-HU" altLang="hu-HU" dirty="0" smtClean="0">
                <a:latin typeface="Times New Roman" panose="02020603050405020304" pitchFamily="18" charset="0"/>
                <a:cs typeface="Times New Roman" panose="02020603050405020304" pitchFamily="18" charset="0"/>
              </a:rPr>
              <a:t>,</a:t>
            </a:r>
            <a:r>
              <a:rPr lang="hu-HU" altLang="hu-HU" baseline="-25000" dirty="0" smtClean="0">
                <a:latin typeface="Times New Roman" panose="02020603050405020304" pitchFamily="18" charset="0"/>
                <a:cs typeface="Times New Roman" panose="02020603050405020304" pitchFamily="18" charset="0"/>
              </a:rPr>
              <a:t> </a:t>
            </a:r>
            <a:r>
              <a:rPr lang="hu-HU" altLang="hu-HU" b="1" i="1" dirty="0" smtClean="0">
                <a:latin typeface="Times New Roman" panose="02020603050405020304" pitchFamily="18" charset="0"/>
                <a:cs typeface="Times New Roman" panose="02020603050405020304" pitchFamily="18" charset="0"/>
              </a:rPr>
              <a:t>r</a:t>
            </a:r>
            <a:r>
              <a:rPr lang="hu-HU" altLang="hu-HU" baseline="-25000" dirty="0" smtClean="0">
                <a:latin typeface="Times New Roman" panose="02020603050405020304" pitchFamily="18" charset="0"/>
                <a:cs typeface="Times New Roman" panose="02020603050405020304" pitchFamily="18" charset="0"/>
              </a:rPr>
              <a:t>3</a:t>
            </a:r>
            <a:r>
              <a:rPr lang="hu-HU" altLang="hu-HU" dirty="0" smtClean="0">
                <a:latin typeface="Times New Roman" panose="02020603050405020304" pitchFamily="18" charset="0"/>
                <a:cs typeface="Times New Roman" panose="02020603050405020304" pitchFamily="18" charset="0"/>
              </a:rPr>
              <a:t>,...,</a:t>
            </a:r>
            <a:r>
              <a:rPr lang="hu-HU" altLang="hu-HU" baseline="-25000" dirty="0" smtClean="0">
                <a:latin typeface="Times New Roman" panose="02020603050405020304" pitchFamily="18" charset="0"/>
                <a:cs typeface="Times New Roman" panose="02020603050405020304" pitchFamily="18" charset="0"/>
              </a:rPr>
              <a:t> </a:t>
            </a:r>
            <a:r>
              <a:rPr lang="hu-HU" altLang="hu-HU" b="1" i="1" dirty="0" err="1" smtClean="0">
                <a:latin typeface="Times New Roman" panose="02020603050405020304" pitchFamily="18" charset="0"/>
                <a:cs typeface="Times New Roman" panose="02020603050405020304" pitchFamily="18" charset="0"/>
              </a:rPr>
              <a:t>r</a:t>
            </a:r>
            <a:r>
              <a:rPr lang="hu-HU" altLang="hu-HU" i="1" baseline="-25000" dirty="0" err="1" smtClean="0">
                <a:latin typeface="Times New Roman" panose="02020603050405020304" pitchFamily="18" charset="0"/>
                <a:cs typeface="Times New Roman" panose="02020603050405020304" pitchFamily="18" charset="0"/>
              </a:rPr>
              <a:t>n</a:t>
            </a:r>
            <a:r>
              <a:rPr lang="hu-HU" altLang="hu-HU" baseline="-25000" dirty="0" smtClean="0">
                <a:latin typeface="Times New Roman" panose="02020603050405020304" pitchFamily="18" charset="0"/>
                <a:cs typeface="Times New Roman" panose="02020603050405020304" pitchFamily="18" charset="0"/>
              </a:rPr>
              <a:t> </a:t>
            </a:r>
          </a:p>
          <a:p>
            <a:r>
              <a:rPr lang="hu-HU" altLang="hu-HU" dirty="0" smtClean="0"/>
              <a:t>Keresd:</a:t>
            </a:r>
            <a:r>
              <a:rPr lang="en-US" altLang="hu-HU" dirty="0" smtClean="0"/>
              <a:t> </a:t>
            </a:r>
            <a:r>
              <a:rPr lang="hu-HU" altLang="hu-HU" b="1" i="1" dirty="0"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 </a:t>
            </a:r>
            <a:r>
              <a:rPr lang="hu-HU" altLang="hu-HU" dirty="0" smtClean="0">
                <a:latin typeface="Symbol" pitchFamily="18" charset="2"/>
              </a:rPr>
              <a:t>S</a:t>
            </a:r>
            <a:r>
              <a:rPr lang="hu-HU" altLang="hu-HU" dirty="0" smtClean="0"/>
              <a:t> </a:t>
            </a:r>
            <a:r>
              <a:rPr lang="en-US" altLang="hu-HU" dirty="0" smtClean="0">
                <a:latin typeface="Times New Roman" panose="02020603050405020304" pitchFamily="18" charset="0"/>
                <a:cs typeface="Times New Roman" panose="02020603050405020304" pitchFamily="18" charset="0"/>
              </a:rPr>
              <a:t>[</a:t>
            </a:r>
            <a:r>
              <a:rPr lang="hu-HU" altLang="hu-HU" i="1" dirty="0" err="1" smtClean="0">
                <a:latin typeface="Times New Roman" panose="02020603050405020304" pitchFamily="18" charset="0"/>
                <a:cs typeface="Times New Roman" panose="02020603050405020304" pitchFamily="18" charset="0"/>
              </a:rPr>
              <a:t>a</a:t>
            </a:r>
            <a:r>
              <a:rPr lang="hu-HU" altLang="hu-HU" i="1" baseline="-25000" dirty="0" err="1" smtClean="0">
                <a:latin typeface="Times New Roman" panose="02020603050405020304" pitchFamily="18" charset="0"/>
                <a:cs typeface="Times New Roman" panose="02020603050405020304" pitchFamily="18" charset="0"/>
              </a:rPr>
              <a:t>i</a:t>
            </a:r>
            <a:r>
              <a:rPr lang="en-US" altLang="hu-HU" dirty="0" smtClean="0">
                <a:latin typeface="Times New Roman" panose="02020603050405020304" pitchFamily="18" charset="0"/>
                <a:cs typeface="Times New Roman" panose="02020603050405020304" pitchFamily="18" charset="0"/>
              </a:rPr>
              <a:t>, </a:t>
            </a:r>
            <a:r>
              <a:rPr lang="hu-HU" altLang="hu-HU" i="1" dirty="0" err="1" smtClean="0">
                <a:latin typeface="Times New Roman" panose="02020603050405020304" pitchFamily="18" charset="0"/>
                <a:cs typeface="Times New Roman" panose="02020603050405020304" pitchFamily="18" charset="0"/>
              </a:rPr>
              <a:t>b</a:t>
            </a:r>
            <a:r>
              <a:rPr lang="hu-HU" altLang="hu-HU" i="1" baseline="-25000" dirty="0" err="1" smtClean="0">
                <a:latin typeface="Times New Roman" panose="02020603050405020304" pitchFamily="18" charset="0"/>
                <a:cs typeface="Times New Roman" panose="02020603050405020304" pitchFamily="18" charset="0"/>
              </a:rPr>
              <a:t>i</a:t>
            </a:r>
            <a:r>
              <a:rPr lang="hu-HU" altLang="hu-HU" i="1" baseline="-25000" dirty="0" smtClean="0">
                <a:latin typeface="Times New Roman" panose="02020603050405020304" pitchFamily="18" charset="0"/>
                <a:cs typeface="Times New Roman" panose="02020603050405020304" pitchFamily="18" charset="0"/>
              </a:rPr>
              <a:t> </a:t>
            </a:r>
            <a:r>
              <a:rPr lang="en-US"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 t</a:t>
            </a:r>
            <a:r>
              <a:rPr lang="hu-HU" altLang="hu-HU" i="1" baseline="30000" dirty="0" smtClean="0">
                <a:latin typeface="Times New Roman" panose="02020603050405020304" pitchFamily="18" charset="0"/>
                <a:cs typeface="Times New Roman" panose="02020603050405020304" pitchFamily="18" charset="0"/>
              </a:rPr>
              <a:t>i</a:t>
            </a:r>
            <a:r>
              <a:rPr lang="hu-HU" altLang="hu-HU" dirty="0" smtClean="0">
                <a:latin typeface="Times New Roman" panose="02020603050405020304" pitchFamily="18" charset="0"/>
                <a:cs typeface="Times New Roman" panose="02020603050405020304" pitchFamily="18" charset="0"/>
              </a:rPr>
              <a:t> </a:t>
            </a:r>
            <a:r>
              <a:rPr lang="hu-HU" altLang="hu-HU" dirty="0" smtClean="0"/>
              <a:t>amelyre	</a:t>
            </a:r>
            <a:endParaRPr lang="en-US" altLang="hu-HU" dirty="0" smtClean="0"/>
          </a:p>
          <a:p>
            <a:pPr>
              <a:buFont typeface="Monotype Sorts" pitchFamily="2" charset="2"/>
              <a:buNone/>
            </a:pPr>
            <a:r>
              <a:rPr lang="en-US" altLang="hu-HU" b="1" i="1" dirty="0" smtClean="0"/>
              <a:t>	</a:t>
            </a:r>
            <a:r>
              <a:rPr lang="hu-HU" altLang="hu-HU" b="1" i="1" dirty="0"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baseline="-25000" dirty="0" smtClean="0">
                <a:latin typeface="Times New Roman" panose="02020603050405020304" pitchFamily="18" charset="0"/>
                <a:cs typeface="Times New Roman" panose="02020603050405020304" pitchFamily="18" charset="0"/>
              </a:rPr>
              <a:t>1</a:t>
            </a:r>
            <a:r>
              <a:rPr lang="hu-HU" altLang="hu-HU" dirty="0" smtClean="0">
                <a:latin typeface="Times New Roman" panose="02020603050405020304" pitchFamily="18" charset="0"/>
                <a:cs typeface="Times New Roman" panose="02020603050405020304" pitchFamily="18" charset="0"/>
              </a:rPr>
              <a:t>) = </a:t>
            </a:r>
            <a:r>
              <a:rPr lang="hu-HU" altLang="hu-HU" b="1" i="1" dirty="0" smtClean="0">
                <a:latin typeface="Times New Roman" panose="02020603050405020304" pitchFamily="18" charset="0"/>
                <a:cs typeface="Times New Roman" panose="02020603050405020304" pitchFamily="18" charset="0"/>
              </a:rPr>
              <a:t>r</a:t>
            </a:r>
            <a:r>
              <a:rPr lang="hu-HU" altLang="hu-HU" baseline="-25000" dirty="0" smtClean="0">
                <a:latin typeface="Times New Roman" panose="02020603050405020304" pitchFamily="18" charset="0"/>
                <a:cs typeface="Times New Roman" panose="02020603050405020304" pitchFamily="18" charset="0"/>
              </a:rPr>
              <a:t>1</a:t>
            </a:r>
            <a:r>
              <a:rPr lang="hu-HU" altLang="hu-HU" dirty="0" smtClean="0">
                <a:latin typeface="Times New Roman" panose="02020603050405020304" pitchFamily="18" charset="0"/>
                <a:cs typeface="Times New Roman" panose="02020603050405020304" pitchFamily="18" charset="0"/>
              </a:rPr>
              <a:t>, </a:t>
            </a:r>
            <a:r>
              <a:rPr lang="hu-HU" altLang="hu-HU" b="1" i="1" dirty="0"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baseline="-25000" dirty="0" smtClean="0">
                <a:latin typeface="Times New Roman" panose="02020603050405020304" pitchFamily="18" charset="0"/>
                <a:cs typeface="Times New Roman" panose="02020603050405020304" pitchFamily="18" charset="0"/>
              </a:rPr>
              <a:t>2</a:t>
            </a:r>
            <a:r>
              <a:rPr lang="hu-HU" altLang="hu-HU" dirty="0" smtClean="0">
                <a:latin typeface="Times New Roman" panose="02020603050405020304" pitchFamily="18" charset="0"/>
                <a:cs typeface="Times New Roman" panose="02020603050405020304" pitchFamily="18" charset="0"/>
              </a:rPr>
              <a:t>) = </a:t>
            </a:r>
            <a:r>
              <a:rPr lang="hu-HU" altLang="hu-HU" b="1" i="1" dirty="0" smtClean="0">
                <a:latin typeface="Times New Roman" panose="02020603050405020304" pitchFamily="18" charset="0"/>
                <a:cs typeface="Times New Roman" panose="02020603050405020304" pitchFamily="18" charset="0"/>
              </a:rPr>
              <a:t>r</a:t>
            </a:r>
            <a:r>
              <a:rPr lang="hu-HU" altLang="hu-HU" baseline="-25000" dirty="0" smtClean="0">
                <a:latin typeface="Times New Roman" panose="02020603050405020304" pitchFamily="18" charset="0"/>
                <a:cs typeface="Times New Roman" panose="02020603050405020304" pitchFamily="18" charset="0"/>
              </a:rPr>
              <a:t>2</a:t>
            </a:r>
            <a:r>
              <a:rPr lang="hu-HU" altLang="hu-HU" dirty="0" smtClean="0">
                <a:latin typeface="Times New Roman" panose="02020603050405020304" pitchFamily="18" charset="0"/>
                <a:cs typeface="Times New Roman" panose="02020603050405020304" pitchFamily="18" charset="0"/>
              </a:rPr>
              <a:t>,</a:t>
            </a:r>
            <a:r>
              <a:rPr lang="hu-HU" altLang="hu-HU" baseline="-25000" dirty="0" smtClean="0">
                <a:latin typeface="Times New Roman" panose="02020603050405020304" pitchFamily="18" charset="0"/>
                <a:cs typeface="Times New Roman" panose="02020603050405020304" pitchFamily="18" charset="0"/>
              </a:rPr>
              <a:t> </a:t>
            </a:r>
            <a:r>
              <a:rPr lang="hu-HU" altLang="hu-HU" dirty="0" smtClean="0">
                <a:latin typeface="Times New Roman" panose="02020603050405020304" pitchFamily="18" charset="0"/>
                <a:cs typeface="Times New Roman" panose="02020603050405020304" pitchFamily="18" charset="0"/>
              </a:rPr>
              <a:t>… ,</a:t>
            </a:r>
            <a:r>
              <a:rPr lang="hu-HU" altLang="hu-HU" baseline="-25000" dirty="0" smtClean="0">
                <a:latin typeface="Times New Roman" panose="02020603050405020304" pitchFamily="18" charset="0"/>
                <a:cs typeface="Times New Roman" panose="02020603050405020304" pitchFamily="18" charset="0"/>
              </a:rPr>
              <a:t> </a:t>
            </a:r>
            <a:r>
              <a:rPr lang="hu-HU" altLang="hu-HU" b="1" i="1" dirty="0"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a:t>
            </a:r>
            <a:r>
              <a:rPr lang="hu-HU" altLang="hu-HU" i="1" dirty="0" err="1" smtClean="0">
                <a:latin typeface="Times New Roman" panose="02020603050405020304" pitchFamily="18" charset="0"/>
                <a:cs typeface="Times New Roman" panose="02020603050405020304" pitchFamily="18" charset="0"/>
              </a:rPr>
              <a:t>t</a:t>
            </a:r>
            <a:r>
              <a:rPr lang="hu-HU" altLang="hu-HU" i="1" baseline="-25000" dirty="0" err="1" smtClean="0">
                <a:latin typeface="Times New Roman" panose="02020603050405020304" pitchFamily="18" charset="0"/>
                <a:cs typeface="Times New Roman" panose="02020603050405020304" pitchFamily="18" charset="0"/>
              </a:rPr>
              <a:t>n</a:t>
            </a:r>
            <a:r>
              <a:rPr lang="hu-HU" altLang="hu-HU" dirty="0" smtClean="0">
                <a:latin typeface="Times New Roman" panose="02020603050405020304" pitchFamily="18" charset="0"/>
                <a:cs typeface="Times New Roman" panose="02020603050405020304" pitchFamily="18" charset="0"/>
              </a:rPr>
              <a:t>) = </a:t>
            </a:r>
            <a:r>
              <a:rPr lang="hu-HU" altLang="hu-HU" b="1" i="1" dirty="0" err="1" smtClean="0">
                <a:latin typeface="Times New Roman" panose="02020603050405020304" pitchFamily="18" charset="0"/>
                <a:cs typeface="Times New Roman" panose="02020603050405020304" pitchFamily="18" charset="0"/>
              </a:rPr>
              <a:t>r</a:t>
            </a:r>
            <a:r>
              <a:rPr lang="hu-HU" altLang="hu-HU" i="1" baseline="-25000" dirty="0" err="1" smtClean="0">
                <a:latin typeface="Times New Roman" panose="02020603050405020304" pitchFamily="18" charset="0"/>
                <a:cs typeface="Times New Roman" panose="02020603050405020304" pitchFamily="18" charset="0"/>
              </a:rPr>
              <a:t>n</a:t>
            </a:r>
            <a:r>
              <a:rPr lang="hu-HU" altLang="hu-HU" dirty="0" smtClean="0">
                <a:latin typeface="Times New Roman" panose="02020603050405020304" pitchFamily="18" charset="0"/>
                <a:cs typeface="Times New Roman" panose="02020603050405020304" pitchFamily="18" charset="0"/>
              </a:rPr>
              <a:t>, </a:t>
            </a:r>
          </a:p>
          <a:p>
            <a:r>
              <a:rPr lang="hu-HU" altLang="hu-HU" dirty="0" smtClean="0"/>
              <a:t>Megoldás:</a:t>
            </a:r>
          </a:p>
          <a:p>
            <a:pPr lvl="1">
              <a:buFontTx/>
              <a:buNone/>
            </a:pPr>
            <a:r>
              <a:rPr lang="hu-HU" altLang="hu-HU" sz="3600" b="1" i="1" dirty="0" smtClean="0">
                <a:latin typeface="Times New Roman" panose="02020603050405020304" pitchFamily="18" charset="0"/>
                <a:cs typeface="Times New Roman" panose="02020603050405020304" pitchFamily="18" charset="0"/>
              </a:rPr>
              <a:t>r</a:t>
            </a:r>
            <a:r>
              <a:rPr lang="hu-HU" altLang="hu-HU" sz="3600" dirty="0" smtClean="0">
                <a:latin typeface="Times New Roman" panose="02020603050405020304" pitchFamily="18" charset="0"/>
                <a:cs typeface="Times New Roman" panose="02020603050405020304" pitchFamily="18" charset="0"/>
              </a:rPr>
              <a:t>(</a:t>
            </a:r>
            <a:r>
              <a:rPr lang="hu-HU" altLang="hu-HU" sz="3600" i="1" dirty="0" smtClean="0">
                <a:latin typeface="Times New Roman" panose="02020603050405020304" pitchFamily="18" charset="0"/>
                <a:cs typeface="Times New Roman" panose="02020603050405020304" pitchFamily="18" charset="0"/>
              </a:rPr>
              <a:t>t</a:t>
            </a:r>
            <a:r>
              <a:rPr lang="hu-HU" altLang="hu-HU" sz="3600" dirty="0" smtClean="0">
                <a:latin typeface="Times New Roman" panose="02020603050405020304" pitchFamily="18" charset="0"/>
                <a:cs typeface="Times New Roman" panose="02020603050405020304" pitchFamily="18" charset="0"/>
              </a:rPr>
              <a:t>) = </a:t>
            </a:r>
            <a:r>
              <a:rPr lang="hu-HU" altLang="hu-HU" sz="3600" dirty="0" err="1" smtClean="0">
                <a:latin typeface="Symbol" pitchFamily="18" charset="2"/>
              </a:rPr>
              <a:t>S</a:t>
            </a:r>
            <a:r>
              <a:rPr lang="hu-HU" altLang="hu-HU" sz="3600" i="1" baseline="-25000" dirty="0" err="1">
                <a:latin typeface="Times New Roman" panose="02020603050405020304" pitchFamily="18" charset="0"/>
                <a:cs typeface="Times New Roman" panose="02020603050405020304" pitchFamily="18" charset="0"/>
              </a:rPr>
              <a:t>i</a:t>
            </a:r>
            <a:r>
              <a:rPr lang="hu-HU" altLang="hu-HU" sz="3600" dirty="0" smtClean="0"/>
              <a:t> </a:t>
            </a:r>
            <a:r>
              <a:rPr lang="hu-HU" altLang="hu-HU" sz="3600" i="1" dirty="0" err="1" smtClean="0">
                <a:latin typeface="Times New Roman" panose="02020603050405020304" pitchFamily="18" charset="0"/>
                <a:cs typeface="Times New Roman" panose="02020603050405020304" pitchFamily="18" charset="0"/>
              </a:rPr>
              <a:t>L</a:t>
            </a:r>
            <a:r>
              <a:rPr lang="hu-HU" altLang="hu-HU" sz="3600" i="1" baseline="-25000" dirty="0" err="1" smtClean="0">
                <a:latin typeface="Times New Roman" panose="02020603050405020304" pitchFamily="18" charset="0"/>
                <a:cs typeface="Times New Roman" panose="02020603050405020304" pitchFamily="18" charset="0"/>
              </a:rPr>
              <a:t>i</a:t>
            </a:r>
            <a:r>
              <a:rPr lang="hu-HU" altLang="hu-HU" sz="3600" dirty="0" smtClean="0">
                <a:latin typeface="Times New Roman" panose="02020603050405020304" pitchFamily="18" charset="0"/>
                <a:cs typeface="Times New Roman" panose="02020603050405020304" pitchFamily="18" charset="0"/>
              </a:rPr>
              <a:t>(</a:t>
            </a:r>
            <a:r>
              <a:rPr lang="hu-HU" altLang="hu-HU" sz="3600" i="1" dirty="0" smtClean="0">
                <a:latin typeface="Times New Roman" panose="02020603050405020304" pitchFamily="18" charset="0"/>
                <a:cs typeface="Times New Roman" panose="02020603050405020304" pitchFamily="18" charset="0"/>
              </a:rPr>
              <a:t>t</a:t>
            </a:r>
            <a:r>
              <a:rPr lang="hu-HU" altLang="hu-HU" sz="3600" dirty="0" smtClean="0">
                <a:latin typeface="Times New Roman" panose="02020603050405020304" pitchFamily="18" charset="0"/>
                <a:cs typeface="Times New Roman" panose="02020603050405020304" pitchFamily="18" charset="0"/>
              </a:rPr>
              <a:t>) </a:t>
            </a:r>
            <a:r>
              <a:rPr lang="hu-HU" altLang="hu-HU" sz="3600" b="1" i="1" dirty="0" err="1" smtClean="0">
                <a:latin typeface="Times New Roman" panose="02020603050405020304" pitchFamily="18" charset="0"/>
                <a:cs typeface="Times New Roman" panose="02020603050405020304" pitchFamily="18" charset="0"/>
              </a:rPr>
              <a:t>r</a:t>
            </a:r>
            <a:r>
              <a:rPr lang="hu-HU" altLang="hu-HU" sz="3600" i="1" baseline="-25000" dirty="0" err="1" smtClean="0">
                <a:latin typeface="Times New Roman" panose="02020603050405020304" pitchFamily="18" charset="0"/>
                <a:cs typeface="Times New Roman" panose="02020603050405020304" pitchFamily="18" charset="0"/>
              </a:rPr>
              <a:t>i</a:t>
            </a:r>
            <a:endParaRPr lang="hu-HU" altLang="hu-HU" sz="3600" i="1" baseline="-25000" dirty="0" smtClean="0">
              <a:latin typeface="Times New Roman" panose="02020603050405020304" pitchFamily="18" charset="0"/>
              <a:cs typeface="Times New Roman" panose="02020603050405020304" pitchFamily="18" charset="0"/>
            </a:endParaRPr>
          </a:p>
          <a:p>
            <a:pPr lvl="1"/>
            <a:endParaRPr lang="hu-HU" altLang="hu-HU" i="1" dirty="0" smtClean="0"/>
          </a:p>
        </p:txBody>
      </p:sp>
      <p:sp>
        <p:nvSpPr>
          <p:cNvPr id="8197" name="Oval 18"/>
          <p:cNvSpPr>
            <a:spLocks noChangeArrowheads="1"/>
          </p:cNvSpPr>
          <p:nvPr/>
        </p:nvSpPr>
        <p:spPr bwMode="auto">
          <a:xfrm>
            <a:off x="471488" y="1287463"/>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8198" name="Oval 19"/>
          <p:cNvSpPr>
            <a:spLocks noChangeArrowheads="1"/>
          </p:cNvSpPr>
          <p:nvPr/>
        </p:nvSpPr>
        <p:spPr bwMode="auto">
          <a:xfrm>
            <a:off x="1309688" y="525463"/>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8199" name="Oval 20"/>
          <p:cNvSpPr>
            <a:spLocks noChangeArrowheads="1"/>
          </p:cNvSpPr>
          <p:nvPr/>
        </p:nvSpPr>
        <p:spPr bwMode="auto">
          <a:xfrm>
            <a:off x="2757488" y="525463"/>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8200" name="Oval 21"/>
          <p:cNvSpPr>
            <a:spLocks noChangeArrowheads="1"/>
          </p:cNvSpPr>
          <p:nvPr/>
        </p:nvSpPr>
        <p:spPr bwMode="auto">
          <a:xfrm>
            <a:off x="4052888" y="1287463"/>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8201" name="Rectangle 25"/>
          <p:cNvSpPr>
            <a:spLocks noChangeArrowheads="1"/>
          </p:cNvSpPr>
          <p:nvPr/>
        </p:nvSpPr>
        <p:spPr bwMode="auto">
          <a:xfrm>
            <a:off x="250825" y="449263"/>
            <a:ext cx="476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b="1" i="1"/>
              <a:t>r</a:t>
            </a:r>
            <a:r>
              <a:rPr lang="hu-HU" altLang="hu-HU" sz="3200" baseline="-25000"/>
              <a:t>1</a:t>
            </a:r>
          </a:p>
        </p:txBody>
      </p:sp>
      <p:sp>
        <p:nvSpPr>
          <p:cNvPr id="8202" name="Rectangle 27"/>
          <p:cNvSpPr>
            <a:spLocks noChangeArrowheads="1"/>
          </p:cNvSpPr>
          <p:nvPr/>
        </p:nvSpPr>
        <p:spPr bwMode="auto">
          <a:xfrm>
            <a:off x="1476375" y="0"/>
            <a:ext cx="476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b="1" i="1"/>
              <a:t>r</a:t>
            </a:r>
            <a:r>
              <a:rPr lang="hu-HU" altLang="hu-HU" sz="3200" baseline="-25000"/>
              <a:t>2</a:t>
            </a:r>
          </a:p>
        </p:txBody>
      </p:sp>
      <p:sp>
        <p:nvSpPr>
          <p:cNvPr id="8203" name="Rectangle 29"/>
          <p:cNvSpPr>
            <a:spLocks noChangeArrowheads="1"/>
          </p:cNvSpPr>
          <p:nvPr/>
        </p:nvSpPr>
        <p:spPr bwMode="auto">
          <a:xfrm>
            <a:off x="3995738" y="592138"/>
            <a:ext cx="476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b="1" i="1"/>
              <a:t>r</a:t>
            </a:r>
            <a:r>
              <a:rPr lang="hu-HU" altLang="hu-HU" sz="3200" i="1" baseline="-25000"/>
              <a:t>n</a:t>
            </a:r>
          </a:p>
        </p:txBody>
      </p:sp>
      <p:sp>
        <p:nvSpPr>
          <p:cNvPr id="8204" name="Rectangle 31"/>
          <p:cNvSpPr>
            <a:spLocks noChangeArrowheads="1"/>
          </p:cNvSpPr>
          <p:nvPr/>
        </p:nvSpPr>
        <p:spPr bwMode="auto">
          <a:xfrm>
            <a:off x="323850" y="1341438"/>
            <a:ext cx="430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i="1"/>
              <a:t>t</a:t>
            </a:r>
            <a:r>
              <a:rPr lang="hu-HU" altLang="hu-HU" sz="3200" baseline="-25000"/>
              <a:t>1</a:t>
            </a:r>
          </a:p>
        </p:txBody>
      </p:sp>
      <p:sp>
        <p:nvSpPr>
          <p:cNvPr id="8205" name="Rectangle 33"/>
          <p:cNvSpPr>
            <a:spLocks noChangeArrowheads="1"/>
          </p:cNvSpPr>
          <p:nvPr/>
        </p:nvSpPr>
        <p:spPr bwMode="auto">
          <a:xfrm>
            <a:off x="1187450" y="1312863"/>
            <a:ext cx="430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i="1"/>
              <a:t>t</a:t>
            </a:r>
            <a:r>
              <a:rPr lang="hu-HU" altLang="hu-HU" sz="3200" baseline="-25000"/>
              <a:t>2</a:t>
            </a:r>
          </a:p>
        </p:txBody>
      </p:sp>
      <p:sp>
        <p:nvSpPr>
          <p:cNvPr id="8206" name="Rectangle 35"/>
          <p:cNvSpPr>
            <a:spLocks noChangeArrowheads="1"/>
          </p:cNvSpPr>
          <p:nvPr/>
        </p:nvSpPr>
        <p:spPr bwMode="auto">
          <a:xfrm>
            <a:off x="3925888" y="1341438"/>
            <a:ext cx="430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i="1"/>
              <a:t>t</a:t>
            </a:r>
            <a:r>
              <a:rPr lang="hu-HU" altLang="hu-HU" sz="3200" i="1" baseline="-25000"/>
              <a:t>n</a:t>
            </a:r>
          </a:p>
        </p:txBody>
      </p:sp>
      <p:sp>
        <p:nvSpPr>
          <p:cNvPr id="8207" name="Rectangle 36"/>
          <p:cNvSpPr>
            <a:spLocks noChangeArrowheads="1"/>
          </p:cNvSpPr>
          <p:nvPr/>
        </p:nvSpPr>
        <p:spPr bwMode="auto">
          <a:xfrm>
            <a:off x="2268538" y="908050"/>
            <a:ext cx="1008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b="1" i="1"/>
              <a:t>r</a:t>
            </a:r>
            <a:r>
              <a:rPr lang="hu-HU" altLang="hu-HU" sz="3200"/>
              <a:t>(</a:t>
            </a:r>
            <a:r>
              <a:rPr lang="hu-HU" altLang="hu-HU" sz="3200" i="1"/>
              <a:t>t</a:t>
            </a:r>
            <a:r>
              <a:rPr lang="hu-HU" altLang="hu-HU" sz="3200"/>
              <a:t>) ?</a:t>
            </a:r>
          </a:p>
        </p:txBody>
      </p:sp>
      <p:sp>
        <p:nvSpPr>
          <p:cNvPr id="8208" name="Rectangle 37"/>
          <p:cNvSpPr>
            <a:spLocks noChangeArrowheads="1"/>
          </p:cNvSpPr>
          <p:nvPr/>
        </p:nvSpPr>
        <p:spPr bwMode="auto">
          <a:xfrm>
            <a:off x="179388" y="115888"/>
            <a:ext cx="4608512" cy="1873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8209" name="Rectangle 4"/>
          <p:cNvSpPr>
            <a:spLocks noChangeArrowheads="1"/>
          </p:cNvSpPr>
          <p:nvPr/>
        </p:nvSpPr>
        <p:spPr bwMode="auto">
          <a:xfrm>
            <a:off x="860425" y="5599113"/>
            <a:ext cx="1193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dirty="0" err="1"/>
              <a:t>L</a:t>
            </a:r>
            <a:r>
              <a:rPr lang="hu-HU" altLang="hu-HU" sz="3200" i="1" baseline="-25000" dirty="0" err="1"/>
              <a:t>i</a:t>
            </a:r>
            <a:r>
              <a:rPr lang="hu-HU" altLang="hu-HU" sz="3200" dirty="0"/>
              <a:t>(</a:t>
            </a:r>
            <a:r>
              <a:rPr lang="hu-HU" altLang="hu-HU" sz="3200" i="1" dirty="0"/>
              <a:t>t</a:t>
            </a:r>
            <a:r>
              <a:rPr lang="hu-HU" altLang="hu-HU" sz="3200" dirty="0"/>
              <a:t>) =</a:t>
            </a:r>
          </a:p>
        </p:txBody>
      </p:sp>
      <p:sp>
        <p:nvSpPr>
          <p:cNvPr id="8210" name="Rectangle 5"/>
          <p:cNvSpPr>
            <a:spLocks noChangeArrowheads="1"/>
          </p:cNvSpPr>
          <p:nvPr/>
        </p:nvSpPr>
        <p:spPr bwMode="auto">
          <a:xfrm>
            <a:off x="2079625" y="5294313"/>
            <a:ext cx="1855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a:latin typeface="Symbol" pitchFamily="18" charset="2"/>
              </a:rPr>
              <a:t>P</a:t>
            </a:r>
            <a:r>
              <a:rPr lang="hu-HU" altLang="hu-HU" sz="3200" dirty="0">
                <a:latin typeface="Symbol CE" charset="0"/>
              </a:rPr>
              <a:t> </a:t>
            </a:r>
            <a:r>
              <a:rPr lang="hu-HU" altLang="hu-HU" sz="3200" i="1" baseline="-25000" dirty="0"/>
              <a:t>j </a:t>
            </a:r>
            <a:r>
              <a:rPr lang="hu-HU" altLang="hu-HU" sz="3200" i="1" baseline="-25000" dirty="0">
                <a:sym typeface="Symbol" pitchFamily="18" charset="2"/>
              </a:rPr>
              <a:t></a:t>
            </a:r>
            <a:r>
              <a:rPr lang="hu-HU" altLang="hu-HU" sz="3200" i="1" baseline="-25000" dirty="0"/>
              <a:t> i</a:t>
            </a:r>
            <a:r>
              <a:rPr lang="hu-HU" altLang="hu-HU" sz="3200" dirty="0">
                <a:latin typeface="Symbol CE" charset="0"/>
              </a:rPr>
              <a:t> (</a:t>
            </a:r>
            <a:r>
              <a:rPr lang="hu-HU" altLang="hu-HU" sz="3200" i="1" dirty="0" err="1"/>
              <a:t>t-t</a:t>
            </a:r>
            <a:r>
              <a:rPr lang="hu-HU" altLang="hu-HU" sz="3200" i="1" baseline="-25000" dirty="0" err="1"/>
              <a:t>j</a:t>
            </a:r>
            <a:r>
              <a:rPr lang="hu-HU" altLang="hu-HU" sz="3200" dirty="0"/>
              <a:t>)</a:t>
            </a:r>
          </a:p>
        </p:txBody>
      </p:sp>
      <p:sp>
        <p:nvSpPr>
          <p:cNvPr id="8211" name="Rectangle 6"/>
          <p:cNvSpPr>
            <a:spLocks noChangeArrowheads="1"/>
          </p:cNvSpPr>
          <p:nvPr/>
        </p:nvSpPr>
        <p:spPr bwMode="auto">
          <a:xfrm>
            <a:off x="2155825" y="5903913"/>
            <a:ext cx="1930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a:latin typeface="Symbol" pitchFamily="18" charset="2"/>
              </a:rPr>
              <a:t>P</a:t>
            </a:r>
            <a:r>
              <a:rPr lang="hu-HU" altLang="hu-HU" sz="3200" dirty="0">
                <a:latin typeface="Symbol CE" charset="0"/>
              </a:rPr>
              <a:t> </a:t>
            </a:r>
            <a:r>
              <a:rPr lang="hu-HU" altLang="hu-HU" sz="3200" i="1" baseline="-25000" dirty="0"/>
              <a:t>j </a:t>
            </a:r>
            <a:r>
              <a:rPr lang="hu-HU" altLang="hu-HU" sz="3200" i="1" baseline="-25000" dirty="0">
                <a:sym typeface="Symbol" pitchFamily="18" charset="2"/>
              </a:rPr>
              <a:t></a:t>
            </a:r>
            <a:r>
              <a:rPr lang="hu-HU" altLang="hu-HU" sz="3200" i="1" baseline="-25000" dirty="0"/>
              <a:t> i</a:t>
            </a:r>
            <a:r>
              <a:rPr lang="hu-HU" altLang="hu-HU" sz="3200" dirty="0">
                <a:latin typeface="Symbol CE" charset="0"/>
              </a:rPr>
              <a:t> (</a:t>
            </a:r>
            <a:r>
              <a:rPr lang="hu-HU" altLang="hu-HU" sz="3200" i="1" dirty="0" err="1"/>
              <a:t>t</a:t>
            </a:r>
            <a:r>
              <a:rPr lang="hu-HU" altLang="hu-HU" sz="3200" i="1" baseline="-25000" dirty="0" err="1"/>
              <a:t>i</a:t>
            </a:r>
            <a:r>
              <a:rPr lang="hu-HU" altLang="hu-HU" sz="3200" i="1" dirty="0" err="1"/>
              <a:t>-t</a:t>
            </a:r>
            <a:r>
              <a:rPr lang="hu-HU" altLang="hu-HU" sz="3200" i="1" baseline="-25000" dirty="0" err="1"/>
              <a:t>j</a:t>
            </a:r>
            <a:r>
              <a:rPr lang="hu-HU" altLang="hu-HU" sz="3200" dirty="0"/>
              <a:t>)</a:t>
            </a:r>
          </a:p>
        </p:txBody>
      </p:sp>
      <p:sp>
        <p:nvSpPr>
          <p:cNvPr id="8212" name="Line 7"/>
          <p:cNvSpPr>
            <a:spLocks noChangeShapeType="1"/>
          </p:cNvSpPr>
          <p:nvPr/>
        </p:nvSpPr>
        <p:spPr bwMode="auto">
          <a:xfrm>
            <a:off x="2079625" y="5903913"/>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13" name="Rectangle 8"/>
          <p:cNvSpPr>
            <a:spLocks noChangeArrowheads="1"/>
          </p:cNvSpPr>
          <p:nvPr/>
        </p:nvSpPr>
        <p:spPr bwMode="auto">
          <a:xfrm>
            <a:off x="860425" y="5300663"/>
            <a:ext cx="3457575" cy="12239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4" name="Rectangle 10"/>
          <p:cNvSpPr>
            <a:spLocks noChangeArrowheads="1"/>
          </p:cNvSpPr>
          <p:nvPr/>
        </p:nvSpPr>
        <p:spPr bwMode="auto">
          <a:xfrm>
            <a:off x="4605338" y="5653088"/>
            <a:ext cx="1227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err="1"/>
              <a:t>L</a:t>
            </a:r>
            <a:r>
              <a:rPr lang="hu-HU" altLang="hu-HU" sz="3200" i="1" baseline="-25000" dirty="0" err="1"/>
              <a:t>i</a:t>
            </a:r>
            <a:r>
              <a:rPr lang="hu-HU" altLang="hu-HU" sz="3200" dirty="0"/>
              <a:t>(</a:t>
            </a:r>
            <a:r>
              <a:rPr lang="hu-HU" altLang="hu-HU" sz="3200" i="1" dirty="0" err="1">
                <a:solidFill>
                  <a:srgbClr val="FF0000"/>
                </a:solidFill>
              </a:rPr>
              <a:t>t</a:t>
            </a:r>
            <a:r>
              <a:rPr lang="hu-HU" altLang="hu-HU" sz="3200" i="1" baseline="-25000" dirty="0" err="1">
                <a:solidFill>
                  <a:srgbClr val="FF0000"/>
                </a:solidFill>
              </a:rPr>
              <a:t>k</a:t>
            </a:r>
            <a:r>
              <a:rPr lang="hu-HU" altLang="hu-HU" sz="3200" dirty="0"/>
              <a:t>)=</a:t>
            </a:r>
          </a:p>
        </p:txBody>
      </p:sp>
      <p:sp>
        <p:nvSpPr>
          <p:cNvPr id="35" name="Rectangle 11"/>
          <p:cNvSpPr>
            <a:spLocks noChangeArrowheads="1"/>
          </p:cNvSpPr>
          <p:nvPr/>
        </p:nvSpPr>
        <p:spPr bwMode="auto">
          <a:xfrm>
            <a:off x="7921625" y="5373688"/>
            <a:ext cx="1187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a:t>1 if</a:t>
            </a:r>
            <a:r>
              <a:rPr lang="hu-HU" altLang="hu-HU" i="1"/>
              <a:t> i</a:t>
            </a:r>
            <a:r>
              <a:rPr lang="en-GB" altLang="hu-HU" i="1"/>
              <a:t>=k</a:t>
            </a:r>
            <a:r>
              <a:rPr lang="hu-HU" altLang="hu-HU" i="1"/>
              <a:t> </a:t>
            </a:r>
            <a:endParaRPr lang="hu-HU" altLang="hu-HU"/>
          </a:p>
        </p:txBody>
      </p:sp>
      <p:sp>
        <p:nvSpPr>
          <p:cNvPr id="36" name="Rectangle 12"/>
          <p:cNvSpPr>
            <a:spLocks noChangeArrowheads="1"/>
          </p:cNvSpPr>
          <p:nvPr/>
        </p:nvSpPr>
        <p:spPr bwMode="auto">
          <a:xfrm>
            <a:off x="7918450" y="6092825"/>
            <a:ext cx="1146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hu-HU"/>
              <a:t>0</a:t>
            </a:r>
            <a:r>
              <a:rPr lang="hu-HU" altLang="hu-HU"/>
              <a:t> if</a:t>
            </a:r>
            <a:r>
              <a:rPr lang="hu-HU" altLang="hu-HU" i="1"/>
              <a:t> i</a:t>
            </a:r>
            <a:r>
              <a:rPr lang="en-GB" altLang="hu-HU" i="1">
                <a:sym typeface="Symbol" pitchFamily="18" charset="2"/>
              </a:rPr>
              <a:t></a:t>
            </a:r>
            <a:r>
              <a:rPr lang="en-GB" altLang="hu-HU" i="1"/>
              <a:t>k</a:t>
            </a:r>
            <a:r>
              <a:rPr lang="hu-HU" altLang="hu-HU" i="1"/>
              <a:t> </a:t>
            </a:r>
            <a:endParaRPr lang="hu-HU" altLang="hu-HU"/>
          </a:p>
        </p:txBody>
      </p:sp>
      <p:sp>
        <p:nvSpPr>
          <p:cNvPr id="37" name="AutoShape 13"/>
          <p:cNvSpPr>
            <a:spLocks/>
          </p:cNvSpPr>
          <p:nvPr/>
        </p:nvSpPr>
        <p:spPr bwMode="auto">
          <a:xfrm>
            <a:off x="7777163" y="5300663"/>
            <a:ext cx="288925" cy="1296987"/>
          </a:xfrm>
          <a:prstGeom prst="leftBrace">
            <a:avLst>
              <a:gd name="adj1" fmla="val 3740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8" name="Rectangle 15"/>
          <p:cNvSpPr>
            <a:spLocks noChangeArrowheads="1"/>
          </p:cNvSpPr>
          <p:nvPr/>
        </p:nvSpPr>
        <p:spPr bwMode="auto">
          <a:xfrm>
            <a:off x="4965700" y="4365625"/>
            <a:ext cx="3468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b="1" i="1" dirty="0"/>
              <a:t>r</a:t>
            </a:r>
            <a:r>
              <a:rPr lang="hu-HU" altLang="hu-HU" sz="3200" dirty="0"/>
              <a:t>(</a:t>
            </a:r>
            <a:r>
              <a:rPr lang="hu-HU" altLang="hu-HU" sz="3200" i="1" dirty="0" err="1">
                <a:solidFill>
                  <a:srgbClr val="FF0000"/>
                </a:solidFill>
              </a:rPr>
              <a:t>t</a:t>
            </a:r>
            <a:r>
              <a:rPr lang="hu-HU" altLang="hu-HU" sz="3200" i="1" baseline="-25000" dirty="0" err="1">
                <a:solidFill>
                  <a:srgbClr val="FF0000"/>
                </a:solidFill>
              </a:rPr>
              <a:t>k</a:t>
            </a:r>
            <a:r>
              <a:rPr lang="hu-HU" altLang="hu-HU" sz="3200" dirty="0"/>
              <a:t>) = </a:t>
            </a:r>
            <a:r>
              <a:rPr lang="hu-HU" altLang="hu-HU" sz="3200" dirty="0" err="1" smtClean="0">
                <a:latin typeface="Symbol" pitchFamily="18" charset="2"/>
              </a:rPr>
              <a:t>S</a:t>
            </a:r>
            <a:r>
              <a:rPr lang="hu-HU" altLang="hu-HU" sz="3200" i="1" baseline="-25000" dirty="0" err="1">
                <a:cs typeface="Times New Roman" panose="02020603050405020304" pitchFamily="18" charset="0"/>
              </a:rPr>
              <a:t>i</a:t>
            </a:r>
            <a:r>
              <a:rPr lang="hu-HU" altLang="hu-HU" sz="3200" dirty="0" smtClean="0"/>
              <a:t> </a:t>
            </a:r>
            <a:r>
              <a:rPr lang="hu-HU" altLang="hu-HU" sz="3200" i="1" dirty="0" err="1" smtClean="0"/>
              <a:t>L</a:t>
            </a:r>
            <a:r>
              <a:rPr lang="hu-HU" altLang="hu-HU" sz="3200" i="1" baseline="-25000" dirty="0" err="1" smtClean="0"/>
              <a:t>i</a:t>
            </a:r>
            <a:r>
              <a:rPr lang="hu-HU" altLang="hu-HU" sz="3200" dirty="0" smtClean="0"/>
              <a:t>(</a:t>
            </a:r>
            <a:r>
              <a:rPr lang="hu-HU" altLang="hu-HU" sz="3200" i="1" dirty="0" err="1" smtClean="0">
                <a:solidFill>
                  <a:srgbClr val="FF0000"/>
                </a:solidFill>
              </a:rPr>
              <a:t>t</a:t>
            </a:r>
            <a:r>
              <a:rPr lang="hu-HU" altLang="hu-HU" sz="3200" i="1" baseline="-25000" dirty="0" err="1" smtClean="0">
                <a:solidFill>
                  <a:srgbClr val="FF0000"/>
                </a:solidFill>
              </a:rPr>
              <a:t>k</a:t>
            </a:r>
            <a:r>
              <a:rPr lang="hu-HU" altLang="hu-HU" sz="3200" dirty="0" smtClean="0"/>
              <a:t>)</a:t>
            </a:r>
            <a:r>
              <a:rPr lang="hu-HU" altLang="hu-HU" sz="3200" b="1" i="1" dirty="0" err="1" smtClean="0"/>
              <a:t>r</a:t>
            </a:r>
            <a:r>
              <a:rPr lang="hu-HU" altLang="hu-HU" sz="3200" i="1" baseline="-25000" dirty="0" err="1" smtClean="0"/>
              <a:t>i</a:t>
            </a:r>
            <a:r>
              <a:rPr lang="hu-HU" altLang="hu-HU" sz="3200" i="1" baseline="-25000" dirty="0" smtClean="0"/>
              <a:t> </a:t>
            </a:r>
            <a:r>
              <a:rPr lang="hu-HU" altLang="hu-HU" sz="3200" dirty="0"/>
              <a:t>= </a:t>
            </a:r>
            <a:r>
              <a:rPr lang="hu-HU" altLang="hu-HU" sz="3200" b="1" i="1" dirty="0" err="1"/>
              <a:t>r</a:t>
            </a:r>
            <a:r>
              <a:rPr lang="hu-HU" altLang="hu-HU" sz="3200" i="1" baseline="-25000" dirty="0" err="1"/>
              <a:t>k</a:t>
            </a:r>
            <a:endParaRPr lang="hu-HU" altLang="hu-HU" sz="3200" i="1" baseline="-25000" dirty="0"/>
          </a:p>
        </p:txBody>
      </p:sp>
      <p:sp>
        <p:nvSpPr>
          <p:cNvPr id="39" name="Line 16"/>
          <p:cNvSpPr>
            <a:spLocks noChangeShapeType="1"/>
          </p:cNvSpPr>
          <p:nvPr/>
        </p:nvSpPr>
        <p:spPr bwMode="auto">
          <a:xfrm flipH="1" flipV="1">
            <a:off x="6621463" y="4941888"/>
            <a:ext cx="4762" cy="5032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40" name="Line 17"/>
          <p:cNvSpPr>
            <a:spLocks noChangeShapeType="1"/>
          </p:cNvSpPr>
          <p:nvPr/>
        </p:nvSpPr>
        <p:spPr bwMode="auto">
          <a:xfrm flipV="1">
            <a:off x="4173538" y="4724400"/>
            <a:ext cx="720725"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41" name="Rectangle 5"/>
          <p:cNvSpPr>
            <a:spLocks noChangeArrowheads="1"/>
          </p:cNvSpPr>
          <p:nvPr/>
        </p:nvSpPr>
        <p:spPr bwMode="auto">
          <a:xfrm>
            <a:off x="5761038" y="5300663"/>
            <a:ext cx="1773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err="1">
                <a:latin typeface="Symbol" pitchFamily="18" charset="2"/>
              </a:rPr>
              <a:t>P</a:t>
            </a:r>
            <a:r>
              <a:rPr lang="hu-HU" altLang="hu-HU" sz="3200" i="1" baseline="-25000" dirty="0" err="1"/>
              <a:t>j</a:t>
            </a:r>
            <a:r>
              <a:rPr lang="hu-HU" altLang="hu-HU" sz="3200" i="1" baseline="-25000" dirty="0"/>
              <a:t> </a:t>
            </a:r>
            <a:r>
              <a:rPr lang="hu-HU" altLang="hu-HU" sz="3200" i="1" baseline="-25000" dirty="0">
                <a:sym typeface="Symbol" pitchFamily="18" charset="2"/>
              </a:rPr>
              <a:t></a:t>
            </a:r>
            <a:r>
              <a:rPr lang="hu-HU" altLang="hu-HU" sz="3200" i="1" baseline="-25000" dirty="0"/>
              <a:t> i</a:t>
            </a:r>
            <a:r>
              <a:rPr lang="hu-HU" altLang="hu-HU" sz="3200" dirty="0">
                <a:latin typeface="Symbol CE" charset="0"/>
              </a:rPr>
              <a:t>(</a:t>
            </a:r>
            <a:r>
              <a:rPr lang="hu-HU" altLang="hu-HU" sz="3200" i="1" dirty="0" err="1">
                <a:solidFill>
                  <a:srgbClr val="FF0000"/>
                </a:solidFill>
              </a:rPr>
              <a:t>t</a:t>
            </a:r>
            <a:r>
              <a:rPr lang="hu-HU" altLang="hu-HU" sz="3200" i="1" baseline="-25000" dirty="0" err="1">
                <a:solidFill>
                  <a:srgbClr val="FF0000"/>
                </a:solidFill>
              </a:rPr>
              <a:t>k</a:t>
            </a:r>
            <a:r>
              <a:rPr lang="hu-HU" altLang="hu-HU" sz="3200" i="1" dirty="0" err="1"/>
              <a:t>-t</a:t>
            </a:r>
            <a:r>
              <a:rPr lang="hu-HU" altLang="hu-HU" sz="3200" i="1" baseline="-25000" dirty="0" err="1"/>
              <a:t>j</a:t>
            </a:r>
            <a:r>
              <a:rPr lang="hu-HU" altLang="hu-HU" sz="3200" dirty="0"/>
              <a:t>)</a:t>
            </a:r>
          </a:p>
        </p:txBody>
      </p:sp>
      <p:sp>
        <p:nvSpPr>
          <p:cNvPr id="42" name="Rectangle 6"/>
          <p:cNvSpPr>
            <a:spLocks noChangeArrowheads="1"/>
          </p:cNvSpPr>
          <p:nvPr/>
        </p:nvSpPr>
        <p:spPr bwMode="auto">
          <a:xfrm>
            <a:off x="5834063" y="5949950"/>
            <a:ext cx="177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a:latin typeface="Symbol" pitchFamily="18" charset="2"/>
              </a:rPr>
              <a:t>P</a:t>
            </a:r>
            <a:r>
              <a:rPr lang="hu-HU" altLang="hu-HU" sz="3200" i="1" baseline="-25000"/>
              <a:t>j </a:t>
            </a:r>
            <a:r>
              <a:rPr lang="hu-HU" altLang="hu-HU" sz="3200" i="1" baseline="-25000">
                <a:sym typeface="Symbol" pitchFamily="18" charset="2"/>
              </a:rPr>
              <a:t></a:t>
            </a:r>
            <a:r>
              <a:rPr lang="hu-HU" altLang="hu-HU" sz="3200" i="1" baseline="-25000"/>
              <a:t> i</a:t>
            </a:r>
            <a:r>
              <a:rPr lang="hu-HU" altLang="hu-HU" sz="3200">
                <a:latin typeface="Symbol CE" charset="0"/>
              </a:rPr>
              <a:t>(</a:t>
            </a:r>
            <a:r>
              <a:rPr lang="hu-HU" altLang="hu-HU" sz="3200" i="1"/>
              <a:t>t</a:t>
            </a:r>
            <a:r>
              <a:rPr lang="hu-HU" altLang="hu-HU" sz="3200" i="1" baseline="-25000"/>
              <a:t>i</a:t>
            </a:r>
            <a:r>
              <a:rPr lang="hu-HU" altLang="hu-HU" sz="3200" i="1"/>
              <a:t>-t</a:t>
            </a:r>
            <a:r>
              <a:rPr lang="hu-HU" altLang="hu-HU" sz="3200" i="1" baseline="-25000"/>
              <a:t>j</a:t>
            </a:r>
            <a:r>
              <a:rPr lang="hu-HU" altLang="hu-HU" sz="3200"/>
              <a:t>)</a:t>
            </a:r>
          </a:p>
        </p:txBody>
      </p:sp>
      <p:sp>
        <p:nvSpPr>
          <p:cNvPr id="43" name="Line 7"/>
          <p:cNvSpPr>
            <a:spLocks noChangeShapeType="1"/>
          </p:cNvSpPr>
          <p:nvPr/>
        </p:nvSpPr>
        <p:spPr bwMode="auto">
          <a:xfrm>
            <a:off x="5757863" y="5949950"/>
            <a:ext cx="1660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44" name="Téglalap 43"/>
          <p:cNvSpPr>
            <a:spLocks noChangeArrowheads="1"/>
          </p:cNvSpPr>
          <p:nvPr/>
        </p:nvSpPr>
        <p:spPr bwMode="auto">
          <a:xfrm>
            <a:off x="7418388" y="5661025"/>
            <a:ext cx="4143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3200">
                <a:solidFill>
                  <a:srgbClr val="FFFFFF"/>
                </a:solidFill>
              </a:rPr>
              <a:t>=</a:t>
            </a:r>
            <a:endParaRPr lang="hu-HU" altLang="hu-HU"/>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Scale>
                                      <p:cBhvr>
                                        <p:cTn id="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4"/>
                                        </p:tgtEl>
                                        <p:attrNameLst>
                                          <p:attrName>ppt_x</p:attrName>
                                          <p:attrName>ppt_y</p:attrName>
                                        </p:attrNameLst>
                                      </p:cBhvr>
                                    </p:animMotion>
                                    <p:animEffect transition="in" filter="fade">
                                      <p:cBhvr>
                                        <p:cTn id="9" dur="1000"/>
                                        <p:tgtEl>
                                          <p:spTgt spid="3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Scale>
                                      <p:cBhvr>
                                        <p:cTn id="12"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5"/>
                                        </p:tgtEl>
                                        <p:attrNameLst>
                                          <p:attrName>ppt_x</p:attrName>
                                          <p:attrName>ppt_y</p:attrName>
                                        </p:attrNameLst>
                                      </p:cBhvr>
                                    </p:animMotion>
                                    <p:animEffect transition="in" filter="fade">
                                      <p:cBhvr>
                                        <p:cTn id="14" dur="1000"/>
                                        <p:tgtEl>
                                          <p:spTgt spid="35"/>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Scale>
                                      <p:cBhvr>
                                        <p:cTn id="17"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6"/>
                                        </p:tgtEl>
                                        <p:attrNameLst>
                                          <p:attrName>ppt_x</p:attrName>
                                          <p:attrName>ppt_y</p:attrName>
                                        </p:attrNameLst>
                                      </p:cBhvr>
                                    </p:animMotion>
                                    <p:animEffect transition="in" filter="fade">
                                      <p:cBhvr>
                                        <p:cTn id="19" dur="1000"/>
                                        <p:tgtEl>
                                          <p:spTgt spid="36"/>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Scale>
                                      <p:cBhvr>
                                        <p:cTn id="22"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7"/>
                                        </p:tgtEl>
                                        <p:attrNameLst>
                                          <p:attrName>ppt_x</p:attrName>
                                          <p:attrName>ppt_y</p:attrName>
                                        </p:attrNameLst>
                                      </p:cBhvr>
                                    </p:animMotion>
                                    <p:animEffect transition="in" filter="fade">
                                      <p:cBhvr>
                                        <p:cTn id="24" dur="1000"/>
                                        <p:tgtEl>
                                          <p:spTgt spid="37"/>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Scale>
                                      <p:cBhvr>
                                        <p:cTn id="27"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8"/>
                                        </p:tgtEl>
                                        <p:attrNameLst>
                                          <p:attrName>ppt_x</p:attrName>
                                          <p:attrName>ppt_y</p:attrName>
                                        </p:attrNameLst>
                                      </p:cBhvr>
                                    </p:animMotion>
                                    <p:animEffect transition="in" filter="fade">
                                      <p:cBhvr>
                                        <p:cTn id="29" dur="1000"/>
                                        <p:tgtEl>
                                          <p:spTgt spid="38"/>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Scale>
                                      <p:cBhvr>
                                        <p:cTn id="32"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9"/>
                                        </p:tgtEl>
                                        <p:attrNameLst>
                                          <p:attrName>ppt_x</p:attrName>
                                          <p:attrName>ppt_y</p:attrName>
                                        </p:attrNameLst>
                                      </p:cBhvr>
                                    </p:animMotion>
                                    <p:animEffect transition="in" filter="fade">
                                      <p:cBhvr>
                                        <p:cTn id="34" dur="1000"/>
                                        <p:tgtEl>
                                          <p:spTgt spid="39"/>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Scale>
                                      <p:cBhvr>
                                        <p:cTn id="37"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0"/>
                                        </p:tgtEl>
                                        <p:attrNameLst>
                                          <p:attrName>ppt_x</p:attrName>
                                          <p:attrName>ppt_y</p:attrName>
                                        </p:attrNameLst>
                                      </p:cBhvr>
                                    </p:animMotion>
                                    <p:animEffect transition="in" filter="fade">
                                      <p:cBhvr>
                                        <p:cTn id="39" dur="1000"/>
                                        <p:tgtEl>
                                          <p:spTgt spid="40"/>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Scale>
                                      <p:cBhvr>
                                        <p:cTn id="42" dur="10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41"/>
                                        </p:tgtEl>
                                        <p:attrNameLst>
                                          <p:attrName>ppt_x</p:attrName>
                                          <p:attrName>ppt_y</p:attrName>
                                        </p:attrNameLst>
                                      </p:cBhvr>
                                    </p:animMotion>
                                    <p:animEffect transition="in" filter="fade">
                                      <p:cBhvr>
                                        <p:cTn id="44" dur="1000"/>
                                        <p:tgtEl>
                                          <p:spTgt spid="41"/>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Scale>
                                      <p:cBhvr>
                                        <p:cTn id="4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42"/>
                                        </p:tgtEl>
                                        <p:attrNameLst>
                                          <p:attrName>ppt_x</p:attrName>
                                          <p:attrName>ppt_y</p:attrName>
                                        </p:attrNameLst>
                                      </p:cBhvr>
                                    </p:animMotion>
                                    <p:animEffect transition="in" filter="fade">
                                      <p:cBhvr>
                                        <p:cTn id="49" dur="1000"/>
                                        <p:tgtEl>
                                          <p:spTgt spid="42"/>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Scale>
                                      <p:cBhvr>
                                        <p:cTn id="52"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43"/>
                                        </p:tgtEl>
                                        <p:attrNameLst>
                                          <p:attrName>ppt_x</p:attrName>
                                          <p:attrName>ppt_y</p:attrName>
                                        </p:attrNameLst>
                                      </p:cBhvr>
                                    </p:animMotion>
                                    <p:animEffect transition="in" filter="fade">
                                      <p:cBhvr>
                                        <p:cTn id="54" dur="1000"/>
                                        <p:tgtEl>
                                          <p:spTgt spid="43"/>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Scale>
                                      <p:cBhvr>
                                        <p:cTn id="57"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44"/>
                                        </p:tgtEl>
                                        <p:attrNameLst>
                                          <p:attrName>ppt_x</p:attrName>
                                          <p:attrName>ppt_y</p:attrName>
                                        </p:attrNameLst>
                                      </p:cBhvr>
                                    </p:animMotion>
                                    <p:animEffect transition="in" filter="fade">
                                      <p:cBhvr>
                                        <p:cTn id="59"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animBg="1"/>
      <p:bldP spid="38" grpId="0"/>
      <p:bldP spid="39" grpId="0" animBg="1"/>
      <p:bldP spid="40" grpId="0" animBg="1"/>
      <p:bldP spid="41" grpId="0"/>
      <p:bldP spid="42" grpId="0"/>
      <p:bldP spid="43" grpId="0" animBg="1"/>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smtClean="0">
                <a:solidFill>
                  <a:srgbClr val="FF0000"/>
                </a:solidFill>
              </a:rPr>
              <a:t>Ellenőrző kérdések</a:t>
            </a:r>
            <a:endParaRPr lang="en-US" dirty="0">
              <a:solidFill>
                <a:srgbClr val="FF0000"/>
              </a:solidFill>
            </a:endParaRPr>
          </a:p>
        </p:txBody>
      </p:sp>
      <p:sp>
        <p:nvSpPr>
          <p:cNvPr id="4" name="Tartalom helye 3"/>
          <p:cNvSpPr>
            <a:spLocks noGrp="1"/>
          </p:cNvSpPr>
          <p:nvPr>
            <p:ph idx="1"/>
          </p:nvPr>
        </p:nvSpPr>
        <p:spPr>
          <a:xfrm>
            <a:off x="251520" y="1384176"/>
            <a:ext cx="8892480" cy="5501208"/>
          </a:xfrm>
        </p:spPr>
        <p:txBody>
          <a:bodyPr>
            <a:noAutofit/>
          </a:bodyPr>
          <a:lstStyle/>
          <a:p>
            <a:r>
              <a:rPr lang="hu-HU" sz="2400" dirty="0" smtClean="0"/>
              <a:t>Írja fel a </a:t>
            </a:r>
            <a:r>
              <a:rPr lang="hu-HU" sz="2400" dirty="0" err="1" smtClean="0"/>
              <a:t>tórusz</a:t>
            </a:r>
            <a:r>
              <a:rPr lang="hu-HU" sz="2400" dirty="0" smtClean="0"/>
              <a:t> paraméteres és implicit egyenleteit.</a:t>
            </a:r>
          </a:p>
          <a:p>
            <a:r>
              <a:rPr lang="hu-HU" sz="2400" dirty="0" smtClean="0"/>
              <a:t>Implementáljon PowerPoint-szerű szabadformájú görbét</a:t>
            </a:r>
            <a:r>
              <a:rPr lang="en-US" sz="2400" dirty="0" smtClean="0"/>
              <a:t>!</a:t>
            </a:r>
            <a:endParaRPr lang="hu-HU" sz="2400" dirty="0" smtClean="0"/>
          </a:p>
          <a:p>
            <a:r>
              <a:rPr lang="hu-HU" sz="2400" dirty="0" smtClean="0"/>
              <a:t>Soroljon fel minél több Euler operátort</a:t>
            </a:r>
            <a:r>
              <a:rPr lang="en-US" sz="2400" dirty="0" smtClean="0"/>
              <a:t>!</a:t>
            </a:r>
            <a:endParaRPr lang="hu-HU" sz="2400" dirty="0" smtClean="0"/>
          </a:p>
          <a:p>
            <a:r>
              <a:rPr lang="hu-HU" sz="2400" dirty="0" smtClean="0"/>
              <a:t>Tervezzen adatstruktúrát egy poliéderhez</a:t>
            </a:r>
            <a:r>
              <a:rPr lang="en-US" sz="2400" dirty="0" smtClean="0"/>
              <a:t>! </a:t>
            </a:r>
            <a:r>
              <a:rPr lang="en-US" sz="2400" dirty="0" err="1" smtClean="0"/>
              <a:t>Hogyan</a:t>
            </a:r>
            <a:r>
              <a:rPr lang="en-US" sz="2400" dirty="0" smtClean="0"/>
              <a:t> implement</a:t>
            </a:r>
            <a:r>
              <a:rPr lang="hu-HU" sz="2400" dirty="0" smtClean="0"/>
              <a:t>álható azon a </a:t>
            </a:r>
            <a:r>
              <a:rPr lang="hu-HU" sz="2400" dirty="0" err="1" smtClean="0"/>
              <a:t>Catmull-Clark</a:t>
            </a:r>
            <a:r>
              <a:rPr lang="hu-HU" sz="2400" dirty="0" smtClean="0"/>
              <a:t> </a:t>
            </a:r>
            <a:r>
              <a:rPr lang="hu-HU" sz="2400" dirty="0" err="1" smtClean="0"/>
              <a:t>Subdivision</a:t>
            </a:r>
            <a:r>
              <a:rPr lang="hu-HU" sz="2400" dirty="0" smtClean="0"/>
              <a:t>?</a:t>
            </a:r>
          </a:p>
          <a:p>
            <a:r>
              <a:rPr lang="hu-HU" sz="2400" dirty="0" smtClean="0"/>
              <a:t>Adja meg az egyenes másodfokú egyenletét</a:t>
            </a:r>
            <a:r>
              <a:rPr lang="en-US" sz="2400" dirty="0" smtClean="0"/>
              <a:t>!</a:t>
            </a:r>
            <a:endParaRPr lang="hu-HU" sz="2400" dirty="0" smtClean="0"/>
          </a:p>
          <a:p>
            <a:r>
              <a:rPr lang="hu-HU" sz="2400" dirty="0" smtClean="0"/>
              <a:t>Általánosítsa az Euler tételt</a:t>
            </a:r>
            <a:r>
              <a:rPr lang="en-US" sz="2400" dirty="0" smtClean="0"/>
              <a:t> t</a:t>
            </a:r>
            <a:r>
              <a:rPr lang="hu-HU" sz="2400" dirty="0" err="1" smtClean="0"/>
              <a:t>öbb</a:t>
            </a:r>
            <a:r>
              <a:rPr lang="hu-HU" sz="2400" dirty="0" smtClean="0"/>
              <a:t> darabból álló és lyukas objektumokra.</a:t>
            </a:r>
          </a:p>
          <a:p>
            <a:r>
              <a:rPr lang="hu-HU" sz="2400" dirty="0" smtClean="0"/>
              <a:t>Írjon óraprogramot: számjegyek animált </a:t>
            </a:r>
            <a:r>
              <a:rPr lang="hu-HU" sz="2400" dirty="0" err="1" smtClean="0"/>
              <a:t>Catmull-Rom</a:t>
            </a:r>
            <a:r>
              <a:rPr lang="hu-HU" sz="2400" dirty="0" smtClean="0"/>
              <a:t> </a:t>
            </a:r>
            <a:r>
              <a:rPr lang="hu-HU" sz="2400" dirty="0" err="1" smtClean="0"/>
              <a:t>spline-ok</a:t>
            </a:r>
            <a:r>
              <a:rPr lang="hu-HU" sz="2400" dirty="0" smtClean="0"/>
              <a:t>.</a:t>
            </a:r>
          </a:p>
          <a:p>
            <a:r>
              <a:rPr lang="hu-HU" sz="2400" dirty="0" smtClean="0"/>
              <a:t>Írjon programot, amely pontokkal adott függvényt interpolál, integrál és differenciál.</a:t>
            </a:r>
          </a:p>
          <a:p>
            <a:r>
              <a:rPr lang="hu-HU" sz="2400" dirty="0" smtClean="0"/>
              <a:t>Animálja végig a sebesség és gyorsulás vektorokat a </a:t>
            </a:r>
            <a:r>
              <a:rPr lang="hu-HU" sz="2400" dirty="0" err="1" smtClean="0"/>
              <a:t>Bézier</a:t>
            </a:r>
            <a:r>
              <a:rPr lang="hu-HU" sz="2400" dirty="0" smtClean="0"/>
              <a:t>, Lagrange és </a:t>
            </a:r>
            <a:r>
              <a:rPr lang="hu-HU" sz="2400" dirty="0" err="1" smtClean="0"/>
              <a:t>Catmull-Rom</a:t>
            </a:r>
            <a:r>
              <a:rPr lang="hu-HU" sz="2400" dirty="0" smtClean="0"/>
              <a:t> görbéken.</a:t>
            </a:r>
          </a:p>
        </p:txBody>
      </p:sp>
    </p:spTree>
    <p:extLst>
      <p:ext uri="{BB962C8B-B14F-4D97-AF65-F5344CB8AC3E}">
        <p14:creationId xmlns:p14="http://schemas.microsoft.com/office/powerpoint/2010/main" val="3182291380"/>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107950" y="1052513"/>
            <a:ext cx="910272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1800" b="1" u="sng" dirty="0" err="1">
                <a:latin typeface="Courier New" pitchFamily="49" charset="0"/>
              </a:rPr>
              <a:t>class</a:t>
            </a:r>
            <a:r>
              <a:rPr lang="hu-HU" altLang="hu-HU" sz="1800" b="1" u="sng" dirty="0">
                <a:latin typeface="Courier New" pitchFamily="49" charset="0"/>
              </a:rPr>
              <a:t> </a:t>
            </a:r>
            <a:r>
              <a:rPr lang="en-US" altLang="hu-HU" sz="1800" b="1" u="sng" dirty="0">
                <a:latin typeface="Courier New" pitchFamily="49" charset="0"/>
              </a:rPr>
              <a:t>Lagrange</a:t>
            </a:r>
            <a:r>
              <a:rPr lang="hu-HU" altLang="hu-HU" sz="1800" b="1" u="sng" dirty="0" err="1">
                <a:latin typeface="Courier New" pitchFamily="49" charset="0"/>
              </a:rPr>
              <a:t>Curve</a:t>
            </a:r>
            <a:r>
              <a:rPr lang="hu-HU" altLang="hu-HU" sz="1800" b="1" u="sng" dirty="0">
                <a:latin typeface="Courier New" pitchFamily="49" charset="0"/>
              </a:rPr>
              <a:t> {</a:t>
            </a:r>
          </a:p>
          <a:p>
            <a:pPr algn="l"/>
            <a:r>
              <a:rPr lang="en-US" altLang="hu-HU" sz="1800" b="1" dirty="0">
                <a:latin typeface="Courier New" pitchFamily="49" charset="0"/>
              </a:rPr>
              <a:t>   </a:t>
            </a:r>
            <a:r>
              <a:rPr lang="hu-HU" altLang="hu-HU" sz="1800" b="1" dirty="0" err="1">
                <a:latin typeface="Courier New" pitchFamily="49" charset="0"/>
              </a:rPr>
              <a:t>vector</a:t>
            </a:r>
            <a:r>
              <a:rPr lang="en-US" altLang="hu-HU" sz="1800" b="1" dirty="0" smtClean="0">
                <a:latin typeface="Courier New" pitchFamily="49" charset="0"/>
              </a:rPr>
              <a:t>&lt;</a:t>
            </a:r>
            <a:r>
              <a:rPr lang="hu-HU" altLang="hu-HU" sz="1800" b="1" dirty="0" err="1" smtClean="0">
                <a:latin typeface="Courier New" pitchFamily="49" charset="0"/>
              </a:rPr>
              <a:t>vec</a:t>
            </a:r>
            <a:r>
              <a:rPr lang="en-US" altLang="hu-HU" sz="1800" b="1" dirty="0" smtClean="0">
                <a:latin typeface="Courier New" pitchFamily="49" charset="0"/>
              </a:rPr>
              <a:t>3</a:t>
            </a:r>
            <a:r>
              <a:rPr lang="en-US" altLang="hu-HU" sz="1800" b="1" dirty="0">
                <a:latin typeface="Courier New" pitchFamily="49" charset="0"/>
              </a:rPr>
              <a:t>&gt;</a:t>
            </a:r>
            <a:r>
              <a:rPr lang="hu-HU" altLang="hu-HU" sz="1800" b="1" dirty="0">
                <a:latin typeface="Courier New" pitchFamily="49" charset="0"/>
              </a:rPr>
              <a:t> </a:t>
            </a:r>
            <a:r>
              <a:rPr lang="hu-HU" altLang="hu-HU" sz="1800" b="1" dirty="0" smtClean="0">
                <a:latin typeface="Courier New" pitchFamily="49" charset="0"/>
              </a:rPr>
              <a:t> </a:t>
            </a:r>
            <a:r>
              <a:rPr lang="en-US" altLang="hu-HU" sz="1800" b="1" dirty="0" smtClean="0">
                <a:latin typeface="Courier New" pitchFamily="49" charset="0"/>
              </a:rPr>
              <a:t>c</a:t>
            </a:r>
            <a:r>
              <a:rPr lang="hu-HU" altLang="hu-HU" sz="1800" b="1" dirty="0">
                <a:latin typeface="Courier New" pitchFamily="49" charset="0"/>
              </a:rPr>
              <a:t>p</a:t>
            </a:r>
            <a:r>
              <a:rPr lang="en-US" altLang="hu-HU" sz="1800" b="1" dirty="0">
                <a:latin typeface="Courier New" pitchFamily="49" charset="0"/>
              </a:rPr>
              <a:t>s</a:t>
            </a:r>
            <a:r>
              <a:rPr lang="hu-HU" altLang="hu-HU" sz="1800" b="1" dirty="0" smtClean="0">
                <a:latin typeface="Courier New" pitchFamily="49" charset="0"/>
              </a:rPr>
              <a:t>;</a:t>
            </a:r>
            <a:r>
              <a:rPr lang="en-US" altLang="hu-HU" sz="1800" b="1" dirty="0">
                <a:latin typeface="Courier New" pitchFamily="49" charset="0"/>
              </a:rPr>
              <a:t> </a:t>
            </a:r>
            <a:r>
              <a:rPr lang="en-US" altLang="hu-HU" sz="1800" b="1" dirty="0" smtClean="0">
                <a:latin typeface="Courier New" pitchFamily="49" charset="0"/>
              </a:rPr>
              <a:t>// </a:t>
            </a:r>
            <a:r>
              <a:rPr lang="en-US" altLang="hu-HU" sz="1800" b="1" dirty="0">
                <a:latin typeface="Courier New" pitchFamily="49" charset="0"/>
              </a:rPr>
              <a:t>control </a:t>
            </a:r>
            <a:r>
              <a:rPr lang="en-US" altLang="hu-HU" sz="1800" b="1" dirty="0" smtClean="0">
                <a:latin typeface="Courier New" pitchFamily="49" charset="0"/>
              </a:rPr>
              <a:t>pts </a:t>
            </a:r>
            <a:endParaRPr lang="en-US" altLang="hu-HU" sz="1800" b="1" dirty="0">
              <a:latin typeface="Courier New" pitchFamily="49" charset="0"/>
            </a:endParaRPr>
          </a:p>
          <a:p>
            <a:pPr algn="l"/>
            <a:r>
              <a:rPr lang="en-US" altLang="hu-HU" sz="1800" b="1" dirty="0">
                <a:latin typeface="Courier New" pitchFamily="49" charset="0"/>
              </a:rPr>
              <a:t>   </a:t>
            </a:r>
            <a:r>
              <a:rPr lang="hu-HU" altLang="hu-HU" sz="1800" b="1" dirty="0" err="1">
                <a:latin typeface="Courier New" pitchFamily="49" charset="0"/>
              </a:rPr>
              <a:t>vector</a:t>
            </a:r>
            <a:r>
              <a:rPr lang="en-US" altLang="hu-HU" sz="1800" b="1" dirty="0">
                <a:latin typeface="Courier New" pitchFamily="49" charset="0"/>
              </a:rPr>
              <a:t>&lt;float&gt;</a:t>
            </a:r>
            <a:r>
              <a:rPr lang="hu-HU" altLang="hu-HU" sz="1800" b="1" dirty="0">
                <a:latin typeface="Courier New" pitchFamily="49" charset="0"/>
              </a:rPr>
              <a:t> </a:t>
            </a:r>
            <a:r>
              <a:rPr lang="en-US" altLang="hu-HU" sz="1800" b="1" dirty="0" err="1" smtClean="0">
                <a:latin typeface="Courier New" pitchFamily="49" charset="0"/>
              </a:rPr>
              <a:t>ts</a:t>
            </a:r>
            <a:r>
              <a:rPr lang="hu-HU" altLang="hu-HU" sz="1800" b="1" dirty="0" smtClean="0">
                <a:latin typeface="Courier New" pitchFamily="49" charset="0"/>
              </a:rPr>
              <a:t>; </a:t>
            </a:r>
            <a:r>
              <a:rPr lang="en-US" altLang="hu-HU" sz="1800" b="1" dirty="0">
                <a:latin typeface="Courier New" pitchFamily="49" charset="0"/>
              </a:rPr>
              <a:t> </a:t>
            </a:r>
            <a:r>
              <a:rPr lang="en-US" altLang="hu-HU" sz="1800" b="1" dirty="0" smtClean="0">
                <a:latin typeface="Courier New" pitchFamily="49" charset="0"/>
              </a:rPr>
              <a:t>// knots</a:t>
            </a:r>
          </a:p>
          <a:p>
            <a:pPr algn="l"/>
            <a:endParaRPr lang="hu-HU" altLang="hu-HU" sz="700" b="1" dirty="0">
              <a:latin typeface="Courier New" pitchFamily="49" charset="0"/>
            </a:endParaRPr>
          </a:p>
          <a:p>
            <a:pPr algn="l"/>
            <a:r>
              <a:rPr lang="hu-HU" altLang="hu-HU" sz="1800" b="1" dirty="0">
                <a:latin typeface="Courier New" pitchFamily="49" charset="0"/>
              </a:rPr>
              <a:t>   </a:t>
            </a:r>
            <a:r>
              <a:rPr lang="en-US" altLang="hu-HU" sz="1800" b="1" dirty="0">
                <a:latin typeface="Courier New" pitchFamily="49" charset="0"/>
              </a:rPr>
              <a:t>float</a:t>
            </a:r>
            <a:r>
              <a:rPr lang="hu-HU" altLang="hu-HU" sz="1800" b="1" dirty="0">
                <a:latin typeface="Courier New" pitchFamily="49" charset="0"/>
              </a:rPr>
              <a:t> </a:t>
            </a:r>
            <a:r>
              <a:rPr lang="en-US" altLang="hu-HU" sz="1800" b="1" dirty="0">
                <a:latin typeface="Courier New" pitchFamily="49" charset="0"/>
              </a:rPr>
              <a:t>L</a:t>
            </a:r>
            <a:r>
              <a:rPr lang="hu-HU" altLang="hu-HU" sz="1800" b="1" dirty="0">
                <a:latin typeface="Courier New" pitchFamily="49" charset="0"/>
              </a:rPr>
              <a:t>(int i, </a:t>
            </a:r>
            <a:r>
              <a:rPr lang="en-US" altLang="hu-HU" sz="1800" b="1" dirty="0">
                <a:latin typeface="Courier New" pitchFamily="49" charset="0"/>
              </a:rPr>
              <a:t>float</a:t>
            </a:r>
            <a:r>
              <a:rPr lang="hu-HU" altLang="hu-HU" sz="1800" b="1" dirty="0">
                <a:latin typeface="Courier New" pitchFamily="49" charset="0"/>
              </a:rPr>
              <a:t> t) {</a:t>
            </a:r>
            <a:endParaRPr lang="en-US" altLang="hu-HU" sz="1800" b="1" dirty="0">
              <a:latin typeface="Courier New" pitchFamily="49" charset="0"/>
            </a:endParaRPr>
          </a:p>
          <a:p>
            <a:pPr algn="l"/>
            <a:r>
              <a:rPr lang="en-US" altLang="hu-HU" sz="1800" b="1" dirty="0">
                <a:latin typeface="Courier New" pitchFamily="49" charset="0"/>
              </a:rPr>
              <a:t>	float</a:t>
            </a:r>
            <a:r>
              <a:rPr lang="hu-HU" altLang="hu-HU" sz="1800" b="1" dirty="0">
                <a:latin typeface="Courier New" pitchFamily="49" charset="0"/>
              </a:rPr>
              <a:t> </a:t>
            </a:r>
            <a:r>
              <a:rPr lang="en-GB" altLang="hu-HU" sz="1800" b="1" dirty="0">
                <a:latin typeface="Courier New" pitchFamily="49" charset="0"/>
              </a:rPr>
              <a:t>Li = 1.0f;</a:t>
            </a:r>
            <a:endParaRPr lang="hu-HU" altLang="hu-HU" sz="1800" b="1" dirty="0">
              <a:latin typeface="Courier New" pitchFamily="49" charset="0"/>
            </a:endParaRPr>
          </a:p>
          <a:p>
            <a:pPr algn="l"/>
            <a:r>
              <a:rPr lang="hu-HU" altLang="hu-HU" sz="1800" b="1" dirty="0">
                <a:latin typeface="Courier New" pitchFamily="49" charset="0"/>
              </a:rPr>
              <a:t>      </a:t>
            </a:r>
            <a:r>
              <a:rPr lang="en-US" altLang="hu-HU" sz="1800" b="1" dirty="0">
                <a:latin typeface="Courier New" pitchFamily="49" charset="0"/>
              </a:rPr>
              <a:t>	</a:t>
            </a:r>
            <a:r>
              <a:rPr lang="hu-HU" altLang="hu-HU" sz="1800" b="1" dirty="0" err="1">
                <a:latin typeface="Courier New" pitchFamily="49" charset="0"/>
              </a:rPr>
              <a:t>for</a:t>
            </a:r>
            <a:r>
              <a:rPr lang="hu-HU" altLang="hu-HU" sz="1800" b="1" dirty="0">
                <a:latin typeface="Courier New" pitchFamily="49" charset="0"/>
              </a:rPr>
              <a:t>(int j = </a:t>
            </a:r>
            <a:r>
              <a:rPr lang="en-US" altLang="hu-HU" sz="1800" b="1" dirty="0">
                <a:latin typeface="Courier New" pitchFamily="49" charset="0"/>
              </a:rPr>
              <a:t>0</a:t>
            </a:r>
            <a:r>
              <a:rPr lang="hu-HU" altLang="hu-HU" sz="1800" b="1" dirty="0">
                <a:latin typeface="Courier New" pitchFamily="49" charset="0"/>
              </a:rPr>
              <a:t>; j &lt;</a:t>
            </a:r>
            <a:r>
              <a:rPr lang="en-US" altLang="hu-HU" sz="1800" b="1" dirty="0">
                <a:latin typeface="Courier New" pitchFamily="49" charset="0"/>
              </a:rPr>
              <a:t> </a:t>
            </a:r>
            <a:r>
              <a:rPr lang="en-US" altLang="hu-HU" sz="1800" b="1" dirty="0" err="1">
                <a:latin typeface="Courier New" pitchFamily="49" charset="0"/>
              </a:rPr>
              <a:t>cps.size</a:t>
            </a:r>
            <a:r>
              <a:rPr lang="en-US" altLang="hu-HU" sz="1800" b="1" dirty="0">
                <a:latin typeface="Courier New" pitchFamily="49" charset="0"/>
              </a:rPr>
              <a:t>()</a:t>
            </a:r>
            <a:r>
              <a:rPr lang="hu-HU" altLang="hu-HU" sz="1800" b="1" dirty="0">
                <a:latin typeface="Courier New" pitchFamily="49" charset="0"/>
              </a:rPr>
              <a:t>; j++)</a:t>
            </a:r>
            <a:endParaRPr lang="en-US" altLang="hu-HU" sz="1800" b="1" dirty="0">
              <a:latin typeface="Courier New" pitchFamily="49" charset="0"/>
            </a:endParaRPr>
          </a:p>
          <a:p>
            <a:pPr algn="l"/>
            <a:r>
              <a:rPr lang="en-US" altLang="hu-HU" sz="1800" b="1" dirty="0">
                <a:latin typeface="Courier New" pitchFamily="49" charset="0"/>
              </a:rPr>
              <a:t>		if (j != </a:t>
            </a:r>
            <a:r>
              <a:rPr lang="en-US" altLang="hu-HU" sz="1800" b="1" dirty="0" err="1">
                <a:latin typeface="Courier New" pitchFamily="49" charset="0"/>
              </a:rPr>
              <a:t>i</a:t>
            </a:r>
            <a:r>
              <a:rPr lang="en-US" altLang="hu-HU" sz="1800" b="1" dirty="0">
                <a:latin typeface="Courier New" pitchFamily="49" charset="0"/>
              </a:rPr>
              <a:t>) Li *= (t – </a:t>
            </a:r>
            <a:r>
              <a:rPr lang="en-US" altLang="hu-HU" sz="1800" b="1" dirty="0" err="1">
                <a:latin typeface="Courier New" pitchFamily="49" charset="0"/>
              </a:rPr>
              <a:t>ts</a:t>
            </a:r>
            <a:r>
              <a:rPr lang="en-US" altLang="hu-HU" sz="1800" b="1" dirty="0">
                <a:latin typeface="Courier New" pitchFamily="49" charset="0"/>
              </a:rPr>
              <a:t>[j])/(</a:t>
            </a:r>
            <a:r>
              <a:rPr lang="en-US" altLang="hu-HU" sz="1800" b="1" dirty="0" err="1">
                <a:latin typeface="Courier New" pitchFamily="49" charset="0"/>
              </a:rPr>
              <a:t>ts</a:t>
            </a:r>
            <a:r>
              <a:rPr lang="en-US" altLang="hu-HU" sz="1800" b="1" dirty="0">
                <a:latin typeface="Courier New" pitchFamily="49" charset="0"/>
              </a:rPr>
              <a:t>[</a:t>
            </a:r>
            <a:r>
              <a:rPr lang="en-US" altLang="hu-HU" sz="1800" b="1" dirty="0" err="1">
                <a:latin typeface="Courier New" pitchFamily="49" charset="0"/>
              </a:rPr>
              <a:t>i</a:t>
            </a:r>
            <a:r>
              <a:rPr lang="en-US" altLang="hu-HU" sz="1800" b="1" dirty="0">
                <a:latin typeface="Courier New" pitchFamily="49" charset="0"/>
              </a:rPr>
              <a:t>] – </a:t>
            </a:r>
            <a:r>
              <a:rPr lang="en-US" altLang="hu-HU" sz="1800" b="1" dirty="0" err="1">
                <a:latin typeface="Courier New" pitchFamily="49" charset="0"/>
              </a:rPr>
              <a:t>ts</a:t>
            </a:r>
            <a:r>
              <a:rPr lang="en-US" altLang="hu-HU" sz="1800" b="1" dirty="0">
                <a:latin typeface="Courier New" pitchFamily="49" charset="0"/>
              </a:rPr>
              <a:t>[j]);</a:t>
            </a:r>
            <a:r>
              <a:rPr lang="hu-HU" altLang="hu-HU" sz="1800" b="1" dirty="0">
                <a:latin typeface="Courier New" pitchFamily="49" charset="0"/>
              </a:rPr>
              <a:t> </a:t>
            </a:r>
            <a:endParaRPr lang="en-US" altLang="hu-HU" sz="1800" b="1" dirty="0">
              <a:latin typeface="Courier New" pitchFamily="49" charset="0"/>
            </a:endParaRPr>
          </a:p>
          <a:p>
            <a:pPr algn="l"/>
            <a:r>
              <a:rPr lang="en-US" altLang="hu-HU" sz="1800" b="1" dirty="0">
                <a:latin typeface="Courier New" pitchFamily="49" charset="0"/>
              </a:rPr>
              <a:t>	</a:t>
            </a:r>
            <a:r>
              <a:rPr lang="en-GB" altLang="hu-HU" sz="1800" b="1" dirty="0">
                <a:latin typeface="Courier New" pitchFamily="49" charset="0"/>
              </a:rPr>
              <a:t>return </a:t>
            </a:r>
            <a:r>
              <a:rPr lang="en-US" altLang="hu-HU" sz="1800" b="1" dirty="0">
                <a:latin typeface="Courier New" pitchFamily="49" charset="0"/>
              </a:rPr>
              <a:t>Li;</a:t>
            </a:r>
            <a:endParaRPr lang="en-GB" altLang="hu-HU" sz="1800" b="1" dirty="0">
              <a:latin typeface="Courier New" pitchFamily="49" charset="0"/>
            </a:endParaRPr>
          </a:p>
          <a:p>
            <a:pPr algn="l"/>
            <a:r>
              <a:rPr lang="en-GB" altLang="hu-HU" sz="1800" b="1" dirty="0">
                <a:latin typeface="Courier New" pitchFamily="49" charset="0"/>
              </a:rPr>
              <a:t>  </a:t>
            </a:r>
            <a:r>
              <a:rPr lang="hu-HU" altLang="hu-HU" sz="1800" b="1" dirty="0">
                <a:latin typeface="Courier New" pitchFamily="49" charset="0"/>
              </a:rPr>
              <a:t> }</a:t>
            </a:r>
            <a:endParaRPr lang="en-US" altLang="hu-HU" sz="1800" b="1" dirty="0">
              <a:latin typeface="Courier New" pitchFamily="49" charset="0"/>
            </a:endParaRPr>
          </a:p>
          <a:p>
            <a:pPr algn="l"/>
            <a:r>
              <a:rPr lang="hu-HU" altLang="hu-HU" sz="1800" b="1" dirty="0" err="1">
                <a:latin typeface="Courier New" pitchFamily="49" charset="0"/>
              </a:rPr>
              <a:t>public</a:t>
            </a:r>
            <a:r>
              <a:rPr lang="hu-HU" altLang="hu-HU" sz="1800" b="1" dirty="0">
                <a:latin typeface="Courier New" pitchFamily="49" charset="0"/>
              </a:rPr>
              <a:t>:</a:t>
            </a:r>
          </a:p>
          <a:p>
            <a:pPr algn="l"/>
            <a:r>
              <a:rPr lang="en-US" altLang="hu-HU" sz="1800" b="1" dirty="0">
                <a:latin typeface="Courier New" pitchFamily="49" charset="0"/>
              </a:rPr>
              <a:t>   void </a:t>
            </a:r>
            <a:r>
              <a:rPr lang="en-US" altLang="hu-HU" sz="1800" b="1" dirty="0" err="1" smtClean="0">
                <a:latin typeface="Courier New" pitchFamily="49" charset="0"/>
              </a:rPr>
              <a:t>AddControlPoint</a:t>
            </a:r>
            <a:r>
              <a:rPr lang="en-US" altLang="hu-HU" sz="1800" b="1" dirty="0" smtClean="0">
                <a:latin typeface="Courier New" pitchFamily="49" charset="0"/>
              </a:rPr>
              <a:t>(</a:t>
            </a:r>
            <a:r>
              <a:rPr lang="hu-HU" altLang="hu-HU" sz="1800" b="1" dirty="0" err="1" smtClean="0">
                <a:latin typeface="Courier New" pitchFamily="49" charset="0"/>
              </a:rPr>
              <a:t>vec</a:t>
            </a:r>
            <a:r>
              <a:rPr lang="en-US" altLang="hu-HU" sz="1800" b="1" dirty="0" smtClean="0">
                <a:latin typeface="Courier New" pitchFamily="49" charset="0"/>
              </a:rPr>
              <a:t>3 </a:t>
            </a:r>
            <a:r>
              <a:rPr lang="en-US" altLang="hu-HU" sz="1800" b="1" dirty="0" err="1">
                <a:latin typeface="Courier New" pitchFamily="49" charset="0"/>
              </a:rPr>
              <a:t>cp</a:t>
            </a:r>
            <a:r>
              <a:rPr lang="en-US" altLang="hu-HU" sz="1800" b="1" dirty="0">
                <a:latin typeface="Courier New" pitchFamily="49" charset="0"/>
              </a:rPr>
              <a:t>) { </a:t>
            </a:r>
          </a:p>
          <a:p>
            <a:pPr algn="l"/>
            <a:r>
              <a:rPr lang="en-US" altLang="hu-HU" sz="1800" b="1" dirty="0">
                <a:latin typeface="Courier New" pitchFamily="49" charset="0"/>
              </a:rPr>
              <a:t>	float </a:t>
            </a:r>
            <a:r>
              <a:rPr lang="en-US" altLang="hu-HU" sz="1800" b="1" dirty="0" err="1">
                <a:latin typeface="Courier New" pitchFamily="49" charset="0"/>
              </a:rPr>
              <a:t>ti</a:t>
            </a:r>
            <a:r>
              <a:rPr lang="en-US" altLang="hu-HU" sz="1800" b="1" dirty="0">
                <a:latin typeface="Courier New" pitchFamily="49" charset="0"/>
              </a:rPr>
              <a:t> = </a:t>
            </a:r>
            <a:r>
              <a:rPr lang="en-US" altLang="hu-HU" sz="1800" b="1" dirty="0" err="1">
                <a:latin typeface="Courier New" pitchFamily="49" charset="0"/>
              </a:rPr>
              <a:t>cps.size</a:t>
            </a:r>
            <a:r>
              <a:rPr lang="en-US" altLang="hu-HU" sz="1800" b="1" dirty="0">
                <a:latin typeface="Courier New" pitchFamily="49" charset="0"/>
              </a:rPr>
              <a:t>(); 	// or something better</a:t>
            </a:r>
          </a:p>
          <a:p>
            <a:pPr algn="l"/>
            <a:r>
              <a:rPr lang="en-US" altLang="hu-HU" sz="1800" b="1" dirty="0">
                <a:latin typeface="Courier New" pitchFamily="49" charset="0"/>
              </a:rPr>
              <a:t>	</a:t>
            </a:r>
            <a:r>
              <a:rPr lang="en-US" altLang="hu-HU" sz="1800" b="1" dirty="0" err="1">
                <a:latin typeface="Courier New" pitchFamily="49" charset="0"/>
              </a:rPr>
              <a:t>cps.push_back</a:t>
            </a:r>
            <a:r>
              <a:rPr lang="en-US" altLang="hu-HU" sz="1800" b="1" dirty="0">
                <a:latin typeface="Courier New" pitchFamily="49" charset="0"/>
              </a:rPr>
              <a:t>(</a:t>
            </a:r>
            <a:r>
              <a:rPr lang="en-US" altLang="hu-HU" sz="1800" b="1" dirty="0" err="1">
                <a:latin typeface="Courier New" pitchFamily="49" charset="0"/>
              </a:rPr>
              <a:t>cp</a:t>
            </a:r>
            <a:r>
              <a:rPr lang="en-US" altLang="hu-HU" sz="1800" b="1" dirty="0">
                <a:latin typeface="Courier New" pitchFamily="49" charset="0"/>
              </a:rPr>
              <a:t>); </a:t>
            </a:r>
            <a:r>
              <a:rPr lang="en-US" altLang="hu-HU" sz="1800" b="1" dirty="0" err="1">
                <a:latin typeface="Courier New" pitchFamily="49" charset="0"/>
              </a:rPr>
              <a:t>ts.push_back</a:t>
            </a:r>
            <a:r>
              <a:rPr lang="en-US" altLang="hu-HU" sz="1800" b="1" dirty="0">
                <a:latin typeface="Courier New" pitchFamily="49" charset="0"/>
              </a:rPr>
              <a:t>(</a:t>
            </a:r>
            <a:r>
              <a:rPr lang="en-US" altLang="hu-HU" sz="1800" b="1" dirty="0" err="1">
                <a:latin typeface="Courier New" pitchFamily="49" charset="0"/>
              </a:rPr>
              <a:t>ti</a:t>
            </a:r>
            <a:r>
              <a:rPr lang="en-US" altLang="hu-HU" sz="1800" b="1" dirty="0">
                <a:latin typeface="Courier New" pitchFamily="49" charset="0"/>
              </a:rPr>
              <a:t>);</a:t>
            </a:r>
          </a:p>
          <a:p>
            <a:pPr algn="l"/>
            <a:r>
              <a:rPr lang="en-US" altLang="hu-HU" sz="1800" b="1" dirty="0">
                <a:latin typeface="Courier New" pitchFamily="49" charset="0"/>
              </a:rPr>
              <a:t>   </a:t>
            </a:r>
            <a:r>
              <a:rPr lang="hu-HU" altLang="hu-HU" sz="1800" b="1" dirty="0">
                <a:latin typeface="Courier New" pitchFamily="49" charset="0"/>
              </a:rPr>
              <a:t>}</a:t>
            </a:r>
            <a:endParaRPr lang="en-US" altLang="hu-HU" sz="1800" b="1" dirty="0">
              <a:latin typeface="Courier New" pitchFamily="49" charset="0"/>
            </a:endParaRPr>
          </a:p>
          <a:p>
            <a:pPr algn="l"/>
            <a:endParaRPr lang="hu-HU" altLang="hu-HU" sz="700" b="1" dirty="0">
              <a:latin typeface="Courier New" pitchFamily="49" charset="0"/>
            </a:endParaRPr>
          </a:p>
          <a:p>
            <a:pPr lvl="1" algn="l"/>
            <a:r>
              <a:rPr lang="hu-HU" altLang="hu-HU" sz="1800" b="1" dirty="0" err="1" smtClean="0">
                <a:latin typeface="Courier New" pitchFamily="49" charset="0"/>
              </a:rPr>
              <a:t>vec</a:t>
            </a:r>
            <a:r>
              <a:rPr lang="en-US" altLang="hu-HU" sz="1800" b="1" dirty="0" smtClean="0">
                <a:latin typeface="Courier New" pitchFamily="49" charset="0"/>
              </a:rPr>
              <a:t>3 </a:t>
            </a:r>
            <a:r>
              <a:rPr lang="en-US" altLang="hu-HU" sz="1800" b="1" dirty="0">
                <a:latin typeface="Courier New" pitchFamily="49" charset="0"/>
              </a:rPr>
              <a:t>r(float t) {</a:t>
            </a:r>
            <a:endParaRPr lang="hu-HU" altLang="hu-HU" sz="1800" b="1" dirty="0">
              <a:latin typeface="Courier New" pitchFamily="49" charset="0"/>
            </a:endParaRPr>
          </a:p>
          <a:p>
            <a:pPr algn="l"/>
            <a:r>
              <a:rPr lang="en-US" altLang="hu-HU" sz="1800" b="1" dirty="0">
                <a:latin typeface="Courier New" pitchFamily="49" charset="0"/>
              </a:rPr>
              <a:t>	</a:t>
            </a:r>
            <a:r>
              <a:rPr lang="hu-HU" altLang="hu-HU" sz="1800" b="1" dirty="0" err="1" smtClean="0">
                <a:latin typeface="Courier New" pitchFamily="49" charset="0"/>
              </a:rPr>
              <a:t>vec</a:t>
            </a:r>
            <a:r>
              <a:rPr lang="en-US" altLang="hu-HU" sz="1800" b="1" dirty="0" smtClean="0">
                <a:latin typeface="Courier New" pitchFamily="49" charset="0"/>
              </a:rPr>
              <a:t>3</a:t>
            </a:r>
            <a:r>
              <a:rPr lang="hu-HU" altLang="hu-HU" sz="1800" b="1" dirty="0" smtClean="0">
                <a:latin typeface="Courier New" pitchFamily="49" charset="0"/>
              </a:rPr>
              <a:t> </a:t>
            </a:r>
            <a:r>
              <a:rPr lang="hu-HU" altLang="hu-HU" sz="1800" b="1" dirty="0" err="1">
                <a:latin typeface="Courier New" pitchFamily="49" charset="0"/>
              </a:rPr>
              <a:t>rr</a:t>
            </a:r>
            <a:r>
              <a:rPr lang="hu-HU" altLang="hu-HU" sz="1800" b="1" dirty="0">
                <a:latin typeface="Courier New" pitchFamily="49" charset="0"/>
              </a:rPr>
              <a:t>(0, </a:t>
            </a:r>
            <a:r>
              <a:rPr lang="hu-HU" altLang="hu-HU" sz="1800" b="1" dirty="0" err="1">
                <a:latin typeface="Courier New" pitchFamily="49" charset="0"/>
              </a:rPr>
              <a:t>0</a:t>
            </a:r>
            <a:r>
              <a:rPr lang="en-US" altLang="hu-HU" sz="1800" b="1" dirty="0">
                <a:latin typeface="Courier New" pitchFamily="49" charset="0"/>
              </a:rPr>
              <a:t>, 0</a:t>
            </a:r>
            <a:r>
              <a:rPr lang="hu-HU" altLang="hu-HU" sz="1800" b="1" dirty="0">
                <a:latin typeface="Courier New" pitchFamily="49" charset="0"/>
              </a:rPr>
              <a:t>);</a:t>
            </a:r>
          </a:p>
          <a:p>
            <a:pPr algn="l"/>
            <a:r>
              <a:rPr lang="hu-HU" altLang="hu-HU" sz="1800" b="1" dirty="0">
                <a:latin typeface="Courier New" pitchFamily="49" charset="0"/>
              </a:rPr>
              <a:t>      </a:t>
            </a:r>
            <a:r>
              <a:rPr lang="en-US" altLang="hu-HU" sz="1800" b="1" dirty="0">
                <a:latin typeface="Courier New" pitchFamily="49" charset="0"/>
              </a:rPr>
              <a:t>	</a:t>
            </a:r>
            <a:r>
              <a:rPr lang="hu-HU" altLang="hu-HU" sz="1800" b="1" dirty="0" err="1">
                <a:latin typeface="Courier New" pitchFamily="49" charset="0"/>
              </a:rPr>
              <a:t>for</a:t>
            </a:r>
            <a:r>
              <a:rPr lang="hu-HU" altLang="hu-HU" sz="1800" b="1" dirty="0">
                <a:latin typeface="Courier New" pitchFamily="49" charset="0"/>
              </a:rPr>
              <a:t>(int i = 0; i &lt;</a:t>
            </a:r>
            <a:r>
              <a:rPr lang="en-US" altLang="hu-HU" sz="1800" b="1" dirty="0">
                <a:latin typeface="Courier New" pitchFamily="49" charset="0"/>
              </a:rPr>
              <a:t> </a:t>
            </a:r>
            <a:r>
              <a:rPr lang="en-US" altLang="hu-HU" sz="1800" b="1" dirty="0" err="1">
                <a:latin typeface="Courier New" pitchFamily="49" charset="0"/>
              </a:rPr>
              <a:t>cps.size</a:t>
            </a:r>
            <a:r>
              <a:rPr lang="en-US" altLang="hu-HU" sz="1800" b="1" dirty="0">
                <a:latin typeface="Courier New" pitchFamily="49" charset="0"/>
              </a:rPr>
              <a:t>()</a:t>
            </a:r>
            <a:r>
              <a:rPr lang="hu-HU" altLang="hu-HU" sz="1800" b="1" dirty="0">
                <a:latin typeface="Courier New" pitchFamily="49" charset="0"/>
              </a:rPr>
              <a:t>; i++) </a:t>
            </a:r>
            <a:r>
              <a:rPr lang="hu-HU" altLang="hu-HU" sz="1800" b="1" dirty="0" err="1">
                <a:latin typeface="Courier New" pitchFamily="49" charset="0"/>
              </a:rPr>
              <a:t>rr</a:t>
            </a:r>
            <a:r>
              <a:rPr lang="hu-HU" altLang="hu-HU" sz="1800" b="1" dirty="0">
                <a:latin typeface="Courier New" pitchFamily="49" charset="0"/>
              </a:rPr>
              <a:t> += </a:t>
            </a:r>
            <a:r>
              <a:rPr lang="en-US" altLang="hu-HU" sz="1800" b="1" dirty="0">
                <a:latin typeface="Courier New" pitchFamily="49" charset="0"/>
              </a:rPr>
              <a:t>cps[</a:t>
            </a:r>
            <a:r>
              <a:rPr lang="en-US" altLang="hu-HU" sz="1800" b="1" dirty="0" err="1">
                <a:latin typeface="Courier New" pitchFamily="49" charset="0"/>
              </a:rPr>
              <a:t>i</a:t>
            </a:r>
            <a:r>
              <a:rPr lang="en-US" altLang="hu-HU" sz="1800" b="1" dirty="0" smtClean="0">
                <a:latin typeface="Courier New" pitchFamily="49" charset="0"/>
              </a:rPr>
              <a:t>]</a:t>
            </a:r>
            <a:r>
              <a:rPr lang="en-US" altLang="hu-HU" sz="800" b="1" dirty="0" smtClean="0">
                <a:latin typeface="Courier New" pitchFamily="49" charset="0"/>
              </a:rPr>
              <a:t> </a:t>
            </a:r>
            <a:r>
              <a:rPr lang="hu-HU" altLang="hu-HU" sz="1800" b="1" dirty="0" smtClean="0">
                <a:latin typeface="Courier New" pitchFamily="49" charset="0"/>
              </a:rPr>
              <a:t>*</a:t>
            </a:r>
            <a:r>
              <a:rPr lang="en-US" altLang="hu-HU" sz="1800" b="1" dirty="0">
                <a:latin typeface="Courier New" pitchFamily="49" charset="0"/>
              </a:rPr>
              <a:t> L</a:t>
            </a:r>
            <a:r>
              <a:rPr lang="hu-HU" altLang="hu-HU" sz="1800" b="1" dirty="0">
                <a:latin typeface="Courier New" pitchFamily="49" charset="0"/>
              </a:rPr>
              <a:t>(i,t);</a:t>
            </a:r>
          </a:p>
          <a:p>
            <a:pPr algn="l"/>
            <a:r>
              <a:rPr lang="hu-HU" altLang="hu-HU" sz="1800" b="1" dirty="0">
                <a:latin typeface="Courier New" pitchFamily="49" charset="0"/>
              </a:rPr>
              <a:t>      </a:t>
            </a:r>
            <a:r>
              <a:rPr lang="en-US" altLang="hu-HU" sz="1800" b="1" dirty="0">
                <a:latin typeface="Courier New" pitchFamily="49" charset="0"/>
              </a:rPr>
              <a:t>	</a:t>
            </a:r>
            <a:r>
              <a:rPr lang="hu-HU" altLang="hu-HU" sz="1800" b="1" dirty="0" err="1">
                <a:latin typeface="Courier New" pitchFamily="49" charset="0"/>
              </a:rPr>
              <a:t>return</a:t>
            </a:r>
            <a:r>
              <a:rPr lang="hu-HU" altLang="hu-HU" sz="1800" b="1" dirty="0">
                <a:latin typeface="Courier New" pitchFamily="49" charset="0"/>
              </a:rPr>
              <a:t> </a:t>
            </a:r>
            <a:r>
              <a:rPr lang="hu-HU" altLang="hu-HU" sz="1800" b="1" dirty="0" err="1">
                <a:latin typeface="Courier New" pitchFamily="49" charset="0"/>
              </a:rPr>
              <a:t>rr</a:t>
            </a:r>
            <a:r>
              <a:rPr lang="hu-HU" altLang="hu-HU" sz="1800" b="1" dirty="0">
                <a:latin typeface="Courier New" pitchFamily="49" charset="0"/>
              </a:rPr>
              <a:t>;</a:t>
            </a:r>
          </a:p>
          <a:p>
            <a:pPr algn="l"/>
            <a:r>
              <a:rPr lang="hu-HU" altLang="hu-HU" sz="1800" b="1" dirty="0">
                <a:latin typeface="Courier New" pitchFamily="49" charset="0"/>
              </a:rPr>
              <a:t>   }</a:t>
            </a:r>
          </a:p>
          <a:p>
            <a:pPr algn="l"/>
            <a:r>
              <a:rPr lang="hu-HU" altLang="hu-HU" sz="1800" b="1" dirty="0">
                <a:latin typeface="Courier New" pitchFamily="49" charset="0"/>
              </a:rPr>
              <a:t>};</a:t>
            </a:r>
          </a:p>
        </p:txBody>
      </p:sp>
      <p:sp>
        <p:nvSpPr>
          <p:cNvPr id="9" name="Rectangle 8"/>
          <p:cNvSpPr>
            <a:spLocks noChangeArrowheads="1"/>
          </p:cNvSpPr>
          <p:nvPr/>
        </p:nvSpPr>
        <p:spPr bwMode="auto">
          <a:xfrm>
            <a:off x="5364089" y="1196752"/>
            <a:ext cx="3535852" cy="1295970"/>
          </a:xfrm>
          <a:prstGeom prst="rect">
            <a:avLst/>
          </a:prstGeom>
          <a:solidFill>
            <a:schemeClr val="bg2"/>
          </a:solidFill>
          <a:ln w="12700">
            <a:solidFill>
              <a:schemeClr val="tx1"/>
            </a:solidFill>
            <a:miter lim="800000"/>
            <a:headEnd/>
            <a:tailEnd/>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5" name="Rectangle 4"/>
          <p:cNvSpPr>
            <a:spLocks noChangeArrowheads="1"/>
          </p:cNvSpPr>
          <p:nvPr/>
        </p:nvSpPr>
        <p:spPr bwMode="auto">
          <a:xfrm>
            <a:off x="5442365" y="1567210"/>
            <a:ext cx="1193800" cy="576262"/>
          </a:xfrm>
          <a:prstGeom prst="rect">
            <a:avLst/>
          </a:prstGeom>
          <a:solidFill>
            <a:schemeClr val="bg2"/>
          </a:solidFill>
          <a:ln>
            <a:noFill/>
          </a:ln>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dirty="0" err="1"/>
              <a:t>L</a:t>
            </a:r>
            <a:r>
              <a:rPr lang="hu-HU" altLang="hu-HU" sz="3200" i="1" baseline="-25000" dirty="0" err="1"/>
              <a:t>i</a:t>
            </a:r>
            <a:r>
              <a:rPr lang="hu-HU" altLang="hu-HU" sz="3200" dirty="0"/>
              <a:t>(</a:t>
            </a:r>
            <a:r>
              <a:rPr lang="hu-HU" altLang="hu-HU" sz="3200" i="1" dirty="0"/>
              <a:t>t</a:t>
            </a:r>
            <a:r>
              <a:rPr lang="hu-HU" altLang="hu-HU" sz="3200" dirty="0"/>
              <a:t>) =</a:t>
            </a:r>
          </a:p>
        </p:txBody>
      </p:sp>
      <p:sp>
        <p:nvSpPr>
          <p:cNvPr id="6" name="Rectangle 5"/>
          <p:cNvSpPr>
            <a:spLocks noChangeArrowheads="1"/>
          </p:cNvSpPr>
          <p:nvPr/>
        </p:nvSpPr>
        <p:spPr bwMode="auto">
          <a:xfrm>
            <a:off x="6748660" y="1268760"/>
            <a:ext cx="1855788" cy="579437"/>
          </a:xfrm>
          <a:prstGeom prst="rect">
            <a:avLst/>
          </a:prstGeom>
          <a:solidFill>
            <a:schemeClr val="bg2"/>
          </a:solidFill>
          <a:ln>
            <a:noFill/>
          </a:ln>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a:latin typeface="Symbol" pitchFamily="18" charset="2"/>
              </a:rPr>
              <a:t>P</a:t>
            </a:r>
            <a:r>
              <a:rPr lang="hu-HU" altLang="hu-HU" sz="3200" dirty="0">
                <a:latin typeface="Symbol CE" charset="0"/>
              </a:rPr>
              <a:t> </a:t>
            </a:r>
            <a:r>
              <a:rPr lang="hu-HU" altLang="hu-HU" sz="3200" i="1" baseline="-25000" dirty="0"/>
              <a:t>j </a:t>
            </a:r>
            <a:r>
              <a:rPr lang="hu-HU" altLang="hu-HU" sz="3200" i="1" baseline="-25000" dirty="0">
                <a:sym typeface="Symbol" pitchFamily="18" charset="2"/>
              </a:rPr>
              <a:t></a:t>
            </a:r>
            <a:r>
              <a:rPr lang="hu-HU" altLang="hu-HU" sz="3200" i="1" baseline="-25000" dirty="0"/>
              <a:t> i</a:t>
            </a:r>
            <a:r>
              <a:rPr lang="hu-HU" altLang="hu-HU" sz="3200" dirty="0">
                <a:latin typeface="Symbol CE" charset="0"/>
              </a:rPr>
              <a:t> (</a:t>
            </a:r>
            <a:r>
              <a:rPr lang="hu-HU" altLang="hu-HU" sz="3200" i="1" dirty="0" err="1"/>
              <a:t>t-t</a:t>
            </a:r>
            <a:r>
              <a:rPr lang="hu-HU" altLang="hu-HU" sz="3200" i="1" baseline="-25000" dirty="0" err="1"/>
              <a:t>j</a:t>
            </a:r>
            <a:r>
              <a:rPr lang="hu-HU" altLang="hu-HU" sz="3200" dirty="0"/>
              <a:t>)</a:t>
            </a:r>
          </a:p>
        </p:txBody>
      </p:sp>
      <p:sp>
        <p:nvSpPr>
          <p:cNvPr id="7" name="Rectangle 6"/>
          <p:cNvSpPr>
            <a:spLocks noChangeArrowheads="1"/>
          </p:cNvSpPr>
          <p:nvPr/>
        </p:nvSpPr>
        <p:spPr bwMode="auto">
          <a:xfrm>
            <a:off x="6737765" y="1872010"/>
            <a:ext cx="1930400" cy="579437"/>
          </a:xfrm>
          <a:prstGeom prst="rect">
            <a:avLst/>
          </a:prstGeom>
          <a:solidFill>
            <a:schemeClr val="bg2"/>
          </a:solidFill>
          <a:ln>
            <a:noFill/>
          </a:ln>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dirty="0">
                <a:latin typeface="Symbol" pitchFamily="18" charset="2"/>
              </a:rPr>
              <a:t>P</a:t>
            </a:r>
            <a:r>
              <a:rPr lang="hu-HU" altLang="hu-HU" sz="3200" dirty="0">
                <a:latin typeface="Symbol CE" charset="0"/>
              </a:rPr>
              <a:t> </a:t>
            </a:r>
            <a:r>
              <a:rPr lang="hu-HU" altLang="hu-HU" sz="3200" i="1" baseline="-25000" dirty="0"/>
              <a:t>j </a:t>
            </a:r>
            <a:r>
              <a:rPr lang="hu-HU" altLang="hu-HU" sz="3200" i="1" baseline="-25000" dirty="0">
                <a:sym typeface="Symbol" pitchFamily="18" charset="2"/>
              </a:rPr>
              <a:t></a:t>
            </a:r>
            <a:r>
              <a:rPr lang="hu-HU" altLang="hu-HU" sz="3200" i="1" baseline="-25000" dirty="0"/>
              <a:t> i</a:t>
            </a:r>
            <a:r>
              <a:rPr lang="hu-HU" altLang="hu-HU" sz="3200" dirty="0">
                <a:latin typeface="Symbol CE" charset="0"/>
              </a:rPr>
              <a:t> (</a:t>
            </a:r>
            <a:r>
              <a:rPr lang="hu-HU" altLang="hu-HU" sz="3200" i="1" dirty="0" err="1"/>
              <a:t>t</a:t>
            </a:r>
            <a:r>
              <a:rPr lang="hu-HU" altLang="hu-HU" sz="3200" i="1" baseline="-25000" dirty="0" err="1"/>
              <a:t>i</a:t>
            </a:r>
            <a:r>
              <a:rPr lang="hu-HU" altLang="hu-HU" sz="3200" i="1" dirty="0" err="1"/>
              <a:t>-t</a:t>
            </a:r>
            <a:r>
              <a:rPr lang="hu-HU" altLang="hu-HU" sz="3200" i="1" baseline="-25000" dirty="0" err="1"/>
              <a:t>j</a:t>
            </a:r>
            <a:r>
              <a:rPr lang="hu-HU" altLang="hu-HU" sz="3200" dirty="0"/>
              <a:t>)</a:t>
            </a:r>
          </a:p>
        </p:txBody>
      </p:sp>
      <p:sp>
        <p:nvSpPr>
          <p:cNvPr id="8" name="Line 7"/>
          <p:cNvSpPr>
            <a:spLocks noChangeShapeType="1"/>
          </p:cNvSpPr>
          <p:nvPr/>
        </p:nvSpPr>
        <p:spPr bwMode="auto">
          <a:xfrm>
            <a:off x="6661565" y="187201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4" name="Rectangle 2"/>
          <p:cNvSpPr>
            <a:spLocks noGrp="1" noChangeArrowheads="1"/>
          </p:cNvSpPr>
          <p:nvPr>
            <p:ph type="title"/>
          </p:nvPr>
        </p:nvSpPr>
        <p:spPr>
          <a:xfrm>
            <a:off x="539750" y="-26988"/>
            <a:ext cx="7772400" cy="1143001"/>
          </a:xfrm>
        </p:spPr>
        <p:txBody>
          <a:bodyPr/>
          <a:lstStyle/>
          <a:p>
            <a:pPr>
              <a:defRPr/>
            </a:pPr>
            <a:r>
              <a:rPr lang="en-US" dirty="0" smtClean="0">
                <a:solidFill>
                  <a:srgbClr val="FF0000"/>
                </a:solidFill>
              </a:rPr>
              <a:t>Lagrange</a:t>
            </a:r>
            <a:r>
              <a:rPr lang="hu-HU" dirty="0" err="1" smtClean="0">
                <a:solidFill>
                  <a:srgbClr val="FF0000"/>
                </a:solidFill>
              </a:rPr>
              <a:t>Curve</a:t>
            </a:r>
            <a:endParaRPr lang="hu-HU" dirty="0" smtClean="0">
              <a:solidFill>
                <a:srgbClr val="FF0000"/>
              </a:solidFill>
            </a:endParaRPr>
          </a:p>
        </p:txBody>
      </p:sp>
      <p:sp>
        <p:nvSpPr>
          <p:cNvPr id="2" name="Téglalap 1"/>
          <p:cNvSpPr/>
          <p:nvPr/>
        </p:nvSpPr>
        <p:spPr>
          <a:xfrm>
            <a:off x="5868144" y="4934202"/>
            <a:ext cx="2920992" cy="646331"/>
          </a:xfrm>
          <a:prstGeom prst="rect">
            <a:avLst/>
          </a:prstGeom>
          <a:solidFill>
            <a:schemeClr val="bg2"/>
          </a:solidFill>
          <a:ln w="19050">
            <a:solidFill>
              <a:schemeClr val="tx1"/>
            </a:solidFill>
          </a:ln>
        </p:spPr>
        <p:txBody>
          <a:bodyPr wrap="none">
            <a:spAutoFit/>
          </a:bodyPr>
          <a:lstStyle/>
          <a:p>
            <a:pPr marL="0" lvl="1">
              <a:buFontTx/>
              <a:buNone/>
            </a:pPr>
            <a:r>
              <a:rPr lang="hu-HU" altLang="hu-HU" sz="3600" b="1" i="1" dirty="0">
                <a:cs typeface="Times New Roman" panose="02020603050405020304" pitchFamily="18" charset="0"/>
              </a:rPr>
              <a:t>r</a:t>
            </a:r>
            <a:r>
              <a:rPr lang="hu-HU" altLang="hu-HU" sz="3600" dirty="0">
                <a:cs typeface="Times New Roman" panose="02020603050405020304" pitchFamily="18" charset="0"/>
              </a:rPr>
              <a:t>(</a:t>
            </a:r>
            <a:r>
              <a:rPr lang="hu-HU" altLang="hu-HU" sz="3600" i="1" dirty="0">
                <a:cs typeface="Times New Roman" panose="02020603050405020304" pitchFamily="18" charset="0"/>
              </a:rPr>
              <a:t>t</a:t>
            </a:r>
            <a:r>
              <a:rPr lang="hu-HU" altLang="hu-HU" sz="3600" dirty="0">
                <a:cs typeface="Times New Roman" panose="02020603050405020304" pitchFamily="18" charset="0"/>
              </a:rPr>
              <a:t>) = </a:t>
            </a:r>
            <a:r>
              <a:rPr lang="hu-HU" altLang="hu-HU" sz="3600" dirty="0" err="1">
                <a:latin typeface="Symbol" pitchFamily="18" charset="2"/>
              </a:rPr>
              <a:t>S</a:t>
            </a:r>
            <a:r>
              <a:rPr lang="hu-HU" altLang="hu-HU" sz="3600" i="1" baseline="-25000" dirty="0" err="1">
                <a:cs typeface="Times New Roman" panose="02020603050405020304" pitchFamily="18" charset="0"/>
              </a:rPr>
              <a:t>i</a:t>
            </a:r>
            <a:r>
              <a:rPr lang="hu-HU" altLang="hu-HU" sz="3600" dirty="0"/>
              <a:t> </a:t>
            </a:r>
            <a:r>
              <a:rPr lang="hu-HU" altLang="hu-HU" sz="3600" i="1" dirty="0" err="1">
                <a:cs typeface="Times New Roman" panose="02020603050405020304" pitchFamily="18" charset="0"/>
              </a:rPr>
              <a:t>L</a:t>
            </a:r>
            <a:r>
              <a:rPr lang="hu-HU" altLang="hu-HU" sz="3600" i="1" baseline="-25000" dirty="0" err="1">
                <a:cs typeface="Times New Roman" panose="02020603050405020304" pitchFamily="18" charset="0"/>
              </a:rPr>
              <a:t>i</a:t>
            </a:r>
            <a:r>
              <a:rPr lang="hu-HU" altLang="hu-HU" sz="3600" dirty="0">
                <a:cs typeface="Times New Roman" panose="02020603050405020304" pitchFamily="18" charset="0"/>
              </a:rPr>
              <a:t>(</a:t>
            </a:r>
            <a:r>
              <a:rPr lang="hu-HU" altLang="hu-HU" sz="3600" i="1" dirty="0" err="1">
                <a:cs typeface="Times New Roman" panose="02020603050405020304" pitchFamily="18" charset="0"/>
              </a:rPr>
              <a:t>t</a:t>
            </a:r>
            <a:r>
              <a:rPr lang="hu-HU" altLang="hu-HU" sz="3600" dirty="0">
                <a:cs typeface="Times New Roman" panose="02020603050405020304" pitchFamily="18" charset="0"/>
              </a:rPr>
              <a:t>) </a:t>
            </a:r>
            <a:r>
              <a:rPr lang="hu-HU" altLang="hu-HU" sz="3600" b="1" i="1" dirty="0" err="1">
                <a:cs typeface="Times New Roman" panose="02020603050405020304" pitchFamily="18" charset="0"/>
              </a:rPr>
              <a:t>r</a:t>
            </a:r>
            <a:r>
              <a:rPr lang="hu-HU" altLang="hu-HU" sz="3600" i="1" baseline="-25000" dirty="0" err="1">
                <a:cs typeface="Times New Roman" panose="02020603050405020304" pitchFamily="18" charset="0"/>
              </a:rPr>
              <a:t>i</a:t>
            </a:r>
            <a:endParaRPr lang="hu-HU" altLang="hu-HU" sz="3600" i="1" baseline="-25000" dirty="0">
              <a:cs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445168"/>
            <a:ext cx="9144000" cy="1143000"/>
          </a:xfrm>
        </p:spPr>
        <p:txBody>
          <a:bodyPr/>
          <a:lstStyle/>
          <a:p>
            <a:pPr>
              <a:defRPr/>
            </a:pPr>
            <a:r>
              <a:rPr lang="hu-HU" dirty="0" smtClean="0">
                <a:solidFill>
                  <a:srgbClr val="FF0000"/>
                </a:solidFill>
              </a:rPr>
              <a:t>Lagrange interpoláció bázisfüggvényei</a:t>
            </a:r>
          </a:p>
        </p:txBody>
      </p:sp>
      <p:sp>
        <p:nvSpPr>
          <p:cNvPr id="30" name="Rectangle 5"/>
          <p:cNvSpPr>
            <a:spLocks noChangeArrowheads="1"/>
          </p:cNvSpPr>
          <p:nvPr/>
        </p:nvSpPr>
        <p:spPr bwMode="auto">
          <a:xfrm>
            <a:off x="5791200" y="5410200"/>
            <a:ext cx="2614499"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b="1" i="1" dirty="0"/>
              <a:t>r</a:t>
            </a:r>
            <a:r>
              <a:rPr lang="hu-HU" altLang="hu-HU" sz="3200" dirty="0"/>
              <a:t>(</a:t>
            </a:r>
            <a:r>
              <a:rPr lang="hu-HU" altLang="hu-HU" sz="3200" i="1" dirty="0"/>
              <a:t>t</a:t>
            </a:r>
            <a:r>
              <a:rPr lang="hu-HU" altLang="hu-HU" sz="3200" dirty="0"/>
              <a:t>) = </a:t>
            </a:r>
            <a:r>
              <a:rPr lang="hu-HU" altLang="hu-HU" sz="3200" dirty="0" err="1" smtClean="0">
                <a:latin typeface="Symbol" pitchFamily="18" charset="2"/>
              </a:rPr>
              <a:t>S</a:t>
            </a:r>
            <a:r>
              <a:rPr lang="hu-HU" altLang="hu-HU" sz="3200" i="1" baseline="-25000" dirty="0" err="1"/>
              <a:t>i</a:t>
            </a:r>
            <a:r>
              <a:rPr lang="hu-HU" altLang="hu-HU" sz="3200" dirty="0" smtClean="0"/>
              <a:t> </a:t>
            </a:r>
            <a:r>
              <a:rPr lang="hu-HU" altLang="hu-HU" sz="3200" i="1" dirty="0" err="1"/>
              <a:t>L</a:t>
            </a:r>
            <a:r>
              <a:rPr lang="hu-HU" altLang="hu-HU" sz="3200" i="1" baseline="-25000" dirty="0" err="1"/>
              <a:t>i</a:t>
            </a:r>
            <a:r>
              <a:rPr lang="hu-HU" altLang="hu-HU" sz="3200" dirty="0"/>
              <a:t>(</a:t>
            </a:r>
            <a:r>
              <a:rPr lang="hu-HU" altLang="hu-HU" sz="3200" i="1" dirty="0"/>
              <a:t>t</a:t>
            </a:r>
            <a:r>
              <a:rPr lang="hu-HU" altLang="hu-HU" sz="3200" dirty="0"/>
              <a:t>) </a:t>
            </a:r>
            <a:r>
              <a:rPr lang="hu-HU" altLang="hu-HU" sz="3200" b="1" i="1" dirty="0" err="1"/>
              <a:t>r</a:t>
            </a:r>
            <a:r>
              <a:rPr lang="hu-HU" altLang="hu-HU" sz="3200" i="1" baseline="-25000" dirty="0" err="1"/>
              <a:t>i</a:t>
            </a:r>
            <a:endParaRPr lang="hu-HU" altLang="hu-HU" sz="3200" i="1" baseline="-25000" dirty="0"/>
          </a:p>
        </p:txBody>
      </p:sp>
      <p:sp>
        <p:nvSpPr>
          <p:cNvPr id="31" name="Rectangle 6"/>
          <p:cNvSpPr>
            <a:spLocks noChangeArrowheads="1"/>
          </p:cNvSpPr>
          <p:nvPr/>
        </p:nvSpPr>
        <p:spPr bwMode="auto">
          <a:xfrm>
            <a:off x="152400" y="5486400"/>
            <a:ext cx="1193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i="1"/>
              <a:t>L</a:t>
            </a:r>
            <a:r>
              <a:rPr lang="hu-HU" altLang="hu-HU" sz="3200" i="1" baseline="-25000"/>
              <a:t>i</a:t>
            </a:r>
            <a:r>
              <a:rPr lang="hu-HU" altLang="hu-HU" sz="3200"/>
              <a:t>(</a:t>
            </a:r>
            <a:r>
              <a:rPr lang="hu-HU" altLang="hu-HU" sz="3200" i="1"/>
              <a:t>t</a:t>
            </a:r>
            <a:r>
              <a:rPr lang="hu-HU" altLang="hu-HU" sz="3200"/>
              <a:t>) =</a:t>
            </a:r>
          </a:p>
        </p:txBody>
      </p:sp>
      <p:sp>
        <p:nvSpPr>
          <p:cNvPr id="32" name="Rectangle 9"/>
          <p:cNvSpPr>
            <a:spLocks noChangeArrowheads="1"/>
          </p:cNvSpPr>
          <p:nvPr/>
        </p:nvSpPr>
        <p:spPr bwMode="auto">
          <a:xfrm>
            <a:off x="1371600" y="5181600"/>
            <a:ext cx="1855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a:latin typeface="Symbol" pitchFamily="18" charset="2"/>
              </a:rPr>
              <a:t>P</a:t>
            </a:r>
            <a:r>
              <a:rPr lang="hu-HU" altLang="hu-HU" sz="3200">
                <a:latin typeface="Symbol CE" charset="0"/>
              </a:rPr>
              <a:t> </a:t>
            </a:r>
            <a:r>
              <a:rPr lang="hu-HU" altLang="hu-HU" sz="3200" i="1" baseline="-25000"/>
              <a:t>j </a:t>
            </a:r>
            <a:r>
              <a:rPr lang="hu-HU" altLang="hu-HU" sz="3200" i="1" baseline="-25000">
                <a:sym typeface="Symbol" pitchFamily="18" charset="2"/>
              </a:rPr>
              <a:t></a:t>
            </a:r>
            <a:r>
              <a:rPr lang="hu-HU" altLang="hu-HU" sz="3200" i="1" baseline="-25000"/>
              <a:t> i</a:t>
            </a:r>
            <a:r>
              <a:rPr lang="hu-HU" altLang="hu-HU" sz="3200">
                <a:latin typeface="Symbol CE" charset="0"/>
              </a:rPr>
              <a:t> (</a:t>
            </a:r>
            <a:r>
              <a:rPr lang="hu-HU" altLang="hu-HU" sz="3200" i="1"/>
              <a:t>t-t</a:t>
            </a:r>
            <a:r>
              <a:rPr lang="hu-HU" altLang="hu-HU" sz="3200" i="1" baseline="-25000"/>
              <a:t>j</a:t>
            </a:r>
            <a:r>
              <a:rPr lang="hu-HU" altLang="hu-HU" sz="3200"/>
              <a:t>)</a:t>
            </a:r>
          </a:p>
        </p:txBody>
      </p:sp>
      <p:sp>
        <p:nvSpPr>
          <p:cNvPr id="33" name="Rectangle 10"/>
          <p:cNvSpPr>
            <a:spLocks noChangeArrowheads="1"/>
          </p:cNvSpPr>
          <p:nvPr/>
        </p:nvSpPr>
        <p:spPr bwMode="auto">
          <a:xfrm>
            <a:off x="1447800" y="5791200"/>
            <a:ext cx="193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3200">
                <a:latin typeface="Symbol" pitchFamily="18" charset="2"/>
              </a:rPr>
              <a:t>P</a:t>
            </a:r>
            <a:r>
              <a:rPr lang="hu-HU" altLang="hu-HU" sz="3200">
                <a:latin typeface="Symbol CE" charset="0"/>
              </a:rPr>
              <a:t> </a:t>
            </a:r>
            <a:r>
              <a:rPr lang="hu-HU" altLang="hu-HU" sz="3200" i="1" baseline="-25000"/>
              <a:t>j </a:t>
            </a:r>
            <a:r>
              <a:rPr lang="hu-HU" altLang="hu-HU" sz="3200" i="1" baseline="-25000">
                <a:sym typeface="Symbol" pitchFamily="18" charset="2"/>
              </a:rPr>
              <a:t></a:t>
            </a:r>
            <a:r>
              <a:rPr lang="hu-HU" altLang="hu-HU" sz="3200" i="1" baseline="-25000"/>
              <a:t> i</a:t>
            </a:r>
            <a:r>
              <a:rPr lang="hu-HU" altLang="hu-HU" sz="3200">
                <a:latin typeface="Symbol CE" charset="0"/>
              </a:rPr>
              <a:t> (</a:t>
            </a:r>
            <a:r>
              <a:rPr lang="hu-HU" altLang="hu-HU" sz="3200" i="1"/>
              <a:t>t</a:t>
            </a:r>
            <a:r>
              <a:rPr lang="hu-HU" altLang="hu-HU" sz="3200" i="1" baseline="-25000"/>
              <a:t>i</a:t>
            </a:r>
            <a:r>
              <a:rPr lang="hu-HU" altLang="hu-HU" sz="3200" i="1"/>
              <a:t>-t</a:t>
            </a:r>
            <a:r>
              <a:rPr lang="hu-HU" altLang="hu-HU" sz="3200" i="1" baseline="-25000"/>
              <a:t>j</a:t>
            </a:r>
            <a:r>
              <a:rPr lang="hu-HU" altLang="hu-HU" sz="3200"/>
              <a:t>)</a:t>
            </a:r>
          </a:p>
        </p:txBody>
      </p:sp>
      <p:sp>
        <p:nvSpPr>
          <p:cNvPr id="34" name="Line 11"/>
          <p:cNvSpPr>
            <a:spLocks noChangeShapeType="1"/>
          </p:cNvSpPr>
          <p:nvPr/>
        </p:nvSpPr>
        <p:spPr bwMode="auto">
          <a:xfrm>
            <a:off x="1371600" y="579120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5" name="Rectangle 12"/>
          <p:cNvSpPr>
            <a:spLocks noChangeArrowheads="1"/>
          </p:cNvSpPr>
          <p:nvPr/>
        </p:nvSpPr>
        <p:spPr bwMode="auto">
          <a:xfrm>
            <a:off x="152400" y="5105400"/>
            <a:ext cx="3581400" cy="1524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36" name="Freeform 13"/>
          <p:cNvSpPr>
            <a:spLocks/>
          </p:cNvSpPr>
          <p:nvPr/>
        </p:nvSpPr>
        <p:spPr bwMode="auto">
          <a:xfrm>
            <a:off x="304800" y="1879600"/>
            <a:ext cx="4191000" cy="2782888"/>
          </a:xfrm>
          <a:custGeom>
            <a:avLst/>
            <a:gdLst>
              <a:gd name="T0" fmla="*/ 0 w 2640"/>
              <a:gd name="T1" fmla="*/ 2147483647 h 1753"/>
              <a:gd name="T2" fmla="*/ 2147483647 w 2640"/>
              <a:gd name="T3" fmla="*/ 2147483647 h 1753"/>
              <a:gd name="T4" fmla="*/ 2147483647 w 2640"/>
              <a:gd name="T5" fmla="*/ 2147483647 h 1753"/>
              <a:gd name="T6" fmla="*/ 2147483647 w 2640"/>
              <a:gd name="T7" fmla="*/ 2147483647 h 1753"/>
              <a:gd name="T8" fmla="*/ 2147483647 w 2640"/>
              <a:gd name="T9" fmla="*/ 2147483647 h 1753"/>
              <a:gd name="T10" fmla="*/ 2147483647 w 2640"/>
              <a:gd name="T11" fmla="*/ 2147483647 h 1753"/>
              <a:gd name="T12" fmla="*/ 2147483647 w 2640"/>
              <a:gd name="T13" fmla="*/ 2147483647 h 1753"/>
              <a:gd name="T14" fmla="*/ 2147483647 w 2640"/>
              <a:gd name="T15" fmla="*/ 2147483647 h 1753"/>
              <a:gd name="T16" fmla="*/ 2147483647 w 2640"/>
              <a:gd name="T17" fmla="*/ 2147483647 h 1753"/>
              <a:gd name="T18" fmla="*/ 2147483647 w 2640"/>
              <a:gd name="T19" fmla="*/ 2147483647 h 1753"/>
              <a:gd name="T20" fmla="*/ 2147483647 w 2640"/>
              <a:gd name="T21" fmla="*/ 2147483647 h 1753"/>
              <a:gd name="T22" fmla="*/ 2147483647 w 2640"/>
              <a:gd name="T23" fmla="*/ 2147483647 h 1753"/>
              <a:gd name="T24" fmla="*/ 2147483647 w 2640"/>
              <a:gd name="T25" fmla="*/ 2147483647 h 1753"/>
              <a:gd name="T26" fmla="*/ 2147483647 w 2640"/>
              <a:gd name="T27" fmla="*/ 2147483647 h 1753"/>
              <a:gd name="T28" fmla="*/ 2147483647 w 2640"/>
              <a:gd name="T29" fmla="*/ 2147483647 h 1753"/>
              <a:gd name="T30" fmla="*/ 2147483647 w 2640"/>
              <a:gd name="T31" fmla="*/ 2147483647 h 1753"/>
              <a:gd name="T32" fmla="*/ 2147483647 w 2640"/>
              <a:gd name="T33" fmla="*/ 2147483647 h 1753"/>
              <a:gd name="T34" fmla="*/ 2147483647 w 2640"/>
              <a:gd name="T35" fmla="*/ 2147483647 h 1753"/>
              <a:gd name="T36" fmla="*/ 2147483647 w 2640"/>
              <a:gd name="T37" fmla="*/ 2147483647 h 1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0"/>
              <a:gd name="T58" fmla="*/ 0 h 1753"/>
              <a:gd name="T59" fmla="*/ 2640 w 2640"/>
              <a:gd name="T60" fmla="*/ 1753 h 17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0" h="1753">
                <a:moveTo>
                  <a:pt x="0" y="1360"/>
                </a:moveTo>
                <a:cubicBezTo>
                  <a:pt x="12" y="1248"/>
                  <a:pt x="24" y="1136"/>
                  <a:pt x="48" y="1024"/>
                </a:cubicBezTo>
                <a:cubicBezTo>
                  <a:pt x="72" y="912"/>
                  <a:pt x="96" y="808"/>
                  <a:pt x="144" y="688"/>
                </a:cubicBezTo>
                <a:cubicBezTo>
                  <a:pt x="192" y="568"/>
                  <a:pt x="280" y="400"/>
                  <a:pt x="336" y="304"/>
                </a:cubicBezTo>
                <a:cubicBezTo>
                  <a:pt x="392" y="208"/>
                  <a:pt x="432" y="160"/>
                  <a:pt x="480" y="112"/>
                </a:cubicBezTo>
                <a:cubicBezTo>
                  <a:pt x="528" y="64"/>
                  <a:pt x="584" y="32"/>
                  <a:pt x="624" y="16"/>
                </a:cubicBezTo>
                <a:cubicBezTo>
                  <a:pt x="664" y="0"/>
                  <a:pt x="672" y="0"/>
                  <a:pt x="720" y="16"/>
                </a:cubicBezTo>
                <a:cubicBezTo>
                  <a:pt x="768" y="32"/>
                  <a:pt x="848" y="64"/>
                  <a:pt x="912" y="112"/>
                </a:cubicBezTo>
                <a:cubicBezTo>
                  <a:pt x="976" y="160"/>
                  <a:pt x="1048" y="232"/>
                  <a:pt x="1104" y="304"/>
                </a:cubicBezTo>
                <a:cubicBezTo>
                  <a:pt x="1160" y="376"/>
                  <a:pt x="1184" y="440"/>
                  <a:pt x="1248" y="544"/>
                </a:cubicBezTo>
                <a:cubicBezTo>
                  <a:pt x="1312" y="648"/>
                  <a:pt x="1432" y="840"/>
                  <a:pt x="1488" y="928"/>
                </a:cubicBezTo>
                <a:cubicBezTo>
                  <a:pt x="1544" y="1016"/>
                  <a:pt x="1544" y="1008"/>
                  <a:pt x="1584" y="1072"/>
                </a:cubicBezTo>
                <a:cubicBezTo>
                  <a:pt x="1624" y="1136"/>
                  <a:pt x="1688" y="1248"/>
                  <a:pt x="1728" y="1312"/>
                </a:cubicBezTo>
                <a:cubicBezTo>
                  <a:pt x="1768" y="1376"/>
                  <a:pt x="1781" y="1405"/>
                  <a:pt x="1824" y="1456"/>
                </a:cubicBezTo>
                <a:cubicBezTo>
                  <a:pt x="1867" y="1507"/>
                  <a:pt x="1920" y="1571"/>
                  <a:pt x="1984" y="1619"/>
                </a:cubicBezTo>
                <a:cubicBezTo>
                  <a:pt x="2048" y="1667"/>
                  <a:pt x="2131" y="1735"/>
                  <a:pt x="2208" y="1744"/>
                </a:cubicBezTo>
                <a:cubicBezTo>
                  <a:pt x="2285" y="1753"/>
                  <a:pt x="2387" y="1716"/>
                  <a:pt x="2448" y="1674"/>
                </a:cubicBezTo>
                <a:cubicBezTo>
                  <a:pt x="2509" y="1632"/>
                  <a:pt x="2541" y="1546"/>
                  <a:pt x="2573" y="1494"/>
                </a:cubicBezTo>
                <a:cubicBezTo>
                  <a:pt x="2605" y="1442"/>
                  <a:pt x="2626" y="1388"/>
                  <a:pt x="2640" y="1360"/>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7" name="Freeform 14"/>
          <p:cNvSpPr>
            <a:spLocks/>
          </p:cNvSpPr>
          <p:nvPr/>
        </p:nvSpPr>
        <p:spPr bwMode="auto">
          <a:xfrm>
            <a:off x="304800" y="2057400"/>
            <a:ext cx="4191000" cy="2062163"/>
          </a:xfrm>
          <a:custGeom>
            <a:avLst/>
            <a:gdLst>
              <a:gd name="T0" fmla="*/ 0 w 2640"/>
              <a:gd name="T1" fmla="*/ 0 h 1299"/>
              <a:gd name="T2" fmla="*/ 2147483647 w 2640"/>
              <a:gd name="T3" fmla="*/ 2147483647 h 1299"/>
              <a:gd name="T4" fmla="*/ 2147483647 w 2640"/>
              <a:gd name="T5" fmla="*/ 2147483647 h 1299"/>
              <a:gd name="T6" fmla="*/ 2147483647 w 2640"/>
              <a:gd name="T7" fmla="*/ 2147483647 h 1299"/>
              <a:gd name="T8" fmla="*/ 2147483647 w 2640"/>
              <a:gd name="T9" fmla="*/ 2147483647 h 1299"/>
              <a:gd name="T10" fmla="*/ 2147483647 w 2640"/>
              <a:gd name="T11" fmla="*/ 2147483647 h 1299"/>
              <a:gd name="T12" fmla="*/ 2147483647 w 2640"/>
              <a:gd name="T13" fmla="*/ 2147483647 h 1299"/>
              <a:gd name="T14" fmla="*/ 2147483647 w 2640"/>
              <a:gd name="T15" fmla="*/ 2147483647 h 1299"/>
              <a:gd name="T16" fmla="*/ 2147483647 w 2640"/>
              <a:gd name="T17" fmla="*/ 2147483647 h 1299"/>
              <a:gd name="T18" fmla="*/ 2147483647 w 2640"/>
              <a:gd name="T19" fmla="*/ 2147483647 h 1299"/>
              <a:gd name="T20" fmla="*/ 2147483647 w 2640"/>
              <a:gd name="T21" fmla="*/ 2147483647 h 1299"/>
              <a:gd name="T22" fmla="*/ 2147483647 w 2640"/>
              <a:gd name="T23" fmla="*/ 2147483647 h 1299"/>
              <a:gd name="T24" fmla="*/ 2147483647 w 2640"/>
              <a:gd name="T25" fmla="*/ 2147483647 h 1299"/>
              <a:gd name="T26" fmla="*/ 2147483647 w 2640"/>
              <a:gd name="T27" fmla="*/ 2147483647 h 1299"/>
              <a:gd name="T28" fmla="*/ 2147483647 w 2640"/>
              <a:gd name="T29" fmla="*/ 2147483647 h 1299"/>
              <a:gd name="T30" fmla="*/ 2147483647 w 2640"/>
              <a:gd name="T31" fmla="*/ 2147483647 h 1299"/>
              <a:gd name="T32" fmla="*/ 2147483647 w 2640"/>
              <a:gd name="T33" fmla="*/ 2147483647 h 1299"/>
              <a:gd name="T34" fmla="*/ 2147483647 w 2640"/>
              <a:gd name="T35" fmla="*/ 2147483647 h 1299"/>
              <a:gd name="T36" fmla="*/ 2147483647 w 2640"/>
              <a:gd name="T37" fmla="*/ 2147483647 h 1299"/>
              <a:gd name="T38" fmla="*/ 2147483647 w 2640"/>
              <a:gd name="T39" fmla="*/ 2147483647 h 1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40"/>
              <a:gd name="T61" fmla="*/ 0 h 1299"/>
              <a:gd name="T62" fmla="*/ 2640 w 2640"/>
              <a:gd name="T63" fmla="*/ 1299 h 1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40" h="1299">
                <a:moveTo>
                  <a:pt x="0" y="0"/>
                </a:moveTo>
                <a:cubicBezTo>
                  <a:pt x="16" y="48"/>
                  <a:pt x="24" y="80"/>
                  <a:pt x="48" y="144"/>
                </a:cubicBezTo>
                <a:cubicBezTo>
                  <a:pt x="72" y="208"/>
                  <a:pt x="100" y="295"/>
                  <a:pt x="144" y="384"/>
                </a:cubicBezTo>
                <a:cubicBezTo>
                  <a:pt x="188" y="473"/>
                  <a:pt x="243" y="574"/>
                  <a:pt x="315" y="678"/>
                </a:cubicBezTo>
                <a:cubicBezTo>
                  <a:pt x="387" y="782"/>
                  <a:pt x="509" y="929"/>
                  <a:pt x="576" y="1008"/>
                </a:cubicBezTo>
                <a:cubicBezTo>
                  <a:pt x="643" y="1087"/>
                  <a:pt x="680" y="1120"/>
                  <a:pt x="720" y="1152"/>
                </a:cubicBezTo>
                <a:cubicBezTo>
                  <a:pt x="760" y="1184"/>
                  <a:pt x="784" y="1184"/>
                  <a:pt x="816" y="1200"/>
                </a:cubicBezTo>
                <a:cubicBezTo>
                  <a:pt x="848" y="1216"/>
                  <a:pt x="876" y="1235"/>
                  <a:pt x="912" y="1248"/>
                </a:cubicBezTo>
                <a:cubicBezTo>
                  <a:pt x="948" y="1261"/>
                  <a:pt x="987" y="1270"/>
                  <a:pt x="1035" y="1278"/>
                </a:cubicBezTo>
                <a:cubicBezTo>
                  <a:pt x="1083" y="1286"/>
                  <a:pt x="1149" y="1293"/>
                  <a:pt x="1200" y="1296"/>
                </a:cubicBezTo>
                <a:cubicBezTo>
                  <a:pt x="1251" y="1299"/>
                  <a:pt x="1296" y="1296"/>
                  <a:pt x="1344" y="1296"/>
                </a:cubicBezTo>
                <a:cubicBezTo>
                  <a:pt x="1392" y="1296"/>
                  <a:pt x="1447" y="1299"/>
                  <a:pt x="1488" y="1296"/>
                </a:cubicBezTo>
                <a:cubicBezTo>
                  <a:pt x="1529" y="1293"/>
                  <a:pt x="1560" y="1286"/>
                  <a:pt x="1592" y="1278"/>
                </a:cubicBezTo>
                <a:cubicBezTo>
                  <a:pt x="1624" y="1270"/>
                  <a:pt x="1648" y="1259"/>
                  <a:pt x="1680" y="1248"/>
                </a:cubicBezTo>
                <a:cubicBezTo>
                  <a:pt x="1712" y="1237"/>
                  <a:pt x="1750" y="1221"/>
                  <a:pt x="1782" y="1213"/>
                </a:cubicBezTo>
                <a:cubicBezTo>
                  <a:pt x="1814" y="1205"/>
                  <a:pt x="1825" y="1210"/>
                  <a:pt x="1872" y="1200"/>
                </a:cubicBezTo>
                <a:cubicBezTo>
                  <a:pt x="1919" y="1190"/>
                  <a:pt x="1983" y="1163"/>
                  <a:pt x="2064" y="1152"/>
                </a:cubicBezTo>
                <a:cubicBezTo>
                  <a:pt x="2145" y="1141"/>
                  <a:pt x="2287" y="1135"/>
                  <a:pt x="2361" y="1136"/>
                </a:cubicBezTo>
                <a:cubicBezTo>
                  <a:pt x="2435" y="1137"/>
                  <a:pt x="2462" y="1147"/>
                  <a:pt x="2508" y="1158"/>
                </a:cubicBezTo>
                <a:cubicBezTo>
                  <a:pt x="2554" y="1169"/>
                  <a:pt x="2618" y="1193"/>
                  <a:pt x="2640" y="1200"/>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8" name="Freeform 15"/>
          <p:cNvSpPr>
            <a:spLocks/>
          </p:cNvSpPr>
          <p:nvPr/>
        </p:nvSpPr>
        <p:spPr bwMode="auto">
          <a:xfrm>
            <a:off x="303213" y="2057400"/>
            <a:ext cx="4192587" cy="2063750"/>
          </a:xfrm>
          <a:custGeom>
            <a:avLst/>
            <a:gdLst>
              <a:gd name="T0" fmla="*/ 0 w 2641"/>
              <a:gd name="T1" fmla="*/ 2147483647 h 1300"/>
              <a:gd name="T2" fmla="*/ 2147483647 w 2641"/>
              <a:gd name="T3" fmla="*/ 2147483647 h 1300"/>
              <a:gd name="T4" fmla="*/ 2147483647 w 2641"/>
              <a:gd name="T5" fmla="*/ 2147483647 h 1300"/>
              <a:gd name="T6" fmla="*/ 2147483647 w 2641"/>
              <a:gd name="T7" fmla="*/ 2147483647 h 1300"/>
              <a:gd name="T8" fmla="*/ 2147483647 w 2641"/>
              <a:gd name="T9" fmla="*/ 2147483647 h 1300"/>
              <a:gd name="T10" fmla="*/ 2147483647 w 2641"/>
              <a:gd name="T11" fmla="*/ 2147483647 h 1300"/>
              <a:gd name="T12" fmla="*/ 2147483647 w 2641"/>
              <a:gd name="T13" fmla="*/ 2147483647 h 1300"/>
              <a:gd name="T14" fmla="*/ 2147483647 w 2641"/>
              <a:gd name="T15" fmla="*/ 2147483647 h 1300"/>
              <a:gd name="T16" fmla="*/ 2147483647 w 2641"/>
              <a:gd name="T17" fmla="*/ 2147483647 h 1300"/>
              <a:gd name="T18" fmla="*/ 2147483647 w 2641"/>
              <a:gd name="T19" fmla="*/ 2147483647 h 1300"/>
              <a:gd name="T20" fmla="*/ 2147483647 w 2641"/>
              <a:gd name="T21" fmla="*/ 2147483647 h 1300"/>
              <a:gd name="T22" fmla="*/ 2147483647 w 2641"/>
              <a:gd name="T23" fmla="*/ 2147483647 h 1300"/>
              <a:gd name="T24" fmla="*/ 2147483647 w 2641"/>
              <a:gd name="T25" fmla="*/ 2147483647 h 1300"/>
              <a:gd name="T26" fmla="*/ 2147483647 w 2641"/>
              <a:gd name="T27" fmla="*/ 2147483647 h 1300"/>
              <a:gd name="T28" fmla="*/ 2147483647 w 2641"/>
              <a:gd name="T29" fmla="*/ 2147483647 h 1300"/>
              <a:gd name="T30" fmla="*/ 2147483647 w 2641"/>
              <a:gd name="T31" fmla="*/ 2147483647 h 1300"/>
              <a:gd name="T32" fmla="*/ 2147483647 w 2641"/>
              <a:gd name="T33" fmla="*/ 2147483647 h 1300"/>
              <a:gd name="T34" fmla="*/ 2147483647 w 2641"/>
              <a:gd name="T35" fmla="*/ 2147483647 h 1300"/>
              <a:gd name="T36" fmla="*/ 2147483647 w 2641"/>
              <a:gd name="T37" fmla="*/ 2147483647 h 1300"/>
              <a:gd name="T38" fmla="*/ 2147483647 w 2641"/>
              <a:gd name="T39" fmla="*/ 2147483647 h 1300"/>
              <a:gd name="T40" fmla="*/ 2147483647 w 2641"/>
              <a:gd name="T41" fmla="*/ 0 h 13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1"/>
              <a:gd name="T64" fmla="*/ 0 h 1300"/>
              <a:gd name="T65" fmla="*/ 2641 w 2641"/>
              <a:gd name="T66" fmla="*/ 1300 h 1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1" h="1300">
                <a:moveTo>
                  <a:pt x="0" y="1218"/>
                </a:moveTo>
                <a:cubicBezTo>
                  <a:pt x="40" y="1207"/>
                  <a:pt x="178" y="1165"/>
                  <a:pt x="241" y="1152"/>
                </a:cubicBezTo>
                <a:cubicBezTo>
                  <a:pt x="304" y="1139"/>
                  <a:pt x="328" y="1142"/>
                  <a:pt x="376" y="1142"/>
                </a:cubicBezTo>
                <a:cubicBezTo>
                  <a:pt x="424" y="1142"/>
                  <a:pt x="477" y="1145"/>
                  <a:pt x="529" y="1152"/>
                </a:cubicBezTo>
                <a:cubicBezTo>
                  <a:pt x="581" y="1159"/>
                  <a:pt x="641" y="1177"/>
                  <a:pt x="687" y="1186"/>
                </a:cubicBezTo>
                <a:cubicBezTo>
                  <a:pt x="733" y="1195"/>
                  <a:pt x="769" y="1197"/>
                  <a:pt x="807" y="1207"/>
                </a:cubicBezTo>
                <a:cubicBezTo>
                  <a:pt x="845" y="1217"/>
                  <a:pt x="880" y="1237"/>
                  <a:pt x="913" y="1248"/>
                </a:cubicBezTo>
                <a:cubicBezTo>
                  <a:pt x="946" y="1259"/>
                  <a:pt x="971" y="1265"/>
                  <a:pt x="1003" y="1273"/>
                </a:cubicBezTo>
                <a:cubicBezTo>
                  <a:pt x="1035" y="1281"/>
                  <a:pt x="1064" y="1292"/>
                  <a:pt x="1105" y="1296"/>
                </a:cubicBezTo>
                <a:cubicBezTo>
                  <a:pt x="1146" y="1300"/>
                  <a:pt x="1193" y="1296"/>
                  <a:pt x="1249" y="1296"/>
                </a:cubicBezTo>
                <a:cubicBezTo>
                  <a:pt x="1305" y="1296"/>
                  <a:pt x="1387" y="1299"/>
                  <a:pt x="1441" y="1296"/>
                </a:cubicBezTo>
                <a:cubicBezTo>
                  <a:pt x="1495" y="1293"/>
                  <a:pt x="1531" y="1286"/>
                  <a:pt x="1571" y="1278"/>
                </a:cubicBezTo>
                <a:cubicBezTo>
                  <a:pt x="1611" y="1270"/>
                  <a:pt x="1639" y="1261"/>
                  <a:pt x="1681" y="1248"/>
                </a:cubicBezTo>
                <a:cubicBezTo>
                  <a:pt x="1723" y="1235"/>
                  <a:pt x="1775" y="1229"/>
                  <a:pt x="1825" y="1200"/>
                </a:cubicBezTo>
                <a:cubicBezTo>
                  <a:pt x="1875" y="1171"/>
                  <a:pt x="1925" y="1131"/>
                  <a:pt x="1980" y="1076"/>
                </a:cubicBezTo>
                <a:cubicBezTo>
                  <a:pt x="2035" y="1021"/>
                  <a:pt x="2094" y="945"/>
                  <a:pt x="2156" y="869"/>
                </a:cubicBezTo>
                <a:cubicBezTo>
                  <a:pt x="2218" y="793"/>
                  <a:pt x="2300" y="688"/>
                  <a:pt x="2351" y="618"/>
                </a:cubicBezTo>
                <a:cubicBezTo>
                  <a:pt x="2402" y="548"/>
                  <a:pt x="2421" y="522"/>
                  <a:pt x="2460" y="449"/>
                </a:cubicBezTo>
                <a:cubicBezTo>
                  <a:pt x="2499" y="376"/>
                  <a:pt x="2557" y="245"/>
                  <a:pt x="2585" y="182"/>
                </a:cubicBezTo>
                <a:cubicBezTo>
                  <a:pt x="2613" y="119"/>
                  <a:pt x="2620" y="103"/>
                  <a:pt x="2629" y="73"/>
                </a:cubicBezTo>
                <a:cubicBezTo>
                  <a:pt x="2638" y="43"/>
                  <a:pt x="2639" y="15"/>
                  <a:pt x="2641"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9" name="Freeform 16"/>
          <p:cNvSpPr>
            <a:spLocks/>
          </p:cNvSpPr>
          <p:nvPr/>
        </p:nvSpPr>
        <p:spPr bwMode="auto">
          <a:xfrm>
            <a:off x="304800" y="1879600"/>
            <a:ext cx="4191000" cy="2749550"/>
          </a:xfrm>
          <a:custGeom>
            <a:avLst/>
            <a:gdLst>
              <a:gd name="T0" fmla="*/ 0 w 2640"/>
              <a:gd name="T1" fmla="*/ 2147483647 h 1732"/>
              <a:gd name="T2" fmla="*/ 2147483647 w 2640"/>
              <a:gd name="T3" fmla="*/ 2147483647 h 1732"/>
              <a:gd name="T4" fmla="*/ 2147483647 w 2640"/>
              <a:gd name="T5" fmla="*/ 2147483647 h 1732"/>
              <a:gd name="T6" fmla="*/ 2147483647 w 2640"/>
              <a:gd name="T7" fmla="*/ 2147483647 h 1732"/>
              <a:gd name="T8" fmla="*/ 2147483647 w 2640"/>
              <a:gd name="T9" fmla="*/ 2147483647 h 1732"/>
              <a:gd name="T10" fmla="*/ 2147483647 w 2640"/>
              <a:gd name="T11" fmla="*/ 2147483647 h 1732"/>
              <a:gd name="T12" fmla="*/ 2147483647 w 2640"/>
              <a:gd name="T13" fmla="*/ 2147483647 h 1732"/>
              <a:gd name="T14" fmla="*/ 2147483647 w 2640"/>
              <a:gd name="T15" fmla="*/ 2147483647 h 1732"/>
              <a:gd name="T16" fmla="*/ 2147483647 w 2640"/>
              <a:gd name="T17" fmla="*/ 2147483647 h 1732"/>
              <a:gd name="T18" fmla="*/ 2147483647 w 2640"/>
              <a:gd name="T19" fmla="*/ 2147483647 h 1732"/>
              <a:gd name="T20" fmla="*/ 2147483647 w 2640"/>
              <a:gd name="T21" fmla="*/ 2147483647 h 1732"/>
              <a:gd name="T22" fmla="*/ 2147483647 w 2640"/>
              <a:gd name="T23" fmla="*/ 2147483647 h 1732"/>
              <a:gd name="T24" fmla="*/ 2147483647 w 2640"/>
              <a:gd name="T25" fmla="*/ 2147483647 h 1732"/>
              <a:gd name="T26" fmla="*/ 2147483647 w 2640"/>
              <a:gd name="T27" fmla="*/ 2147483647 h 1732"/>
              <a:gd name="T28" fmla="*/ 2147483647 w 2640"/>
              <a:gd name="T29" fmla="*/ 2147483647 h 1732"/>
              <a:gd name="T30" fmla="*/ 2147483647 w 2640"/>
              <a:gd name="T31" fmla="*/ 2147483647 h 1732"/>
              <a:gd name="T32" fmla="*/ 2147483647 w 2640"/>
              <a:gd name="T33" fmla="*/ 2147483647 h 1732"/>
              <a:gd name="T34" fmla="*/ 2147483647 w 2640"/>
              <a:gd name="T35" fmla="*/ 2147483647 h 1732"/>
              <a:gd name="T36" fmla="*/ 2147483647 w 2640"/>
              <a:gd name="T37" fmla="*/ 2147483647 h 1732"/>
              <a:gd name="T38" fmla="*/ 2147483647 w 2640"/>
              <a:gd name="T39" fmla="*/ 2147483647 h 17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40"/>
              <a:gd name="T61" fmla="*/ 0 h 1732"/>
              <a:gd name="T62" fmla="*/ 2640 w 2640"/>
              <a:gd name="T63" fmla="*/ 1732 h 17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40" h="1732">
                <a:moveTo>
                  <a:pt x="0" y="1360"/>
                </a:moveTo>
                <a:cubicBezTo>
                  <a:pt x="16" y="1392"/>
                  <a:pt x="16" y="1408"/>
                  <a:pt x="48" y="1456"/>
                </a:cubicBezTo>
                <a:cubicBezTo>
                  <a:pt x="80" y="1504"/>
                  <a:pt x="136" y="1603"/>
                  <a:pt x="192" y="1648"/>
                </a:cubicBezTo>
                <a:cubicBezTo>
                  <a:pt x="248" y="1693"/>
                  <a:pt x="330" y="1724"/>
                  <a:pt x="386" y="1728"/>
                </a:cubicBezTo>
                <a:cubicBezTo>
                  <a:pt x="442" y="1732"/>
                  <a:pt x="456" y="1727"/>
                  <a:pt x="528" y="1674"/>
                </a:cubicBezTo>
                <a:cubicBezTo>
                  <a:pt x="600" y="1621"/>
                  <a:pt x="736" y="1500"/>
                  <a:pt x="816" y="1408"/>
                </a:cubicBezTo>
                <a:cubicBezTo>
                  <a:pt x="896" y="1316"/>
                  <a:pt x="960" y="1192"/>
                  <a:pt x="1008" y="1120"/>
                </a:cubicBezTo>
                <a:cubicBezTo>
                  <a:pt x="1056" y="1048"/>
                  <a:pt x="1072" y="1024"/>
                  <a:pt x="1104" y="976"/>
                </a:cubicBezTo>
                <a:cubicBezTo>
                  <a:pt x="1136" y="928"/>
                  <a:pt x="1155" y="905"/>
                  <a:pt x="1200" y="832"/>
                </a:cubicBezTo>
                <a:cubicBezTo>
                  <a:pt x="1245" y="759"/>
                  <a:pt x="1325" y="615"/>
                  <a:pt x="1373" y="539"/>
                </a:cubicBezTo>
                <a:cubicBezTo>
                  <a:pt x="1421" y="463"/>
                  <a:pt x="1445" y="431"/>
                  <a:pt x="1488" y="376"/>
                </a:cubicBezTo>
                <a:cubicBezTo>
                  <a:pt x="1531" y="321"/>
                  <a:pt x="1584" y="260"/>
                  <a:pt x="1632" y="208"/>
                </a:cubicBezTo>
                <a:cubicBezTo>
                  <a:pt x="1680" y="156"/>
                  <a:pt x="1736" y="96"/>
                  <a:pt x="1776" y="64"/>
                </a:cubicBezTo>
                <a:cubicBezTo>
                  <a:pt x="1816" y="32"/>
                  <a:pt x="1832" y="24"/>
                  <a:pt x="1872" y="16"/>
                </a:cubicBezTo>
                <a:cubicBezTo>
                  <a:pt x="1912" y="8"/>
                  <a:pt x="1968" y="0"/>
                  <a:pt x="2016" y="16"/>
                </a:cubicBezTo>
                <a:cubicBezTo>
                  <a:pt x="2064" y="32"/>
                  <a:pt x="2104" y="56"/>
                  <a:pt x="2160" y="112"/>
                </a:cubicBezTo>
                <a:cubicBezTo>
                  <a:pt x="2216" y="168"/>
                  <a:pt x="2296" y="253"/>
                  <a:pt x="2352" y="352"/>
                </a:cubicBezTo>
                <a:cubicBezTo>
                  <a:pt x="2408" y="451"/>
                  <a:pt x="2457" y="597"/>
                  <a:pt x="2497" y="709"/>
                </a:cubicBezTo>
                <a:cubicBezTo>
                  <a:pt x="2537" y="821"/>
                  <a:pt x="2568" y="924"/>
                  <a:pt x="2592" y="1024"/>
                </a:cubicBezTo>
                <a:cubicBezTo>
                  <a:pt x="2616" y="1124"/>
                  <a:pt x="2632" y="1264"/>
                  <a:pt x="2640" y="1312"/>
                </a:cubicBezTo>
              </a:path>
            </a:pathLst>
          </a:custGeom>
          <a:noFill/>
          <a:ln w="38100">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40" name="Line 17"/>
          <p:cNvSpPr>
            <a:spLocks noChangeShapeType="1"/>
          </p:cNvSpPr>
          <p:nvPr/>
        </p:nvSpPr>
        <p:spPr bwMode="auto">
          <a:xfrm flipV="1">
            <a:off x="304800" y="1600200"/>
            <a:ext cx="0" cy="3200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1" name="Line 18"/>
          <p:cNvSpPr>
            <a:spLocks noChangeShapeType="1"/>
          </p:cNvSpPr>
          <p:nvPr/>
        </p:nvSpPr>
        <p:spPr bwMode="auto">
          <a:xfrm>
            <a:off x="0" y="4038600"/>
            <a:ext cx="457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2" name="Line 19"/>
          <p:cNvSpPr>
            <a:spLocks noChangeShapeType="1"/>
          </p:cNvSpPr>
          <p:nvPr/>
        </p:nvSpPr>
        <p:spPr bwMode="auto">
          <a:xfrm>
            <a:off x="0" y="1981200"/>
            <a:ext cx="45720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43" name="Text Box 22"/>
          <p:cNvSpPr txBox="1">
            <a:spLocks noChangeArrowheads="1"/>
          </p:cNvSpPr>
          <p:nvPr/>
        </p:nvSpPr>
        <p:spPr bwMode="auto">
          <a:xfrm>
            <a:off x="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0</a:t>
            </a:r>
            <a:endParaRPr lang="hu-HU" altLang="hu-HU"/>
          </a:p>
        </p:txBody>
      </p:sp>
      <p:sp>
        <p:nvSpPr>
          <p:cNvPr id="44" name="Text Box 23"/>
          <p:cNvSpPr txBox="1">
            <a:spLocks noChangeArrowheads="1"/>
          </p:cNvSpPr>
          <p:nvPr/>
        </p:nvSpPr>
        <p:spPr bwMode="auto">
          <a:xfrm>
            <a:off x="0"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1</a:t>
            </a:r>
            <a:endParaRPr lang="hu-HU" altLang="hu-HU"/>
          </a:p>
        </p:txBody>
      </p:sp>
      <p:sp>
        <p:nvSpPr>
          <p:cNvPr id="45" name="Freeform 25"/>
          <p:cNvSpPr>
            <a:spLocks/>
          </p:cNvSpPr>
          <p:nvPr/>
        </p:nvSpPr>
        <p:spPr bwMode="auto">
          <a:xfrm>
            <a:off x="5219700" y="1816100"/>
            <a:ext cx="3467100" cy="2679700"/>
          </a:xfrm>
          <a:custGeom>
            <a:avLst/>
            <a:gdLst>
              <a:gd name="T0" fmla="*/ 2147483647 w 2184"/>
              <a:gd name="T1" fmla="*/ 2147483647 h 1688"/>
              <a:gd name="T2" fmla="*/ 2147483647 w 2184"/>
              <a:gd name="T3" fmla="*/ 2147483647 h 1688"/>
              <a:gd name="T4" fmla="*/ 2147483647 w 2184"/>
              <a:gd name="T5" fmla="*/ 2147483647 h 1688"/>
              <a:gd name="T6" fmla="*/ 2147483647 w 2184"/>
              <a:gd name="T7" fmla="*/ 2147483647 h 1688"/>
              <a:gd name="T8" fmla="*/ 2147483647 w 2184"/>
              <a:gd name="T9" fmla="*/ 2147483647 h 1688"/>
              <a:gd name="T10" fmla="*/ 2147483647 w 2184"/>
              <a:gd name="T11" fmla="*/ 2147483647 h 1688"/>
              <a:gd name="T12" fmla="*/ 2147483647 w 2184"/>
              <a:gd name="T13" fmla="*/ 2147483647 h 1688"/>
              <a:gd name="T14" fmla="*/ 2147483647 w 2184"/>
              <a:gd name="T15" fmla="*/ 2147483647 h 1688"/>
              <a:gd name="T16" fmla="*/ 2147483647 w 2184"/>
              <a:gd name="T17" fmla="*/ 2147483647 h 1688"/>
              <a:gd name="T18" fmla="*/ 2147483647 w 2184"/>
              <a:gd name="T19" fmla="*/ 2147483647 h 1688"/>
              <a:gd name="T20" fmla="*/ 2147483647 w 2184"/>
              <a:gd name="T21" fmla="*/ 2147483647 h 1688"/>
              <a:gd name="T22" fmla="*/ 2147483647 w 2184"/>
              <a:gd name="T23" fmla="*/ 2147483647 h 1688"/>
              <a:gd name="T24" fmla="*/ 2147483647 w 2184"/>
              <a:gd name="T25" fmla="*/ 2147483647 h 16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84"/>
              <a:gd name="T40" fmla="*/ 0 h 1688"/>
              <a:gd name="T41" fmla="*/ 2184 w 2184"/>
              <a:gd name="T42" fmla="*/ 1688 h 16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84" h="1688">
                <a:moveTo>
                  <a:pt x="72" y="1688"/>
                </a:moveTo>
                <a:cubicBezTo>
                  <a:pt x="52" y="1556"/>
                  <a:pt x="32" y="1424"/>
                  <a:pt x="24" y="1304"/>
                </a:cubicBezTo>
                <a:cubicBezTo>
                  <a:pt x="16" y="1184"/>
                  <a:pt x="0" y="1096"/>
                  <a:pt x="24" y="968"/>
                </a:cubicBezTo>
                <a:cubicBezTo>
                  <a:pt x="48" y="840"/>
                  <a:pt x="112" y="648"/>
                  <a:pt x="168" y="536"/>
                </a:cubicBezTo>
                <a:cubicBezTo>
                  <a:pt x="224" y="424"/>
                  <a:pt x="272" y="376"/>
                  <a:pt x="360" y="296"/>
                </a:cubicBezTo>
                <a:cubicBezTo>
                  <a:pt x="448" y="216"/>
                  <a:pt x="568" y="104"/>
                  <a:pt x="696" y="56"/>
                </a:cubicBezTo>
                <a:cubicBezTo>
                  <a:pt x="824" y="8"/>
                  <a:pt x="1000" y="0"/>
                  <a:pt x="1128" y="8"/>
                </a:cubicBezTo>
                <a:cubicBezTo>
                  <a:pt x="1256" y="16"/>
                  <a:pt x="1360" y="56"/>
                  <a:pt x="1464" y="104"/>
                </a:cubicBezTo>
                <a:cubicBezTo>
                  <a:pt x="1568" y="152"/>
                  <a:pt x="1672" y="224"/>
                  <a:pt x="1752" y="296"/>
                </a:cubicBezTo>
                <a:cubicBezTo>
                  <a:pt x="1832" y="368"/>
                  <a:pt x="1888" y="448"/>
                  <a:pt x="1944" y="536"/>
                </a:cubicBezTo>
                <a:cubicBezTo>
                  <a:pt x="2000" y="624"/>
                  <a:pt x="2052" y="727"/>
                  <a:pt x="2088" y="824"/>
                </a:cubicBezTo>
                <a:cubicBezTo>
                  <a:pt x="2124" y="921"/>
                  <a:pt x="2145" y="1041"/>
                  <a:pt x="2161" y="1121"/>
                </a:cubicBezTo>
                <a:cubicBezTo>
                  <a:pt x="2177" y="1201"/>
                  <a:pt x="2179" y="1266"/>
                  <a:pt x="2184" y="130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46" name="Freeform 26"/>
          <p:cNvSpPr>
            <a:spLocks/>
          </p:cNvSpPr>
          <p:nvPr/>
        </p:nvSpPr>
        <p:spPr bwMode="auto">
          <a:xfrm>
            <a:off x="5334000" y="1981200"/>
            <a:ext cx="3352800" cy="2514600"/>
          </a:xfrm>
          <a:custGeom>
            <a:avLst/>
            <a:gdLst>
              <a:gd name="T0" fmla="*/ 0 w 2112"/>
              <a:gd name="T1" fmla="*/ 2147483647 h 1584"/>
              <a:gd name="T2" fmla="*/ 2147483647 w 2112"/>
              <a:gd name="T3" fmla="*/ 2147483647 h 1584"/>
              <a:gd name="T4" fmla="*/ 2147483647 w 2112"/>
              <a:gd name="T5" fmla="*/ 0 h 1584"/>
              <a:gd name="T6" fmla="*/ 2147483647 w 2112"/>
              <a:gd name="T7" fmla="*/ 2147483647 h 1584"/>
              <a:gd name="T8" fmla="*/ 0 60000 65536"/>
              <a:gd name="T9" fmla="*/ 0 60000 65536"/>
              <a:gd name="T10" fmla="*/ 0 60000 65536"/>
              <a:gd name="T11" fmla="*/ 0 60000 65536"/>
              <a:gd name="T12" fmla="*/ 0 w 2112"/>
              <a:gd name="T13" fmla="*/ 0 h 1584"/>
              <a:gd name="T14" fmla="*/ 2112 w 2112"/>
              <a:gd name="T15" fmla="*/ 1584 h 1584"/>
            </a:gdLst>
            <a:ahLst/>
            <a:cxnLst>
              <a:cxn ang="T8">
                <a:pos x="T0" y="T1"/>
              </a:cxn>
              <a:cxn ang="T9">
                <a:pos x="T2" y="T3"/>
              </a:cxn>
              <a:cxn ang="T10">
                <a:pos x="T4" y="T5"/>
              </a:cxn>
              <a:cxn ang="T11">
                <a:pos x="T6" y="T7"/>
              </a:cxn>
            </a:cxnLst>
            <a:rect l="T12" t="T13" r="T14" b="T15"/>
            <a:pathLst>
              <a:path w="2112" h="1584">
                <a:moveTo>
                  <a:pt x="0" y="1584"/>
                </a:moveTo>
                <a:lnTo>
                  <a:pt x="288" y="192"/>
                </a:lnTo>
                <a:lnTo>
                  <a:pt x="1344" y="0"/>
                </a:lnTo>
                <a:lnTo>
                  <a:pt x="2112" y="1248"/>
                </a:ln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47" name="Oval 27"/>
          <p:cNvSpPr>
            <a:spLocks noChangeArrowheads="1"/>
          </p:cNvSpPr>
          <p:nvPr/>
        </p:nvSpPr>
        <p:spPr bwMode="auto">
          <a:xfrm>
            <a:off x="5638800" y="2209800"/>
            <a:ext cx="228600" cy="228600"/>
          </a:xfrm>
          <a:prstGeom prst="ellipse">
            <a:avLst/>
          </a:prstGeom>
          <a:solidFill>
            <a:schemeClr val="hlink"/>
          </a:solidFill>
          <a:ln w="12700">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48" name="Oval 28"/>
          <p:cNvSpPr>
            <a:spLocks noChangeArrowheads="1"/>
          </p:cNvSpPr>
          <p:nvPr/>
        </p:nvSpPr>
        <p:spPr bwMode="auto">
          <a:xfrm>
            <a:off x="7391400" y="1905000"/>
            <a:ext cx="228600" cy="228600"/>
          </a:xfrm>
          <a:prstGeom prst="ellipse">
            <a:avLst/>
          </a:prstGeom>
          <a:solidFill>
            <a:srgbClr val="FFC000"/>
          </a:solidFill>
          <a:ln w="12700">
            <a:solidFill>
              <a:schemeClr val="accent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49" name="Oval 29"/>
          <p:cNvSpPr>
            <a:spLocks noChangeArrowheads="1"/>
          </p:cNvSpPr>
          <p:nvPr/>
        </p:nvSpPr>
        <p:spPr bwMode="auto">
          <a:xfrm>
            <a:off x="8534400" y="3810000"/>
            <a:ext cx="228600" cy="228600"/>
          </a:xfrm>
          <a:prstGeom prst="ellipse">
            <a:avLst/>
          </a:prstGeom>
          <a:solidFill>
            <a:srgbClr val="FF0000"/>
          </a:solidFill>
          <a:ln w="1270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50" name="Line 30"/>
          <p:cNvSpPr>
            <a:spLocks noChangeShapeType="1"/>
          </p:cNvSpPr>
          <p:nvPr/>
        </p:nvSpPr>
        <p:spPr bwMode="auto">
          <a:xfrm flipV="1">
            <a:off x="1676400" y="2057400"/>
            <a:ext cx="0" cy="19812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51" name="Line 31"/>
          <p:cNvSpPr>
            <a:spLocks noChangeShapeType="1"/>
          </p:cNvSpPr>
          <p:nvPr/>
        </p:nvSpPr>
        <p:spPr bwMode="auto">
          <a:xfrm flipV="1">
            <a:off x="3048000" y="1981200"/>
            <a:ext cx="0" cy="19812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52" name="Text Box 32"/>
          <p:cNvSpPr txBox="1">
            <a:spLocks noChangeArrowheads="1"/>
          </p:cNvSpPr>
          <p:nvPr/>
        </p:nvSpPr>
        <p:spPr bwMode="auto">
          <a:xfrm>
            <a:off x="45720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1</a:t>
            </a:r>
            <a:endParaRPr lang="hu-HU" altLang="hu-HU"/>
          </a:p>
        </p:txBody>
      </p:sp>
      <p:sp>
        <p:nvSpPr>
          <p:cNvPr id="53" name="Text Box 33"/>
          <p:cNvSpPr txBox="1">
            <a:spLocks noChangeArrowheads="1"/>
          </p:cNvSpPr>
          <p:nvPr/>
        </p:nvSpPr>
        <p:spPr bwMode="auto">
          <a:xfrm>
            <a:off x="1333500" y="41910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0.33</a:t>
            </a:r>
            <a:endParaRPr lang="hu-HU" altLang="hu-HU"/>
          </a:p>
        </p:txBody>
      </p:sp>
      <p:sp>
        <p:nvSpPr>
          <p:cNvPr id="54" name="Text Box 34"/>
          <p:cNvSpPr txBox="1">
            <a:spLocks noChangeArrowheads="1"/>
          </p:cNvSpPr>
          <p:nvPr/>
        </p:nvSpPr>
        <p:spPr bwMode="auto">
          <a:xfrm>
            <a:off x="2628900" y="41910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a:t>0.67</a:t>
            </a:r>
            <a:endParaRPr lang="hu-HU" altLang="hu-HU"/>
          </a:p>
        </p:txBody>
      </p:sp>
      <p:sp>
        <p:nvSpPr>
          <p:cNvPr id="55" name="Line 35"/>
          <p:cNvSpPr>
            <a:spLocks noChangeShapeType="1"/>
          </p:cNvSpPr>
          <p:nvPr/>
        </p:nvSpPr>
        <p:spPr bwMode="auto">
          <a:xfrm flipV="1">
            <a:off x="4495800" y="2057400"/>
            <a:ext cx="0" cy="19812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56" name="Oval 24"/>
          <p:cNvSpPr>
            <a:spLocks noChangeArrowheads="1"/>
          </p:cNvSpPr>
          <p:nvPr/>
        </p:nvSpPr>
        <p:spPr bwMode="auto">
          <a:xfrm>
            <a:off x="5257800" y="4343400"/>
            <a:ext cx="228600" cy="228600"/>
          </a:xfrm>
          <a:prstGeom prst="ellipse">
            <a:avLst/>
          </a:prstGeom>
          <a:solidFill>
            <a:srgbClr val="33CC33"/>
          </a:solidFill>
          <a:ln w="12700">
            <a:solidFill>
              <a:srgbClr val="33CC33"/>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3074"/>
          <p:cNvSpPr>
            <a:spLocks noGrp="1" noChangeArrowheads="1"/>
          </p:cNvSpPr>
          <p:nvPr>
            <p:ph type="title"/>
          </p:nvPr>
        </p:nvSpPr>
        <p:spPr/>
        <p:txBody>
          <a:bodyPr/>
          <a:lstStyle/>
          <a:p>
            <a:pPr>
              <a:defRPr/>
            </a:pPr>
            <a:r>
              <a:rPr lang="hu-HU" dirty="0" smtClean="0">
                <a:solidFill>
                  <a:srgbClr val="FF0000"/>
                </a:solidFill>
              </a:rPr>
              <a:t>Lagrange interpoláció problémái</a:t>
            </a:r>
          </a:p>
        </p:txBody>
      </p:sp>
      <p:grpSp>
        <p:nvGrpSpPr>
          <p:cNvPr id="2" name="Group 3098"/>
          <p:cNvGrpSpPr>
            <a:grpSpLocks/>
          </p:cNvGrpSpPr>
          <p:nvPr/>
        </p:nvGrpSpPr>
        <p:grpSpPr bwMode="auto">
          <a:xfrm>
            <a:off x="5584304" y="2492896"/>
            <a:ext cx="3276600" cy="2641600"/>
            <a:chOff x="3600" y="1952"/>
            <a:chExt cx="2064" cy="1664"/>
          </a:xfrm>
        </p:grpSpPr>
        <p:sp>
          <p:nvSpPr>
            <p:cNvPr id="1046" name="Freeform 3093"/>
            <p:cNvSpPr>
              <a:spLocks/>
            </p:cNvSpPr>
            <p:nvPr/>
          </p:nvSpPr>
          <p:spPr bwMode="auto">
            <a:xfrm>
              <a:off x="3600" y="1952"/>
              <a:ext cx="2064" cy="832"/>
            </a:xfrm>
            <a:custGeom>
              <a:avLst/>
              <a:gdLst>
                <a:gd name="T0" fmla="*/ 0 w 2064"/>
                <a:gd name="T1" fmla="*/ 832 h 832"/>
                <a:gd name="T2" fmla="*/ 96 w 2064"/>
                <a:gd name="T3" fmla="*/ 496 h 832"/>
                <a:gd name="T4" fmla="*/ 480 w 2064"/>
                <a:gd name="T5" fmla="*/ 400 h 832"/>
                <a:gd name="T6" fmla="*/ 912 w 2064"/>
                <a:gd name="T7" fmla="*/ 496 h 832"/>
                <a:gd name="T8" fmla="*/ 1296 w 2064"/>
                <a:gd name="T9" fmla="*/ 256 h 832"/>
                <a:gd name="T10" fmla="*/ 1632 w 2064"/>
                <a:gd name="T11" fmla="*/ 16 h 832"/>
                <a:gd name="T12" fmla="*/ 2064 w 2064"/>
                <a:gd name="T13" fmla="*/ 160 h 832"/>
                <a:gd name="T14" fmla="*/ 0 60000 65536"/>
                <a:gd name="T15" fmla="*/ 0 60000 65536"/>
                <a:gd name="T16" fmla="*/ 0 60000 65536"/>
                <a:gd name="T17" fmla="*/ 0 60000 65536"/>
                <a:gd name="T18" fmla="*/ 0 60000 65536"/>
                <a:gd name="T19" fmla="*/ 0 60000 65536"/>
                <a:gd name="T20" fmla="*/ 0 60000 65536"/>
                <a:gd name="T21" fmla="*/ 0 w 2064"/>
                <a:gd name="T22" fmla="*/ 0 h 832"/>
                <a:gd name="T23" fmla="*/ 2064 w 206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4" h="832">
                  <a:moveTo>
                    <a:pt x="0" y="832"/>
                  </a:moveTo>
                  <a:cubicBezTo>
                    <a:pt x="8" y="700"/>
                    <a:pt x="16" y="568"/>
                    <a:pt x="96" y="496"/>
                  </a:cubicBezTo>
                  <a:cubicBezTo>
                    <a:pt x="176" y="424"/>
                    <a:pt x="344" y="400"/>
                    <a:pt x="480" y="400"/>
                  </a:cubicBezTo>
                  <a:cubicBezTo>
                    <a:pt x="616" y="400"/>
                    <a:pt x="776" y="520"/>
                    <a:pt x="912" y="496"/>
                  </a:cubicBezTo>
                  <a:cubicBezTo>
                    <a:pt x="1048" y="472"/>
                    <a:pt x="1176" y="336"/>
                    <a:pt x="1296" y="256"/>
                  </a:cubicBezTo>
                  <a:cubicBezTo>
                    <a:pt x="1416" y="176"/>
                    <a:pt x="1504" y="32"/>
                    <a:pt x="1632" y="16"/>
                  </a:cubicBezTo>
                  <a:cubicBezTo>
                    <a:pt x="1760" y="0"/>
                    <a:pt x="1912" y="80"/>
                    <a:pt x="2064" y="1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47" name="Freeform 3094"/>
            <p:cNvSpPr>
              <a:spLocks/>
            </p:cNvSpPr>
            <p:nvPr/>
          </p:nvSpPr>
          <p:spPr bwMode="auto">
            <a:xfrm flipV="1">
              <a:off x="3600" y="2784"/>
              <a:ext cx="2064" cy="832"/>
            </a:xfrm>
            <a:custGeom>
              <a:avLst/>
              <a:gdLst>
                <a:gd name="T0" fmla="*/ 0 w 2064"/>
                <a:gd name="T1" fmla="*/ 832 h 832"/>
                <a:gd name="T2" fmla="*/ 96 w 2064"/>
                <a:gd name="T3" fmla="*/ 496 h 832"/>
                <a:gd name="T4" fmla="*/ 480 w 2064"/>
                <a:gd name="T5" fmla="*/ 400 h 832"/>
                <a:gd name="T6" fmla="*/ 912 w 2064"/>
                <a:gd name="T7" fmla="*/ 496 h 832"/>
                <a:gd name="T8" fmla="*/ 1296 w 2064"/>
                <a:gd name="T9" fmla="*/ 256 h 832"/>
                <a:gd name="T10" fmla="*/ 1632 w 2064"/>
                <a:gd name="T11" fmla="*/ 16 h 832"/>
                <a:gd name="T12" fmla="*/ 2064 w 2064"/>
                <a:gd name="T13" fmla="*/ 160 h 832"/>
                <a:gd name="T14" fmla="*/ 0 60000 65536"/>
                <a:gd name="T15" fmla="*/ 0 60000 65536"/>
                <a:gd name="T16" fmla="*/ 0 60000 65536"/>
                <a:gd name="T17" fmla="*/ 0 60000 65536"/>
                <a:gd name="T18" fmla="*/ 0 60000 65536"/>
                <a:gd name="T19" fmla="*/ 0 60000 65536"/>
                <a:gd name="T20" fmla="*/ 0 60000 65536"/>
                <a:gd name="T21" fmla="*/ 0 w 2064"/>
                <a:gd name="T22" fmla="*/ 0 h 832"/>
                <a:gd name="T23" fmla="*/ 2064 w 206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4" h="832">
                  <a:moveTo>
                    <a:pt x="0" y="832"/>
                  </a:moveTo>
                  <a:cubicBezTo>
                    <a:pt x="8" y="700"/>
                    <a:pt x="16" y="568"/>
                    <a:pt x="96" y="496"/>
                  </a:cubicBezTo>
                  <a:cubicBezTo>
                    <a:pt x="176" y="424"/>
                    <a:pt x="344" y="400"/>
                    <a:pt x="480" y="400"/>
                  </a:cubicBezTo>
                  <a:cubicBezTo>
                    <a:pt x="616" y="400"/>
                    <a:pt x="776" y="520"/>
                    <a:pt x="912" y="496"/>
                  </a:cubicBezTo>
                  <a:cubicBezTo>
                    <a:pt x="1048" y="472"/>
                    <a:pt x="1176" y="336"/>
                    <a:pt x="1296" y="256"/>
                  </a:cubicBezTo>
                  <a:cubicBezTo>
                    <a:pt x="1416" y="176"/>
                    <a:pt x="1504" y="32"/>
                    <a:pt x="1632" y="16"/>
                  </a:cubicBezTo>
                  <a:cubicBezTo>
                    <a:pt x="1760" y="0"/>
                    <a:pt x="1912" y="80"/>
                    <a:pt x="2064" y="1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3" name="Group 3097"/>
          <p:cNvGrpSpPr>
            <a:grpSpLocks/>
          </p:cNvGrpSpPr>
          <p:nvPr/>
        </p:nvGrpSpPr>
        <p:grpSpPr bwMode="auto">
          <a:xfrm>
            <a:off x="5584304" y="2772296"/>
            <a:ext cx="3213100" cy="2082800"/>
            <a:chOff x="3600" y="2128"/>
            <a:chExt cx="2024" cy="1312"/>
          </a:xfrm>
        </p:grpSpPr>
        <p:sp>
          <p:nvSpPr>
            <p:cNvPr id="1044" name="Freeform 3095"/>
            <p:cNvSpPr>
              <a:spLocks/>
            </p:cNvSpPr>
            <p:nvPr/>
          </p:nvSpPr>
          <p:spPr bwMode="auto">
            <a:xfrm>
              <a:off x="3600" y="2128"/>
              <a:ext cx="2024" cy="656"/>
            </a:xfrm>
            <a:custGeom>
              <a:avLst/>
              <a:gdLst>
                <a:gd name="T0" fmla="*/ 0 w 2024"/>
                <a:gd name="T1" fmla="*/ 656 h 656"/>
                <a:gd name="T2" fmla="*/ 528 w 2024"/>
                <a:gd name="T3" fmla="*/ 224 h 656"/>
                <a:gd name="T4" fmla="*/ 1776 w 2024"/>
                <a:gd name="T5" fmla="*/ 32 h 656"/>
                <a:gd name="T6" fmla="*/ 2016 w 2024"/>
                <a:gd name="T7" fmla="*/ 32 h 656"/>
                <a:gd name="T8" fmla="*/ 0 60000 65536"/>
                <a:gd name="T9" fmla="*/ 0 60000 65536"/>
                <a:gd name="T10" fmla="*/ 0 60000 65536"/>
                <a:gd name="T11" fmla="*/ 0 60000 65536"/>
                <a:gd name="T12" fmla="*/ 0 w 2024"/>
                <a:gd name="T13" fmla="*/ 0 h 656"/>
                <a:gd name="T14" fmla="*/ 2024 w 2024"/>
                <a:gd name="T15" fmla="*/ 656 h 656"/>
              </a:gdLst>
              <a:ahLst/>
              <a:cxnLst>
                <a:cxn ang="T8">
                  <a:pos x="T0" y="T1"/>
                </a:cxn>
                <a:cxn ang="T9">
                  <a:pos x="T2" y="T3"/>
                </a:cxn>
                <a:cxn ang="T10">
                  <a:pos x="T4" y="T5"/>
                </a:cxn>
                <a:cxn ang="T11">
                  <a:pos x="T6" y="T7"/>
                </a:cxn>
              </a:cxnLst>
              <a:rect l="T12" t="T13" r="T14" b="T15"/>
              <a:pathLst>
                <a:path w="2024" h="656">
                  <a:moveTo>
                    <a:pt x="0" y="656"/>
                  </a:moveTo>
                  <a:cubicBezTo>
                    <a:pt x="116" y="492"/>
                    <a:pt x="232" y="328"/>
                    <a:pt x="528" y="224"/>
                  </a:cubicBezTo>
                  <a:cubicBezTo>
                    <a:pt x="824" y="120"/>
                    <a:pt x="1528" y="64"/>
                    <a:pt x="1776" y="32"/>
                  </a:cubicBezTo>
                  <a:cubicBezTo>
                    <a:pt x="2024" y="0"/>
                    <a:pt x="2020" y="16"/>
                    <a:pt x="2016" y="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45" name="Freeform 3096"/>
            <p:cNvSpPr>
              <a:spLocks/>
            </p:cNvSpPr>
            <p:nvPr/>
          </p:nvSpPr>
          <p:spPr bwMode="auto">
            <a:xfrm flipV="1">
              <a:off x="3600" y="2784"/>
              <a:ext cx="2024" cy="656"/>
            </a:xfrm>
            <a:custGeom>
              <a:avLst/>
              <a:gdLst>
                <a:gd name="T0" fmla="*/ 0 w 2024"/>
                <a:gd name="T1" fmla="*/ 656 h 656"/>
                <a:gd name="T2" fmla="*/ 528 w 2024"/>
                <a:gd name="T3" fmla="*/ 224 h 656"/>
                <a:gd name="T4" fmla="*/ 1776 w 2024"/>
                <a:gd name="T5" fmla="*/ 32 h 656"/>
                <a:gd name="T6" fmla="*/ 2016 w 2024"/>
                <a:gd name="T7" fmla="*/ 32 h 656"/>
                <a:gd name="T8" fmla="*/ 0 60000 65536"/>
                <a:gd name="T9" fmla="*/ 0 60000 65536"/>
                <a:gd name="T10" fmla="*/ 0 60000 65536"/>
                <a:gd name="T11" fmla="*/ 0 60000 65536"/>
                <a:gd name="T12" fmla="*/ 0 w 2024"/>
                <a:gd name="T13" fmla="*/ 0 h 656"/>
                <a:gd name="T14" fmla="*/ 2024 w 2024"/>
                <a:gd name="T15" fmla="*/ 656 h 656"/>
              </a:gdLst>
              <a:ahLst/>
              <a:cxnLst>
                <a:cxn ang="T8">
                  <a:pos x="T0" y="T1"/>
                </a:cxn>
                <a:cxn ang="T9">
                  <a:pos x="T2" y="T3"/>
                </a:cxn>
                <a:cxn ang="T10">
                  <a:pos x="T4" y="T5"/>
                </a:cxn>
                <a:cxn ang="T11">
                  <a:pos x="T6" y="T7"/>
                </a:cxn>
              </a:cxnLst>
              <a:rect l="T12" t="T13" r="T14" b="T15"/>
              <a:pathLst>
                <a:path w="2024" h="656">
                  <a:moveTo>
                    <a:pt x="0" y="656"/>
                  </a:moveTo>
                  <a:cubicBezTo>
                    <a:pt x="116" y="492"/>
                    <a:pt x="232" y="328"/>
                    <a:pt x="528" y="224"/>
                  </a:cubicBezTo>
                  <a:cubicBezTo>
                    <a:pt x="824" y="120"/>
                    <a:pt x="1528" y="64"/>
                    <a:pt x="1776" y="32"/>
                  </a:cubicBezTo>
                  <a:cubicBezTo>
                    <a:pt x="2024" y="0"/>
                    <a:pt x="2020" y="16"/>
                    <a:pt x="2016" y="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37" name="Oval 3087"/>
          <p:cNvSpPr>
            <a:spLocks noChangeArrowheads="1"/>
          </p:cNvSpPr>
          <p:nvPr/>
        </p:nvSpPr>
        <p:spPr bwMode="auto">
          <a:xfrm>
            <a:off x="5508104" y="3737496"/>
            <a:ext cx="152400" cy="152400"/>
          </a:xfrm>
          <a:prstGeom prst="ellipse">
            <a:avLst/>
          </a:prstGeom>
          <a:solidFill>
            <a:srgbClr val="FF0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038" name="Oval 3089"/>
          <p:cNvSpPr>
            <a:spLocks noChangeArrowheads="1"/>
          </p:cNvSpPr>
          <p:nvPr/>
        </p:nvSpPr>
        <p:spPr bwMode="auto">
          <a:xfrm>
            <a:off x="6270104" y="3051696"/>
            <a:ext cx="152400" cy="152400"/>
          </a:xfrm>
          <a:prstGeom prst="ellipse">
            <a:avLst/>
          </a:prstGeom>
          <a:solidFill>
            <a:srgbClr val="FF0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039" name="Oval 3090"/>
          <p:cNvSpPr>
            <a:spLocks noChangeArrowheads="1"/>
          </p:cNvSpPr>
          <p:nvPr/>
        </p:nvSpPr>
        <p:spPr bwMode="auto">
          <a:xfrm>
            <a:off x="6270104" y="4423296"/>
            <a:ext cx="152400" cy="152400"/>
          </a:xfrm>
          <a:prstGeom prst="ellipse">
            <a:avLst/>
          </a:prstGeom>
          <a:solidFill>
            <a:srgbClr val="FF0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040" name="Oval 3091"/>
          <p:cNvSpPr>
            <a:spLocks noChangeArrowheads="1"/>
          </p:cNvSpPr>
          <p:nvPr/>
        </p:nvSpPr>
        <p:spPr bwMode="auto">
          <a:xfrm>
            <a:off x="7565504" y="2823096"/>
            <a:ext cx="152400" cy="152400"/>
          </a:xfrm>
          <a:prstGeom prst="ellipse">
            <a:avLst/>
          </a:prstGeom>
          <a:solidFill>
            <a:srgbClr val="FF0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041" name="Oval 3092"/>
          <p:cNvSpPr>
            <a:spLocks noChangeArrowheads="1"/>
          </p:cNvSpPr>
          <p:nvPr/>
        </p:nvSpPr>
        <p:spPr bwMode="auto">
          <a:xfrm>
            <a:off x="7565504" y="4651896"/>
            <a:ext cx="152400" cy="152400"/>
          </a:xfrm>
          <a:prstGeom prst="ellipse">
            <a:avLst/>
          </a:prstGeom>
          <a:solidFill>
            <a:srgbClr val="FF0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47" name="Téglalap 46"/>
          <p:cNvSpPr/>
          <p:nvPr/>
        </p:nvSpPr>
        <p:spPr>
          <a:xfrm>
            <a:off x="179512" y="1988839"/>
            <a:ext cx="4992555" cy="37444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graphicFrame>
        <p:nvGraphicFramePr>
          <p:cNvPr id="54" name="Object 3075"/>
          <p:cNvGraphicFramePr>
            <a:graphicFrameLocks noChangeAspect="1"/>
          </p:cNvGraphicFramePr>
          <p:nvPr>
            <p:extLst>
              <p:ext uri="{D42A27DB-BD31-4B8C-83A1-F6EECF244321}">
                <p14:modId xmlns:p14="http://schemas.microsoft.com/office/powerpoint/2010/main" val="1228555517"/>
              </p:ext>
            </p:extLst>
          </p:nvPr>
        </p:nvGraphicFramePr>
        <p:xfrm>
          <a:off x="179512" y="1975643"/>
          <a:ext cx="4993216" cy="3744913"/>
        </p:xfrm>
        <a:graphic>
          <a:graphicData uri="http://schemas.openxmlformats.org/presentationml/2006/ole">
            <mc:AlternateContent xmlns:mc="http://schemas.openxmlformats.org/markup-compatibility/2006">
              <mc:Choice xmlns:v="urn:schemas-microsoft-com:vml" Requires="v">
                <p:oleObj spid="_x0000_s1318" name="Photo Editor Photo" r:id="rId5" imgW="2309060" imgH="2309060" progId="">
                  <p:embed/>
                </p:oleObj>
              </mc:Choice>
              <mc:Fallback>
                <p:oleObj name="Photo Editor Photo" r:id="rId5" imgW="2309060" imgH="2309060" progId="">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975643"/>
                        <a:ext cx="4993216"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3076"/>
          <p:cNvGraphicFramePr>
            <a:graphicFrameLocks noChangeAspect="1"/>
          </p:cNvGraphicFramePr>
          <p:nvPr>
            <p:extLst>
              <p:ext uri="{D42A27DB-BD31-4B8C-83A1-F6EECF244321}">
                <p14:modId xmlns:p14="http://schemas.microsoft.com/office/powerpoint/2010/main" val="2883911799"/>
              </p:ext>
            </p:extLst>
          </p:nvPr>
        </p:nvGraphicFramePr>
        <p:xfrm>
          <a:off x="180173" y="1950242"/>
          <a:ext cx="4978400" cy="3709988"/>
        </p:xfrm>
        <a:graphic>
          <a:graphicData uri="http://schemas.openxmlformats.org/presentationml/2006/ole">
            <mc:AlternateContent xmlns:mc="http://schemas.openxmlformats.org/markup-compatibility/2006">
              <mc:Choice xmlns:v="urn:schemas-microsoft-com:vml" Requires="v">
                <p:oleObj spid="_x0000_s1319" name="Photo Editor Photo" r:id="rId7" imgW="2309060" imgH="2293333" progId="">
                  <p:embed/>
                </p:oleObj>
              </mc:Choice>
              <mc:Fallback>
                <p:oleObj name="Photo Editor Photo" r:id="rId7" imgW="2309060" imgH="2293333" progId="">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173" y="1950242"/>
                        <a:ext cx="4978400"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3077"/>
          <p:cNvGraphicFramePr>
            <a:graphicFrameLocks noChangeAspect="1"/>
          </p:cNvGraphicFramePr>
          <p:nvPr>
            <p:extLst>
              <p:ext uri="{D42A27DB-BD31-4B8C-83A1-F6EECF244321}">
                <p14:modId xmlns:p14="http://schemas.microsoft.com/office/powerpoint/2010/main" val="3309355238"/>
              </p:ext>
            </p:extLst>
          </p:nvPr>
        </p:nvGraphicFramePr>
        <p:xfrm>
          <a:off x="179512" y="1966117"/>
          <a:ext cx="4978400" cy="3671888"/>
        </p:xfrm>
        <a:graphic>
          <a:graphicData uri="http://schemas.openxmlformats.org/presentationml/2006/ole">
            <mc:AlternateContent xmlns:mc="http://schemas.openxmlformats.org/markup-compatibility/2006">
              <mc:Choice xmlns:v="urn:schemas-microsoft-com:vml" Requires="v">
                <p:oleObj spid="_x0000_s1320" name="Photo Editor Photo" r:id="rId9" imgW="2309060" imgH="2270957" progId="">
                  <p:embed/>
                </p:oleObj>
              </mc:Choice>
              <mc:Fallback>
                <p:oleObj name="Photo Editor Photo" r:id="rId9" imgW="2309060" imgH="2270957" progId="">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12" y="1966117"/>
                        <a:ext cx="4978400"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3078"/>
          <p:cNvGraphicFramePr>
            <a:graphicFrameLocks noChangeAspect="1"/>
          </p:cNvGraphicFramePr>
          <p:nvPr>
            <p:extLst>
              <p:ext uri="{D42A27DB-BD31-4B8C-83A1-F6EECF244321}">
                <p14:modId xmlns:p14="http://schemas.microsoft.com/office/powerpoint/2010/main" val="3867444879"/>
              </p:ext>
            </p:extLst>
          </p:nvPr>
        </p:nvGraphicFramePr>
        <p:xfrm>
          <a:off x="276184" y="1959767"/>
          <a:ext cx="4912784" cy="3733800"/>
        </p:xfrm>
        <a:graphic>
          <a:graphicData uri="http://schemas.openxmlformats.org/presentationml/2006/ole">
            <mc:AlternateContent xmlns:mc="http://schemas.openxmlformats.org/markup-compatibility/2006">
              <mc:Choice xmlns:v="urn:schemas-microsoft-com:vml" Requires="v">
                <p:oleObj spid="_x0000_s1321" name="Photo Editor Photo" r:id="rId11" imgW="2278577" imgH="2309060" progId="">
                  <p:embed/>
                </p:oleObj>
              </mc:Choice>
              <mc:Fallback>
                <p:oleObj name="Photo Editor Photo" r:id="rId11" imgW="2278577" imgH="2309060" progId="">
                  <p:embed/>
                  <p:pic>
                    <p:nvPicPr>
                      <p:cNvPr id="0" name="Picture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184" y="1959767"/>
                        <a:ext cx="4912784"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3079"/>
          <p:cNvGraphicFramePr>
            <a:graphicFrameLocks noChangeAspect="1"/>
          </p:cNvGraphicFramePr>
          <p:nvPr>
            <p:extLst>
              <p:ext uri="{D42A27DB-BD31-4B8C-83A1-F6EECF244321}">
                <p14:modId xmlns:p14="http://schemas.microsoft.com/office/powerpoint/2010/main" val="3040137423"/>
              </p:ext>
            </p:extLst>
          </p:nvPr>
        </p:nvGraphicFramePr>
        <p:xfrm>
          <a:off x="180173" y="1937543"/>
          <a:ext cx="4978400" cy="3795713"/>
        </p:xfrm>
        <a:graphic>
          <a:graphicData uri="http://schemas.openxmlformats.org/presentationml/2006/ole">
            <mc:AlternateContent xmlns:mc="http://schemas.openxmlformats.org/markup-compatibility/2006">
              <mc:Choice xmlns:v="urn:schemas-microsoft-com:vml" Requires="v">
                <p:oleObj spid="_x0000_s1322" name="Photo Editor Photo" r:id="rId13" imgW="2300952" imgH="2293333" progId="">
                  <p:embed/>
                </p:oleObj>
              </mc:Choice>
              <mc:Fallback>
                <p:oleObj name="Photo Editor Photo" r:id="rId13" imgW="2300952" imgH="2293333" progId="">
                  <p:embed/>
                  <p:pic>
                    <p:nvPicPr>
                      <p:cNvPr id="0" name="Picture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173" y="1937543"/>
                        <a:ext cx="4978400" cy="379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Ellipszis 63"/>
          <p:cNvSpPr/>
          <p:nvPr/>
        </p:nvSpPr>
        <p:spPr>
          <a:xfrm>
            <a:off x="659565" y="3789040"/>
            <a:ext cx="288032" cy="25201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sp>
        <p:nvSpPr>
          <p:cNvPr id="65" name="Ellipszis 64"/>
          <p:cNvSpPr/>
          <p:nvPr/>
        </p:nvSpPr>
        <p:spPr>
          <a:xfrm>
            <a:off x="1715683" y="2708920"/>
            <a:ext cx="288032" cy="25201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sp>
        <p:nvSpPr>
          <p:cNvPr id="66" name="Ellipszis 65"/>
          <p:cNvSpPr/>
          <p:nvPr/>
        </p:nvSpPr>
        <p:spPr>
          <a:xfrm>
            <a:off x="2867811" y="3825057"/>
            <a:ext cx="288032" cy="25201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sp>
        <p:nvSpPr>
          <p:cNvPr id="67" name="Ellipszis 66"/>
          <p:cNvSpPr/>
          <p:nvPr/>
        </p:nvSpPr>
        <p:spPr>
          <a:xfrm>
            <a:off x="4019939" y="3861048"/>
            <a:ext cx="288032" cy="25201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sp>
        <p:nvSpPr>
          <p:cNvPr id="68" name="Ellipszis 67"/>
          <p:cNvSpPr/>
          <p:nvPr/>
        </p:nvSpPr>
        <p:spPr>
          <a:xfrm>
            <a:off x="4019939" y="5013176"/>
            <a:ext cx="288032" cy="25201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sp>
        <p:nvSpPr>
          <p:cNvPr id="69" name="Ellipszis 68"/>
          <p:cNvSpPr/>
          <p:nvPr/>
        </p:nvSpPr>
        <p:spPr>
          <a:xfrm>
            <a:off x="2579779" y="4869160"/>
            <a:ext cx="288032" cy="25201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400" dirty="0" smtClean="0">
              <a:solidFill>
                <a:schemeClr val="tx1"/>
              </a:solidFill>
              <a:latin typeface="Whipsmart" panose="020B0502030203050204" pitchFamily="34" charset="0"/>
            </a:endParaRPr>
          </a:p>
        </p:txBody>
      </p:sp>
      <p:sp>
        <p:nvSpPr>
          <p:cNvPr id="4" name="Szabadkézi sokszög 3"/>
          <p:cNvSpPr/>
          <p:nvPr/>
        </p:nvSpPr>
        <p:spPr>
          <a:xfrm>
            <a:off x="798022" y="2826327"/>
            <a:ext cx="3391593" cy="2344189"/>
          </a:xfrm>
          <a:custGeom>
            <a:avLst/>
            <a:gdLst>
              <a:gd name="connsiteX0" fmla="*/ 0 w 3391593"/>
              <a:gd name="connsiteY0" fmla="*/ 1088968 h 2344189"/>
              <a:gd name="connsiteX1" fmla="*/ 1064029 w 3391593"/>
              <a:gd name="connsiteY1" fmla="*/ 0 h 2344189"/>
              <a:gd name="connsiteX2" fmla="*/ 2211185 w 3391593"/>
              <a:gd name="connsiteY2" fmla="*/ 1113906 h 2344189"/>
              <a:gd name="connsiteX3" fmla="*/ 3391593 w 3391593"/>
              <a:gd name="connsiteY3" fmla="*/ 1172095 h 2344189"/>
              <a:gd name="connsiteX4" fmla="*/ 3366654 w 3391593"/>
              <a:gd name="connsiteY4" fmla="*/ 2344189 h 2344189"/>
              <a:gd name="connsiteX5" fmla="*/ 1911927 w 3391593"/>
              <a:gd name="connsiteY5" fmla="*/ 2169622 h 2344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1593" h="2344189">
                <a:moveTo>
                  <a:pt x="0" y="1088968"/>
                </a:moveTo>
                <a:lnTo>
                  <a:pt x="1064029" y="0"/>
                </a:lnTo>
                <a:lnTo>
                  <a:pt x="2211185" y="1113906"/>
                </a:lnTo>
                <a:lnTo>
                  <a:pt x="3391593" y="1172095"/>
                </a:lnTo>
                <a:lnTo>
                  <a:pt x="3366654" y="2344189"/>
                </a:lnTo>
                <a:lnTo>
                  <a:pt x="1911927" y="2169622"/>
                </a:ln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ím 1"/>
          <p:cNvSpPr>
            <a:spLocks noGrp="1"/>
          </p:cNvSpPr>
          <p:nvPr>
            <p:ph type="title"/>
          </p:nvPr>
        </p:nvSpPr>
        <p:spPr>
          <a:xfrm>
            <a:off x="642938" y="142875"/>
            <a:ext cx="7772400" cy="1143000"/>
          </a:xfrm>
        </p:spPr>
        <p:txBody>
          <a:bodyPr/>
          <a:lstStyle/>
          <a:p>
            <a:pPr>
              <a:defRPr/>
            </a:pPr>
            <a:r>
              <a:rPr lang="hu-HU" sz="3600" dirty="0" smtClean="0">
                <a:solidFill>
                  <a:srgbClr val="FF0000"/>
                </a:solidFill>
              </a:rPr>
              <a:t>(Charles) </a:t>
            </a:r>
            <a:r>
              <a:rPr lang="en-US" dirty="0" err="1" smtClean="0">
                <a:solidFill>
                  <a:srgbClr val="FF0000"/>
                </a:solidFill>
              </a:rPr>
              <a:t>Hermite</a:t>
            </a:r>
            <a:r>
              <a:rPr lang="en-US" dirty="0" smtClean="0">
                <a:solidFill>
                  <a:srgbClr val="FF0000"/>
                </a:solidFill>
              </a:rPr>
              <a:t> </a:t>
            </a:r>
            <a:r>
              <a:rPr lang="en-US" dirty="0" err="1" smtClean="0">
                <a:solidFill>
                  <a:srgbClr val="FF0000"/>
                </a:solidFill>
              </a:rPr>
              <a:t>interp</a:t>
            </a:r>
            <a:r>
              <a:rPr lang="hu-HU" dirty="0" err="1" smtClean="0">
                <a:solidFill>
                  <a:srgbClr val="FF0000"/>
                </a:solidFill>
              </a:rPr>
              <a:t>oláció</a:t>
            </a:r>
            <a:endParaRPr lang="hu-HU" dirty="0">
              <a:solidFill>
                <a:srgbClr val="FF0000"/>
              </a:solidFill>
            </a:endParaRPr>
          </a:p>
        </p:txBody>
      </p:sp>
      <p:sp>
        <p:nvSpPr>
          <p:cNvPr id="4" name="Rectangle 3"/>
          <p:cNvSpPr txBox="1">
            <a:spLocks noChangeArrowheads="1"/>
          </p:cNvSpPr>
          <p:nvPr/>
        </p:nvSpPr>
        <p:spPr>
          <a:xfrm>
            <a:off x="94456" y="3286125"/>
            <a:ext cx="8280400" cy="3221038"/>
          </a:xfrm>
          <a:prstGeom prst="rect">
            <a:avLst/>
          </a:prstGeom>
        </p:spPr>
        <p:txBody>
          <a:bodyPr/>
          <a:lstStyle/>
          <a:p>
            <a:pPr marL="342900" indent="-342900" algn="l">
              <a:spcBef>
                <a:spcPct val="20000"/>
              </a:spcBef>
              <a:buClr>
                <a:schemeClr val="accent2"/>
              </a:buClr>
              <a:buSzPct val="75000"/>
              <a:buFont typeface="Monotype Sorts" pitchFamily="2" charset="2"/>
              <a:buChar char="l"/>
              <a:defRPr/>
            </a:pPr>
            <a:r>
              <a:rPr lang="en-US" sz="2800" b="1" i="1" kern="0" dirty="0">
                <a:cs typeface="Times New Roman" panose="02020603050405020304" pitchFamily="18" charset="0"/>
              </a:rPr>
              <a:t>r</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dirty="0">
                <a:cs typeface="Times New Roman" panose="02020603050405020304" pitchFamily="18" charset="0"/>
              </a:rPr>
              <a:t>) = </a:t>
            </a:r>
            <a:r>
              <a:rPr lang="en-US" sz="2800" b="1" i="1" kern="0" dirty="0">
                <a:cs typeface="Times New Roman" panose="02020603050405020304" pitchFamily="18" charset="0"/>
              </a:rPr>
              <a:t>a</a:t>
            </a:r>
            <a:r>
              <a:rPr lang="en-US" sz="2800" kern="0" baseline="-25000" dirty="0">
                <a:cs typeface="Times New Roman" panose="02020603050405020304" pitchFamily="18" charset="0"/>
              </a:rPr>
              <a:t>3</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i="1" kern="0" dirty="0" err="1">
                <a:cs typeface="Times New Roman" panose="02020603050405020304" pitchFamily="18" charset="0"/>
              </a:rPr>
              <a:t>t</a:t>
            </a:r>
            <a:r>
              <a:rPr lang="en-US" sz="2800" kern="0" baseline="-25000" dirty="0" err="1">
                <a:cs typeface="Times New Roman" panose="02020603050405020304" pitchFamily="18" charset="0"/>
              </a:rPr>
              <a:t>i</a:t>
            </a:r>
            <a:r>
              <a:rPr lang="en-US" sz="2800" kern="0" dirty="0">
                <a:cs typeface="Times New Roman" panose="02020603050405020304" pitchFamily="18" charset="0"/>
              </a:rPr>
              <a:t>)</a:t>
            </a:r>
            <a:r>
              <a:rPr lang="en-US" sz="2800" kern="0" baseline="30000" dirty="0">
                <a:cs typeface="Times New Roman" panose="02020603050405020304" pitchFamily="18" charset="0"/>
              </a:rPr>
              <a:t>3</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2</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i="1" kern="0" dirty="0" err="1">
                <a:cs typeface="Times New Roman" panose="02020603050405020304" pitchFamily="18" charset="0"/>
              </a:rPr>
              <a:t>t</a:t>
            </a:r>
            <a:r>
              <a:rPr lang="en-US" sz="2800" kern="0" baseline="-25000" dirty="0" err="1">
                <a:cs typeface="Times New Roman" panose="02020603050405020304" pitchFamily="18" charset="0"/>
              </a:rPr>
              <a:t>i</a:t>
            </a:r>
            <a:r>
              <a:rPr lang="en-US" sz="2800" kern="0" dirty="0">
                <a:cs typeface="Times New Roman" panose="02020603050405020304" pitchFamily="18" charset="0"/>
              </a:rPr>
              <a:t>)</a:t>
            </a:r>
            <a:r>
              <a:rPr lang="en-US" sz="2800" kern="0" baseline="30000" dirty="0">
                <a:cs typeface="Times New Roman" panose="02020603050405020304" pitchFamily="18" charset="0"/>
              </a:rPr>
              <a:t>2</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1</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i="1" kern="0" dirty="0" err="1">
                <a:cs typeface="Times New Roman" panose="02020603050405020304" pitchFamily="18" charset="0"/>
              </a:rPr>
              <a:t>t</a:t>
            </a:r>
            <a:r>
              <a:rPr lang="en-US" sz="2800" kern="0" baseline="-25000" dirty="0" err="1">
                <a:cs typeface="Times New Roman" panose="02020603050405020304" pitchFamily="18" charset="0"/>
              </a:rPr>
              <a:t>i</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0</a:t>
            </a:r>
          </a:p>
          <a:p>
            <a:pPr marL="342900" indent="-342900" algn="l">
              <a:spcBef>
                <a:spcPct val="20000"/>
              </a:spcBef>
              <a:buClr>
                <a:schemeClr val="accent2"/>
              </a:buClr>
              <a:buSzPct val="75000"/>
              <a:buFont typeface="Monotype Sorts" pitchFamily="2" charset="2"/>
              <a:buChar char="l"/>
              <a:defRPr/>
            </a:pPr>
            <a:r>
              <a:rPr lang="en-US" sz="2800" b="1" i="1" dirty="0" err="1">
                <a:cs typeface="Times New Roman" panose="02020603050405020304" pitchFamily="18" charset="0"/>
              </a:rPr>
              <a:t>r</a:t>
            </a:r>
            <a:r>
              <a:rPr lang="en-US" sz="2800" baseline="-25000" dirty="0" err="1">
                <a:cs typeface="Times New Roman" panose="02020603050405020304" pitchFamily="18" charset="0"/>
              </a:rPr>
              <a:t>i</a:t>
            </a:r>
            <a:r>
              <a:rPr lang="en-US" sz="2800" dirty="0">
                <a:cs typeface="Times New Roman" panose="02020603050405020304" pitchFamily="18" charset="0"/>
              </a:rPr>
              <a:t>’(</a:t>
            </a:r>
            <a:r>
              <a:rPr lang="en-US" sz="2800" i="1" dirty="0">
                <a:cs typeface="Times New Roman" panose="02020603050405020304" pitchFamily="18" charset="0"/>
              </a:rPr>
              <a:t>t</a:t>
            </a:r>
            <a:r>
              <a:rPr lang="en-US" sz="2800" dirty="0">
                <a:cs typeface="Times New Roman" panose="02020603050405020304" pitchFamily="18" charset="0"/>
              </a:rPr>
              <a:t>) = 3</a:t>
            </a:r>
            <a:r>
              <a:rPr lang="en-US" sz="2800" b="1" i="1" dirty="0">
                <a:cs typeface="Times New Roman" panose="02020603050405020304" pitchFamily="18" charset="0"/>
              </a:rPr>
              <a:t>a</a:t>
            </a:r>
            <a:r>
              <a:rPr lang="en-US" sz="2800" baseline="-25000" dirty="0">
                <a:cs typeface="Times New Roman" panose="02020603050405020304" pitchFamily="18" charset="0"/>
              </a:rPr>
              <a:t>3</a:t>
            </a:r>
            <a:r>
              <a:rPr lang="en-US" sz="2800" dirty="0">
                <a:cs typeface="Times New Roman" panose="02020603050405020304" pitchFamily="18" charset="0"/>
              </a:rPr>
              <a:t>(</a:t>
            </a:r>
            <a:r>
              <a:rPr lang="en-US" sz="2800" i="1" dirty="0">
                <a:cs typeface="Times New Roman" panose="02020603050405020304" pitchFamily="18" charset="0"/>
              </a:rPr>
              <a:t>t-</a:t>
            </a:r>
            <a:r>
              <a:rPr lang="en-US" sz="2800" i="1" dirty="0" err="1">
                <a:cs typeface="Times New Roman" panose="02020603050405020304" pitchFamily="18" charset="0"/>
              </a:rPr>
              <a:t>t</a:t>
            </a:r>
            <a:r>
              <a:rPr lang="en-US" sz="2800" baseline="-25000" dirty="0" err="1">
                <a:cs typeface="Times New Roman" panose="02020603050405020304" pitchFamily="18" charset="0"/>
              </a:rPr>
              <a:t>i</a:t>
            </a:r>
            <a:r>
              <a:rPr lang="en-US" sz="2800" dirty="0">
                <a:cs typeface="Times New Roman" panose="02020603050405020304" pitchFamily="18" charset="0"/>
              </a:rPr>
              <a:t>)</a:t>
            </a:r>
            <a:r>
              <a:rPr lang="en-US" sz="2800" baseline="30000" dirty="0">
                <a:cs typeface="Times New Roman" panose="02020603050405020304" pitchFamily="18" charset="0"/>
              </a:rPr>
              <a:t>2</a:t>
            </a:r>
            <a:r>
              <a:rPr lang="en-US" sz="2800" dirty="0">
                <a:cs typeface="Times New Roman" panose="02020603050405020304" pitchFamily="18" charset="0"/>
              </a:rPr>
              <a:t>+2</a:t>
            </a:r>
            <a:r>
              <a:rPr lang="en-US" sz="2800" b="1" i="1" dirty="0">
                <a:cs typeface="Times New Roman" panose="02020603050405020304" pitchFamily="18" charset="0"/>
              </a:rPr>
              <a:t>a</a:t>
            </a:r>
            <a:r>
              <a:rPr lang="en-US" sz="2800" baseline="-25000" dirty="0">
                <a:cs typeface="Times New Roman" panose="02020603050405020304" pitchFamily="18" charset="0"/>
              </a:rPr>
              <a:t>2</a:t>
            </a:r>
            <a:r>
              <a:rPr lang="en-US" sz="2800" dirty="0">
                <a:cs typeface="Times New Roman" panose="02020603050405020304" pitchFamily="18" charset="0"/>
              </a:rPr>
              <a:t>(</a:t>
            </a:r>
            <a:r>
              <a:rPr lang="en-US" sz="2800" i="1" dirty="0">
                <a:cs typeface="Times New Roman" panose="02020603050405020304" pitchFamily="18" charset="0"/>
              </a:rPr>
              <a:t>t-</a:t>
            </a:r>
            <a:r>
              <a:rPr lang="en-US" sz="2800" i="1" dirty="0" err="1">
                <a:cs typeface="Times New Roman" panose="02020603050405020304" pitchFamily="18" charset="0"/>
              </a:rPr>
              <a:t>t</a:t>
            </a:r>
            <a:r>
              <a:rPr lang="en-US" sz="2800" baseline="-25000" dirty="0" err="1">
                <a:cs typeface="Times New Roman" panose="02020603050405020304" pitchFamily="18" charset="0"/>
              </a:rPr>
              <a:t>i</a:t>
            </a:r>
            <a:r>
              <a:rPr lang="en-US" sz="2800" dirty="0">
                <a:cs typeface="Times New Roman" panose="02020603050405020304" pitchFamily="18" charset="0"/>
              </a:rPr>
              <a:t>)+</a:t>
            </a:r>
            <a:r>
              <a:rPr lang="en-US" sz="2800" b="1" i="1" dirty="0">
                <a:cs typeface="Times New Roman" panose="02020603050405020304" pitchFamily="18" charset="0"/>
              </a:rPr>
              <a:t>a</a:t>
            </a:r>
            <a:r>
              <a:rPr lang="en-US" sz="2800" baseline="-25000" dirty="0">
                <a:cs typeface="Times New Roman" panose="02020603050405020304" pitchFamily="18" charset="0"/>
              </a:rPr>
              <a:t>1</a:t>
            </a:r>
            <a:endParaRPr lang="en-US" sz="2800" dirty="0">
              <a:cs typeface="Times New Roman" panose="02020603050405020304" pitchFamily="18" charset="0"/>
            </a:endParaRPr>
          </a:p>
          <a:p>
            <a:pPr marL="342900" indent="-342900" algn="l">
              <a:spcBef>
                <a:spcPct val="20000"/>
              </a:spcBef>
              <a:buClr>
                <a:schemeClr val="accent2"/>
              </a:buClr>
              <a:buSzPct val="75000"/>
              <a:buFont typeface="Monotype Sorts" pitchFamily="2" charset="2"/>
              <a:buNone/>
              <a:defRPr/>
            </a:pPr>
            <a:r>
              <a:rPr lang="en-US" sz="2800" b="1" i="1" kern="0" dirty="0">
                <a:cs typeface="Times New Roman" panose="02020603050405020304" pitchFamily="18" charset="0"/>
              </a:rPr>
              <a:t>	r</a:t>
            </a:r>
            <a:r>
              <a:rPr lang="en-US" sz="2800" kern="0" dirty="0">
                <a:cs typeface="Times New Roman" panose="02020603050405020304" pitchFamily="18" charset="0"/>
              </a:rPr>
              <a:t>(</a:t>
            </a:r>
            <a:r>
              <a:rPr lang="en-US" sz="2800" i="1" kern="0" dirty="0" err="1">
                <a:cs typeface="Times New Roman" panose="02020603050405020304" pitchFamily="18" charset="0"/>
              </a:rPr>
              <a:t>t</a:t>
            </a:r>
            <a:r>
              <a:rPr lang="en-US" sz="2800" kern="0" baseline="-25000" dirty="0" err="1">
                <a:cs typeface="Times New Roman" panose="02020603050405020304" pitchFamily="18" charset="0"/>
              </a:rPr>
              <a:t>i</a:t>
            </a:r>
            <a:r>
              <a:rPr lang="en-US" sz="2800" kern="0" dirty="0">
                <a:cs typeface="Times New Roman" panose="02020603050405020304" pitchFamily="18" charset="0"/>
              </a:rPr>
              <a:t>) = </a:t>
            </a:r>
            <a:r>
              <a:rPr lang="en-US" sz="2800" b="1" i="1" kern="0" dirty="0">
                <a:cs typeface="Times New Roman" panose="02020603050405020304" pitchFamily="18" charset="0"/>
              </a:rPr>
              <a:t>a</a:t>
            </a:r>
            <a:r>
              <a:rPr lang="en-US" sz="2800" kern="0" baseline="-25000" dirty="0">
                <a:cs typeface="Times New Roman" panose="02020603050405020304" pitchFamily="18" charset="0"/>
              </a:rPr>
              <a:t>0</a:t>
            </a:r>
            <a:r>
              <a:rPr lang="en-US" sz="2800" kern="0" dirty="0">
                <a:cs typeface="Times New Roman" panose="02020603050405020304" pitchFamily="18" charset="0"/>
              </a:rPr>
              <a:t> = </a:t>
            </a:r>
            <a:r>
              <a:rPr lang="en-US" sz="2800" b="1" i="1" kern="0" dirty="0">
                <a:solidFill>
                  <a:srgbClr val="7030A0"/>
                </a:solidFill>
                <a:cs typeface="Times New Roman" panose="02020603050405020304" pitchFamily="18" charset="0"/>
              </a:rPr>
              <a:t>p</a:t>
            </a:r>
            <a:r>
              <a:rPr lang="en-US" sz="2800" kern="0" baseline="-25000" dirty="0">
                <a:solidFill>
                  <a:srgbClr val="7030A0"/>
                </a:solidFill>
                <a:cs typeface="Times New Roman" panose="02020603050405020304" pitchFamily="18" charset="0"/>
              </a:rPr>
              <a:t>i</a:t>
            </a:r>
            <a:r>
              <a:rPr lang="en-US" sz="2800" kern="0" baseline="-25000" dirty="0">
                <a:cs typeface="Times New Roman" panose="02020603050405020304" pitchFamily="18" charset="0"/>
              </a:rPr>
              <a:t>			</a:t>
            </a:r>
          </a:p>
          <a:p>
            <a:pPr marL="342900" indent="-342900" algn="l">
              <a:spcBef>
                <a:spcPct val="20000"/>
              </a:spcBef>
              <a:buClr>
                <a:schemeClr val="accent2"/>
              </a:buClr>
              <a:buSzPct val="75000"/>
              <a:buFont typeface="Monotype Sorts" pitchFamily="2" charset="2"/>
              <a:buNone/>
              <a:defRPr/>
            </a:pPr>
            <a:r>
              <a:rPr lang="en-US" sz="2800" b="1" i="1" kern="0" baseline="-25000" dirty="0">
                <a:cs typeface="Times New Roman" panose="02020603050405020304" pitchFamily="18" charset="0"/>
              </a:rPr>
              <a:t>	</a:t>
            </a:r>
            <a:r>
              <a:rPr lang="en-US" sz="2800" b="1" i="1" kern="0" dirty="0">
                <a:cs typeface="Times New Roman" panose="02020603050405020304" pitchFamily="18" charset="0"/>
              </a:rPr>
              <a:t>r</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kern="0" dirty="0">
                <a:cs typeface="Times New Roman" panose="02020603050405020304" pitchFamily="18" charset="0"/>
              </a:rPr>
              <a:t>) = </a:t>
            </a:r>
            <a:r>
              <a:rPr lang="en-US" sz="2800" b="1" i="1" kern="0" dirty="0">
                <a:cs typeface="Times New Roman" panose="02020603050405020304" pitchFamily="18" charset="0"/>
              </a:rPr>
              <a:t>a</a:t>
            </a:r>
            <a:r>
              <a:rPr lang="en-US" sz="2800" kern="0" baseline="-25000" dirty="0">
                <a:cs typeface="Times New Roman" panose="02020603050405020304" pitchFamily="18" charset="0"/>
              </a:rPr>
              <a:t>3</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i="1" kern="0" dirty="0">
                <a:cs typeface="Times New Roman" panose="02020603050405020304" pitchFamily="18" charset="0"/>
              </a:rPr>
              <a:t>-t</a:t>
            </a:r>
            <a:r>
              <a:rPr lang="en-US" sz="2800" kern="0" baseline="-25000" dirty="0">
                <a:cs typeface="Times New Roman" panose="02020603050405020304" pitchFamily="18" charset="0"/>
              </a:rPr>
              <a:t>i</a:t>
            </a:r>
            <a:r>
              <a:rPr lang="en-US" sz="2800" kern="0" dirty="0">
                <a:cs typeface="Times New Roman" panose="02020603050405020304" pitchFamily="18" charset="0"/>
              </a:rPr>
              <a:t>)</a:t>
            </a:r>
            <a:r>
              <a:rPr lang="en-US" sz="2800" kern="0" baseline="30000" dirty="0">
                <a:cs typeface="Times New Roman" panose="02020603050405020304" pitchFamily="18" charset="0"/>
              </a:rPr>
              <a:t>3</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2</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i="1" kern="0" dirty="0">
                <a:cs typeface="Times New Roman" panose="02020603050405020304" pitchFamily="18" charset="0"/>
              </a:rPr>
              <a:t>-t</a:t>
            </a:r>
            <a:r>
              <a:rPr lang="en-US" sz="2800" kern="0" baseline="-25000" dirty="0">
                <a:cs typeface="Times New Roman" panose="02020603050405020304" pitchFamily="18" charset="0"/>
              </a:rPr>
              <a:t>i</a:t>
            </a:r>
            <a:r>
              <a:rPr lang="en-US" sz="2800" kern="0" dirty="0">
                <a:cs typeface="Times New Roman" panose="02020603050405020304" pitchFamily="18" charset="0"/>
              </a:rPr>
              <a:t>)</a:t>
            </a:r>
            <a:r>
              <a:rPr lang="en-US" sz="2800" kern="0" baseline="30000" dirty="0">
                <a:cs typeface="Times New Roman" panose="02020603050405020304" pitchFamily="18" charset="0"/>
              </a:rPr>
              <a:t>2</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1</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i="1" kern="0" dirty="0">
                <a:cs typeface="Times New Roman" panose="02020603050405020304" pitchFamily="18" charset="0"/>
              </a:rPr>
              <a:t>-t</a:t>
            </a:r>
            <a:r>
              <a:rPr lang="en-US" sz="2800" kern="0" baseline="-25000" dirty="0">
                <a:cs typeface="Times New Roman" panose="02020603050405020304" pitchFamily="18" charset="0"/>
              </a:rPr>
              <a:t>i</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0</a:t>
            </a:r>
            <a:r>
              <a:rPr lang="en-US" sz="2800" kern="0" dirty="0">
                <a:cs typeface="Times New Roman" panose="02020603050405020304" pitchFamily="18" charset="0"/>
              </a:rPr>
              <a:t> = </a:t>
            </a:r>
            <a:r>
              <a:rPr lang="en-US" sz="2800" b="1" i="1" kern="0" dirty="0">
                <a:solidFill>
                  <a:srgbClr val="7030A0"/>
                </a:solidFill>
                <a:cs typeface="Times New Roman" panose="02020603050405020304" pitchFamily="18" charset="0"/>
              </a:rPr>
              <a:t>p</a:t>
            </a:r>
            <a:r>
              <a:rPr lang="en-US" sz="2800" kern="0" baseline="-25000" dirty="0">
                <a:solidFill>
                  <a:srgbClr val="7030A0"/>
                </a:solidFill>
                <a:cs typeface="Times New Roman" panose="02020603050405020304" pitchFamily="18" charset="0"/>
              </a:rPr>
              <a:t>i+1</a:t>
            </a:r>
          </a:p>
          <a:p>
            <a:pPr marL="342900" indent="-342900" algn="l">
              <a:spcBef>
                <a:spcPct val="20000"/>
              </a:spcBef>
              <a:buClr>
                <a:schemeClr val="accent2"/>
              </a:buClr>
              <a:buSzPct val="75000"/>
              <a:buFont typeface="Monotype Sorts" pitchFamily="2" charset="2"/>
              <a:buNone/>
              <a:defRPr/>
            </a:pPr>
            <a:r>
              <a:rPr lang="en-US" sz="2800" b="1" i="1" kern="0" baseline="-25000" dirty="0">
                <a:cs typeface="Times New Roman" panose="02020603050405020304" pitchFamily="18" charset="0"/>
              </a:rPr>
              <a:t>	</a:t>
            </a:r>
            <a:r>
              <a:rPr lang="en-US" sz="2800" b="1" i="1" kern="0" dirty="0">
                <a:cs typeface="Times New Roman" panose="02020603050405020304" pitchFamily="18" charset="0"/>
              </a:rPr>
              <a:t>r</a:t>
            </a:r>
            <a:r>
              <a:rPr lang="en-US" sz="2800" kern="0" dirty="0">
                <a:cs typeface="Times New Roman" panose="02020603050405020304" pitchFamily="18" charset="0"/>
              </a:rPr>
              <a:t>’(</a:t>
            </a:r>
            <a:r>
              <a:rPr lang="en-US" sz="2800" i="1" kern="0" dirty="0" err="1">
                <a:cs typeface="Times New Roman" panose="02020603050405020304" pitchFamily="18" charset="0"/>
              </a:rPr>
              <a:t>t</a:t>
            </a:r>
            <a:r>
              <a:rPr lang="en-US" sz="2800" kern="0" baseline="-25000" dirty="0" err="1">
                <a:cs typeface="Times New Roman" panose="02020603050405020304" pitchFamily="18" charset="0"/>
              </a:rPr>
              <a:t>i</a:t>
            </a:r>
            <a:r>
              <a:rPr lang="en-US" sz="2800" kern="0" dirty="0">
                <a:cs typeface="Times New Roman" panose="02020603050405020304" pitchFamily="18" charset="0"/>
              </a:rPr>
              <a:t>) = </a:t>
            </a:r>
            <a:r>
              <a:rPr lang="en-US" sz="2800" b="1" i="1" kern="0" dirty="0">
                <a:cs typeface="Times New Roman" panose="02020603050405020304" pitchFamily="18" charset="0"/>
              </a:rPr>
              <a:t>a</a:t>
            </a:r>
            <a:r>
              <a:rPr lang="en-US" sz="2800" kern="0" baseline="-25000" dirty="0">
                <a:cs typeface="Times New Roman" panose="02020603050405020304" pitchFamily="18" charset="0"/>
              </a:rPr>
              <a:t>1</a:t>
            </a:r>
            <a:r>
              <a:rPr lang="en-US" sz="2800" kern="0" dirty="0">
                <a:cs typeface="Times New Roman" panose="02020603050405020304" pitchFamily="18" charset="0"/>
              </a:rPr>
              <a:t> = </a:t>
            </a:r>
            <a:r>
              <a:rPr lang="en-US" sz="2800" b="1" i="1" kern="0" dirty="0">
                <a:solidFill>
                  <a:srgbClr val="FF0000"/>
                </a:solidFill>
                <a:cs typeface="Times New Roman" panose="02020603050405020304" pitchFamily="18" charset="0"/>
              </a:rPr>
              <a:t>v</a:t>
            </a:r>
            <a:r>
              <a:rPr lang="en-US" sz="2800" kern="0" baseline="-25000" dirty="0">
                <a:solidFill>
                  <a:srgbClr val="FF0000"/>
                </a:solidFill>
                <a:cs typeface="Times New Roman" panose="02020603050405020304" pitchFamily="18" charset="0"/>
              </a:rPr>
              <a:t>i </a:t>
            </a:r>
            <a:r>
              <a:rPr lang="en-US" sz="2800" kern="0" dirty="0">
                <a:cs typeface="Times New Roman" panose="02020603050405020304" pitchFamily="18" charset="0"/>
              </a:rPr>
              <a:t>				</a:t>
            </a:r>
          </a:p>
          <a:p>
            <a:pPr marL="342900" indent="-342900" algn="l">
              <a:spcBef>
                <a:spcPct val="20000"/>
              </a:spcBef>
              <a:buClr>
                <a:schemeClr val="accent2"/>
              </a:buClr>
              <a:buSzPct val="75000"/>
              <a:buFont typeface="Monotype Sorts" pitchFamily="2" charset="2"/>
              <a:buNone/>
              <a:defRPr/>
            </a:pPr>
            <a:r>
              <a:rPr lang="en-US" sz="2800" b="1" i="1" kern="0" dirty="0">
                <a:cs typeface="Times New Roman" panose="02020603050405020304" pitchFamily="18" charset="0"/>
              </a:rPr>
              <a:t>	r</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kern="0" dirty="0">
                <a:cs typeface="Times New Roman" panose="02020603050405020304" pitchFamily="18" charset="0"/>
              </a:rPr>
              <a:t>) = 3</a:t>
            </a:r>
            <a:r>
              <a:rPr lang="en-US" sz="2800" b="1" i="1" kern="0" dirty="0">
                <a:cs typeface="Times New Roman" panose="02020603050405020304" pitchFamily="18" charset="0"/>
              </a:rPr>
              <a:t>a</a:t>
            </a:r>
            <a:r>
              <a:rPr lang="en-US" sz="2800" kern="0" baseline="-25000" dirty="0">
                <a:cs typeface="Times New Roman" panose="02020603050405020304" pitchFamily="18" charset="0"/>
              </a:rPr>
              <a:t>3</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i="1" kern="0" dirty="0">
                <a:cs typeface="Times New Roman" panose="02020603050405020304" pitchFamily="18" charset="0"/>
              </a:rPr>
              <a:t>-t</a:t>
            </a:r>
            <a:r>
              <a:rPr lang="en-US" sz="2800" kern="0" baseline="-25000" dirty="0">
                <a:cs typeface="Times New Roman" panose="02020603050405020304" pitchFamily="18" charset="0"/>
              </a:rPr>
              <a:t>i</a:t>
            </a:r>
            <a:r>
              <a:rPr lang="en-US" sz="2800" kern="0" dirty="0">
                <a:cs typeface="Times New Roman" panose="02020603050405020304" pitchFamily="18" charset="0"/>
              </a:rPr>
              <a:t>)</a:t>
            </a:r>
            <a:r>
              <a:rPr lang="en-US" sz="2800" kern="0" baseline="30000" dirty="0">
                <a:cs typeface="Times New Roman" panose="02020603050405020304" pitchFamily="18" charset="0"/>
              </a:rPr>
              <a:t>2</a:t>
            </a:r>
            <a:r>
              <a:rPr lang="en-US" sz="2800" kern="0" dirty="0">
                <a:cs typeface="Times New Roman" panose="02020603050405020304" pitchFamily="18" charset="0"/>
              </a:rPr>
              <a:t>+2</a:t>
            </a:r>
            <a:r>
              <a:rPr lang="en-US" sz="2800" b="1" i="1" kern="0" dirty="0">
                <a:cs typeface="Times New Roman" panose="02020603050405020304" pitchFamily="18" charset="0"/>
              </a:rPr>
              <a:t>a</a:t>
            </a:r>
            <a:r>
              <a:rPr lang="en-US" sz="2800" kern="0" baseline="-25000" dirty="0">
                <a:cs typeface="Times New Roman" panose="02020603050405020304" pitchFamily="18" charset="0"/>
              </a:rPr>
              <a:t>2</a:t>
            </a:r>
            <a:r>
              <a:rPr lang="en-US" sz="2800" kern="0" dirty="0">
                <a:cs typeface="Times New Roman" panose="02020603050405020304" pitchFamily="18" charset="0"/>
              </a:rPr>
              <a:t>(</a:t>
            </a:r>
            <a:r>
              <a:rPr lang="en-US" sz="2800" i="1" kern="0" dirty="0">
                <a:cs typeface="Times New Roman" panose="02020603050405020304" pitchFamily="18" charset="0"/>
              </a:rPr>
              <a:t>t</a:t>
            </a:r>
            <a:r>
              <a:rPr lang="en-US" sz="2800" kern="0" baseline="-25000" dirty="0">
                <a:cs typeface="Times New Roman" panose="02020603050405020304" pitchFamily="18" charset="0"/>
              </a:rPr>
              <a:t>i+1</a:t>
            </a:r>
            <a:r>
              <a:rPr lang="en-US" sz="2800" i="1" kern="0" dirty="0">
                <a:cs typeface="Times New Roman" panose="02020603050405020304" pitchFamily="18" charset="0"/>
              </a:rPr>
              <a:t>-t</a:t>
            </a:r>
            <a:r>
              <a:rPr lang="en-US" sz="2800" kern="0" baseline="-25000" dirty="0">
                <a:cs typeface="Times New Roman" panose="02020603050405020304" pitchFamily="18" charset="0"/>
              </a:rPr>
              <a:t>i</a:t>
            </a:r>
            <a:r>
              <a:rPr lang="en-US" sz="2800" kern="0" dirty="0">
                <a:cs typeface="Times New Roman" panose="02020603050405020304" pitchFamily="18" charset="0"/>
              </a:rPr>
              <a:t>)+</a:t>
            </a:r>
            <a:r>
              <a:rPr lang="en-US" sz="2800" b="1" i="1" kern="0" dirty="0">
                <a:cs typeface="Times New Roman" panose="02020603050405020304" pitchFamily="18" charset="0"/>
              </a:rPr>
              <a:t>a</a:t>
            </a:r>
            <a:r>
              <a:rPr lang="en-US" sz="2800" kern="0" baseline="-25000" dirty="0">
                <a:cs typeface="Times New Roman" panose="02020603050405020304" pitchFamily="18" charset="0"/>
              </a:rPr>
              <a:t>1</a:t>
            </a:r>
            <a:r>
              <a:rPr lang="en-US" sz="2800" kern="0" dirty="0">
                <a:cs typeface="Times New Roman" panose="02020603050405020304" pitchFamily="18" charset="0"/>
              </a:rPr>
              <a:t> = </a:t>
            </a:r>
            <a:r>
              <a:rPr lang="en-US" sz="2800" b="1" i="1" kern="0" dirty="0">
                <a:solidFill>
                  <a:srgbClr val="FF0000"/>
                </a:solidFill>
                <a:cs typeface="Times New Roman" panose="02020603050405020304" pitchFamily="18" charset="0"/>
              </a:rPr>
              <a:t>v</a:t>
            </a:r>
            <a:r>
              <a:rPr lang="en-US" sz="2800" kern="0" baseline="-25000" dirty="0">
                <a:solidFill>
                  <a:srgbClr val="FF0000"/>
                </a:solidFill>
                <a:cs typeface="Times New Roman" panose="02020603050405020304" pitchFamily="18" charset="0"/>
              </a:rPr>
              <a:t>i+1</a:t>
            </a:r>
          </a:p>
        </p:txBody>
      </p:sp>
      <p:sp>
        <p:nvSpPr>
          <p:cNvPr id="5" name="Freeform 4"/>
          <p:cNvSpPr>
            <a:spLocks/>
          </p:cNvSpPr>
          <p:nvPr/>
        </p:nvSpPr>
        <p:spPr bwMode="auto">
          <a:xfrm>
            <a:off x="1754188" y="1233488"/>
            <a:ext cx="1295400" cy="1168400"/>
          </a:xfrm>
          <a:custGeom>
            <a:avLst/>
            <a:gdLst>
              <a:gd name="T0" fmla="*/ 0 w 816"/>
              <a:gd name="T1" fmla="*/ 2147483647 h 736"/>
              <a:gd name="T2" fmla="*/ 2147483647 w 816"/>
              <a:gd name="T3" fmla="*/ 2147483647 h 736"/>
              <a:gd name="T4" fmla="*/ 2147483647 w 816"/>
              <a:gd name="T5" fmla="*/ 2147483647 h 736"/>
              <a:gd name="T6" fmla="*/ 2147483647 w 816"/>
              <a:gd name="T7" fmla="*/ 2147483647 h 736"/>
              <a:gd name="T8" fmla="*/ 0 60000 65536"/>
              <a:gd name="T9" fmla="*/ 0 60000 65536"/>
              <a:gd name="T10" fmla="*/ 0 60000 65536"/>
              <a:gd name="T11" fmla="*/ 0 60000 65536"/>
              <a:gd name="T12" fmla="*/ 0 w 816"/>
              <a:gd name="T13" fmla="*/ 0 h 736"/>
              <a:gd name="T14" fmla="*/ 816 w 816"/>
              <a:gd name="T15" fmla="*/ 736 h 736"/>
            </a:gdLst>
            <a:ahLst/>
            <a:cxnLst>
              <a:cxn ang="T8">
                <a:pos x="T0" y="T1"/>
              </a:cxn>
              <a:cxn ang="T9">
                <a:pos x="T2" y="T3"/>
              </a:cxn>
              <a:cxn ang="T10">
                <a:pos x="T4" y="T5"/>
              </a:cxn>
              <a:cxn ang="T11">
                <a:pos x="T6" y="T7"/>
              </a:cxn>
            </a:cxnLst>
            <a:rect l="T12" t="T13" r="T14" b="T15"/>
            <a:pathLst>
              <a:path w="816" h="736">
                <a:moveTo>
                  <a:pt x="0" y="736"/>
                </a:moveTo>
                <a:cubicBezTo>
                  <a:pt x="8" y="480"/>
                  <a:pt x="16" y="224"/>
                  <a:pt x="96" y="112"/>
                </a:cubicBezTo>
                <a:cubicBezTo>
                  <a:pt x="176" y="0"/>
                  <a:pt x="360" y="32"/>
                  <a:pt x="480" y="64"/>
                </a:cubicBezTo>
                <a:cubicBezTo>
                  <a:pt x="600" y="96"/>
                  <a:pt x="708" y="200"/>
                  <a:pt x="816" y="304"/>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1269" name="Rectangle 5"/>
          <p:cNvSpPr>
            <a:spLocks noChangeArrowheads="1"/>
          </p:cNvSpPr>
          <p:nvPr/>
        </p:nvSpPr>
        <p:spPr bwMode="auto">
          <a:xfrm>
            <a:off x="1414463" y="2349500"/>
            <a:ext cx="565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sz="2800" b="1" i="1" dirty="0">
                <a:solidFill>
                  <a:srgbClr val="7030A0"/>
                </a:solidFill>
              </a:rPr>
              <a:t>p</a:t>
            </a:r>
            <a:r>
              <a:rPr lang="hu-HU" altLang="hu-HU" sz="2800" baseline="-25000" dirty="0">
                <a:solidFill>
                  <a:srgbClr val="7030A0"/>
                </a:solidFill>
              </a:rPr>
              <a:t>i</a:t>
            </a:r>
            <a:endParaRPr lang="hu-HU" altLang="hu-HU" sz="2800" dirty="0">
              <a:solidFill>
                <a:srgbClr val="7030A0"/>
              </a:solidFill>
            </a:endParaRPr>
          </a:p>
        </p:txBody>
      </p:sp>
      <p:sp>
        <p:nvSpPr>
          <p:cNvPr id="7" name="Rectangle 7"/>
          <p:cNvSpPr>
            <a:spLocks noChangeArrowheads="1"/>
          </p:cNvSpPr>
          <p:nvPr/>
        </p:nvSpPr>
        <p:spPr bwMode="auto">
          <a:xfrm>
            <a:off x="1535113" y="1720850"/>
            <a:ext cx="109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hu-HU" sz="2800" dirty="0"/>
              <a:t>=</a:t>
            </a:r>
            <a:r>
              <a:rPr lang="en-US" altLang="hu-HU" sz="2800" b="1" i="1" dirty="0"/>
              <a:t>r</a:t>
            </a:r>
            <a:r>
              <a:rPr lang="hu-HU" altLang="hu-HU" sz="2800" dirty="0"/>
              <a:t>’(</a:t>
            </a:r>
            <a:r>
              <a:rPr lang="hu-HU" altLang="hu-HU" sz="2800" i="1" dirty="0"/>
              <a:t>t</a:t>
            </a:r>
            <a:r>
              <a:rPr lang="hu-HU" altLang="hu-HU" sz="2800" baseline="-25000" dirty="0"/>
              <a:t>i</a:t>
            </a:r>
            <a:r>
              <a:rPr lang="hu-HU" altLang="hu-HU" sz="2800" dirty="0"/>
              <a:t>)</a:t>
            </a:r>
          </a:p>
        </p:txBody>
      </p:sp>
      <p:sp>
        <p:nvSpPr>
          <p:cNvPr id="8" name="Rectangle 8"/>
          <p:cNvSpPr>
            <a:spLocks noChangeArrowheads="1"/>
          </p:cNvSpPr>
          <p:nvPr/>
        </p:nvSpPr>
        <p:spPr bwMode="auto">
          <a:xfrm>
            <a:off x="3611563" y="2368550"/>
            <a:ext cx="1481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hu-HU" sz="2800"/>
              <a:t>=</a:t>
            </a:r>
            <a:r>
              <a:rPr lang="en-US" altLang="hu-HU" sz="2800" b="1" i="1"/>
              <a:t>r</a:t>
            </a:r>
            <a:r>
              <a:rPr lang="hu-HU" altLang="hu-HU" sz="2800" baseline="-25000"/>
              <a:t> </a:t>
            </a:r>
            <a:r>
              <a:rPr lang="hu-HU" altLang="hu-HU" sz="2800"/>
              <a:t>’(</a:t>
            </a:r>
            <a:r>
              <a:rPr lang="hu-HU" altLang="hu-HU" sz="2800" i="1"/>
              <a:t>t</a:t>
            </a:r>
            <a:r>
              <a:rPr lang="hu-HU" altLang="hu-HU" sz="2800" baseline="-25000"/>
              <a:t>i+1</a:t>
            </a:r>
            <a:r>
              <a:rPr lang="hu-HU" altLang="hu-HU" sz="2800"/>
              <a:t>)</a:t>
            </a:r>
          </a:p>
        </p:txBody>
      </p:sp>
      <p:sp>
        <p:nvSpPr>
          <p:cNvPr id="11272" name="Oval 9"/>
          <p:cNvSpPr>
            <a:spLocks noChangeArrowheads="1"/>
          </p:cNvSpPr>
          <p:nvPr/>
        </p:nvSpPr>
        <p:spPr bwMode="auto">
          <a:xfrm>
            <a:off x="1677988" y="2300288"/>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0" name="Rectangle 12"/>
          <p:cNvSpPr>
            <a:spLocks noChangeArrowheads="1"/>
          </p:cNvSpPr>
          <p:nvPr/>
        </p:nvSpPr>
        <p:spPr bwMode="auto">
          <a:xfrm>
            <a:off x="3643313" y="1485900"/>
            <a:ext cx="1227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2800" dirty="0"/>
              <a:t>=</a:t>
            </a:r>
            <a:r>
              <a:rPr lang="en-US" altLang="hu-HU" sz="2800" b="1" i="1" dirty="0"/>
              <a:t>r</a:t>
            </a:r>
            <a:r>
              <a:rPr lang="hu-HU" altLang="hu-HU" sz="2800" dirty="0"/>
              <a:t>(</a:t>
            </a:r>
            <a:r>
              <a:rPr lang="hu-HU" altLang="hu-HU" sz="2800" i="1" dirty="0"/>
              <a:t>t</a:t>
            </a:r>
            <a:r>
              <a:rPr lang="hu-HU" altLang="hu-HU" sz="2800" baseline="-25000" dirty="0"/>
              <a:t>i+1</a:t>
            </a:r>
            <a:r>
              <a:rPr lang="hu-HU" altLang="hu-HU" sz="2800" dirty="0"/>
              <a:t>)</a:t>
            </a:r>
          </a:p>
        </p:txBody>
      </p:sp>
      <p:sp>
        <p:nvSpPr>
          <p:cNvPr id="11274" name="Oval 10"/>
          <p:cNvSpPr>
            <a:spLocks noChangeArrowheads="1"/>
          </p:cNvSpPr>
          <p:nvPr/>
        </p:nvSpPr>
        <p:spPr bwMode="auto">
          <a:xfrm>
            <a:off x="2973388" y="1690688"/>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1275" name="Rectangle 16"/>
          <p:cNvSpPr>
            <a:spLocks noChangeArrowheads="1"/>
          </p:cNvSpPr>
          <p:nvPr/>
        </p:nvSpPr>
        <p:spPr bwMode="auto">
          <a:xfrm>
            <a:off x="755650" y="1125538"/>
            <a:ext cx="4392613" cy="17859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1276" name="Rectangle 13"/>
          <p:cNvSpPr>
            <a:spLocks noChangeArrowheads="1"/>
          </p:cNvSpPr>
          <p:nvPr/>
        </p:nvSpPr>
        <p:spPr bwMode="auto">
          <a:xfrm>
            <a:off x="1797050" y="2009775"/>
            <a:ext cx="32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i="1"/>
              <a:t>t</a:t>
            </a:r>
            <a:r>
              <a:rPr lang="hu-HU" altLang="hu-HU" baseline="-25000"/>
              <a:t>i</a:t>
            </a:r>
          </a:p>
        </p:txBody>
      </p:sp>
      <p:sp>
        <p:nvSpPr>
          <p:cNvPr id="11277" name="Rectangle 14"/>
          <p:cNvSpPr>
            <a:spLocks noChangeArrowheads="1"/>
          </p:cNvSpPr>
          <p:nvPr/>
        </p:nvSpPr>
        <p:spPr bwMode="auto">
          <a:xfrm>
            <a:off x="2475891" y="1537628"/>
            <a:ext cx="6559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aseline="-25000" dirty="0"/>
              <a:t> </a:t>
            </a:r>
            <a:r>
              <a:rPr lang="hu-HU" altLang="hu-HU" sz="2800" i="1" dirty="0"/>
              <a:t>t</a:t>
            </a:r>
            <a:r>
              <a:rPr lang="hu-HU" altLang="hu-HU" sz="2800" baseline="-25000" dirty="0"/>
              <a:t>i+1</a:t>
            </a:r>
          </a:p>
        </p:txBody>
      </p:sp>
      <p:sp>
        <p:nvSpPr>
          <p:cNvPr id="11278" name="Rectangle 19"/>
          <p:cNvSpPr>
            <a:spLocks noChangeArrowheads="1"/>
          </p:cNvSpPr>
          <p:nvPr/>
        </p:nvSpPr>
        <p:spPr bwMode="auto">
          <a:xfrm>
            <a:off x="3163888" y="1433513"/>
            <a:ext cx="684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altLang="hu-HU" sz="2800" b="1" i="1" dirty="0">
                <a:solidFill>
                  <a:srgbClr val="7030A0"/>
                </a:solidFill>
              </a:rPr>
              <a:t>p</a:t>
            </a:r>
            <a:r>
              <a:rPr lang="hu-HU" altLang="hu-HU" sz="2800" baseline="-25000" dirty="0">
                <a:solidFill>
                  <a:srgbClr val="7030A0"/>
                </a:solidFill>
              </a:rPr>
              <a:t>i+1</a:t>
            </a:r>
          </a:p>
        </p:txBody>
      </p:sp>
      <p:cxnSp>
        <p:nvCxnSpPr>
          <p:cNvPr id="11279" name="Egyenes összekötő nyíllal 15"/>
          <p:cNvCxnSpPr>
            <a:cxnSpLocks noChangeShapeType="1"/>
            <a:stCxn id="11272" idx="0"/>
          </p:cNvCxnSpPr>
          <p:nvPr/>
        </p:nvCxnSpPr>
        <p:spPr bwMode="auto">
          <a:xfrm rot="16200000" flipV="1">
            <a:off x="1341438" y="1887537"/>
            <a:ext cx="795338" cy="301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0" name="Egyenes összekötő nyíllal 16"/>
          <p:cNvCxnSpPr>
            <a:cxnSpLocks noChangeShapeType="1"/>
            <a:stCxn id="11274" idx="5"/>
          </p:cNvCxnSpPr>
          <p:nvPr/>
        </p:nvCxnSpPr>
        <p:spPr bwMode="auto">
          <a:xfrm rot="16200000" flipH="1">
            <a:off x="3040063" y="1884363"/>
            <a:ext cx="692150" cy="5651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1" name="Jobbra nyíl 30"/>
          <p:cNvSpPr>
            <a:spLocks noChangeArrowheads="1"/>
          </p:cNvSpPr>
          <p:nvPr/>
        </p:nvSpPr>
        <p:spPr bwMode="auto">
          <a:xfrm rot="-1894150">
            <a:off x="4487069" y="4129088"/>
            <a:ext cx="1462087" cy="547687"/>
          </a:xfrm>
          <a:prstGeom prst="rightArrow">
            <a:avLst>
              <a:gd name="adj1" fmla="val 50000"/>
              <a:gd name="adj2" fmla="val 49869"/>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9" name="Rectangle 17"/>
          <p:cNvSpPr>
            <a:spLocks noChangeArrowheads="1"/>
          </p:cNvSpPr>
          <p:nvPr/>
        </p:nvSpPr>
        <p:spPr bwMode="auto">
          <a:xfrm>
            <a:off x="5818981" y="2060575"/>
            <a:ext cx="3311525" cy="2232025"/>
          </a:xfrm>
          <a:prstGeom prst="rect">
            <a:avLst/>
          </a:prstGeom>
          <a:solidFill>
            <a:schemeClr val="bg1">
              <a:lumMod val="95000"/>
            </a:schemeClr>
          </a:solidFill>
          <a:ln w="12700">
            <a:solidFill>
              <a:schemeClr val="tx1"/>
            </a:solidFill>
            <a:miter lim="800000"/>
            <a:headEnd/>
            <a:tailEnd/>
          </a:ln>
        </p:spPr>
        <p:txBody>
          <a:bodyPr lIns="90488" tIns="44450" rIns="90488" bIns="44450"/>
          <a:lstStyle/>
          <a:p>
            <a:pPr marL="342900" indent="-342900" algn="l">
              <a:buClr>
                <a:schemeClr val="accent2"/>
              </a:buClr>
              <a:buSzPct val="75000"/>
              <a:buFont typeface="Monotype Sorts" pitchFamily="2" charset="2"/>
              <a:buNone/>
              <a:defRPr/>
            </a:pPr>
            <a:r>
              <a:rPr lang="hu-HU" sz="2800" b="1" i="1" dirty="0"/>
              <a:t>a</a:t>
            </a:r>
            <a:r>
              <a:rPr lang="hu-HU" sz="2800" baseline="-25000" dirty="0"/>
              <a:t>0</a:t>
            </a:r>
            <a:r>
              <a:rPr lang="hu-HU" sz="2800" dirty="0"/>
              <a:t>=</a:t>
            </a:r>
            <a:r>
              <a:rPr lang="hu-HU" sz="2800" b="1" i="1" dirty="0"/>
              <a:t> p</a:t>
            </a:r>
            <a:r>
              <a:rPr lang="hu-HU" sz="2800" baseline="-25000" dirty="0"/>
              <a:t>i </a:t>
            </a:r>
          </a:p>
          <a:p>
            <a:pPr marL="342900" indent="-342900" algn="l">
              <a:buClr>
                <a:schemeClr val="accent2"/>
              </a:buClr>
              <a:buSzPct val="75000"/>
              <a:buFont typeface="Monotype Sorts" pitchFamily="2" charset="2"/>
              <a:buNone/>
              <a:defRPr/>
            </a:pPr>
            <a:r>
              <a:rPr lang="hu-HU" sz="2800" b="1" i="1" dirty="0"/>
              <a:t>a</a:t>
            </a:r>
            <a:r>
              <a:rPr lang="hu-HU" sz="2800" baseline="-25000" dirty="0"/>
              <a:t>1</a:t>
            </a:r>
            <a:r>
              <a:rPr lang="hu-HU" sz="2800" dirty="0"/>
              <a:t>= </a:t>
            </a:r>
            <a:r>
              <a:rPr lang="en-GB" sz="2800" b="1" i="1" dirty="0"/>
              <a:t>v</a:t>
            </a:r>
            <a:r>
              <a:rPr lang="hu-HU" sz="2800" baseline="-25000" dirty="0"/>
              <a:t>i </a:t>
            </a:r>
            <a:endParaRPr lang="hu-HU" sz="2800" dirty="0"/>
          </a:p>
          <a:p>
            <a:pPr marL="342900" indent="-342900" algn="l">
              <a:buClr>
                <a:schemeClr val="accent2"/>
              </a:buClr>
              <a:buSzPct val="75000"/>
              <a:buFont typeface="Monotype Sorts" pitchFamily="2" charset="2"/>
              <a:buNone/>
              <a:defRPr/>
            </a:pPr>
            <a:endParaRPr lang="hu-HU" sz="800" b="1" i="1" dirty="0"/>
          </a:p>
          <a:p>
            <a:pPr marL="342900" indent="-342900" algn="l">
              <a:buClr>
                <a:schemeClr val="accent2"/>
              </a:buClr>
              <a:buSzPct val="75000"/>
              <a:buFont typeface="Monotype Sorts" pitchFamily="2" charset="2"/>
              <a:buNone/>
              <a:defRPr/>
            </a:pPr>
            <a:r>
              <a:rPr lang="hu-HU" sz="2800" b="1" i="1" dirty="0"/>
              <a:t>a</a:t>
            </a:r>
            <a:r>
              <a:rPr lang="hu-HU" sz="2800" baseline="-25000" dirty="0"/>
              <a:t>2</a:t>
            </a:r>
            <a:r>
              <a:rPr lang="hu-HU" sz="2800" dirty="0"/>
              <a:t> =</a:t>
            </a:r>
            <a:r>
              <a:rPr lang="en-US" sz="2800" dirty="0"/>
              <a:t> </a:t>
            </a:r>
            <a:r>
              <a:rPr lang="hu-HU" sz="2800" dirty="0"/>
              <a:t>            </a:t>
            </a:r>
            <a:r>
              <a:rPr lang="hu-HU" sz="3200" dirty="0" smtClean="0"/>
              <a:t>-</a:t>
            </a:r>
            <a:r>
              <a:rPr lang="hu-HU" sz="2800" dirty="0" smtClean="0"/>
              <a:t> </a:t>
            </a:r>
            <a:endParaRPr lang="hu-HU" sz="2800" baseline="-25000" dirty="0"/>
          </a:p>
          <a:p>
            <a:pPr marL="342900" indent="-342900" algn="l">
              <a:buClr>
                <a:schemeClr val="accent2"/>
              </a:buClr>
              <a:buSzPct val="75000"/>
              <a:buFont typeface="Monotype Sorts" pitchFamily="2" charset="2"/>
              <a:buNone/>
              <a:defRPr/>
            </a:pPr>
            <a:endParaRPr lang="hu-HU" sz="800" b="1" i="1" dirty="0"/>
          </a:p>
          <a:p>
            <a:pPr marL="342900" indent="-342900" algn="l">
              <a:buClr>
                <a:schemeClr val="accent2"/>
              </a:buClr>
              <a:buSzPct val="75000"/>
              <a:buFont typeface="Monotype Sorts" pitchFamily="2" charset="2"/>
              <a:buNone/>
              <a:defRPr/>
            </a:pPr>
            <a:r>
              <a:rPr lang="hu-HU" sz="2800" b="1" i="1" dirty="0"/>
              <a:t>a</a:t>
            </a:r>
            <a:r>
              <a:rPr lang="hu-HU" sz="2800" baseline="-25000" dirty="0"/>
              <a:t>3 </a:t>
            </a:r>
            <a:r>
              <a:rPr lang="hu-HU" sz="2800" dirty="0"/>
              <a:t>=</a:t>
            </a:r>
            <a:r>
              <a:rPr lang="hu-HU" sz="2800" baseline="-25000" dirty="0"/>
              <a:t> </a:t>
            </a:r>
            <a:r>
              <a:rPr lang="en-US" sz="2800" baseline="-25000" dirty="0"/>
              <a:t> </a:t>
            </a:r>
            <a:r>
              <a:rPr lang="hu-HU" sz="2800" baseline="-25000" dirty="0"/>
              <a:t>                  </a:t>
            </a:r>
            <a:r>
              <a:rPr lang="en-US" sz="2800" dirty="0" smtClean="0"/>
              <a:t>+</a:t>
            </a:r>
            <a:r>
              <a:rPr lang="hu-HU" sz="2800" dirty="0"/>
              <a:t>	</a:t>
            </a:r>
          </a:p>
        </p:txBody>
      </p:sp>
      <p:sp>
        <p:nvSpPr>
          <p:cNvPr id="11283" name="Téglalap 22"/>
          <p:cNvSpPr>
            <a:spLocks noChangeArrowheads="1"/>
          </p:cNvSpPr>
          <p:nvPr/>
        </p:nvSpPr>
        <p:spPr bwMode="auto">
          <a:xfrm>
            <a:off x="6443663" y="2997200"/>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000"/>
              <a:t>3(</a:t>
            </a:r>
            <a:r>
              <a:rPr lang="hu-HU" altLang="hu-HU" sz="2000" b="1" i="1"/>
              <a:t>p</a:t>
            </a:r>
            <a:r>
              <a:rPr lang="hu-HU" altLang="hu-HU" sz="2000" baseline="-25000"/>
              <a:t>i+1 </a:t>
            </a:r>
            <a:r>
              <a:rPr lang="hu-HU" altLang="hu-HU" sz="2000" b="1" i="1"/>
              <a:t>- p</a:t>
            </a:r>
            <a:r>
              <a:rPr lang="hu-HU" altLang="hu-HU" sz="2000" baseline="-25000"/>
              <a:t>i</a:t>
            </a:r>
            <a:r>
              <a:rPr lang="hu-HU" altLang="hu-HU" sz="2000"/>
              <a:t>)</a:t>
            </a:r>
            <a:endParaRPr lang="hu-HU" altLang="hu-HU" sz="2000" baseline="-25000"/>
          </a:p>
          <a:p>
            <a:r>
              <a:rPr lang="hu-HU" altLang="hu-HU" sz="2000"/>
              <a:t>(</a:t>
            </a:r>
            <a:r>
              <a:rPr lang="hu-HU" altLang="hu-HU" sz="2000" i="1"/>
              <a:t>t</a:t>
            </a:r>
            <a:r>
              <a:rPr lang="hu-HU" altLang="hu-HU" sz="2000" baseline="-25000"/>
              <a:t>i+1</a:t>
            </a:r>
            <a:r>
              <a:rPr lang="hu-HU" altLang="hu-HU" sz="2000" i="1"/>
              <a:t>- t</a:t>
            </a:r>
            <a:r>
              <a:rPr lang="hu-HU" altLang="hu-HU" sz="2000" baseline="-25000"/>
              <a:t>i</a:t>
            </a:r>
            <a:r>
              <a:rPr lang="hu-HU" altLang="hu-HU" sz="2000"/>
              <a:t>)</a:t>
            </a:r>
            <a:r>
              <a:rPr lang="hu-HU" altLang="hu-HU" sz="2000" baseline="30000"/>
              <a:t>2</a:t>
            </a:r>
            <a:endParaRPr lang="hu-HU" altLang="hu-HU" sz="2000" baseline="-25000"/>
          </a:p>
        </p:txBody>
      </p:sp>
      <p:cxnSp>
        <p:nvCxnSpPr>
          <p:cNvPr id="11284" name="Egyenes összekötő 24"/>
          <p:cNvCxnSpPr>
            <a:cxnSpLocks noChangeShapeType="1"/>
          </p:cNvCxnSpPr>
          <p:nvPr/>
        </p:nvCxnSpPr>
        <p:spPr bwMode="auto">
          <a:xfrm>
            <a:off x="6584950" y="3357563"/>
            <a:ext cx="10080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285" name="Téglalap 26"/>
          <p:cNvSpPr>
            <a:spLocks noChangeArrowheads="1"/>
          </p:cNvSpPr>
          <p:nvPr/>
        </p:nvSpPr>
        <p:spPr bwMode="auto">
          <a:xfrm>
            <a:off x="7858125" y="2997200"/>
            <a:ext cx="962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000" b="1" i="1"/>
              <a:t>v</a:t>
            </a:r>
            <a:r>
              <a:rPr lang="hu-HU" altLang="hu-HU" sz="2000" baseline="-25000"/>
              <a:t>i+1</a:t>
            </a:r>
            <a:r>
              <a:rPr lang="hu-HU" altLang="hu-HU" sz="2000"/>
              <a:t>+2</a:t>
            </a:r>
            <a:r>
              <a:rPr lang="hu-HU" altLang="hu-HU" sz="2000" b="1" i="1"/>
              <a:t>v</a:t>
            </a:r>
            <a:r>
              <a:rPr lang="hu-HU" altLang="hu-HU" sz="2000" baseline="-25000"/>
              <a:t>i</a:t>
            </a:r>
          </a:p>
          <a:p>
            <a:r>
              <a:rPr lang="hu-HU" altLang="hu-HU" sz="2000"/>
              <a:t>(</a:t>
            </a:r>
            <a:r>
              <a:rPr lang="hu-HU" altLang="hu-HU" sz="2000" i="1"/>
              <a:t>t</a:t>
            </a:r>
            <a:r>
              <a:rPr lang="hu-HU" altLang="hu-HU" sz="2000" baseline="-25000"/>
              <a:t>i+1</a:t>
            </a:r>
            <a:r>
              <a:rPr lang="hu-HU" altLang="hu-HU" sz="2000" i="1"/>
              <a:t>- t</a:t>
            </a:r>
            <a:r>
              <a:rPr lang="hu-HU" altLang="hu-HU" sz="2000" baseline="-25000"/>
              <a:t>i</a:t>
            </a:r>
            <a:r>
              <a:rPr lang="hu-HU" altLang="hu-HU" sz="2000"/>
              <a:t>)</a:t>
            </a:r>
            <a:endParaRPr lang="hu-HU" altLang="hu-HU" sz="2000" baseline="-25000"/>
          </a:p>
        </p:txBody>
      </p:sp>
      <p:cxnSp>
        <p:nvCxnSpPr>
          <p:cNvPr id="11286" name="Egyenes összekötő 27"/>
          <p:cNvCxnSpPr>
            <a:cxnSpLocks noChangeShapeType="1"/>
            <a:endCxn id="11285" idx="3"/>
          </p:cNvCxnSpPr>
          <p:nvPr/>
        </p:nvCxnSpPr>
        <p:spPr bwMode="auto">
          <a:xfrm flipV="1">
            <a:off x="7875588" y="3351213"/>
            <a:ext cx="944562" cy="635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287" name="Téglalap 29"/>
          <p:cNvSpPr>
            <a:spLocks noChangeArrowheads="1"/>
          </p:cNvSpPr>
          <p:nvPr/>
        </p:nvSpPr>
        <p:spPr bwMode="auto">
          <a:xfrm>
            <a:off x="6480175" y="3573463"/>
            <a:ext cx="1208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000"/>
              <a:t>2</a:t>
            </a:r>
            <a:r>
              <a:rPr lang="hu-HU" altLang="hu-HU" sz="2000"/>
              <a:t>(</a:t>
            </a:r>
            <a:r>
              <a:rPr lang="hu-HU" altLang="hu-HU" sz="2000" b="1" i="1"/>
              <a:t>p</a:t>
            </a:r>
            <a:r>
              <a:rPr lang="hu-HU" altLang="hu-HU" sz="2000" baseline="-25000"/>
              <a:t>i</a:t>
            </a:r>
            <a:r>
              <a:rPr lang="en-US" altLang="hu-HU" sz="2000" baseline="-25000"/>
              <a:t> </a:t>
            </a:r>
            <a:r>
              <a:rPr lang="hu-HU" altLang="hu-HU" sz="2000" b="1" i="1"/>
              <a:t>- p</a:t>
            </a:r>
            <a:r>
              <a:rPr lang="hu-HU" altLang="hu-HU" sz="2000" baseline="-25000"/>
              <a:t>i+1</a:t>
            </a:r>
            <a:r>
              <a:rPr lang="hu-HU" altLang="hu-HU" sz="2000"/>
              <a:t>)</a:t>
            </a:r>
            <a:endParaRPr lang="hu-HU" altLang="hu-HU" sz="2000" baseline="-25000"/>
          </a:p>
          <a:p>
            <a:r>
              <a:rPr lang="hu-HU" altLang="hu-HU" sz="2000"/>
              <a:t>(</a:t>
            </a:r>
            <a:r>
              <a:rPr lang="hu-HU" altLang="hu-HU" sz="2000" i="1"/>
              <a:t>t</a:t>
            </a:r>
            <a:r>
              <a:rPr lang="hu-HU" altLang="hu-HU" sz="2000" baseline="-25000"/>
              <a:t>i+1</a:t>
            </a:r>
            <a:r>
              <a:rPr lang="hu-HU" altLang="hu-HU" sz="2000" i="1"/>
              <a:t>- t</a:t>
            </a:r>
            <a:r>
              <a:rPr lang="hu-HU" altLang="hu-HU" sz="2000" baseline="-25000"/>
              <a:t>i</a:t>
            </a:r>
            <a:r>
              <a:rPr lang="hu-HU" altLang="hu-HU" sz="2000"/>
              <a:t>)</a:t>
            </a:r>
            <a:r>
              <a:rPr lang="en-US" altLang="hu-HU" sz="2000" baseline="30000"/>
              <a:t>3</a:t>
            </a:r>
            <a:endParaRPr lang="hu-HU" altLang="hu-HU" sz="2000" baseline="-25000"/>
          </a:p>
        </p:txBody>
      </p:sp>
      <p:cxnSp>
        <p:nvCxnSpPr>
          <p:cNvPr id="11288" name="Egyenes összekötő 30"/>
          <p:cNvCxnSpPr>
            <a:cxnSpLocks noChangeShapeType="1"/>
          </p:cNvCxnSpPr>
          <p:nvPr/>
        </p:nvCxnSpPr>
        <p:spPr bwMode="auto">
          <a:xfrm>
            <a:off x="6619875" y="3933825"/>
            <a:ext cx="10080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289" name="Téglalap 31"/>
          <p:cNvSpPr>
            <a:spLocks noChangeArrowheads="1"/>
          </p:cNvSpPr>
          <p:nvPr/>
        </p:nvSpPr>
        <p:spPr bwMode="auto">
          <a:xfrm>
            <a:off x="7870825" y="3573463"/>
            <a:ext cx="1008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hu-HU" sz="2000" b="1" i="1"/>
              <a:t>v</a:t>
            </a:r>
            <a:r>
              <a:rPr lang="hu-HU" altLang="hu-HU" sz="2000" baseline="-25000"/>
              <a:t>i+1</a:t>
            </a:r>
            <a:r>
              <a:rPr lang="hu-HU" altLang="hu-HU" sz="2000"/>
              <a:t>+</a:t>
            </a:r>
            <a:r>
              <a:rPr lang="hu-HU" altLang="hu-HU" sz="2000" b="1" i="1"/>
              <a:t>v</a:t>
            </a:r>
            <a:r>
              <a:rPr lang="hu-HU" altLang="hu-HU" sz="2000" baseline="-25000"/>
              <a:t>i</a:t>
            </a:r>
          </a:p>
          <a:p>
            <a:r>
              <a:rPr lang="hu-HU" altLang="hu-HU" sz="2000"/>
              <a:t>(</a:t>
            </a:r>
            <a:r>
              <a:rPr lang="hu-HU" altLang="hu-HU" sz="2000" i="1"/>
              <a:t>t</a:t>
            </a:r>
            <a:r>
              <a:rPr lang="hu-HU" altLang="hu-HU" sz="2000" baseline="-25000"/>
              <a:t>i+1</a:t>
            </a:r>
            <a:r>
              <a:rPr lang="hu-HU" altLang="hu-HU" sz="2000" i="1"/>
              <a:t>- t</a:t>
            </a:r>
            <a:r>
              <a:rPr lang="hu-HU" altLang="hu-HU" sz="2000" baseline="-25000"/>
              <a:t>i</a:t>
            </a:r>
            <a:r>
              <a:rPr lang="hu-HU" altLang="hu-HU" sz="2000"/>
              <a:t>)</a:t>
            </a:r>
            <a:r>
              <a:rPr lang="hu-HU" altLang="hu-HU" sz="2000" baseline="30000"/>
              <a:t>2</a:t>
            </a:r>
            <a:endParaRPr lang="hu-HU" altLang="hu-HU" sz="2000" baseline="-25000"/>
          </a:p>
        </p:txBody>
      </p:sp>
      <p:cxnSp>
        <p:nvCxnSpPr>
          <p:cNvPr id="11290" name="Egyenes összekötő 32"/>
          <p:cNvCxnSpPr>
            <a:cxnSpLocks noChangeShapeType="1"/>
            <a:endCxn id="11289" idx="3"/>
          </p:cNvCxnSpPr>
          <p:nvPr/>
        </p:nvCxnSpPr>
        <p:spPr bwMode="auto">
          <a:xfrm flipV="1">
            <a:off x="7910513" y="3927475"/>
            <a:ext cx="968375" cy="635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291" name="Egyenes összekötő 32"/>
          <p:cNvCxnSpPr>
            <a:cxnSpLocks noChangeShapeType="1"/>
          </p:cNvCxnSpPr>
          <p:nvPr/>
        </p:nvCxnSpPr>
        <p:spPr bwMode="auto">
          <a:xfrm>
            <a:off x="214313" y="4357688"/>
            <a:ext cx="4500562"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9" name="Téglalap 28"/>
          <p:cNvSpPr>
            <a:spLocks noChangeArrowheads="1"/>
          </p:cNvSpPr>
          <p:nvPr/>
        </p:nvSpPr>
        <p:spPr bwMode="auto">
          <a:xfrm>
            <a:off x="1692275" y="2349500"/>
            <a:ext cx="931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sz="2800" dirty="0"/>
              <a:t>=</a:t>
            </a:r>
            <a:r>
              <a:rPr lang="en-US" altLang="hu-HU" sz="2800" b="1" i="1" dirty="0"/>
              <a:t>r</a:t>
            </a:r>
            <a:r>
              <a:rPr lang="hu-HU" altLang="hu-HU" sz="2800" dirty="0"/>
              <a:t>(</a:t>
            </a:r>
            <a:r>
              <a:rPr lang="hu-HU" altLang="hu-HU" sz="2800" i="1" dirty="0"/>
              <a:t>t</a:t>
            </a:r>
            <a:r>
              <a:rPr lang="hu-HU" altLang="hu-HU" sz="2800" baseline="-25000" dirty="0"/>
              <a:t>i</a:t>
            </a:r>
            <a:r>
              <a:rPr lang="hu-HU" altLang="hu-HU" sz="2800" dirty="0"/>
              <a:t>)</a:t>
            </a:r>
          </a:p>
        </p:txBody>
      </p:sp>
      <p:sp>
        <p:nvSpPr>
          <p:cNvPr id="11293" name="Téglalap 29"/>
          <p:cNvSpPr>
            <a:spLocks noChangeArrowheads="1"/>
          </p:cNvSpPr>
          <p:nvPr/>
        </p:nvSpPr>
        <p:spPr bwMode="auto">
          <a:xfrm>
            <a:off x="1258888" y="1700213"/>
            <a:ext cx="40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b="1" i="1">
                <a:solidFill>
                  <a:srgbClr val="FF0000"/>
                </a:solidFill>
              </a:rPr>
              <a:t>v</a:t>
            </a:r>
            <a:r>
              <a:rPr lang="hu-HU" altLang="hu-HU" sz="2800" baseline="-25000">
                <a:solidFill>
                  <a:srgbClr val="FF0000"/>
                </a:solidFill>
              </a:rPr>
              <a:t>i</a:t>
            </a:r>
            <a:endParaRPr lang="hu-HU" altLang="hu-HU">
              <a:solidFill>
                <a:srgbClr val="FF0000"/>
              </a:solidFill>
            </a:endParaRPr>
          </a:p>
        </p:txBody>
      </p:sp>
      <p:sp>
        <p:nvSpPr>
          <p:cNvPr id="11294" name="Téglalap 31"/>
          <p:cNvSpPr>
            <a:spLocks noChangeArrowheads="1"/>
          </p:cNvSpPr>
          <p:nvPr/>
        </p:nvSpPr>
        <p:spPr bwMode="auto">
          <a:xfrm>
            <a:off x="3132138" y="2401888"/>
            <a:ext cx="663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hu-HU" sz="2800" b="1" i="1" dirty="0">
                <a:solidFill>
                  <a:srgbClr val="FF0000"/>
                </a:solidFill>
              </a:rPr>
              <a:t>v</a:t>
            </a:r>
            <a:r>
              <a:rPr lang="hu-HU" altLang="hu-HU" sz="2800" baseline="-25000" dirty="0">
                <a:solidFill>
                  <a:srgbClr val="FF0000"/>
                </a:solidFill>
              </a:rPr>
              <a:t>i</a:t>
            </a:r>
            <a:r>
              <a:rPr lang="en-US" altLang="hu-HU" sz="2800" baseline="-25000" dirty="0">
                <a:solidFill>
                  <a:srgbClr val="FF0000"/>
                </a:solidFill>
              </a:rPr>
              <a:t>+1</a:t>
            </a:r>
            <a:endParaRPr lang="hu-HU" altLang="hu-HU"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90"/>
                                          </p:val>
                                        </p:tav>
                                        <p:tav tm="100000">
                                          <p:val>
                                            <p:fltVal val="0"/>
                                          </p:val>
                                        </p:tav>
                                      </p:tavLst>
                                    </p:anim>
                                    <p:animEffect transition="in" filter="fade">
                                      <p:cBhvr>
                                        <p:cTn id="22" dur="1000"/>
                                        <p:tgtEl>
                                          <p:spTgt spid="1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1283"/>
                                        </p:tgtEl>
                                        <p:attrNameLst>
                                          <p:attrName>style.visibility</p:attrName>
                                        </p:attrNameLst>
                                      </p:cBhvr>
                                      <p:to>
                                        <p:strVal val="visible"/>
                                      </p:to>
                                    </p:set>
                                    <p:anim calcmode="lin" valueType="num">
                                      <p:cBhvr>
                                        <p:cTn id="25" dur="1000" fill="hold"/>
                                        <p:tgtEl>
                                          <p:spTgt spid="11283"/>
                                        </p:tgtEl>
                                        <p:attrNameLst>
                                          <p:attrName>ppt_w</p:attrName>
                                        </p:attrNameLst>
                                      </p:cBhvr>
                                      <p:tavLst>
                                        <p:tav tm="0">
                                          <p:val>
                                            <p:fltVal val="0"/>
                                          </p:val>
                                        </p:tav>
                                        <p:tav tm="100000">
                                          <p:val>
                                            <p:strVal val="#ppt_w"/>
                                          </p:val>
                                        </p:tav>
                                      </p:tavLst>
                                    </p:anim>
                                    <p:anim calcmode="lin" valueType="num">
                                      <p:cBhvr>
                                        <p:cTn id="26" dur="1000" fill="hold"/>
                                        <p:tgtEl>
                                          <p:spTgt spid="11283"/>
                                        </p:tgtEl>
                                        <p:attrNameLst>
                                          <p:attrName>ppt_h</p:attrName>
                                        </p:attrNameLst>
                                      </p:cBhvr>
                                      <p:tavLst>
                                        <p:tav tm="0">
                                          <p:val>
                                            <p:fltVal val="0"/>
                                          </p:val>
                                        </p:tav>
                                        <p:tav tm="100000">
                                          <p:val>
                                            <p:strVal val="#ppt_h"/>
                                          </p:val>
                                        </p:tav>
                                      </p:tavLst>
                                    </p:anim>
                                    <p:anim calcmode="lin" valueType="num">
                                      <p:cBhvr>
                                        <p:cTn id="27" dur="1000" fill="hold"/>
                                        <p:tgtEl>
                                          <p:spTgt spid="11283"/>
                                        </p:tgtEl>
                                        <p:attrNameLst>
                                          <p:attrName>style.rotation</p:attrName>
                                        </p:attrNameLst>
                                      </p:cBhvr>
                                      <p:tavLst>
                                        <p:tav tm="0">
                                          <p:val>
                                            <p:fltVal val="90"/>
                                          </p:val>
                                        </p:tav>
                                        <p:tav tm="100000">
                                          <p:val>
                                            <p:fltVal val="0"/>
                                          </p:val>
                                        </p:tav>
                                      </p:tavLst>
                                    </p:anim>
                                    <p:animEffect transition="in" filter="fade">
                                      <p:cBhvr>
                                        <p:cTn id="28" dur="1000"/>
                                        <p:tgtEl>
                                          <p:spTgt spid="11283"/>
                                        </p:tgtEl>
                                      </p:cBhvr>
                                    </p:animEffect>
                                  </p:childTnLst>
                                </p:cTn>
                              </p:par>
                              <p:par>
                                <p:cTn id="29" presetID="31" presetClass="entr" presetSubtype="0" fill="hold" nodeType="withEffect">
                                  <p:stCondLst>
                                    <p:cond delay="0"/>
                                  </p:stCondLst>
                                  <p:childTnLst>
                                    <p:set>
                                      <p:cBhvr>
                                        <p:cTn id="30" dur="1" fill="hold">
                                          <p:stCondLst>
                                            <p:cond delay="0"/>
                                          </p:stCondLst>
                                        </p:cTn>
                                        <p:tgtEl>
                                          <p:spTgt spid="11284"/>
                                        </p:tgtEl>
                                        <p:attrNameLst>
                                          <p:attrName>style.visibility</p:attrName>
                                        </p:attrNameLst>
                                      </p:cBhvr>
                                      <p:to>
                                        <p:strVal val="visible"/>
                                      </p:to>
                                    </p:set>
                                    <p:anim calcmode="lin" valueType="num">
                                      <p:cBhvr>
                                        <p:cTn id="31" dur="1000" fill="hold"/>
                                        <p:tgtEl>
                                          <p:spTgt spid="11284"/>
                                        </p:tgtEl>
                                        <p:attrNameLst>
                                          <p:attrName>ppt_w</p:attrName>
                                        </p:attrNameLst>
                                      </p:cBhvr>
                                      <p:tavLst>
                                        <p:tav tm="0">
                                          <p:val>
                                            <p:fltVal val="0"/>
                                          </p:val>
                                        </p:tav>
                                        <p:tav tm="100000">
                                          <p:val>
                                            <p:strVal val="#ppt_w"/>
                                          </p:val>
                                        </p:tav>
                                      </p:tavLst>
                                    </p:anim>
                                    <p:anim calcmode="lin" valueType="num">
                                      <p:cBhvr>
                                        <p:cTn id="32" dur="1000" fill="hold"/>
                                        <p:tgtEl>
                                          <p:spTgt spid="11284"/>
                                        </p:tgtEl>
                                        <p:attrNameLst>
                                          <p:attrName>ppt_h</p:attrName>
                                        </p:attrNameLst>
                                      </p:cBhvr>
                                      <p:tavLst>
                                        <p:tav tm="0">
                                          <p:val>
                                            <p:fltVal val="0"/>
                                          </p:val>
                                        </p:tav>
                                        <p:tav tm="100000">
                                          <p:val>
                                            <p:strVal val="#ppt_h"/>
                                          </p:val>
                                        </p:tav>
                                      </p:tavLst>
                                    </p:anim>
                                    <p:anim calcmode="lin" valueType="num">
                                      <p:cBhvr>
                                        <p:cTn id="33" dur="1000" fill="hold"/>
                                        <p:tgtEl>
                                          <p:spTgt spid="11284"/>
                                        </p:tgtEl>
                                        <p:attrNameLst>
                                          <p:attrName>style.rotation</p:attrName>
                                        </p:attrNameLst>
                                      </p:cBhvr>
                                      <p:tavLst>
                                        <p:tav tm="0">
                                          <p:val>
                                            <p:fltVal val="90"/>
                                          </p:val>
                                        </p:tav>
                                        <p:tav tm="100000">
                                          <p:val>
                                            <p:fltVal val="0"/>
                                          </p:val>
                                        </p:tav>
                                      </p:tavLst>
                                    </p:anim>
                                    <p:animEffect transition="in" filter="fade">
                                      <p:cBhvr>
                                        <p:cTn id="34" dur="1000"/>
                                        <p:tgtEl>
                                          <p:spTgt spid="1128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285"/>
                                        </p:tgtEl>
                                        <p:attrNameLst>
                                          <p:attrName>style.visibility</p:attrName>
                                        </p:attrNameLst>
                                      </p:cBhvr>
                                      <p:to>
                                        <p:strVal val="visible"/>
                                      </p:to>
                                    </p:set>
                                    <p:anim calcmode="lin" valueType="num">
                                      <p:cBhvr>
                                        <p:cTn id="37" dur="1000" fill="hold"/>
                                        <p:tgtEl>
                                          <p:spTgt spid="11285"/>
                                        </p:tgtEl>
                                        <p:attrNameLst>
                                          <p:attrName>ppt_w</p:attrName>
                                        </p:attrNameLst>
                                      </p:cBhvr>
                                      <p:tavLst>
                                        <p:tav tm="0">
                                          <p:val>
                                            <p:fltVal val="0"/>
                                          </p:val>
                                        </p:tav>
                                        <p:tav tm="100000">
                                          <p:val>
                                            <p:strVal val="#ppt_w"/>
                                          </p:val>
                                        </p:tav>
                                      </p:tavLst>
                                    </p:anim>
                                    <p:anim calcmode="lin" valueType="num">
                                      <p:cBhvr>
                                        <p:cTn id="38" dur="1000" fill="hold"/>
                                        <p:tgtEl>
                                          <p:spTgt spid="11285"/>
                                        </p:tgtEl>
                                        <p:attrNameLst>
                                          <p:attrName>ppt_h</p:attrName>
                                        </p:attrNameLst>
                                      </p:cBhvr>
                                      <p:tavLst>
                                        <p:tav tm="0">
                                          <p:val>
                                            <p:fltVal val="0"/>
                                          </p:val>
                                        </p:tav>
                                        <p:tav tm="100000">
                                          <p:val>
                                            <p:strVal val="#ppt_h"/>
                                          </p:val>
                                        </p:tav>
                                      </p:tavLst>
                                    </p:anim>
                                    <p:anim calcmode="lin" valueType="num">
                                      <p:cBhvr>
                                        <p:cTn id="39" dur="1000" fill="hold"/>
                                        <p:tgtEl>
                                          <p:spTgt spid="11285"/>
                                        </p:tgtEl>
                                        <p:attrNameLst>
                                          <p:attrName>style.rotation</p:attrName>
                                        </p:attrNameLst>
                                      </p:cBhvr>
                                      <p:tavLst>
                                        <p:tav tm="0">
                                          <p:val>
                                            <p:fltVal val="90"/>
                                          </p:val>
                                        </p:tav>
                                        <p:tav tm="100000">
                                          <p:val>
                                            <p:fltVal val="0"/>
                                          </p:val>
                                        </p:tav>
                                      </p:tavLst>
                                    </p:anim>
                                    <p:animEffect transition="in" filter="fade">
                                      <p:cBhvr>
                                        <p:cTn id="40" dur="1000"/>
                                        <p:tgtEl>
                                          <p:spTgt spid="11285"/>
                                        </p:tgtEl>
                                      </p:cBhvr>
                                    </p:animEffect>
                                  </p:childTnLst>
                                </p:cTn>
                              </p:par>
                              <p:par>
                                <p:cTn id="41" presetID="31" presetClass="entr" presetSubtype="0" fill="hold" nodeType="withEffect">
                                  <p:stCondLst>
                                    <p:cond delay="0"/>
                                  </p:stCondLst>
                                  <p:childTnLst>
                                    <p:set>
                                      <p:cBhvr>
                                        <p:cTn id="42" dur="1" fill="hold">
                                          <p:stCondLst>
                                            <p:cond delay="0"/>
                                          </p:stCondLst>
                                        </p:cTn>
                                        <p:tgtEl>
                                          <p:spTgt spid="11286"/>
                                        </p:tgtEl>
                                        <p:attrNameLst>
                                          <p:attrName>style.visibility</p:attrName>
                                        </p:attrNameLst>
                                      </p:cBhvr>
                                      <p:to>
                                        <p:strVal val="visible"/>
                                      </p:to>
                                    </p:set>
                                    <p:anim calcmode="lin" valueType="num">
                                      <p:cBhvr>
                                        <p:cTn id="43" dur="1000" fill="hold"/>
                                        <p:tgtEl>
                                          <p:spTgt spid="11286"/>
                                        </p:tgtEl>
                                        <p:attrNameLst>
                                          <p:attrName>ppt_w</p:attrName>
                                        </p:attrNameLst>
                                      </p:cBhvr>
                                      <p:tavLst>
                                        <p:tav tm="0">
                                          <p:val>
                                            <p:fltVal val="0"/>
                                          </p:val>
                                        </p:tav>
                                        <p:tav tm="100000">
                                          <p:val>
                                            <p:strVal val="#ppt_w"/>
                                          </p:val>
                                        </p:tav>
                                      </p:tavLst>
                                    </p:anim>
                                    <p:anim calcmode="lin" valueType="num">
                                      <p:cBhvr>
                                        <p:cTn id="44" dur="1000" fill="hold"/>
                                        <p:tgtEl>
                                          <p:spTgt spid="11286"/>
                                        </p:tgtEl>
                                        <p:attrNameLst>
                                          <p:attrName>ppt_h</p:attrName>
                                        </p:attrNameLst>
                                      </p:cBhvr>
                                      <p:tavLst>
                                        <p:tav tm="0">
                                          <p:val>
                                            <p:fltVal val="0"/>
                                          </p:val>
                                        </p:tav>
                                        <p:tav tm="100000">
                                          <p:val>
                                            <p:strVal val="#ppt_h"/>
                                          </p:val>
                                        </p:tav>
                                      </p:tavLst>
                                    </p:anim>
                                    <p:anim calcmode="lin" valueType="num">
                                      <p:cBhvr>
                                        <p:cTn id="45" dur="1000" fill="hold"/>
                                        <p:tgtEl>
                                          <p:spTgt spid="11286"/>
                                        </p:tgtEl>
                                        <p:attrNameLst>
                                          <p:attrName>style.rotation</p:attrName>
                                        </p:attrNameLst>
                                      </p:cBhvr>
                                      <p:tavLst>
                                        <p:tav tm="0">
                                          <p:val>
                                            <p:fltVal val="90"/>
                                          </p:val>
                                        </p:tav>
                                        <p:tav tm="100000">
                                          <p:val>
                                            <p:fltVal val="0"/>
                                          </p:val>
                                        </p:tav>
                                      </p:tavLst>
                                    </p:anim>
                                    <p:animEffect transition="in" filter="fade">
                                      <p:cBhvr>
                                        <p:cTn id="46" dur="1000"/>
                                        <p:tgtEl>
                                          <p:spTgt spid="11286"/>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287"/>
                                        </p:tgtEl>
                                        <p:attrNameLst>
                                          <p:attrName>style.visibility</p:attrName>
                                        </p:attrNameLst>
                                      </p:cBhvr>
                                      <p:to>
                                        <p:strVal val="visible"/>
                                      </p:to>
                                    </p:set>
                                    <p:anim calcmode="lin" valueType="num">
                                      <p:cBhvr>
                                        <p:cTn id="49" dur="1000" fill="hold"/>
                                        <p:tgtEl>
                                          <p:spTgt spid="11287"/>
                                        </p:tgtEl>
                                        <p:attrNameLst>
                                          <p:attrName>ppt_w</p:attrName>
                                        </p:attrNameLst>
                                      </p:cBhvr>
                                      <p:tavLst>
                                        <p:tav tm="0">
                                          <p:val>
                                            <p:fltVal val="0"/>
                                          </p:val>
                                        </p:tav>
                                        <p:tav tm="100000">
                                          <p:val>
                                            <p:strVal val="#ppt_w"/>
                                          </p:val>
                                        </p:tav>
                                      </p:tavLst>
                                    </p:anim>
                                    <p:anim calcmode="lin" valueType="num">
                                      <p:cBhvr>
                                        <p:cTn id="50" dur="1000" fill="hold"/>
                                        <p:tgtEl>
                                          <p:spTgt spid="11287"/>
                                        </p:tgtEl>
                                        <p:attrNameLst>
                                          <p:attrName>ppt_h</p:attrName>
                                        </p:attrNameLst>
                                      </p:cBhvr>
                                      <p:tavLst>
                                        <p:tav tm="0">
                                          <p:val>
                                            <p:fltVal val="0"/>
                                          </p:val>
                                        </p:tav>
                                        <p:tav tm="100000">
                                          <p:val>
                                            <p:strVal val="#ppt_h"/>
                                          </p:val>
                                        </p:tav>
                                      </p:tavLst>
                                    </p:anim>
                                    <p:anim calcmode="lin" valueType="num">
                                      <p:cBhvr>
                                        <p:cTn id="51" dur="1000" fill="hold"/>
                                        <p:tgtEl>
                                          <p:spTgt spid="11287"/>
                                        </p:tgtEl>
                                        <p:attrNameLst>
                                          <p:attrName>style.rotation</p:attrName>
                                        </p:attrNameLst>
                                      </p:cBhvr>
                                      <p:tavLst>
                                        <p:tav tm="0">
                                          <p:val>
                                            <p:fltVal val="90"/>
                                          </p:val>
                                        </p:tav>
                                        <p:tav tm="100000">
                                          <p:val>
                                            <p:fltVal val="0"/>
                                          </p:val>
                                        </p:tav>
                                      </p:tavLst>
                                    </p:anim>
                                    <p:animEffect transition="in" filter="fade">
                                      <p:cBhvr>
                                        <p:cTn id="52" dur="1000"/>
                                        <p:tgtEl>
                                          <p:spTgt spid="11287"/>
                                        </p:tgtEl>
                                      </p:cBhvr>
                                    </p:animEffect>
                                  </p:childTnLst>
                                </p:cTn>
                              </p:par>
                              <p:par>
                                <p:cTn id="53" presetID="31" presetClass="entr" presetSubtype="0" fill="hold" nodeType="withEffect">
                                  <p:stCondLst>
                                    <p:cond delay="0"/>
                                  </p:stCondLst>
                                  <p:childTnLst>
                                    <p:set>
                                      <p:cBhvr>
                                        <p:cTn id="54" dur="1" fill="hold">
                                          <p:stCondLst>
                                            <p:cond delay="0"/>
                                          </p:stCondLst>
                                        </p:cTn>
                                        <p:tgtEl>
                                          <p:spTgt spid="11288"/>
                                        </p:tgtEl>
                                        <p:attrNameLst>
                                          <p:attrName>style.visibility</p:attrName>
                                        </p:attrNameLst>
                                      </p:cBhvr>
                                      <p:to>
                                        <p:strVal val="visible"/>
                                      </p:to>
                                    </p:set>
                                    <p:anim calcmode="lin" valueType="num">
                                      <p:cBhvr>
                                        <p:cTn id="55" dur="1000" fill="hold"/>
                                        <p:tgtEl>
                                          <p:spTgt spid="11288"/>
                                        </p:tgtEl>
                                        <p:attrNameLst>
                                          <p:attrName>ppt_w</p:attrName>
                                        </p:attrNameLst>
                                      </p:cBhvr>
                                      <p:tavLst>
                                        <p:tav tm="0">
                                          <p:val>
                                            <p:fltVal val="0"/>
                                          </p:val>
                                        </p:tav>
                                        <p:tav tm="100000">
                                          <p:val>
                                            <p:strVal val="#ppt_w"/>
                                          </p:val>
                                        </p:tav>
                                      </p:tavLst>
                                    </p:anim>
                                    <p:anim calcmode="lin" valueType="num">
                                      <p:cBhvr>
                                        <p:cTn id="56" dur="1000" fill="hold"/>
                                        <p:tgtEl>
                                          <p:spTgt spid="11288"/>
                                        </p:tgtEl>
                                        <p:attrNameLst>
                                          <p:attrName>ppt_h</p:attrName>
                                        </p:attrNameLst>
                                      </p:cBhvr>
                                      <p:tavLst>
                                        <p:tav tm="0">
                                          <p:val>
                                            <p:fltVal val="0"/>
                                          </p:val>
                                        </p:tav>
                                        <p:tav tm="100000">
                                          <p:val>
                                            <p:strVal val="#ppt_h"/>
                                          </p:val>
                                        </p:tav>
                                      </p:tavLst>
                                    </p:anim>
                                    <p:anim calcmode="lin" valueType="num">
                                      <p:cBhvr>
                                        <p:cTn id="57" dur="1000" fill="hold"/>
                                        <p:tgtEl>
                                          <p:spTgt spid="11288"/>
                                        </p:tgtEl>
                                        <p:attrNameLst>
                                          <p:attrName>style.rotation</p:attrName>
                                        </p:attrNameLst>
                                      </p:cBhvr>
                                      <p:tavLst>
                                        <p:tav tm="0">
                                          <p:val>
                                            <p:fltVal val="90"/>
                                          </p:val>
                                        </p:tav>
                                        <p:tav tm="100000">
                                          <p:val>
                                            <p:fltVal val="0"/>
                                          </p:val>
                                        </p:tav>
                                      </p:tavLst>
                                    </p:anim>
                                    <p:animEffect transition="in" filter="fade">
                                      <p:cBhvr>
                                        <p:cTn id="58" dur="1000"/>
                                        <p:tgtEl>
                                          <p:spTgt spid="11288"/>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1289"/>
                                        </p:tgtEl>
                                        <p:attrNameLst>
                                          <p:attrName>style.visibility</p:attrName>
                                        </p:attrNameLst>
                                      </p:cBhvr>
                                      <p:to>
                                        <p:strVal val="visible"/>
                                      </p:to>
                                    </p:set>
                                    <p:anim calcmode="lin" valueType="num">
                                      <p:cBhvr>
                                        <p:cTn id="61" dur="1000" fill="hold"/>
                                        <p:tgtEl>
                                          <p:spTgt spid="11289"/>
                                        </p:tgtEl>
                                        <p:attrNameLst>
                                          <p:attrName>ppt_w</p:attrName>
                                        </p:attrNameLst>
                                      </p:cBhvr>
                                      <p:tavLst>
                                        <p:tav tm="0">
                                          <p:val>
                                            <p:fltVal val="0"/>
                                          </p:val>
                                        </p:tav>
                                        <p:tav tm="100000">
                                          <p:val>
                                            <p:strVal val="#ppt_w"/>
                                          </p:val>
                                        </p:tav>
                                      </p:tavLst>
                                    </p:anim>
                                    <p:anim calcmode="lin" valueType="num">
                                      <p:cBhvr>
                                        <p:cTn id="62" dur="1000" fill="hold"/>
                                        <p:tgtEl>
                                          <p:spTgt spid="11289"/>
                                        </p:tgtEl>
                                        <p:attrNameLst>
                                          <p:attrName>ppt_h</p:attrName>
                                        </p:attrNameLst>
                                      </p:cBhvr>
                                      <p:tavLst>
                                        <p:tav tm="0">
                                          <p:val>
                                            <p:fltVal val="0"/>
                                          </p:val>
                                        </p:tav>
                                        <p:tav tm="100000">
                                          <p:val>
                                            <p:strVal val="#ppt_h"/>
                                          </p:val>
                                        </p:tav>
                                      </p:tavLst>
                                    </p:anim>
                                    <p:anim calcmode="lin" valueType="num">
                                      <p:cBhvr>
                                        <p:cTn id="63" dur="1000" fill="hold"/>
                                        <p:tgtEl>
                                          <p:spTgt spid="11289"/>
                                        </p:tgtEl>
                                        <p:attrNameLst>
                                          <p:attrName>style.rotation</p:attrName>
                                        </p:attrNameLst>
                                      </p:cBhvr>
                                      <p:tavLst>
                                        <p:tav tm="0">
                                          <p:val>
                                            <p:fltVal val="90"/>
                                          </p:val>
                                        </p:tav>
                                        <p:tav tm="100000">
                                          <p:val>
                                            <p:fltVal val="0"/>
                                          </p:val>
                                        </p:tav>
                                      </p:tavLst>
                                    </p:anim>
                                    <p:animEffect transition="in" filter="fade">
                                      <p:cBhvr>
                                        <p:cTn id="64" dur="1000"/>
                                        <p:tgtEl>
                                          <p:spTgt spid="11289"/>
                                        </p:tgtEl>
                                      </p:cBhvr>
                                    </p:animEffect>
                                  </p:childTnLst>
                                </p:cTn>
                              </p:par>
                              <p:par>
                                <p:cTn id="65" presetID="31" presetClass="entr" presetSubtype="0" fill="hold" nodeType="withEffect">
                                  <p:stCondLst>
                                    <p:cond delay="0"/>
                                  </p:stCondLst>
                                  <p:childTnLst>
                                    <p:set>
                                      <p:cBhvr>
                                        <p:cTn id="66" dur="1" fill="hold">
                                          <p:stCondLst>
                                            <p:cond delay="0"/>
                                          </p:stCondLst>
                                        </p:cTn>
                                        <p:tgtEl>
                                          <p:spTgt spid="11290"/>
                                        </p:tgtEl>
                                        <p:attrNameLst>
                                          <p:attrName>style.visibility</p:attrName>
                                        </p:attrNameLst>
                                      </p:cBhvr>
                                      <p:to>
                                        <p:strVal val="visible"/>
                                      </p:to>
                                    </p:set>
                                    <p:anim calcmode="lin" valueType="num">
                                      <p:cBhvr>
                                        <p:cTn id="67" dur="1000" fill="hold"/>
                                        <p:tgtEl>
                                          <p:spTgt spid="11290"/>
                                        </p:tgtEl>
                                        <p:attrNameLst>
                                          <p:attrName>ppt_w</p:attrName>
                                        </p:attrNameLst>
                                      </p:cBhvr>
                                      <p:tavLst>
                                        <p:tav tm="0">
                                          <p:val>
                                            <p:fltVal val="0"/>
                                          </p:val>
                                        </p:tav>
                                        <p:tav tm="100000">
                                          <p:val>
                                            <p:strVal val="#ppt_w"/>
                                          </p:val>
                                        </p:tav>
                                      </p:tavLst>
                                    </p:anim>
                                    <p:anim calcmode="lin" valueType="num">
                                      <p:cBhvr>
                                        <p:cTn id="68" dur="1000" fill="hold"/>
                                        <p:tgtEl>
                                          <p:spTgt spid="11290"/>
                                        </p:tgtEl>
                                        <p:attrNameLst>
                                          <p:attrName>ppt_h</p:attrName>
                                        </p:attrNameLst>
                                      </p:cBhvr>
                                      <p:tavLst>
                                        <p:tav tm="0">
                                          <p:val>
                                            <p:fltVal val="0"/>
                                          </p:val>
                                        </p:tav>
                                        <p:tav tm="100000">
                                          <p:val>
                                            <p:strVal val="#ppt_h"/>
                                          </p:val>
                                        </p:tav>
                                      </p:tavLst>
                                    </p:anim>
                                    <p:anim calcmode="lin" valueType="num">
                                      <p:cBhvr>
                                        <p:cTn id="69" dur="1000" fill="hold"/>
                                        <p:tgtEl>
                                          <p:spTgt spid="11290"/>
                                        </p:tgtEl>
                                        <p:attrNameLst>
                                          <p:attrName>style.rotation</p:attrName>
                                        </p:attrNameLst>
                                      </p:cBhvr>
                                      <p:tavLst>
                                        <p:tav tm="0">
                                          <p:val>
                                            <p:fltVal val="90"/>
                                          </p:val>
                                        </p:tav>
                                        <p:tav tm="100000">
                                          <p:val>
                                            <p:fltVal val="0"/>
                                          </p:val>
                                        </p:tav>
                                      </p:tavLst>
                                    </p:anim>
                                    <p:animEffect transition="in" filter="fade">
                                      <p:cBhvr>
                                        <p:cTn id="70" dur="1000"/>
                                        <p:tgtEl>
                                          <p:spTgt spid="11290"/>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1281"/>
                                        </p:tgtEl>
                                        <p:attrNameLst>
                                          <p:attrName>style.visibility</p:attrName>
                                        </p:attrNameLst>
                                      </p:cBhvr>
                                      <p:to>
                                        <p:strVal val="visible"/>
                                      </p:to>
                                    </p:set>
                                    <p:anim calcmode="lin" valueType="num">
                                      <p:cBhvr>
                                        <p:cTn id="73" dur="1000" fill="hold"/>
                                        <p:tgtEl>
                                          <p:spTgt spid="11281"/>
                                        </p:tgtEl>
                                        <p:attrNameLst>
                                          <p:attrName>ppt_w</p:attrName>
                                        </p:attrNameLst>
                                      </p:cBhvr>
                                      <p:tavLst>
                                        <p:tav tm="0">
                                          <p:val>
                                            <p:fltVal val="0"/>
                                          </p:val>
                                        </p:tav>
                                        <p:tav tm="100000">
                                          <p:val>
                                            <p:strVal val="#ppt_w"/>
                                          </p:val>
                                        </p:tav>
                                      </p:tavLst>
                                    </p:anim>
                                    <p:anim calcmode="lin" valueType="num">
                                      <p:cBhvr>
                                        <p:cTn id="74" dur="1000" fill="hold"/>
                                        <p:tgtEl>
                                          <p:spTgt spid="11281"/>
                                        </p:tgtEl>
                                        <p:attrNameLst>
                                          <p:attrName>ppt_h</p:attrName>
                                        </p:attrNameLst>
                                      </p:cBhvr>
                                      <p:tavLst>
                                        <p:tav tm="0">
                                          <p:val>
                                            <p:fltVal val="0"/>
                                          </p:val>
                                        </p:tav>
                                        <p:tav tm="100000">
                                          <p:val>
                                            <p:strVal val="#ppt_h"/>
                                          </p:val>
                                        </p:tav>
                                      </p:tavLst>
                                    </p:anim>
                                    <p:anim calcmode="lin" valueType="num">
                                      <p:cBhvr>
                                        <p:cTn id="75" dur="1000" fill="hold"/>
                                        <p:tgtEl>
                                          <p:spTgt spid="11281"/>
                                        </p:tgtEl>
                                        <p:attrNameLst>
                                          <p:attrName>style.rotation</p:attrName>
                                        </p:attrNameLst>
                                      </p:cBhvr>
                                      <p:tavLst>
                                        <p:tav tm="0">
                                          <p:val>
                                            <p:fltVal val="90"/>
                                          </p:val>
                                        </p:tav>
                                        <p:tav tm="100000">
                                          <p:val>
                                            <p:fltVal val="0"/>
                                          </p:val>
                                        </p:tav>
                                      </p:tavLst>
                                    </p:anim>
                                    <p:animEffect transition="in" filter="fade">
                                      <p:cBhvr>
                                        <p:cTn id="76" dur="10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p:bldP spid="11281" grpId="0" animBg="1"/>
      <p:bldP spid="19" grpId="0" animBg="1"/>
      <p:bldP spid="11283" grpId="0"/>
      <p:bldP spid="11285" grpId="0"/>
      <p:bldP spid="11287" grpId="0"/>
      <p:bldP spid="11289"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6" name="Freeform 2056"/>
          <p:cNvSpPr>
            <a:spLocks/>
          </p:cNvSpPr>
          <p:nvPr/>
        </p:nvSpPr>
        <p:spPr bwMode="auto">
          <a:xfrm>
            <a:off x="1524000" y="5562600"/>
            <a:ext cx="320675" cy="3810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chemeClr val="accent1"/>
          </a:solidFill>
          <a:ln w="12700">
            <a:solidFill>
              <a:schemeClr val="hlink"/>
            </a:solidFill>
            <a:round/>
            <a:headEnd/>
            <a:tailEnd/>
          </a:ln>
        </p:spPr>
        <p:txBody>
          <a:bodyPr wrap="none" anchor="ctr"/>
          <a:lstStyle/>
          <a:p>
            <a:endParaRPr lang="hu-HU"/>
          </a:p>
        </p:txBody>
      </p:sp>
      <p:sp>
        <p:nvSpPr>
          <p:cNvPr id="12297" name="Freeform 2057"/>
          <p:cNvSpPr>
            <a:spLocks/>
          </p:cNvSpPr>
          <p:nvPr/>
        </p:nvSpPr>
        <p:spPr bwMode="auto">
          <a:xfrm>
            <a:off x="4876800" y="4876800"/>
            <a:ext cx="304800" cy="4572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chemeClr val="accent1"/>
          </a:solidFill>
          <a:ln w="12700">
            <a:solidFill>
              <a:schemeClr val="hlink"/>
            </a:solidFill>
            <a:round/>
            <a:headEnd/>
            <a:tailEnd/>
          </a:ln>
        </p:spPr>
        <p:txBody>
          <a:bodyPr wrap="none" anchor="ctr"/>
          <a:lstStyle/>
          <a:p>
            <a:endParaRPr lang="hu-HU"/>
          </a:p>
        </p:txBody>
      </p:sp>
      <p:sp>
        <p:nvSpPr>
          <p:cNvPr id="12298" name="Freeform 2058"/>
          <p:cNvSpPr>
            <a:spLocks/>
          </p:cNvSpPr>
          <p:nvPr/>
        </p:nvSpPr>
        <p:spPr bwMode="auto">
          <a:xfrm>
            <a:off x="2819400" y="4953000"/>
            <a:ext cx="646113" cy="8382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chemeClr val="accent1"/>
          </a:solidFill>
          <a:ln w="12700">
            <a:solidFill>
              <a:schemeClr val="hlink"/>
            </a:solidFill>
            <a:round/>
            <a:headEnd/>
            <a:tailEnd/>
          </a:ln>
        </p:spPr>
        <p:txBody>
          <a:bodyPr wrap="none" anchor="ctr"/>
          <a:lstStyle/>
          <a:p>
            <a:endParaRPr lang="hu-HU"/>
          </a:p>
        </p:txBody>
      </p:sp>
      <p:sp>
        <p:nvSpPr>
          <p:cNvPr id="12303" name="Freeform 2064"/>
          <p:cNvSpPr>
            <a:spLocks/>
          </p:cNvSpPr>
          <p:nvPr/>
        </p:nvSpPr>
        <p:spPr bwMode="auto">
          <a:xfrm>
            <a:off x="6248400" y="5410200"/>
            <a:ext cx="152400" cy="3048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chemeClr val="accent1"/>
          </a:solidFill>
          <a:ln w="12700">
            <a:solidFill>
              <a:schemeClr val="hlink"/>
            </a:solidFill>
            <a:round/>
            <a:headEnd/>
            <a:tailEnd/>
          </a:ln>
        </p:spPr>
        <p:txBody>
          <a:bodyPr wrap="none" anchor="ctr"/>
          <a:lstStyle/>
          <a:p>
            <a:endParaRPr lang="hu-HU"/>
          </a:p>
        </p:txBody>
      </p:sp>
      <p:sp>
        <p:nvSpPr>
          <p:cNvPr id="188418" name="Rectangle 2050"/>
          <p:cNvSpPr>
            <a:spLocks noGrp="1" noChangeArrowheads="1"/>
          </p:cNvSpPr>
          <p:nvPr>
            <p:ph type="title"/>
          </p:nvPr>
        </p:nvSpPr>
        <p:spPr/>
        <p:txBody>
          <a:bodyPr/>
          <a:lstStyle/>
          <a:p>
            <a:pPr>
              <a:defRPr/>
            </a:pPr>
            <a:r>
              <a:rPr lang="hu-HU" sz="3600" dirty="0" smtClean="0">
                <a:solidFill>
                  <a:srgbClr val="FF0000"/>
                </a:solidFill>
              </a:rPr>
              <a:t>(Pierre) </a:t>
            </a:r>
            <a:r>
              <a:rPr lang="hu-HU" dirty="0" err="1" smtClean="0">
                <a:solidFill>
                  <a:srgbClr val="FF0000"/>
                </a:solidFill>
              </a:rPr>
              <a:t>B</a:t>
            </a:r>
            <a:r>
              <a:rPr lang="hu-HU" dirty="0" err="1">
                <a:solidFill>
                  <a:srgbClr val="FF0000"/>
                </a:solidFill>
              </a:rPr>
              <a:t>é</a:t>
            </a:r>
            <a:r>
              <a:rPr lang="hu-HU" dirty="0" err="1" smtClean="0">
                <a:solidFill>
                  <a:srgbClr val="FF0000"/>
                </a:solidFill>
              </a:rPr>
              <a:t>zier</a:t>
            </a:r>
            <a:r>
              <a:rPr lang="hu-HU" dirty="0" smtClean="0">
                <a:solidFill>
                  <a:srgbClr val="FF0000"/>
                </a:solidFill>
              </a:rPr>
              <a:t> approximáció</a:t>
            </a:r>
          </a:p>
        </p:txBody>
      </p:sp>
      <p:sp>
        <p:nvSpPr>
          <p:cNvPr id="12291" name="Rectangle 2051"/>
          <p:cNvSpPr>
            <a:spLocks noGrp="1" noChangeArrowheads="1"/>
          </p:cNvSpPr>
          <p:nvPr>
            <p:ph idx="1"/>
          </p:nvPr>
        </p:nvSpPr>
        <p:spPr/>
        <p:txBody>
          <a:bodyPr/>
          <a:lstStyle/>
          <a:p>
            <a:r>
              <a:rPr lang="hu-HU" altLang="hu-HU" dirty="0" smtClean="0"/>
              <a:t>Keresd:</a:t>
            </a:r>
            <a:r>
              <a:rPr lang="hu-HU" altLang="hu-HU" b="1" dirty="0" smtClean="0"/>
              <a:t> </a:t>
            </a:r>
            <a:r>
              <a:rPr lang="hu-HU" altLang="hu-HU" b="1" i="1" dirty="0"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 </a:t>
            </a:r>
            <a:r>
              <a:rPr lang="hu-HU" altLang="hu-HU" dirty="0" err="1" smtClean="0">
                <a:latin typeface="Symbol" pitchFamily="18" charset="2"/>
              </a:rPr>
              <a:t>S</a:t>
            </a:r>
            <a:r>
              <a:rPr lang="hu-HU" altLang="hu-HU" i="1" baseline="-25000" dirty="0" err="1">
                <a:latin typeface="Times New Roman" panose="02020603050405020304" pitchFamily="18" charset="0"/>
                <a:cs typeface="Times New Roman" panose="02020603050405020304" pitchFamily="18" charset="0"/>
              </a:rPr>
              <a:t>i</a:t>
            </a:r>
            <a:r>
              <a:rPr lang="hu-HU" altLang="hu-HU" dirty="0" smtClean="0"/>
              <a:t> </a:t>
            </a:r>
            <a:r>
              <a:rPr lang="hu-HU" altLang="hu-HU" dirty="0" err="1" smtClean="0">
                <a:latin typeface="Times New Roman" panose="02020603050405020304" pitchFamily="18" charset="0"/>
                <a:cs typeface="Times New Roman" panose="02020603050405020304" pitchFamily="18" charset="0"/>
              </a:rPr>
              <a:t>B</a:t>
            </a:r>
            <a:r>
              <a:rPr lang="hu-HU" altLang="hu-HU" i="1" baseline="-25000" dirty="0" err="1" smtClean="0">
                <a:latin typeface="Times New Roman" panose="02020603050405020304" pitchFamily="18" charset="0"/>
                <a:cs typeface="Times New Roman" panose="02020603050405020304" pitchFamily="18" charset="0"/>
              </a:rPr>
              <a:t>i</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a:t>
            </a:r>
            <a:r>
              <a:rPr lang="hu-HU" altLang="hu-HU" b="1" i="1" dirty="0" err="1" smtClean="0">
                <a:latin typeface="Times New Roman" panose="02020603050405020304" pitchFamily="18" charset="0"/>
                <a:cs typeface="Times New Roman" panose="02020603050405020304" pitchFamily="18" charset="0"/>
              </a:rPr>
              <a:t>r</a:t>
            </a:r>
            <a:r>
              <a:rPr lang="hu-HU" altLang="hu-HU" baseline="-25000" dirty="0" err="1" smtClean="0">
                <a:latin typeface="Times New Roman" panose="02020603050405020304" pitchFamily="18" charset="0"/>
                <a:cs typeface="Times New Roman" panose="02020603050405020304" pitchFamily="18" charset="0"/>
              </a:rPr>
              <a:t>i</a:t>
            </a:r>
            <a:endParaRPr lang="hu-HU" altLang="hu-HU" baseline="-25000" dirty="0" smtClean="0">
              <a:latin typeface="Times New Roman" panose="02020603050405020304" pitchFamily="18" charset="0"/>
              <a:cs typeface="Times New Roman" panose="02020603050405020304" pitchFamily="18" charset="0"/>
            </a:endParaRPr>
          </a:p>
          <a:p>
            <a:pPr lvl="1"/>
            <a:r>
              <a:rPr lang="hu-HU" altLang="hu-HU" dirty="0" err="1" smtClean="0">
                <a:latin typeface="Times New Roman" panose="02020603050405020304" pitchFamily="18" charset="0"/>
                <a:cs typeface="Times New Roman" panose="02020603050405020304" pitchFamily="18" charset="0"/>
              </a:rPr>
              <a:t>B</a:t>
            </a:r>
            <a:r>
              <a:rPr lang="hu-HU" altLang="hu-HU" i="1" baseline="-25000" dirty="0" err="1" smtClean="0">
                <a:latin typeface="Times New Roman" panose="02020603050405020304" pitchFamily="18" charset="0"/>
                <a:cs typeface="Times New Roman" panose="02020603050405020304" pitchFamily="18" charset="0"/>
              </a:rPr>
              <a:t>i</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a:t>
            </a:r>
            <a:r>
              <a:rPr lang="hu-HU" altLang="hu-HU" dirty="0" smtClean="0"/>
              <a:t>ne oszcilláljon</a:t>
            </a:r>
          </a:p>
          <a:p>
            <a:pPr lvl="1"/>
            <a:r>
              <a:rPr lang="hu-HU" altLang="hu-HU" dirty="0" smtClean="0"/>
              <a:t>K</a:t>
            </a:r>
            <a:r>
              <a:rPr lang="en-US" altLang="hu-HU" dirty="0" err="1" smtClean="0"/>
              <a:t>onvex</a:t>
            </a:r>
            <a:r>
              <a:rPr lang="en-US" altLang="hu-HU" dirty="0" smtClean="0"/>
              <a:t> </a:t>
            </a:r>
            <a:r>
              <a:rPr lang="hu-HU" altLang="hu-HU" dirty="0" smtClean="0"/>
              <a:t>burok tulajdonság</a:t>
            </a:r>
            <a:endParaRPr lang="hu-HU" altLang="hu-HU" baseline="-25000" dirty="0" smtClean="0"/>
          </a:p>
          <a:p>
            <a:pPr lvl="1"/>
            <a:r>
              <a:rPr lang="hu-HU" altLang="hu-HU" dirty="0" err="1" smtClean="0">
                <a:latin typeface="Times New Roman" panose="02020603050405020304" pitchFamily="18" charset="0"/>
                <a:cs typeface="Times New Roman" panose="02020603050405020304" pitchFamily="18" charset="0"/>
              </a:rPr>
              <a:t>B</a:t>
            </a:r>
            <a:r>
              <a:rPr lang="hu-HU" altLang="hu-HU" i="1" baseline="-25000" dirty="0" err="1" smtClean="0">
                <a:latin typeface="Times New Roman" panose="02020603050405020304" pitchFamily="18" charset="0"/>
                <a:cs typeface="Times New Roman" panose="02020603050405020304" pitchFamily="18" charset="0"/>
              </a:rPr>
              <a:t>i</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a:t>
            </a:r>
            <a:r>
              <a:rPr lang="hu-HU" altLang="hu-HU" dirty="0" smtClean="0">
                <a:latin typeface="Times New Roman" panose="02020603050405020304" pitchFamily="18" charset="0"/>
                <a:cs typeface="Times New Roman" panose="02020603050405020304" pitchFamily="18" charset="0"/>
                <a:sym typeface="Symbol" pitchFamily="18" charset="2"/>
              </a:rPr>
              <a:t> 0, 	 </a:t>
            </a:r>
            <a:r>
              <a:rPr lang="hu-HU" altLang="hu-HU" dirty="0" err="1" smtClean="0">
                <a:latin typeface="Times New Roman" panose="02020603050405020304" pitchFamily="18" charset="0"/>
                <a:cs typeface="Times New Roman" panose="02020603050405020304" pitchFamily="18" charset="0"/>
              </a:rPr>
              <a:t>B</a:t>
            </a:r>
            <a:r>
              <a:rPr lang="hu-HU" altLang="hu-HU" i="1" baseline="-25000" dirty="0" err="1" smtClean="0">
                <a:latin typeface="Times New Roman" panose="02020603050405020304" pitchFamily="18" charset="0"/>
                <a:cs typeface="Times New Roman" panose="02020603050405020304" pitchFamily="18" charset="0"/>
              </a:rPr>
              <a:t>i</a:t>
            </a:r>
            <a:r>
              <a:rPr lang="hu-HU" altLang="hu-HU" dirty="0" smtClean="0">
                <a:latin typeface="Times New Roman" panose="02020603050405020304" pitchFamily="18" charset="0"/>
                <a:cs typeface="Times New Roman" panose="02020603050405020304" pitchFamily="18" charset="0"/>
              </a:rPr>
              <a:t>(</a:t>
            </a:r>
            <a:r>
              <a:rPr lang="hu-HU" altLang="hu-HU" i="1" dirty="0" smtClean="0">
                <a:latin typeface="Times New Roman" panose="02020603050405020304" pitchFamily="18" charset="0"/>
                <a:cs typeface="Times New Roman" panose="02020603050405020304" pitchFamily="18" charset="0"/>
              </a:rPr>
              <a:t>t</a:t>
            </a:r>
            <a:r>
              <a:rPr lang="hu-HU" altLang="hu-HU" dirty="0" smtClean="0">
                <a:latin typeface="Times New Roman" panose="02020603050405020304" pitchFamily="18" charset="0"/>
                <a:cs typeface="Times New Roman" panose="02020603050405020304" pitchFamily="18" charset="0"/>
              </a:rPr>
              <a:t>) = 1</a:t>
            </a:r>
          </a:p>
        </p:txBody>
      </p:sp>
      <p:sp>
        <p:nvSpPr>
          <p:cNvPr id="12292" name="Oval 2052"/>
          <p:cNvSpPr>
            <a:spLocks noChangeArrowheads="1"/>
          </p:cNvSpPr>
          <p:nvPr/>
        </p:nvSpPr>
        <p:spPr bwMode="auto">
          <a:xfrm>
            <a:off x="3657600" y="5029200"/>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2293" name="Oval 2053"/>
          <p:cNvSpPr>
            <a:spLocks noChangeArrowheads="1"/>
          </p:cNvSpPr>
          <p:nvPr/>
        </p:nvSpPr>
        <p:spPr bwMode="auto">
          <a:xfrm>
            <a:off x="3048000" y="4876800"/>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2294" name="Oval 2054"/>
          <p:cNvSpPr>
            <a:spLocks noChangeArrowheads="1"/>
          </p:cNvSpPr>
          <p:nvPr/>
        </p:nvSpPr>
        <p:spPr bwMode="auto">
          <a:xfrm>
            <a:off x="4953000" y="4800600"/>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2295" name="Oval 2055"/>
          <p:cNvSpPr>
            <a:spLocks noChangeArrowheads="1"/>
          </p:cNvSpPr>
          <p:nvPr/>
        </p:nvSpPr>
        <p:spPr bwMode="auto">
          <a:xfrm>
            <a:off x="1600200" y="5486400"/>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2299" name="Text Box 2059"/>
          <p:cNvSpPr txBox="1">
            <a:spLocks noChangeArrowheads="1"/>
          </p:cNvSpPr>
          <p:nvPr/>
        </p:nvSpPr>
        <p:spPr bwMode="auto">
          <a:xfrm>
            <a:off x="4724400" y="4267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r</a:t>
            </a:r>
            <a:r>
              <a:rPr lang="en-GB" altLang="hu-HU" baseline="-25000"/>
              <a:t>2</a:t>
            </a:r>
            <a:endParaRPr lang="hu-HU" altLang="hu-HU" baseline="-25000"/>
          </a:p>
        </p:txBody>
      </p:sp>
      <p:sp>
        <p:nvSpPr>
          <p:cNvPr id="12300" name="Text Box 2060"/>
          <p:cNvSpPr txBox="1">
            <a:spLocks noChangeArrowheads="1"/>
          </p:cNvSpPr>
          <p:nvPr/>
        </p:nvSpPr>
        <p:spPr bwMode="auto">
          <a:xfrm>
            <a:off x="1447800" y="4953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r</a:t>
            </a:r>
            <a:r>
              <a:rPr lang="en-GB" altLang="hu-HU" baseline="-25000"/>
              <a:t>0</a:t>
            </a:r>
            <a:endParaRPr lang="hu-HU" altLang="hu-HU" baseline="-25000"/>
          </a:p>
        </p:txBody>
      </p:sp>
      <p:sp>
        <p:nvSpPr>
          <p:cNvPr id="12301" name="Text Box 2061"/>
          <p:cNvSpPr txBox="1">
            <a:spLocks noChangeArrowheads="1"/>
          </p:cNvSpPr>
          <p:nvPr/>
        </p:nvSpPr>
        <p:spPr bwMode="auto">
          <a:xfrm>
            <a:off x="2895600" y="4343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r</a:t>
            </a:r>
            <a:r>
              <a:rPr lang="en-GB" altLang="hu-HU" baseline="-25000"/>
              <a:t>1</a:t>
            </a:r>
            <a:endParaRPr lang="hu-HU" altLang="hu-HU" baseline="-25000"/>
          </a:p>
        </p:txBody>
      </p:sp>
      <p:sp>
        <p:nvSpPr>
          <p:cNvPr id="12302" name="Oval 2063"/>
          <p:cNvSpPr>
            <a:spLocks noChangeArrowheads="1"/>
          </p:cNvSpPr>
          <p:nvPr/>
        </p:nvSpPr>
        <p:spPr bwMode="auto">
          <a:xfrm>
            <a:off x="6248400" y="5257800"/>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12304" name="Text Box 2067"/>
          <p:cNvSpPr txBox="1">
            <a:spLocks noChangeArrowheads="1"/>
          </p:cNvSpPr>
          <p:nvPr/>
        </p:nvSpPr>
        <p:spPr bwMode="auto">
          <a:xfrm>
            <a:off x="6096000" y="4648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r</a:t>
            </a:r>
            <a:r>
              <a:rPr lang="en-GB" altLang="hu-HU" baseline="-25000"/>
              <a:t>3</a:t>
            </a:r>
            <a:endParaRPr lang="hu-HU" altLang="hu-HU" baseline="-25000"/>
          </a:p>
        </p:txBody>
      </p:sp>
      <p:sp>
        <p:nvSpPr>
          <p:cNvPr id="12305" name="Rectangle 2068"/>
          <p:cNvSpPr>
            <a:spLocks noChangeArrowheads="1"/>
          </p:cNvSpPr>
          <p:nvPr/>
        </p:nvSpPr>
        <p:spPr bwMode="auto">
          <a:xfrm>
            <a:off x="1752600" y="57912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a:t>B</a:t>
            </a:r>
            <a:r>
              <a:rPr lang="en-GB" altLang="hu-HU" baseline="-25000"/>
              <a:t>0</a:t>
            </a:r>
            <a:r>
              <a:rPr lang="hu-HU" altLang="hu-HU"/>
              <a:t>(</a:t>
            </a:r>
            <a:r>
              <a:rPr lang="hu-HU" altLang="hu-HU" i="1"/>
              <a:t>t</a:t>
            </a:r>
            <a:r>
              <a:rPr lang="hu-HU" altLang="hu-HU"/>
              <a:t>)</a:t>
            </a:r>
          </a:p>
        </p:txBody>
      </p:sp>
      <p:sp>
        <p:nvSpPr>
          <p:cNvPr id="12306" name="Rectangle 2069"/>
          <p:cNvSpPr>
            <a:spLocks noChangeArrowheads="1"/>
          </p:cNvSpPr>
          <p:nvPr/>
        </p:nvSpPr>
        <p:spPr bwMode="auto">
          <a:xfrm>
            <a:off x="2895600" y="5715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a:t>B</a:t>
            </a:r>
            <a:r>
              <a:rPr lang="en-GB" altLang="hu-HU" baseline="-25000"/>
              <a:t>1</a:t>
            </a:r>
            <a:r>
              <a:rPr lang="hu-HU" altLang="hu-HU"/>
              <a:t>(</a:t>
            </a:r>
            <a:r>
              <a:rPr lang="hu-HU" altLang="hu-HU" i="1"/>
              <a:t>t</a:t>
            </a:r>
            <a:r>
              <a:rPr lang="hu-HU" altLang="hu-HU"/>
              <a:t>)</a:t>
            </a:r>
          </a:p>
        </p:txBody>
      </p:sp>
      <p:sp>
        <p:nvSpPr>
          <p:cNvPr id="12307" name="Rectangle 2070"/>
          <p:cNvSpPr>
            <a:spLocks noChangeArrowheads="1"/>
          </p:cNvSpPr>
          <p:nvPr/>
        </p:nvSpPr>
        <p:spPr bwMode="auto">
          <a:xfrm>
            <a:off x="4800600" y="5334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a:t>B</a:t>
            </a:r>
            <a:r>
              <a:rPr lang="en-GB" altLang="hu-HU" baseline="-25000"/>
              <a:t>2</a:t>
            </a:r>
            <a:r>
              <a:rPr lang="hu-HU" altLang="hu-HU"/>
              <a:t>(</a:t>
            </a:r>
            <a:r>
              <a:rPr lang="hu-HU" altLang="hu-HU" i="1"/>
              <a:t>t</a:t>
            </a:r>
            <a:r>
              <a:rPr lang="hu-HU" altLang="hu-HU"/>
              <a:t>)</a:t>
            </a:r>
          </a:p>
        </p:txBody>
      </p:sp>
      <p:sp>
        <p:nvSpPr>
          <p:cNvPr id="12308" name="Rectangle 2071"/>
          <p:cNvSpPr>
            <a:spLocks noChangeArrowheads="1"/>
          </p:cNvSpPr>
          <p:nvPr/>
        </p:nvSpPr>
        <p:spPr bwMode="auto">
          <a:xfrm>
            <a:off x="6096000" y="56388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a:t>B</a:t>
            </a:r>
            <a:r>
              <a:rPr lang="en-GB" altLang="hu-HU" baseline="-25000"/>
              <a:t>3</a:t>
            </a:r>
            <a:r>
              <a:rPr lang="hu-HU" altLang="hu-HU"/>
              <a:t>(</a:t>
            </a:r>
            <a:r>
              <a:rPr lang="hu-HU" altLang="hu-HU" i="1"/>
              <a:t>t</a:t>
            </a:r>
            <a:r>
              <a:rPr lang="hu-HU" altLang="hu-HU"/>
              <a:t>)</a:t>
            </a:r>
          </a:p>
        </p:txBody>
      </p:sp>
      <p:sp>
        <p:nvSpPr>
          <p:cNvPr id="12309" name="Freeform 2074"/>
          <p:cNvSpPr>
            <a:spLocks/>
          </p:cNvSpPr>
          <p:nvPr/>
        </p:nvSpPr>
        <p:spPr bwMode="auto">
          <a:xfrm>
            <a:off x="1676400" y="4876800"/>
            <a:ext cx="4648200" cy="685800"/>
          </a:xfrm>
          <a:custGeom>
            <a:avLst/>
            <a:gdLst>
              <a:gd name="T0" fmla="*/ 2147483647 w 2928"/>
              <a:gd name="T1" fmla="*/ 2147483647 h 432"/>
              <a:gd name="T2" fmla="*/ 2147483647 w 2928"/>
              <a:gd name="T3" fmla="*/ 2147483647 h 432"/>
              <a:gd name="T4" fmla="*/ 2147483647 w 2928"/>
              <a:gd name="T5" fmla="*/ 0 h 432"/>
              <a:gd name="T6" fmla="*/ 2147483647 w 2928"/>
              <a:gd name="T7" fmla="*/ 2147483647 h 432"/>
              <a:gd name="T8" fmla="*/ 0 w 2928"/>
              <a:gd name="T9" fmla="*/ 2147483647 h 432"/>
              <a:gd name="T10" fmla="*/ 2147483647 w 2928"/>
              <a:gd name="T11" fmla="*/ 2147483647 h 432"/>
              <a:gd name="T12" fmla="*/ 0 60000 65536"/>
              <a:gd name="T13" fmla="*/ 0 60000 65536"/>
              <a:gd name="T14" fmla="*/ 0 60000 65536"/>
              <a:gd name="T15" fmla="*/ 0 60000 65536"/>
              <a:gd name="T16" fmla="*/ 0 60000 65536"/>
              <a:gd name="T17" fmla="*/ 0 60000 65536"/>
              <a:gd name="T18" fmla="*/ 0 w 2928"/>
              <a:gd name="T19" fmla="*/ 0 h 432"/>
              <a:gd name="T20" fmla="*/ 2928 w 2928"/>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2928" h="432">
                <a:moveTo>
                  <a:pt x="924" y="42"/>
                </a:moveTo>
                <a:cubicBezTo>
                  <a:pt x="937" y="42"/>
                  <a:pt x="949" y="42"/>
                  <a:pt x="962" y="42"/>
                </a:cubicBezTo>
                <a:lnTo>
                  <a:pt x="2112" y="0"/>
                </a:lnTo>
                <a:lnTo>
                  <a:pt x="2928" y="288"/>
                </a:lnTo>
                <a:lnTo>
                  <a:pt x="0" y="432"/>
                </a:lnTo>
                <a:lnTo>
                  <a:pt x="924" y="42"/>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2310" name="Rectangle 2075"/>
          <p:cNvSpPr>
            <a:spLocks noChangeArrowheads="1"/>
          </p:cNvSpPr>
          <p:nvPr/>
        </p:nvSpPr>
        <p:spPr bwMode="auto">
          <a:xfrm>
            <a:off x="3810000" y="48768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hu-HU" b="1" i="1"/>
              <a:t>r</a:t>
            </a:r>
            <a:r>
              <a:rPr lang="hu-HU" altLang="hu-HU"/>
              <a:t>(</a:t>
            </a:r>
            <a:r>
              <a:rPr lang="hu-HU" altLang="hu-HU" i="1"/>
              <a:t>t</a:t>
            </a:r>
            <a:r>
              <a:rPr lang="hu-HU" altLang="hu-HU"/>
              <a:t>)</a:t>
            </a:r>
          </a:p>
        </p:txBody>
      </p:sp>
    </p:spTree>
  </p:cSld>
  <p:clrMapOvr>
    <a:masterClrMapping/>
  </p:clrMapOvr>
  <p:transition>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0.2|0.2|0.1|0.1|0.4|0|0"/>
</p:tagLst>
</file>

<file path=ppt/tags/tag3.xml><?xml version="1.0" encoding="utf-8"?>
<p:tagLst xmlns:a="http://schemas.openxmlformats.org/drawingml/2006/main" xmlns:r="http://schemas.openxmlformats.org/officeDocument/2006/relationships" xmlns:p="http://schemas.openxmlformats.org/presentationml/2006/main">
  <p:tag name="TIMING" val="|0|0|0|0|0|0|0|0|0|0|0|0"/>
</p:tagLst>
</file>

<file path=ppt/tags/tag4.xml><?xml version="1.0" encoding="utf-8"?>
<p:tagLst xmlns:a="http://schemas.openxmlformats.org/drawingml/2006/main" xmlns:r="http://schemas.openxmlformats.org/officeDocument/2006/relationships" xmlns:p="http://schemas.openxmlformats.org/presentationml/2006/main">
  <p:tag name="TIMING" val="|0|0"/>
</p:tagLst>
</file>

<file path=ppt/tags/tag5.xml><?xml version="1.0" encoding="utf-8"?>
<p:tagLst xmlns:a="http://schemas.openxmlformats.org/drawingml/2006/main" xmlns:r="http://schemas.openxmlformats.org/officeDocument/2006/relationships" xmlns:p="http://schemas.openxmlformats.org/presentationml/2006/main">
  <p:tag name="TIMING" val="|0|0|0"/>
</p:tagLst>
</file>

<file path=ppt/tags/tag6.xml><?xml version="1.0" encoding="utf-8"?>
<p:tagLst xmlns:a="http://schemas.openxmlformats.org/drawingml/2006/main" xmlns:r="http://schemas.openxmlformats.org/officeDocument/2006/relationships" xmlns:p="http://schemas.openxmlformats.org/presentationml/2006/main">
  <p:tag name="TIMING" val="|0.4|1.5|0.6|0.3|0.4"/>
</p:tagLst>
</file>

<file path=ppt/tags/tag7.xml><?xml version="1.0" encoding="utf-8"?>
<p:tagLst xmlns:a="http://schemas.openxmlformats.org/drawingml/2006/main" xmlns:r="http://schemas.openxmlformats.org/officeDocument/2006/relationships" xmlns:p="http://schemas.openxmlformats.org/presentationml/2006/main">
  <p:tag name="TIMING" val="|98.6|3.8|28.6|2.9|56.8|1.9"/>
</p:tagLst>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800414474</TotalTime>
  <Pages>57</Pages>
  <Words>4022</Words>
  <Application>Microsoft Office PowerPoint</Application>
  <PresentationFormat>Diavetítés a képernyőre (4:3 oldalarány)</PresentationFormat>
  <Paragraphs>432</Paragraphs>
  <Slides>40</Slides>
  <Notes>30</Notes>
  <HiddenSlides>0</HiddenSlides>
  <MMClips>1</MMClips>
  <ScaleCrop>false</ScaleCrop>
  <HeadingPairs>
    <vt:vector size="6" baseType="variant">
      <vt:variant>
        <vt:lpstr>Téma</vt:lpstr>
      </vt:variant>
      <vt:variant>
        <vt:i4>1</vt:i4>
      </vt:variant>
      <vt:variant>
        <vt:lpstr>Beágyazott OLE kiszolgálók</vt:lpstr>
      </vt:variant>
      <vt:variant>
        <vt:i4>2</vt:i4>
      </vt:variant>
      <vt:variant>
        <vt:lpstr>Diacímek</vt:lpstr>
      </vt:variant>
      <vt:variant>
        <vt:i4>40</vt:i4>
      </vt:variant>
    </vt:vector>
  </HeadingPairs>
  <TitlesOfParts>
    <vt:vector size="43" baseType="lpstr">
      <vt:lpstr>Office-téma</vt:lpstr>
      <vt:lpstr>Photo Editor Photo</vt:lpstr>
      <vt:lpstr>Equation</vt:lpstr>
      <vt:lpstr>Geometriai modellezés</vt:lpstr>
      <vt:lpstr>Görbék: 1D ponthalmazok</vt:lpstr>
      <vt:lpstr>Szabadformájú görbék</vt:lpstr>
      <vt:lpstr>(Giuseppe) Lagrange interpoláció</vt:lpstr>
      <vt:lpstr>LagrangeCurve</vt:lpstr>
      <vt:lpstr>Lagrange interpoláció bázisfüggvényei</vt:lpstr>
      <vt:lpstr>Lagrange interpoláció problémái</vt:lpstr>
      <vt:lpstr>(Charles) Hermite interpoláció</vt:lpstr>
      <vt:lpstr>(Pierre) Bézier approximáció</vt:lpstr>
      <vt:lpstr>(Szergej) Bernstein polinomok</vt:lpstr>
      <vt:lpstr>Bézier approximáció</vt:lpstr>
      <vt:lpstr>BezierCurve</vt:lpstr>
      <vt:lpstr>(Edwin) Catmull - (Raphael) Rom spline</vt:lpstr>
      <vt:lpstr>CatmullRom</vt:lpstr>
      <vt:lpstr>PowerPoint bemutató</vt:lpstr>
      <vt:lpstr>Felületek</vt:lpstr>
      <vt:lpstr>Kihúzás (extrude)</vt:lpstr>
      <vt:lpstr>Lapos kihúzás: r(u,v)=b(u)+s(v)</vt:lpstr>
      <vt:lpstr>Forgatás</vt:lpstr>
      <vt:lpstr>Forgatás</vt:lpstr>
      <vt:lpstr>Tórusz</vt:lpstr>
      <vt:lpstr>Tóruszfileknek</vt:lpstr>
      <vt:lpstr>Szabadformájú felület</vt:lpstr>
      <vt:lpstr>Vezérlőpontok módosítása</vt:lpstr>
      <vt:lpstr>Poligonháló finomítása</vt:lpstr>
      <vt:lpstr>Subdivision görbék</vt:lpstr>
      <vt:lpstr>(Edwin) Catmull- (James) Clark subdivision felület</vt:lpstr>
      <vt:lpstr>Durva poligon modell</vt:lpstr>
      <vt:lpstr>Subdivision 1</vt:lpstr>
      <vt:lpstr>Subdivision 2</vt:lpstr>
      <vt:lpstr>B-rep</vt:lpstr>
      <vt:lpstr>(Leonhard) Euler-(Henri) Poincaré</vt:lpstr>
      <vt:lpstr>(Leonhard) Euler operátorok</vt:lpstr>
      <vt:lpstr>Kezdet: érvényes téglatest</vt:lpstr>
      <vt:lpstr>Lap kihúzás</vt:lpstr>
      <vt:lpstr>PowerPoint bemutató</vt:lpstr>
      <vt:lpstr>PowerPoint bemutató</vt:lpstr>
      <vt:lpstr>PowerPoint bemutató</vt:lpstr>
      <vt:lpstr>Subdivision simítás</vt:lpstr>
      <vt:lpstr>Ellenőrző kérdések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cp:lastModifiedBy>
  <cp:revision>461</cp:revision>
  <cp:lastPrinted>2002-02-17T14:20:45Z</cp:lastPrinted>
  <dcterms:created xsi:type="dcterms:W3CDTF">1998-09-12T20:31:14Z</dcterms:created>
  <dcterms:modified xsi:type="dcterms:W3CDTF">2017-09-25T09:23:51Z</dcterms:modified>
</cp:coreProperties>
</file>