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56"/>
  </p:notesMasterIdLst>
  <p:handoutMasterIdLst>
    <p:handoutMasterId r:id="rId57"/>
  </p:handoutMasterIdLst>
  <p:sldIdLst>
    <p:sldId id="257" r:id="rId2"/>
    <p:sldId id="258" r:id="rId3"/>
    <p:sldId id="259" r:id="rId4"/>
    <p:sldId id="260" r:id="rId5"/>
    <p:sldId id="262" r:id="rId6"/>
    <p:sldId id="263" r:id="rId7"/>
    <p:sldId id="264" r:id="rId8"/>
    <p:sldId id="267" r:id="rId9"/>
    <p:sldId id="268" r:id="rId10"/>
    <p:sldId id="269" r:id="rId11"/>
    <p:sldId id="270" r:id="rId12"/>
    <p:sldId id="271" r:id="rId13"/>
    <p:sldId id="272" r:id="rId14"/>
    <p:sldId id="273" r:id="rId15"/>
    <p:sldId id="274" r:id="rId16"/>
    <p:sldId id="376" r:id="rId17"/>
    <p:sldId id="377" r:id="rId18"/>
    <p:sldId id="379" r:id="rId19"/>
    <p:sldId id="380" r:id="rId20"/>
    <p:sldId id="381" r:id="rId21"/>
    <p:sldId id="386" r:id="rId22"/>
    <p:sldId id="387" r:id="rId23"/>
    <p:sldId id="389"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390" r:id="rId39"/>
    <p:sldId id="290" r:id="rId40"/>
    <p:sldId id="291" r:id="rId41"/>
    <p:sldId id="292" r:id="rId42"/>
    <p:sldId id="391" r:id="rId43"/>
    <p:sldId id="293" r:id="rId44"/>
    <p:sldId id="392" r:id="rId45"/>
    <p:sldId id="393" r:id="rId46"/>
    <p:sldId id="294" r:id="rId47"/>
    <p:sldId id="295" r:id="rId48"/>
    <p:sldId id="296" r:id="rId49"/>
    <p:sldId id="297" r:id="rId50"/>
    <p:sldId id="298" r:id="rId51"/>
    <p:sldId id="299" r:id="rId52"/>
    <p:sldId id="300" r:id="rId53"/>
    <p:sldId id="301" r:id="rId54"/>
    <p:sldId id="395"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09A4606-6513-4702-8C5B-93C0A6C6D656}">
          <p14:sldIdLst/>
        </p14:section>
        <p14:section name="Unidad I. Introducción a las finanzas y estados financieros" id="{5AB7D4EE-8054-41AE-83E9-A18D74B740E5}">
          <p14:sldIdLst>
            <p14:sldId id="257"/>
            <p14:sldId id="258"/>
            <p14:sldId id="259"/>
            <p14:sldId id="260"/>
            <p14:sldId id="262"/>
            <p14:sldId id="263"/>
            <p14:sldId id="264"/>
            <p14:sldId id="267"/>
            <p14:sldId id="268"/>
            <p14:sldId id="269"/>
            <p14:sldId id="270"/>
            <p14:sldId id="271"/>
            <p14:sldId id="272"/>
            <p14:sldId id="273"/>
            <p14:sldId id="274"/>
            <p14:sldId id="376"/>
            <p14:sldId id="377"/>
            <p14:sldId id="379"/>
            <p14:sldId id="380"/>
            <p14:sldId id="381"/>
            <p14:sldId id="386"/>
            <p14:sldId id="387"/>
            <p14:sldId id="389"/>
            <p14:sldId id="276"/>
            <p14:sldId id="277"/>
            <p14:sldId id="278"/>
            <p14:sldId id="279"/>
            <p14:sldId id="280"/>
            <p14:sldId id="281"/>
            <p14:sldId id="282"/>
            <p14:sldId id="283"/>
            <p14:sldId id="284"/>
            <p14:sldId id="285"/>
            <p14:sldId id="286"/>
            <p14:sldId id="287"/>
            <p14:sldId id="288"/>
            <p14:sldId id="289"/>
            <p14:sldId id="390"/>
            <p14:sldId id="290"/>
            <p14:sldId id="291"/>
            <p14:sldId id="292"/>
            <p14:sldId id="391"/>
            <p14:sldId id="293"/>
            <p14:sldId id="392"/>
            <p14:sldId id="393"/>
            <p14:sldId id="294"/>
            <p14:sldId id="295"/>
            <p14:sldId id="296"/>
            <p14:sldId id="297"/>
            <p14:sldId id="298"/>
            <p14:sldId id="299"/>
            <p14:sldId id="300"/>
            <p14:sldId id="301"/>
            <p14:sldId id="395"/>
          </p14:sldIdLst>
        </p14:section>
        <p14:section name="UNIDAD II. Análisis y evaluación de estados financieros" id="{7BA23146-A120-4981-ADF1-D5CFACEA92BE}">
          <p14:sldIdLst/>
        </p14:section>
        <p14:section name="Unidad III. Planeación y control financiero" id="{7FB468B6-40E4-40DA-8F19-DEA7B9CAC252}">
          <p14:sldIdLst/>
        </p14:section>
        <p14:section name="Unidad IV. Evaluación y toma de decisiones" id="{39E5A230-7C16-4CCE-A45B-CA1F91858A9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9C9"/>
    <a:srgbClr val="CC99FF"/>
    <a:srgbClr val="FF9797"/>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3" autoAdjust="0"/>
    <p:restoredTop sz="93358" autoAdjust="0"/>
  </p:normalViewPr>
  <p:slideViewPr>
    <p:cSldViewPr snapToGrid="0">
      <p:cViewPr varScale="1">
        <p:scale>
          <a:sx n="86" d="100"/>
          <a:sy n="86" d="100"/>
        </p:scale>
        <p:origin x="342" y="84"/>
      </p:cViewPr>
      <p:guideLst>
        <p:guide orient="horz" pos="2160"/>
        <p:guide pos="3840"/>
      </p:guideLst>
    </p:cSldViewPr>
  </p:slideViewPr>
  <p:outlineViewPr>
    <p:cViewPr>
      <p:scale>
        <a:sx n="33" d="100"/>
        <a:sy n="33" d="100"/>
      </p:scale>
      <p:origin x="0" y="-59760"/>
    </p:cViewPr>
  </p:outlineViewPr>
  <p:notesTextViewPr>
    <p:cViewPr>
      <p:scale>
        <a:sx n="1" d="1"/>
        <a:sy n="1" d="1"/>
      </p:scale>
      <p:origin x="0" y="0"/>
    </p:cViewPr>
  </p:notesTextViewPr>
  <p:sorterViewPr>
    <p:cViewPr>
      <p:scale>
        <a:sx n="68" d="100"/>
        <a:sy n="68" d="100"/>
      </p:scale>
      <p:origin x="0" y="0"/>
    </p:cViewPr>
  </p:sorterViewPr>
  <p:notesViewPr>
    <p:cSldViewPr snapToGrid="0">
      <p:cViewPr varScale="1">
        <p:scale>
          <a:sx n="55" d="100"/>
          <a:sy n="55"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DA852E-4FE6-4942-A280-DC0FCB18485C}" type="doc">
      <dgm:prSet loTypeId="urn:microsoft.com/office/officeart/2005/8/layout/arrow1" loCatId="process" qsTypeId="urn:microsoft.com/office/officeart/2005/8/quickstyle/3d7" qsCatId="3D" csTypeId="urn:microsoft.com/office/officeart/2005/8/colors/colorful5" csCatId="colorful" phldr="1"/>
      <dgm:spPr/>
      <dgm:t>
        <a:bodyPr/>
        <a:lstStyle/>
        <a:p>
          <a:endParaRPr lang="es-MX"/>
        </a:p>
      </dgm:t>
    </dgm:pt>
    <dgm:pt modelId="{FB3B2BB9-B683-4DB6-9BB9-0EB15A84D3B5}">
      <dgm:prSet phldrT="[Texto]" custT="1"/>
      <dgm:spPr/>
      <dgm:t>
        <a:bodyPr/>
        <a:lstStyle/>
        <a:p>
          <a:r>
            <a:rPr lang="es-MX" sz="1800" b="1" dirty="0" smtClean="0"/>
            <a:t>Servicios </a:t>
          </a:r>
        </a:p>
        <a:p>
          <a:r>
            <a:rPr lang="es-MX" sz="1800" b="1" dirty="0" smtClean="0"/>
            <a:t>Financieros </a:t>
          </a:r>
          <a:endParaRPr lang="es-MX" sz="1800" b="1" dirty="0"/>
        </a:p>
      </dgm:t>
    </dgm:pt>
    <dgm:pt modelId="{964CB958-E31E-4C8C-90EC-960207E2488B}" type="parTrans" cxnId="{99B85255-725A-4D1B-9ACC-F2E7551FE2D7}">
      <dgm:prSet/>
      <dgm:spPr/>
      <dgm:t>
        <a:bodyPr/>
        <a:lstStyle/>
        <a:p>
          <a:endParaRPr lang="es-MX" sz="1800" b="1">
            <a:solidFill>
              <a:schemeClr val="bg1"/>
            </a:solidFill>
          </a:endParaRPr>
        </a:p>
      </dgm:t>
    </dgm:pt>
    <dgm:pt modelId="{43CBED04-630C-4847-8401-BCF92985A811}" type="sibTrans" cxnId="{99B85255-725A-4D1B-9ACC-F2E7551FE2D7}">
      <dgm:prSet/>
      <dgm:spPr/>
      <dgm:t>
        <a:bodyPr/>
        <a:lstStyle/>
        <a:p>
          <a:endParaRPr lang="es-MX" sz="1800" b="1">
            <a:solidFill>
              <a:schemeClr val="bg1"/>
            </a:solidFill>
          </a:endParaRPr>
        </a:p>
      </dgm:t>
    </dgm:pt>
    <dgm:pt modelId="{BC590890-39F0-4B30-AB39-29B9C1F942A6}">
      <dgm:prSet phldrT="[Texto]" custT="1"/>
      <dgm:spPr/>
      <dgm:t>
        <a:bodyPr/>
        <a:lstStyle/>
        <a:p>
          <a:r>
            <a:rPr lang="es-MX" sz="1800" b="1" dirty="0" smtClean="0"/>
            <a:t>Administración </a:t>
          </a:r>
        </a:p>
        <a:p>
          <a:r>
            <a:rPr lang="es-MX" sz="1800" b="1" dirty="0" smtClean="0"/>
            <a:t>Financiera </a:t>
          </a:r>
          <a:endParaRPr lang="es-MX" sz="1800" b="1" dirty="0"/>
        </a:p>
      </dgm:t>
    </dgm:pt>
    <dgm:pt modelId="{A99DD833-57B9-4FDE-AB75-DC288261A992}" type="parTrans" cxnId="{49DFAF3F-68DB-461F-8BA8-7E338BFBC162}">
      <dgm:prSet/>
      <dgm:spPr/>
      <dgm:t>
        <a:bodyPr/>
        <a:lstStyle/>
        <a:p>
          <a:endParaRPr lang="es-MX" sz="1800" b="1">
            <a:solidFill>
              <a:schemeClr val="bg1"/>
            </a:solidFill>
          </a:endParaRPr>
        </a:p>
      </dgm:t>
    </dgm:pt>
    <dgm:pt modelId="{9E8B7789-5F21-47EC-B28D-261CF02C3A69}" type="sibTrans" cxnId="{49DFAF3F-68DB-461F-8BA8-7E338BFBC162}">
      <dgm:prSet/>
      <dgm:spPr/>
      <dgm:t>
        <a:bodyPr/>
        <a:lstStyle/>
        <a:p>
          <a:endParaRPr lang="es-MX" sz="1800" b="1">
            <a:solidFill>
              <a:schemeClr val="bg1"/>
            </a:solidFill>
          </a:endParaRPr>
        </a:p>
      </dgm:t>
    </dgm:pt>
    <dgm:pt modelId="{46201EBF-56C4-47E2-AF1C-02009189DDB9}" type="pres">
      <dgm:prSet presAssocID="{56DA852E-4FE6-4942-A280-DC0FCB18485C}" presName="cycle" presStyleCnt="0">
        <dgm:presLayoutVars>
          <dgm:dir/>
          <dgm:resizeHandles val="exact"/>
        </dgm:presLayoutVars>
      </dgm:prSet>
      <dgm:spPr/>
      <dgm:t>
        <a:bodyPr/>
        <a:lstStyle/>
        <a:p>
          <a:endParaRPr lang="es-MX"/>
        </a:p>
      </dgm:t>
    </dgm:pt>
    <dgm:pt modelId="{D6BB23E4-6F5B-4122-87F0-27EBD7E84BC3}" type="pres">
      <dgm:prSet presAssocID="{FB3B2BB9-B683-4DB6-9BB9-0EB15A84D3B5}" presName="arrow" presStyleLbl="node1" presStyleIdx="0" presStyleCnt="2">
        <dgm:presLayoutVars>
          <dgm:bulletEnabled val="1"/>
        </dgm:presLayoutVars>
      </dgm:prSet>
      <dgm:spPr/>
      <dgm:t>
        <a:bodyPr/>
        <a:lstStyle/>
        <a:p>
          <a:endParaRPr lang="es-MX"/>
        </a:p>
      </dgm:t>
    </dgm:pt>
    <dgm:pt modelId="{1F6CC513-9146-4D00-9D43-4BF5A5FB0916}" type="pres">
      <dgm:prSet presAssocID="{BC590890-39F0-4B30-AB39-29B9C1F942A6}" presName="arrow" presStyleLbl="node1" presStyleIdx="1" presStyleCnt="2">
        <dgm:presLayoutVars>
          <dgm:bulletEnabled val="1"/>
        </dgm:presLayoutVars>
      </dgm:prSet>
      <dgm:spPr/>
      <dgm:t>
        <a:bodyPr/>
        <a:lstStyle/>
        <a:p>
          <a:endParaRPr lang="es-MX"/>
        </a:p>
      </dgm:t>
    </dgm:pt>
  </dgm:ptLst>
  <dgm:cxnLst>
    <dgm:cxn modelId="{49DFAF3F-68DB-461F-8BA8-7E338BFBC162}" srcId="{56DA852E-4FE6-4942-A280-DC0FCB18485C}" destId="{BC590890-39F0-4B30-AB39-29B9C1F942A6}" srcOrd="1" destOrd="0" parTransId="{A99DD833-57B9-4FDE-AB75-DC288261A992}" sibTransId="{9E8B7789-5F21-47EC-B28D-261CF02C3A69}"/>
    <dgm:cxn modelId="{BC30F964-39F4-4B59-AE5C-0DEAE5C28879}" type="presOf" srcId="{FB3B2BB9-B683-4DB6-9BB9-0EB15A84D3B5}" destId="{D6BB23E4-6F5B-4122-87F0-27EBD7E84BC3}" srcOrd="0" destOrd="0" presId="urn:microsoft.com/office/officeart/2005/8/layout/arrow1"/>
    <dgm:cxn modelId="{04C6F435-2060-4883-8526-12C0E0941537}" type="presOf" srcId="{BC590890-39F0-4B30-AB39-29B9C1F942A6}" destId="{1F6CC513-9146-4D00-9D43-4BF5A5FB0916}" srcOrd="0" destOrd="0" presId="urn:microsoft.com/office/officeart/2005/8/layout/arrow1"/>
    <dgm:cxn modelId="{99B85255-725A-4D1B-9ACC-F2E7551FE2D7}" srcId="{56DA852E-4FE6-4942-A280-DC0FCB18485C}" destId="{FB3B2BB9-B683-4DB6-9BB9-0EB15A84D3B5}" srcOrd="0" destOrd="0" parTransId="{964CB958-E31E-4C8C-90EC-960207E2488B}" sibTransId="{43CBED04-630C-4847-8401-BCF92985A811}"/>
    <dgm:cxn modelId="{EC133F97-3FF3-4059-8838-009AED6D0696}" type="presOf" srcId="{56DA852E-4FE6-4942-A280-DC0FCB18485C}" destId="{46201EBF-56C4-47E2-AF1C-02009189DDB9}" srcOrd="0" destOrd="0" presId="urn:microsoft.com/office/officeart/2005/8/layout/arrow1"/>
    <dgm:cxn modelId="{072899C4-E29F-451B-B2EC-5572E4F06385}" type="presParOf" srcId="{46201EBF-56C4-47E2-AF1C-02009189DDB9}" destId="{D6BB23E4-6F5B-4122-87F0-27EBD7E84BC3}" srcOrd="0" destOrd="0" presId="urn:microsoft.com/office/officeart/2005/8/layout/arrow1"/>
    <dgm:cxn modelId="{939F4BC8-0AF7-4F48-B1CC-30BFDB5F663F}" type="presParOf" srcId="{46201EBF-56C4-47E2-AF1C-02009189DDB9}" destId="{1F6CC513-9146-4D00-9D43-4BF5A5FB0916}" srcOrd="1" destOrd="0" presId="urn:microsoft.com/office/officeart/2005/8/layout/arrow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82CF3C-0E28-43A3-B01B-CEE88C052A58}" type="doc">
      <dgm:prSet loTypeId="urn:microsoft.com/office/officeart/2005/8/layout/default#1" loCatId="list" qsTypeId="urn:microsoft.com/office/officeart/2005/8/quickstyle/simple1" qsCatId="simple" csTypeId="urn:microsoft.com/office/officeart/2005/8/colors/colorful5" csCatId="colorful" phldr="1"/>
      <dgm:spPr/>
      <dgm:t>
        <a:bodyPr/>
        <a:lstStyle/>
        <a:p>
          <a:endParaRPr lang="es-ES"/>
        </a:p>
      </dgm:t>
    </dgm:pt>
    <dgm:pt modelId="{9C683CD5-3AE7-411F-8F0B-DE7A4D8B74D1}">
      <dgm:prSet phldrT="[Texto]" custT="1"/>
      <dgm:spPr/>
      <dgm:t>
        <a:bodyPr/>
        <a:lstStyle/>
        <a:p>
          <a:r>
            <a:rPr lang="es-ES" sz="2400" b="1" smtClean="0"/>
            <a:t>Imparcial </a:t>
          </a:r>
          <a:endParaRPr lang="es-ES" sz="2400" b="1" dirty="0"/>
        </a:p>
      </dgm:t>
    </dgm:pt>
    <dgm:pt modelId="{BD813B67-8041-4496-8613-3759C8322A0D}" type="parTrans" cxnId="{1DFA9AC1-D462-4885-88F6-AF375A0206FF}">
      <dgm:prSet/>
      <dgm:spPr/>
      <dgm:t>
        <a:bodyPr/>
        <a:lstStyle/>
        <a:p>
          <a:endParaRPr lang="es-ES" sz="2000" b="1">
            <a:solidFill>
              <a:schemeClr val="tx1"/>
            </a:solidFill>
          </a:endParaRPr>
        </a:p>
      </dgm:t>
    </dgm:pt>
    <dgm:pt modelId="{402166B5-4E20-40AD-BDF2-CF35D1DD6DB2}" type="sibTrans" cxnId="{1DFA9AC1-D462-4885-88F6-AF375A0206FF}">
      <dgm:prSet/>
      <dgm:spPr/>
      <dgm:t>
        <a:bodyPr/>
        <a:lstStyle/>
        <a:p>
          <a:endParaRPr lang="es-ES" sz="2000" b="1">
            <a:solidFill>
              <a:schemeClr val="tx1"/>
            </a:solidFill>
          </a:endParaRPr>
        </a:p>
      </dgm:t>
    </dgm:pt>
    <dgm:pt modelId="{17C60306-B1BD-4A06-97D3-8D11CFCEDE72}">
      <dgm:prSet phldrT="[Texto]" custT="1"/>
      <dgm:spPr/>
      <dgm:t>
        <a:bodyPr/>
        <a:lstStyle/>
        <a:p>
          <a:r>
            <a:rPr lang="es-ES" sz="2400" b="1" smtClean="0"/>
            <a:t>Objetiva </a:t>
          </a:r>
          <a:endParaRPr lang="es-ES" sz="2400" b="1" dirty="0"/>
        </a:p>
      </dgm:t>
    </dgm:pt>
    <dgm:pt modelId="{EF3CFB5D-708A-49BF-A70E-0661989A9560}" type="parTrans" cxnId="{F1F659D2-9DBA-4C63-9460-FF1E24745E8B}">
      <dgm:prSet/>
      <dgm:spPr/>
      <dgm:t>
        <a:bodyPr/>
        <a:lstStyle/>
        <a:p>
          <a:endParaRPr lang="es-ES" sz="2000" b="1">
            <a:solidFill>
              <a:schemeClr val="tx1"/>
            </a:solidFill>
          </a:endParaRPr>
        </a:p>
      </dgm:t>
    </dgm:pt>
    <dgm:pt modelId="{0D27C1D2-791B-4BBB-9096-CE63626D8C61}" type="sibTrans" cxnId="{F1F659D2-9DBA-4C63-9460-FF1E24745E8B}">
      <dgm:prSet/>
      <dgm:spPr/>
      <dgm:t>
        <a:bodyPr/>
        <a:lstStyle/>
        <a:p>
          <a:endParaRPr lang="es-ES" sz="2000" b="1">
            <a:solidFill>
              <a:schemeClr val="tx1"/>
            </a:solidFill>
          </a:endParaRPr>
        </a:p>
      </dgm:t>
    </dgm:pt>
    <dgm:pt modelId="{E93408A0-C079-4ECD-BABC-C34C84952BC1}">
      <dgm:prSet phldrT="[Texto]" custT="1"/>
      <dgm:spPr/>
      <dgm:t>
        <a:bodyPr/>
        <a:lstStyle/>
        <a:p>
          <a:r>
            <a:rPr lang="es-ES" sz="2400" b="1" smtClean="0"/>
            <a:t>Verificable </a:t>
          </a:r>
          <a:endParaRPr lang="es-ES" sz="2400" b="1" dirty="0"/>
        </a:p>
      </dgm:t>
    </dgm:pt>
    <dgm:pt modelId="{E6853C25-AD03-41E9-9E23-BA81F8AD7D11}" type="parTrans" cxnId="{2EC8D3EA-77E8-4319-B911-E46CF09AF899}">
      <dgm:prSet/>
      <dgm:spPr/>
      <dgm:t>
        <a:bodyPr/>
        <a:lstStyle/>
        <a:p>
          <a:endParaRPr lang="es-ES" sz="2000" b="1">
            <a:solidFill>
              <a:schemeClr val="tx1"/>
            </a:solidFill>
          </a:endParaRPr>
        </a:p>
      </dgm:t>
    </dgm:pt>
    <dgm:pt modelId="{6E5F44A2-4F7C-44D9-821E-4BF685B222D6}" type="sibTrans" cxnId="{2EC8D3EA-77E8-4319-B911-E46CF09AF899}">
      <dgm:prSet/>
      <dgm:spPr/>
      <dgm:t>
        <a:bodyPr/>
        <a:lstStyle/>
        <a:p>
          <a:endParaRPr lang="es-ES" sz="2000" b="1">
            <a:solidFill>
              <a:schemeClr val="tx1"/>
            </a:solidFill>
          </a:endParaRPr>
        </a:p>
      </dgm:t>
    </dgm:pt>
    <dgm:pt modelId="{2D91A1D4-B367-4A5A-B02B-184DD72AEC31}">
      <dgm:prSet phldrT="[Texto]" custT="1"/>
      <dgm:spPr/>
      <dgm:t>
        <a:bodyPr/>
        <a:lstStyle/>
        <a:p>
          <a:r>
            <a:rPr lang="es-ES" sz="2400" b="1" dirty="0" smtClean="0"/>
            <a:t>Construir  una representación fiel de los hechos </a:t>
          </a:r>
          <a:endParaRPr lang="es-ES" sz="2400" b="1" dirty="0"/>
        </a:p>
      </dgm:t>
    </dgm:pt>
    <dgm:pt modelId="{DC2730AE-4413-4E75-BDCD-B13090D87FC5}" type="parTrans" cxnId="{7F397F78-F62C-4CF0-A03C-514CF34C47BF}">
      <dgm:prSet/>
      <dgm:spPr/>
      <dgm:t>
        <a:bodyPr/>
        <a:lstStyle/>
        <a:p>
          <a:endParaRPr lang="es-ES" sz="2000" b="1">
            <a:solidFill>
              <a:schemeClr val="tx1"/>
            </a:solidFill>
          </a:endParaRPr>
        </a:p>
      </dgm:t>
    </dgm:pt>
    <dgm:pt modelId="{30EDD9E7-327B-4FE6-99AD-90E9550EB5EB}" type="sibTrans" cxnId="{7F397F78-F62C-4CF0-A03C-514CF34C47BF}">
      <dgm:prSet/>
      <dgm:spPr/>
      <dgm:t>
        <a:bodyPr/>
        <a:lstStyle/>
        <a:p>
          <a:endParaRPr lang="es-ES" sz="2000" b="1">
            <a:solidFill>
              <a:schemeClr val="tx1"/>
            </a:solidFill>
          </a:endParaRPr>
        </a:p>
      </dgm:t>
    </dgm:pt>
    <dgm:pt modelId="{E17B51D5-D947-4609-8DE0-F2E5618AAA8C}">
      <dgm:prSet phldrT="[Texto]" custT="1"/>
      <dgm:spPr/>
      <dgm:t>
        <a:bodyPr/>
        <a:lstStyle/>
        <a:p>
          <a:r>
            <a:rPr lang="es-ES" sz="2400" b="1" smtClean="0"/>
            <a:t>Seguir el principio de prudencia valorativa </a:t>
          </a:r>
          <a:endParaRPr lang="es-ES" sz="2400" b="1" dirty="0"/>
        </a:p>
      </dgm:t>
    </dgm:pt>
    <dgm:pt modelId="{A2768A7E-A878-4FCA-B4F3-25F0EA248075}" type="parTrans" cxnId="{DF01101B-19B3-45A5-A645-F5D3D5158C26}">
      <dgm:prSet/>
      <dgm:spPr/>
      <dgm:t>
        <a:bodyPr/>
        <a:lstStyle/>
        <a:p>
          <a:endParaRPr lang="es-ES" sz="2000" b="1">
            <a:solidFill>
              <a:schemeClr val="tx1"/>
            </a:solidFill>
          </a:endParaRPr>
        </a:p>
      </dgm:t>
    </dgm:pt>
    <dgm:pt modelId="{7086A937-1D8D-4943-A21B-53EEF4E0B923}" type="sibTrans" cxnId="{DF01101B-19B3-45A5-A645-F5D3D5158C26}">
      <dgm:prSet/>
      <dgm:spPr/>
      <dgm:t>
        <a:bodyPr/>
        <a:lstStyle/>
        <a:p>
          <a:endParaRPr lang="es-ES" sz="2000" b="1">
            <a:solidFill>
              <a:schemeClr val="tx1"/>
            </a:solidFill>
          </a:endParaRPr>
        </a:p>
      </dgm:t>
    </dgm:pt>
    <dgm:pt modelId="{CF96747B-9592-4E0D-9C96-76A6BEBEC4E0}" type="pres">
      <dgm:prSet presAssocID="{9782CF3C-0E28-43A3-B01B-CEE88C052A58}" presName="diagram" presStyleCnt="0">
        <dgm:presLayoutVars>
          <dgm:dir/>
          <dgm:resizeHandles val="exact"/>
        </dgm:presLayoutVars>
      </dgm:prSet>
      <dgm:spPr/>
      <dgm:t>
        <a:bodyPr/>
        <a:lstStyle/>
        <a:p>
          <a:endParaRPr lang="es-MX"/>
        </a:p>
      </dgm:t>
    </dgm:pt>
    <dgm:pt modelId="{13D98558-B53B-4CAE-9986-95136272752C}" type="pres">
      <dgm:prSet presAssocID="{9C683CD5-3AE7-411F-8F0B-DE7A4D8B74D1}" presName="node" presStyleLbl="node1" presStyleIdx="0" presStyleCnt="5">
        <dgm:presLayoutVars>
          <dgm:bulletEnabled val="1"/>
        </dgm:presLayoutVars>
      </dgm:prSet>
      <dgm:spPr/>
      <dgm:t>
        <a:bodyPr/>
        <a:lstStyle/>
        <a:p>
          <a:endParaRPr lang="es-MX"/>
        </a:p>
      </dgm:t>
    </dgm:pt>
    <dgm:pt modelId="{402D78E9-B470-4609-8C1B-ADB5BA21D753}" type="pres">
      <dgm:prSet presAssocID="{402166B5-4E20-40AD-BDF2-CF35D1DD6DB2}" presName="sibTrans" presStyleCnt="0"/>
      <dgm:spPr/>
      <dgm:t>
        <a:bodyPr/>
        <a:lstStyle/>
        <a:p>
          <a:endParaRPr lang="es-MX"/>
        </a:p>
      </dgm:t>
    </dgm:pt>
    <dgm:pt modelId="{9949B11F-2E9E-4C8E-A1B1-22F91A09537A}" type="pres">
      <dgm:prSet presAssocID="{17C60306-B1BD-4A06-97D3-8D11CFCEDE72}" presName="node" presStyleLbl="node1" presStyleIdx="1" presStyleCnt="5" custLinFactNeighborY="-656">
        <dgm:presLayoutVars>
          <dgm:bulletEnabled val="1"/>
        </dgm:presLayoutVars>
      </dgm:prSet>
      <dgm:spPr/>
      <dgm:t>
        <a:bodyPr/>
        <a:lstStyle/>
        <a:p>
          <a:endParaRPr lang="es-MX"/>
        </a:p>
      </dgm:t>
    </dgm:pt>
    <dgm:pt modelId="{2C005A7E-8E47-4A1A-97A6-2F3501602213}" type="pres">
      <dgm:prSet presAssocID="{0D27C1D2-791B-4BBB-9096-CE63626D8C61}" presName="sibTrans" presStyleCnt="0"/>
      <dgm:spPr/>
      <dgm:t>
        <a:bodyPr/>
        <a:lstStyle/>
        <a:p>
          <a:endParaRPr lang="es-MX"/>
        </a:p>
      </dgm:t>
    </dgm:pt>
    <dgm:pt modelId="{7AD51243-20F3-4E4F-87B7-73ADB3C1AD11}" type="pres">
      <dgm:prSet presAssocID="{E93408A0-C079-4ECD-BABC-C34C84952BC1}" presName="node" presStyleLbl="node1" presStyleIdx="2" presStyleCnt="5">
        <dgm:presLayoutVars>
          <dgm:bulletEnabled val="1"/>
        </dgm:presLayoutVars>
      </dgm:prSet>
      <dgm:spPr/>
      <dgm:t>
        <a:bodyPr/>
        <a:lstStyle/>
        <a:p>
          <a:endParaRPr lang="es-MX"/>
        </a:p>
      </dgm:t>
    </dgm:pt>
    <dgm:pt modelId="{78EC167A-1577-45B5-9DB1-51EE615ED3F6}" type="pres">
      <dgm:prSet presAssocID="{6E5F44A2-4F7C-44D9-821E-4BF685B222D6}" presName="sibTrans" presStyleCnt="0"/>
      <dgm:spPr/>
      <dgm:t>
        <a:bodyPr/>
        <a:lstStyle/>
        <a:p>
          <a:endParaRPr lang="es-MX"/>
        </a:p>
      </dgm:t>
    </dgm:pt>
    <dgm:pt modelId="{CABE4D51-581E-470A-BB03-68355E597BCE}" type="pres">
      <dgm:prSet presAssocID="{2D91A1D4-B367-4A5A-B02B-184DD72AEC31}" presName="node" presStyleLbl="node1" presStyleIdx="3" presStyleCnt="5">
        <dgm:presLayoutVars>
          <dgm:bulletEnabled val="1"/>
        </dgm:presLayoutVars>
      </dgm:prSet>
      <dgm:spPr/>
      <dgm:t>
        <a:bodyPr/>
        <a:lstStyle/>
        <a:p>
          <a:endParaRPr lang="es-MX"/>
        </a:p>
      </dgm:t>
    </dgm:pt>
    <dgm:pt modelId="{CEE43DDD-9ECE-4F5F-B5CD-FA7F95329F94}" type="pres">
      <dgm:prSet presAssocID="{30EDD9E7-327B-4FE6-99AD-90E9550EB5EB}" presName="sibTrans" presStyleCnt="0"/>
      <dgm:spPr/>
      <dgm:t>
        <a:bodyPr/>
        <a:lstStyle/>
        <a:p>
          <a:endParaRPr lang="es-MX"/>
        </a:p>
      </dgm:t>
    </dgm:pt>
    <dgm:pt modelId="{8A9FF171-9B2E-4C72-BC13-7BB3C66F6127}" type="pres">
      <dgm:prSet presAssocID="{E17B51D5-D947-4609-8DE0-F2E5618AAA8C}" presName="node" presStyleLbl="node1" presStyleIdx="4" presStyleCnt="5">
        <dgm:presLayoutVars>
          <dgm:bulletEnabled val="1"/>
        </dgm:presLayoutVars>
      </dgm:prSet>
      <dgm:spPr/>
      <dgm:t>
        <a:bodyPr/>
        <a:lstStyle/>
        <a:p>
          <a:endParaRPr lang="es-MX"/>
        </a:p>
      </dgm:t>
    </dgm:pt>
  </dgm:ptLst>
  <dgm:cxnLst>
    <dgm:cxn modelId="{1DFA9AC1-D462-4885-88F6-AF375A0206FF}" srcId="{9782CF3C-0E28-43A3-B01B-CEE88C052A58}" destId="{9C683CD5-3AE7-411F-8F0B-DE7A4D8B74D1}" srcOrd="0" destOrd="0" parTransId="{BD813B67-8041-4496-8613-3759C8322A0D}" sibTransId="{402166B5-4E20-40AD-BDF2-CF35D1DD6DB2}"/>
    <dgm:cxn modelId="{D355635D-3E15-47E6-BAA9-58F397114F33}" type="presOf" srcId="{17C60306-B1BD-4A06-97D3-8D11CFCEDE72}" destId="{9949B11F-2E9E-4C8E-A1B1-22F91A09537A}" srcOrd="0" destOrd="0" presId="urn:microsoft.com/office/officeart/2005/8/layout/default#1"/>
    <dgm:cxn modelId="{F2535370-3BA6-4F4B-BA03-9C382646C93C}" type="presOf" srcId="{E17B51D5-D947-4609-8DE0-F2E5618AAA8C}" destId="{8A9FF171-9B2E-4C72-BC13-7BB3C66F6127}" srcOrd="0" destOrd="0" presId="urn:microsoft.com/office/officeart/2005/8/layout/default#1"/>
    <dgm:cxn modelId="{DF01101B-19B3-45A5-A645-F5D3D5158C26}" srcId="{9782CF3C-0E28-43A3-B01B-CEE88C052A58}" destId="{E17B51D5-D947-4609-8DE0-F2E5618AAA8C}" srcOrd="4" destOrd="0" parTransId="{A2768A7E-A878-4FCA-B4F3-25F0EA248075}" sibTransId="{7086A937-1D8D-4943-A21B-53EEF4E0B923}"/>
    <dgm:cxn modelId="{7F397F78-F62C-4CF0-A03C-514CF34C47BF}" srcId="{9782CF3C-0E28-43A3-B01B-CEE88C052A58}" destId="{2D91A1D4-B367-4A5A-B02B-184DD72AEC31}" srcOrd="3" destOrd="0" parTransId="{DC2730AE-4413-4E75-BDCD-B13090D87FC5}" sibTransId="{30EDD9E7-327B-4FE6-99AD-90E9550EB5EB}"/>
    <dgm:cxn modelId="{9B4BB4A6-A15F-4478-9D98-911DF6052934}" type="presOf" srcId="{E93408A0-C079-4ECD-BABC-C34C84952BC1}" destId="{7AD51243-20F3-4E4F-87B7-73ADB3C1AD11}" srcOrd="0" destOrd="0" presId="urn:microsoft.com/office/officeart/2005/8/layout/default#1"/>
    <dgm:cxn modelId="{2EC8D3EA-77E8-4319-B911-E46CF09AF899}" srcId="{9782CF3C-0E28-43A3-B01B-CEE88C052A58}" destId="{E93408A0-C079-4ECD-BABC-C34C84952BC1}" srcOrd="2" destOrd="0" parTransId="{E6853C25-AD03-41E9-9E23-BA81F8AD7D11}" sibTransId="{6E5F44A2-4F7C-44D9-821E-4BF685B222D6}"/>
    <dgm:cxn modelId="{F1F659D2-9DBA-4C63-9460-FF1E24745E8B}" srcId="{9782CF3C-0E28-43A3-B01B-CEE88C052A58}" destId="{17C60306-B1BD-4A06-97D3-8D11CFCEDE72}" srcOrd="1" destOrd="0" parTransId="{EF3CFB5D-708A-49BF-A70E-0661989A9560}" sibTransId="{0D27C1D2-791B-4BBB-9096-CE63626D8C61}"/>
    <dgm:cxn modelId="{ABAE72A3-5987-45CF-AE8A-63D63C9D1903}" type="presOf" srcId="{2D91A1D4-B367-4A5A-B02B-184DD72AEC31}" destId="{CABE4D51-581E-470A-BB03-68355E597BCE}" srcOrd="0" destOrd="0" presId="urn:microsoft.com/office/officeart/2005/8/layout/default#1"/>
    <dgm:cxn modelId="{65B841F2-A82A-4681-B3E4-AB4627D0F48B}" type="presOf" srcId="{9C683CD5-3AE7-411F-8F0B-DE7A4D8B74D1}" destId="{13D98558-B53B-4CAE-9986-95136272752C}" srcOrd="0" destOrd="0" presId="urn:microsoft.com/office/officeart/2005/8/layout/default#1"/>
    <dgm:cxn modelId="{DD57FECF-0667-47AB-A1C7-CB99B09C65BA}" type="presOf" srcId="{9782CF3C-0E28-43A3-B01B-CEE88C052A58}" destId="{CF96747B-9592-4E0D-9C96-76A6BEBEC4E0}" srcOrd="0" destOrd="0" presId="urn:microsoft.com/office/officeart/2005/8/layout/default#1"/>
    <dgm:cxn modelId="{8B8140E7-29B9-4660-9EDE-F0F0469BC0A6}" type="presParOf" srcId="{CF96747B-9592-4E0D-9C96-76A6BEBEC4E0}" destId="{13D98558-B53B-4CAE-9986-95136272752C}" srcOrd="0" destOrd="0" presId="urn:microsoft.com/office/officeart/2005/8/layout/default#1"/>
    <dgm:cxn modelId="{6BD2C9E8-9D7E-4C2D-8590-D2AF07267231}" type="presParOf" srcId="{CF96747B-9592-4E0D-9C96-76A6BEBEC4E0}" destId="{402D78E9-B470-4609-8C1B-ADB5BA21D753}" srcOrd="1" destOrd="0" presId="urn:microsoft.com/office/officeart/2005/8/layout/default#1"/>
    <dgm:cxn modelId="{33F4A896-9E7C-403F-8F23-BDE7683081F7}" type="presParOf" srcId="{CF96747B-9592-4E0D-9C96-76A6BEBEC4E0}" destId="{9949B11F-2E9E-4C8E-A1B1-22F91A09537A}" srcOrd="2" destOrd="0" presId="urn:microsoft.com/office/officeart/2005/8/layout/default#1"/>
    <dgm:cxn modelId="{90C233BC-8ADE-4999-9AC2-2710184FC3FF}" type="presParOf" srcId="{CF96747B-9592-4E0D-9C96-76A6BEBEC4E0}" destId="{2C005A7E-8E47-4A1A-97A6-2F3501602213}" srcOrd="3" destOrd="0" presId="urn:microsoft.com/office/officeart/2005/8/layout/default#1"/>
    <dgm:cxn modelId="{E4D240CC-99EB-4233-BB45-9091755D95C1}" type="presParOf" srcId="{CF96747B-9592-4E0D-9C96-76A6BEBEC4E0}" destId="{7AD51243-20F3-4E4F-87B7-73ADB3C1AD11}" srcOrd="4" destOrd="0" presId="urn:microsoft.com/office/officeart/2005/8/layout/default#1"/>
    <dgm:cxn modelId="{EF80E55C-18B8-4240-A9B5-612003A29DDC}" type="presParOf" srcId="{CF96747B-9592-4E0D-9C96-76A6BEBEC4E0}" destId="{78EC167A-1577-45B5-9DB1-51EE615ED3F6}" srcOrd="5" destOrd="0" presId="urn:microsoft.com/office/officeart/2005/8/layout/default#1"/>
    <dgm:cxn modelId="{B2F5650B-DB1F-4C93-8052-705CB5FB429C}" type="presParOf" srcId="{CF96747B-9592-4E0D-9C96-76A6BEBEC4E0}" destId="{CABE4D51-581E-470A-BB03-68355E597BCE}" srcOrd="6" destOrd="0" presId="urn:microsoft.com/office/officeart/2005/8/layout/default#1"/>
    <dgm:cxn modelId="{2B036E14-A292-46BB-B2BC-D0FD9A6E8188}" type="presParOf" srcId="{CF96747B-9592-4E0D-9C96-76A6BEBEC4E0}" destId="{CEE43DDD-9ECE-4F5F-B5CD-FA7F95329F94}" srcOrd="7" destOrd="0" presId="urn:microsoft.com/office/officeart/2005/8/layout/default#1"/>
    <dgm:cxn modelId="{10A84AF0-E873-4870-A662-A7FF27CFBF43}" type="presParOf" srcId="{CF96747B-9592-4E0D-9C96-76A6BEBEC4E0}" destId="{8A9FF171-9B2E-4C72-BC13-7BB3C66F6127}" srcOrd="8"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BD8D76-04D7-4CCD-80E2-4E601631D187}"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s-MX"/>
        </a:p>
      </dgm:t>
    </dgm:pt>
    <dgm:pt modelId="{8DD9D78D-5330-4DC0-A0E2-6C627694AF60}">
      <dgm:prSet phldrT="[Texto]" custT="1"/>
      <dgm:spPr/>
      <dgm:t>
        <a:bodyPr/>
        <a:lstStyle/>
        <a:p>
          <a:r>
            <a:rPr lang="es-MX" sz="1200" b="1" dirty="0" smtClean="0"/>
            <a:t>Estado de Resultados </a:t>
          </a:r>
          <a:endParaRPr lang="es-MX" sz="1200" b="1" dirty="0"/>
        </a:p>
      </dgm:t>
    </dgm:pt>
    <dgm:pt modelId="{5C5877AD-2186-46A8-A55B-8BFECBC89EF8}" type="parTrans" cxnId="{DA61EC80-3D5D-42AA-890A-01A98F3ABB15}">
      <dgm:prSet/>
      <dgm:spPr/>
      <dgm:t>
        <a:bodyPr/>
        <a:lstStyle/>
        <a:p>
          <a:endParaRPr lang="es-MX"/>
        </a:p>
      </dgm:t>
    </dgm:pt>
    <dgm:pt modelId="{F70351CC-15A8-4F66-844B-B7D6E81C667B}" type="sibTrans" cxnId="{DA61EC80-3D5D-42AA-890A-01A98F3ABB15}">
      <dgm:prSet/>
      <dgm:spPr/>
      <dgm:t>
        <a:bodyPr/>
        <a:lstStyle/>
        <a:p>
          <a:endParaRPr lang="es-MX"/>
        </a:p>
      </dgm:t>
    </dgm:pt>
    <dgm:pt modelId="{26FC403A-9C94-40C1-B4E3-ED9C48421F7A}">
      <dgm:prSet phldrT="[Texto]"/>
      <dgm:spPr/>
      <dgm:t>
        <a:bodyPr/>
        <a:lstStyle/>
        <a:p>
          <a:r>
            <a:rPr lang="es-MX" dirty="0" smtClean="0">
              <a:latin typeface="Times New Roman" panose="02020603050405020304" pitchFamily="18" charset="0"/>
              <a:ea typeface="Calibri" panose="020F0502020204030204" pitchFamily="34" charset="0"/>
              <a:cs typeface="Times New Roman" panose="02020603050405020304" pitchFamily="18" charset="0"/>
            </a:rPr>
            <a:t>también se le conoce como estado de pérdidas y ganancias e informa sobre los ingresos de una empresa, los gastos y las ganancias o pérdidas en un período de tiempo. Incluye por tanto las ventas y los diversos gastos en que ha incurrido para conseguirlas.</a:t>
          </a:r>
          <a:endParaRPr lang="es-MX" dirty="0"/>
        </a:p>
      </dgm:t>
    </dgm:pt>
    <dgm:pt modelId="{0E6E0DA4-EB41-49F8-91E3-EBB859673483}" type="parTrans" cxnId="{DDD2C7B2-A158-4E19-A7BD-B07194B6A49F}">
      <dgm:prSet/>
      <dgm:spPr/>
      <dgm:t>
        <a:bodyPr/>
        <a:lstStyle/>
        <a:p>
          <a:endParaRPr lang="es-MX"/>
        </a:p>
      </dgm:t>
    </dgm:pt>
    <dgm:pt modelId="{E8F8A6BF-84F2-4B95-87F8-C5E4CA070283}" type="sibTrans" cxnId="{DDD2C7B2-A158-4E19-A7BD-B07194B6A49F}">
      <dgm:prSet/>
      <dgm:spPr/>
      <dgm:t>
        <a:bodyPr/>
        <a:lstStyle/>
        <a:p>
          <a:endParaRPr lang="es-MX"/>
        </a:p>
      </dgm:t>
    </dgm:pt>
    <dgm:pt modelId="{8A9ECFB0-707E-46A8-A12C-3D25F95EA29D}">
      <dgm:prSet phldrT="[Texto]" custT="1"/>
      <dgm:spPr/>
      <dgm:t>
        <a:bodyPr/>
        <a:lstStyle/>
        <a:p>
          <a:r>
            <a:rPr lang="es-MX" sz="1200" b="1" dirty="0" smtClean="0"/>
            <a:t>Estado de Flujo de Efectivo </a:t>
          </a:r>
          <a:endParaRPr lang="es-MX" sz="1200" b="1" dirty="0"/>
        </a:p>
      </dgm:t>
    </dgm:pt>
    <dgm:pt modelId="{3EC76505-94C7-4553-A6E4-81592BF4B60C}" type="parTrans" cxnId="{B43EC4A2-644F-4967-804C-DA68EFF187A3}">
      <dgm:prSet/>
      <dgm:spPr/>
      <dgm:t>
        <a:bodyPr/>
        <a:lstStyle/>
        <a:p>
          <a:endParaRPr lang="es-MX"/>
        </a:p>
      </dgm:t>
    </dgm:pt>
    <dgm:pt modelId="{5CB63C9C-94F9-42BD-8A05-553875F7E11F}" type="sibTrans" cxnId="{B43EC4A2-644F-4967-804C-DA68EFF187A3}">
      <dgm:prSet/>
      <dgm:spPr/>
      <dgm:t>
        <a:bodyPr/>
        <a:lstStyle/>
        <a:p>
          <a:endParaRPr lang="es-MX"/>
        </a:p>
      </dgm:t>
    </dgm:pt>
    <dgm:pt modelId="{B965D37B-2866-4CEC-BD9C-A33041EC765E}">
      <dgm:prSet phldrT="[Texto]"/>
      <dgm:spPr/>
      <dgm:t>
        <a:bodyPr/>
        <a:lstStyle/>
        <a:p>
          <a:r>
            <a:rPr lang="es-MX" dirty="0" smtClean="0">
              <a:latin typeface="Times New Roman" panose="02020603050405020304" pitchFamily="18" charset="0"/>
              <a:ea typeface="Calibri" panose="020F0502020204030204" pitchFamily="34" charset="0"/>
              <a:cs typeface="Times New Roman" panose="02020603050405020304" pitchFamily="18" charset="0"/>
            </a:rPr>
            <a:t>informa sobre los movimientos de flujos de efectivo de la empresa en contraposición con el estado de resultados que utiliza el criterio del devengo y no tiene en cuenta los movimientos ocasionados por la inversión y financiación.</a:t>
          </a:r>
          <a:endParaRPr lang="es-MX" dirty="0"/>
        </a:p>
      </dgm:t>
    </dgm:pt>
    <dgm:pt modelId="{41B7D0D9-1115-4E25-B18C-453A57428D34}" type="parTrans" cxnId="{402B24F6-6FA7-416B-B453-C679A8B41BED}">
      <dgm:prSet/>
      <dgm:spPr/>
      <dgm:t>
        <a:bodyPr/>
        <a:lstStyle/>
        <a:p>
          <a:endParaRPr lang="es-MX"/>
        </a:p>
      </dgm:t>
    </dgm:pt>
    <dgm:pt modelId="{2886CC0E-05EB-44CE-B96D-3A6C15EBCE97}" type="sibTrans" cxnId="{402B24F6-6FA7-416B-B453-C679A8B41BED}">
      <dgm:prSet/>
      <dgm:spPr/>
      <dgm:t>
        <a:bodyPr/>
        <a:lstStyle/>
        <a:p>
          <a:endParaRPr lang="es-MX"/>
        </a:p>
      </dgm:t>
    </dgm:pt>
    <dgm:pt modelId="{D44D384C-A168-4024-B3FB-038A37F6DA88}">
      <dgm:prSet custT="1"/>
      <dgm:spPr/>
      <dgm:t>
        <a:bodyPr/>
        <a:lstStyle/>
        <a:p>
          <a:r>
            <a:rPr lang="es-MX" sz="1200" b="1" smtClean="0">
              <a:latin typeface="Times New Roman" panose="02020603050405020304" pitchFamily="18" charset="0"/>
              <a:ea typeface="Calibri" panose="020F0502020204030204" pitchFamily="34" charset="0"/>
              <a:cs typeface="Times New Roman" panose="02020603050405020304" pitchFamily="18" charset="0"/>
            </a:rPr>
            <a:t>Balance de Situación</a:t>
          </a:r>
          <a:endParaRPr lang="es-MX" sz="1200"/>
        </a:p>
      </dgm:t>
    </dgm:pt>
    <dgm:pt modelId="{A8F78421-9507-4B30-BCC9-7461713D3220}" type="parTrans" cxnId="{A2E4C602-FBC3-48A2-BE4A-9BEA216A8146}">
      <dgm:prSet/>
      <dgm:spPr/>
      <dgm:t>
        <a:bodyPr/>
        <a:lstStyle/>
        <a:p>
          <a:endParaRPr lang="es-MX"/>
        </a:p>
      </dgm:t>
    </dgm:pt>
    <dgm:pt modelId="{06CEB1D3-4830-46B1-B5AE-3FD586D5189D}" type="sibTrans" cxnId="{A2E4C602-FBC3-48A2-BE4A-9BEA216A8146}">
      <dgm:prSet/>
      <dgm:spPr/>
      <dgm:t>
        <a:bodyPr/>
        <a:lstStyle/>
        <a:p>
          <a:endParaRPr lang="es-MX"/>
        </a:p>
      </dgm:t>
    </dgm:pt>
    <dgm:pt modelId="{6C0EECD7-AEC1-4F2E-A99E-16157A4F8066}">
      <dgm:prSet/>
      <dgm:spPr/>
      <dgm:t>
        <a:bodyPr/>
        <a:lstStyle/>
        <a:p>
          <a:r>
            <a:rPr lang="es-MX" dirty="0" smtClean="0">
              <a:latin typeface="Times New Roman" panose="02020603050405020304" pitchFamily="18" charset="0"/>
              <a:ea typeface="Calibri" panose="020F0502020204030204" pitchFamily="34" charset="0"/>
              <a:cs typeface="Times New Roman" panose="02020603050405020304" pitchFamily="18" charset="0"/>
            </a:rPr>
            <a:t>también se conoce como un balance general o balance contable, informa sobre los activos de una empresa, pasivos y capital contable también conocido como  patrimonio o fondos propios.</a:t>
          </a:r>
          <a:endParaRPr lang="es-MX" dirty="0"/>
        </a:p>
      </dgm:t>
    </dgm:pt>
    <dgm:pt modelId="{A2B44F53-C326-4DAF-B470-0010FFD3A9FC}" type="parTrans" cxnId="{D2BE56B5-1940-460B-A222-7188334C4FEA}">
      <dgm:prSet/>
      <dgm:spPr/>
      <dgm:t>
        <a:bodyPr/>
        <a:lstStyle/>
        <a:p>
          <a:endParaRPr lang="es-MX"/>
        </a:p>
      </dgm:t>
    </dgm:pt>
    <dgm:pt modelId="{3683BE20-A6F6-47B8-B794-02DE3BE79B52}" type="sibTrans" cxnId="{D2BE56B5-1940-460B-A222-7188334C4FEA}">
      <dgm:prSet/>
      <dgm:spPr/>
      <dgm:t>
        <a:bodyPr/>
        <a:lstStyle/>
        <a:p>
          <a:endParaRPr lang="es-MX"/>
        </a:p>
      </dgm:t>
    </dgm:pt>
    <dgm:pt modelId="{EDA64416-7EBC-4DB2-B0DB-C06CA5B98FD3}">
      <dgm:prSet custT="1"/>
      <dgm:spPr/>
      <dgm:t>
        <a:bodyPr/>
        <a:lstStyle/>
        <a:p>
          <a:r>
            <a:rPr lang="es-MX" sz="1200" b="1" dirty="0" smtClean="0">
              <a:latin typeface="Times New Roman" panose="02020603050405020304" pitchFamily="18" charset="0"/>
              <a:ea typeface="Calibri" panose="020F0502020204030204" pitchFamily="34" charset="0"/>
              <a:cs typeface="Times New Roman" panose="02020603050405020304" pitchFamily="18" charset="0"/>
            </a:rPr>
            <a:t>Estado</a:t>
          </a:r>
          <a:r>
            <a:rPr lang="es-MX" sz="800" b="1" dirty="0" smtClean="0">
              <a:latin typeface="Times New Roman" panose="02020603050405020304" pitchFamily="18" charset="0"/>
              <a:ea typeface="Calibri" panose="020F0502020204030204" pitchFamily="34" charset="0"/>
              <a:cs typeface="Times New Roman" panose="02020603050405020304" pitchFamily="18" charset="0"/>
            </a:rPr>
            <a:t> de Cambios en el Capital contable</a:t>
          </a:r>
          <a:endParaRPr lang="es-MX" sz="800" dirty="0"/>
        </a:p>
      </dgm:t>
    </dgm:pt>
    <dgm:pt modelId="{B3D953BF-488C-4CCC-BECC-F64909E8FA5A}" type="parTrans" cxnId="{C5F7118D-055E-480C-A59F-73DD9A991207}">
      <dgm:prSet/>
      <dgm:spPr/>
      <dgm:t>
        <a:bodyPr/>
        <a:lstStyle/>
        <a:p>
          <a:endParaRPr lang="es-MX"/>
        </a:p>
      </dgm:t>
    </dgm:pt>
    <dgm:pt modelId="{B893EF27-5D03-444B-9C40-716D067128C1}" type="sibTrans" cxnId="{C5F7118D-055E-480C-A59F-73DD9A991207}">
      <dgm:prSet/>
      <dgm:spPr/>
      <dgm:t>
        <a:bodyPr/>
        <a:lstStyle/>
        <a:p>
          <a:endParaRPr lang="es-MX"/>
        </a:p>
      </dgm:t>
    </dgm:pt>
    <dgm:pt modelId="{4B2605A5-B5CE-4CBA-9A13-310B034B2F16}">
      <dgm:prSet/>
      <dgm:spPr/>
      <dgm:t>
        <a:bodyPr/>
        <a:lstStyle/>
        <a:p>
          <a:r>
            <a:rPr lang="es-MX" smtClean="0">
              <a:latin typeface="Times New Roman" panose="02020603050405020304" pitchFamily="18" charset="0"/>
              <a:ea typeface="Calibri" panose="020F0502020204030204" pitchFamily="34" charset="0"/>
              <a:cs typeface="Times New Roman" panose="02020603050405020304" pitchFamily="18" charset="0"/>
            </a:rPr>
            <a:t>explica los cambios en los fondos propios o patrimonio neto de la empresa durante el período que se examina.</a:t>
          </a:r>
          <a:endParaRPr lang="es-MX"/>
        </a:p>
      </dgm:t>
    </dgm:pt>
    <dgm:pt modelId="{4C729DC7-0EEF-435A-BD81-0700DC9E44BB}" type="parTrans" cxnId="{950ACE44-F304-4CF8-96F1-9B276154144D}">
      <dgm:prSet/>
      <dgm:spPr/>
      <dgm:t>
        <a:bodyPr/>
        <a:lstStyle/>
        <a:p>
          <a:endParaRPr lang="es-MX"/>
        </a:p>
      </dgm:t>
    </dgm:pt>
    <dgm:pt modelId="{C9D4DC7A-A14C-44FB-ADFF-CBD4163696A5}" type="sibTrans" cxnId="{950ACE44-F304-4CF8-96F1-9B276154144D}">
      <dgm:prSet/>
      <dgm:spPr/>
      <dgm:t>
        <a:bodyPr/>
        <a:lstStyle/>
        <a:p>
          <a:endParaRPr lang="es-MX"/>
        </a:p>
      </dgm:t>
    </dgm:pt>
    <dgm:pt modelId="{A5DE4FAA-67F6-4356-AE40-88080272A202}" type="pres">
      <dgm:prSet presAssocID="{B2BD8D76-04D7-4CCD-80E2-4E601631D187}" presName="linearFlow" presStyleCnt="0">
        <dgm:presLayoutVars>
          <dgm:dir/>
          <dgm:animLvl val="lvl"/>
          <dgm:resizeHandles val="exact"/>
        </dgm:presLayoutVars>
      </dgm:prSet>
      <dgm:spPr/>
      <dgm:t>
        <a:bodyPr/>
        <a:lstStyle/>
        <a:p>
          <a:endParaRPr lang="es-MX"/>
        </a:p>
      </dgm:t>
    </dgm:pt>
    <dgm:pt modelId="{A26D8BED-E25E-4D94-9AC7-241AA45A1A12}" type="pres">
      <dgm:prSet presAssocID="{D44D384C-A168-4024-B3FB-038A37F6DA88}" presName="composite" presStyleCnt="0"/>
      <dgm:spPr/>
    </dgm:pt>
    <dgm:pt modelId="{08F13173-671A-4CD1-BC82-DB8B0AEA29C6}" type="pres">
      <dgm:prSet presAssocID="{D44D384C-A168-4024-B3FB-038A37F6DA88}" presName="parentText" presStyleLbl="alignNode1" presStyleIdx="0" presStyleCnt="4">
        <dgm:presLayoutVars>
          <dgm:chMax val="1"/>
          <dgm:bulletEnabled val="1"/>
        </dgm:presLayoutVars>
      </dgm:prSet>
      <dgm:spPr/>
      <dgm:t>
        <a:bodyPr/>
        <a:lstStyle/>
        <a:p>
          <a:endParaRPr lang="es-MX"/>
        </a:p>
      </dgm:t>
    </dgm:pt>
    <dgm:pt modelId="{379E4C51-FB8D-45B7-9BF2-03690F162946}" type="pres">
      <dgm:prSet presAssocID="{D44D384C-A168-4024-B3FB-038A37F6DA88}" presName="descendantText" presStyleLbl="alignAcc1" presStyleIdx="0" presStyleCnt="4" custLinFactNeighborX="130" custLinFactNeighborY="-5137">
        <dgm:presLayoutVars>
          <dgm:bulletEnabled val="1"/>
        </dgm:presLayoutVars>
      </dgm:prSet>
      <dgm:spPr/>
      <dgm:t>
        <a:bodyPr/>
        <a:lstStyle/>
        <a:p>
          <a:endParaRPr lang="es-MX"/>
        </a:p>
      </dgm:t>
    </dgm:pt>
    <dgm:pt modelId="{7DFBC5AA-6033-4F76-99D9-7159205385FC}" type="pres">
      <dgm:prSet presAssocID="{06CEB1D3-4830-46B1-B5AE-3FD586D5189D}" presName="sp" presStyleCnt="0"/>
      <dgm:spPr/>
    </dgm:pt>
    <dgm:pt modelId="{58BE7B40-7B1D-46BC-8F29-2FD48DC4C1EB}" type="pres">
      <dgm:prSet presAssocID="{8DD9D78D-5330-4DC0-A0E2-6C627694AF60}" presName="composite" presStyleCnt="0"/>
      <dgm:spPr/>
    </dgm:pt>
    <dgm:pt modelId="{2051D93D-13A4-41B4-BCD7-28B54F552587}" type="pres">
      <dgm:prSet presAssocID="{8DD9D78D-5330-4DC0-A0E2-6C627694AF60}" presName="parentText" presStyleLbl="alignNode1" presStyleIdx="1" presStyleCnt="4">
        <dgm:presLayoutVars>
          <dgm:chMax val="1"/>
          <dgm:bulletEnabled val="1"/>
        </dgm:presLayoutVars>
      </dgm:prSet>
      <dgm:spPr/>
      <dgm:t>
        <a:bodyPr/>
        <a:lstStyle/>
        <a:p>
          <a:endParaRPr lang="es-MX"/>
        </a:p>
      </dgm:t>
    </dgm:pt>
    <dgm:pt modelId="{76FAFF14-2D9D-4691-BD06-CBE7AE259D6B}" type="pres">
      <dgm:prSet presAssocID="{8DD9D78D-5330-4DC0-A0E2-6C627694AF60}" presName="descendantText" presStyleLbl="alignAcc1" presStyleIdx="1" presStyleCnt="4">
        <dgm:presLayoutVars>
          <dgm:bulletEnabled val="1"/>
        </dgm:presLayoutVars>
      </dgm:prSet>
      <dgm:spPr/>
      <dgm:t>
        <a:bodyPr/>
        <a:lstStyle/>
        <a:p>
          <a:endParaRPr lang="es-MX"/>
        </a:p>
      </dgm:t>
    </dgm:pt>
    <dgm:pt modelId="{9F46FEB0-D1B8-434B-9032-89D86F198663}" type="pres">
      <dgm:prSet presAssocID="{F70351CC-15A8-4F66-844B-B7D6E81C667B}" presName="sp" presStyleCnt="0"/>
      <dgm:spPr/>
    </dgm:pt>
    <dgm:pt modelId="{9AE0F637-6104-4C1B-B858-7FDF9721951E}" type="pres">
      <dgm:prSet presAssocID="{EDA64416-7EBC-4DB2-B0DB-C06CA5B98FD3}" presName="composite" presStyleCnt="0"/>
      <dgm:spPr/>
    </dgm:pt>
    <dgm:pt modelId="{A7A3ED2E-40E8-45C9-B9FF-365F0B167809}" type="pres">
      <dgm:prSet presAssocID="{EDA64416-7EBC-4DB2-B0DB-C06CA5B98FD3}" presName="parentText" presStyleLbl="alignNode1" presStyleIdx="2" presStyleCnt="4">
        <dgm:presLayoutVars>
          <dgm:chMax val="1"/>
          <dgm:bulletEnabled val="1"/>
        </dgm:presLayoutVars>
      </dgm:prSet>
      <dgm:spPr/>
      <dgm:t>
        <a:bodyPr/>
        <a:lstStyle/>
        <a:p>
          <a:endParaRPr lang="es-MX"/>
        </a:p>
      </dgm:t>
    </dgm:pt>
    <dgm:pt modelId="{A8259685-F59F-47F2-A4E0-4A23C0672AD2}" type="pres">
      <dgm:prSet presAssocID="{EDA64416-7EBC-4DB2-B0DB-C06CA5B98FD3}" presName="descendantText" presStyleLbl="alignAcc1" presStyleIdx="2" presStyleCnt="4">
        <dgm:presLayoutVars>
          <dgm:bulletEnabled val="1"/>
        </dgm:presLayoutVars>
      </dgm:prSet>
      <dgm:spPr/>
      <dgm:t>
        <a:bodyPr/>
        <a:lstStyle/>
        <a:p>
          <a:endParaRPr lang="es-MX"/>
        </a:p>
      </dgm:t>
    </dgm:pt>
    <dgm:pt modelId="{3708EC5B-C5AB-4A75-9CE6-622AF69676EF}" type="pres">
      <dgm:prSet presAssocID="{B893EF27-5D03-444B-9C40-716D067128C1}" presName="sp" presStyleCnt="0"/>
      <dgm:spPr/>
    </dgm:pt>
    <dgm:pt modelId="{88088750-BC17-49DB-8627-11B15668D773}" type="pres">
      <dgm:prSet presAssocID="{8A9ECFB0-707E-46A8-A12C-3D25F95EA29D}" presName="composite" presStyleCnt="0"/>
      <dgm:spPr/>
    </dgm:pt>
    <dgm:pt modelId="{176233ED-F43D-47C1-B211-45393131E8F4}" type="pres">
      <dgm:prSet presAssocID="{8A9ECFB0-707E-46A8-A12C-3D25F95EA29D}" presName="parentText" presStyleLbl="alignNode1" presStyleIdx="3" presStyleCnt="4">
        <dgm:presLayoutVars>
          <dgm:chMax val="1"/>
          <dgm:bulletEnabled val="1"/>
        </dgm:presLayoutVars>
      </dgm:prSet>
      <dgm:spPr/>
      <dgm:t>
        <a:bodyPr/>
        <a:lstStyle/>
        <a:p>
          <a:endParaRPr lang="es-MX"/>
        </a:p>
      </dgm:t>
    </dgm:pt>
    <dgm:pt modelId="{D9B508B9-9976-40C8-A6A2-E7AF0E795561}" type="pres">
      <dgm:prSet presAssocID="{8A9ECFB0-707E-46A8-A12C-3D25F95EA29D}" presName="descendantText" presStyleLbl="alignAcc1" presStyleIdx="3" presStyleCnt="4">
        <dgm:presLayoutVars>
          <dgm:bulletEnabled val="1"/>
        </dgm:presLayoutVars>
      </dgm:prSet>
      <dgm:spPr/>
      <dgm:t>
        <a:bodyPr/>
        <a:lstStyle/>
        <a:p>
          <a:endParaRPr lang="es-MX"/>
        </a:p>
      </dgm:t>
    </dgm:pt>
  </dgm:ptLst>
  <dgm:cxnLst>
    <dgm:cxn modelId="{DA61EC80-3D5D-42AA-890A-01A98F3ABB15}" srcId="{B2BD8D76-04D7-4CCD-80E2-4E601631D187}" destId="{8DD9D78D-5330-4DC0-A0E2-6C627694AF60}" srcOrd="1" destOrd="0" parTransId="{5C5877AD-2186-46A8-A55B-8BFECBC89EF8}" sibTransId="{F70351CC-15A8-4F66-844B-B7D6E81C667B}"/>
    <dgm:cxn modelId="{5BDA6705-6E34-4D14-8870-65667CEA6D27}" type="presOf" srcId="{D44D384C-A168-4024-B3FB-038A37F6DA88}" destId="{08F13173-671A-4CD1-BC82-DB8B0AEA29C6}" srcOrd="0" destOrd="0" presId="urn:microsoft.com/office/officeart/2005/8/layout/chevron2"/>
    <dgm:cxn modelId="{8C74294C-6E6C-479B-8F11-C9BD67FDF1BF}" type="presOf" srcId="{EDA64416-7EBC-4DB2-B0DB-C06CA5B98FD3}" destId="{A7A3ED2E-40E8-45C9-B9FF-365F0B167809}" srcOrd="0" destOrd="0" presId="urn:microsoft.com/office/officeart/2005/8/layout/chevron2"/>
    <dgm:cxn modelId="{950ACE44-F304-4CF8-96F1-9B276154144D}" srcId="{EDA64416-7EBC-4DB2-B0DB-C06CA5B98FD3}" destId="{4B2605A5-B5CE-4CBA-9A13-310B034B2F16}" srcOrd="0" destOrd="0" parTransId="{4C729DC7-0EEF-435A-BD81-0700DC9E44BB}" sibTransId="{C9D4DC7A-A14C-44FB-ADFF-CBD4163696A5}"/>
    <dgm:cxn modelId="{CAC77AAA-C24D-4EE5-AC1B-55908AEC21B3}" type="presOf" srcId="{6C0EECD7-AEC1-4F2E-A99E-16157A4F8066}" destId="{379E4C51-FB8D-45B7-9BF2-03690F162946}" srcOrd="0" destOrd="0" presId="urn:microsoft.com/office/officeart/2005/8/layout/chevron2"/>
    <dgm:cxn modelId="{6E124CFE-D0AB-48E7-9A3D-3D1FE9067DC6}" type="presOf" srcId="{26FC403A-9C94-40C1-B4E3-ED9C48421F7A}" destId="{76FAFF14-2D9D-4691-BD06-CBE7AE259D6B}" srcOrd="0" destOrd="0" presId="urn:microsoft.com/office/officeart/2005/8/layout/chevron2"/>
    <dgm:cxn modelId="{49B10F59-31DD-4A90-8FC4-60A4181C50AD}" type="presOf" srcId="{B2BD8D76-04D7-4CCD-80E2-4E601631D187}" destId="{A5DE4FAA-67F6-4356-AE40-88080272A202}" srcOrd="0" destOrd="0" presId="urn:microsoft.com/office/officeart/2005/8/layout/chevron2"/>
    <dgm:cxn modelId="{4B1FAB96-F9AA-4FFB-A0D3-52CC5D046437}" type="presOf" srcId="{4B2605A5-B5CE-4CBA-9A13-310B034B2F16}" destId="{A8259685-F59F-47F2-A4E0-4A23C0672AD2}" srcOrd="0" destOrd="0" presId="urn:microsoft.com/office/officeart/2005/8/layout/chevron2"/>
    <dgm:cxn modelId="{C5F7118D-055E-480C-A59F-73DD9A991207}" srcId="{B2BD8D76-04D7-4CCD-80E2-4E601631D187}" destId="{EDA64416-7EBC-4DB2-B0DB-C06CA5B98FD3}" srcOrd="2" destOrd="0" parTransId="{B3D953BF-488C-4CCC-BECC-F64909E8FA5A}" sibTransId="{B893EF27-5D03-444B-9C40-716D067128C1}"/>
    <dgm:cxn modelId="{A2E4C602-FBC3-48A2-BE4A-9BEA216A8146}" srcId="{B2BD8D76-04D7-4CCD-80E2-4E601631D187}" destId="{D44D384C-A168-4024-B3FB-038A37F6DA88}" srcOrd="0" destOrd="0" parTransId="{A8F78421-9507-4B30-BCC9-7461713D3220}" sibTransId="{06CEB1D3-4830-46B1-B5AE-3FD586D5189D}"/>
    <dgm:cxn modelId="{D6F1BD9C-8D06-4788-BCD7-1B37C2006968}" type="presOf" srcId="{8DD9D78D-5330-4DC0-A0E2-6C627694AF60}" destId="{2051D93D-13A4-41B4-BCD7-28B54F552587}" srcOrd="0" destOrd="0" presId="urn:microsoft.com/office/officeart/2005/8/layout/chevron2"/>
    <dgm:cxn modelId="{B43EC4A2-644F-4967-804C-DA68EFF187A3}" srcId="{B2BD8D76-04D7-4CCD-80E2-4E601631D187}" destId="{8A9ECFB0-707E-46A8-A12C-3D25F95EA29D}" srcOrd="3" destOrd="0" parTransId="{3EC76505-94C7-4553-A6E4-81592BF4B60C}" sibTransId="{5CB63C9C-94F9-42BD-8A05-553875F7E11F}"/>
    <dgm:cxn modelId="{2916CB4E-BFB8-4405-9980-B9F2392D98F7}" type="presOf" srcId="{B965D37B-2866-4CEC-BD9C-A33041EC765E}" destId="{D9B508B9-9976-40C8-A6A2-E7AF0E795561}" srcOrd="0" destOrd="0" presId="urn:microsoft.com/office/officeart/2005/8/layout/chevron2"/>
    <dgm:cxn modelId="{D2BE56B5-1940-460B-A222-7188334C4FEA}" srcId="{D44D384C-A168-4024-B3FB-038A37F6DA88}" destId="{6C0EECD7-AEC1-4F2E-A99E-16157A4F8066}" srcOrd="0" destOrd="0" parTransId="{A2B44F53-C326-4DAF-B470-0010FFD3A9FC}" sibTransId="{3683BE20-A6F6-47B8-B794-02DE3BE79B52}"/>
    <dgm:cxn modelId="{DDD2C7B2-A158-4E19-A7BD-B07194B6A49F}" srcId="{8DD9D78D-5330-4DC0-A0E2-6C627694AF60}" destId="{26FC403A-9C94-40C1-B4E3-ED9C48421F7A}" srcOrd="0" destOrd="0" parTransId="{0E6E0DA4-EB41-49F8-91E3-EBB859673483}" sibTransId="{E8F8A6BF-84F2-4B95-87F8-C5E4CA070283}"/>
    <dgm:cxn modelId="{1995D3CF-9B08-4434-A88B-0EA923DDDEE4}" type="presOf" srcId="{8A9ECFB0-707E-46A8-A12C-3D25F95EA29D}" destId="{176233ED-F43D-47C1-B211-45393131E8F4}" srcOrd="0" destOrd="0" presId="urn:microsoft.com/office/officeart/2005/8/layout/chevron2"/>
    <dgm:cxn modelId="{402B24F6-6FA7-416B-B453-C679A8B41BED}" srcId="{8A9ECFB0-707E-46A8-A12C-3D25F95EA29D}" destId="{B965D37B-2866-4CEC-BD9C-A33041EC765E}" srcOrd="0" destOrd="0" parTransId="{41B7D0D9-1115-4E25-B18C-453A57428D34}" sibTransId="{2886CC0E-05EB-44CE-B96D-3A6C15EBCE97}"/>
    <dgm:cxn modelId="{D4ACCB5D-92D6-4B2D-8D87-56ABE77770EA}" type="presParOf" srcId="{A5DE4FAA-67F6-4356-AE40-88080272A202}" destId="{A26D8BED-E25E-4D94-9AC7-241AA45A1A12}" srcOrd="0" destOrd="0" presId="urn:microsoft.com/office/officeart/2005/8/layout/chevron2"/>
    <dgm:cxn modelId="{CF074335-C9A6-45A4-9368-E71174982A42}" type="presParOf" srcId="{A26D8BED-E25E-4D94-9AC7-241AA45A1A12}" destId="{08F13173-671A-4CD1-BC82-DB8B0AEA29C6}" srcOrd="0" destOrd="0" presId="urn:microsoft.com/office/officeart/2005/8/layout/chevron2"/>
    <dgm:cxn modelId="{4ABF3F4F-923F-4AB2-B1B0-FDE094726035}" type="presParOf" srcId="{A26D8BED-E25E-4D94-9AC7-241AA45A1A12}" destId="{379E4C51-FB8D-45B7-9BF2-03690F162946}" srcOrd="1" destOrd="0" presId="urn:microsoft.com/office/officeart/2005/8/layout/chevron2"/>
    <dgm:cxn modelId="{C0916000-ECC0-46E6-B327-7F54ADDA2168}" type="presParOf" srcId="{A5DE4FAA-67F6-4356-AE40-88080272A202}" destId="{7DFBC5AA-6033-4F76-99D9-7159205385FC}" srcOrd="1" destOrd="0" presId="urn:microsoft.com/office/officeart/2005/8/layout/chevron2"/>
    <dgm:cxn modelId="{16800906-0606-4E19-93B2-D8A1704411C4}" type="presParOf" srcId="{A5DE4FAA-67F6-4356-AE40-88080272A202}" destId="{58BE7B40-7B1D-46BC-8F29-2FD48DC4C1EB}" srcOrd="2" destOrd="0" presId="urn:microsoft.com/office/officeart/2005/8/layout/chevron2"/>
    <dgm:cxn modelId="{71D1DFE4-4465-4AA9-BE72-6649BC8DE04D}" type="presParOf" srcId="{58BE7B40-7B1D-46BC-8F29-2FD48DC4C1EB}" destId="{2051D93D-13A4-41B4-BCD7-28B54F552587}" srcOrd="0" destOrd="0" presId="urn:microsoft.com/office/officeart/2005/8/layout/chevron2"/>
    <dgm:cxn modelId="{36EE3A96-8528-401D-B364-751D2D252FC1}" type="presParOf" srcId="{58BE7B40-7B1D-46BC-8F29-2FD48DC4C1EB}" destId="{76FAFF14-2D9D-4691-BD06-CBE7AE259D6B}" srcOrd="1" destOrd="0" presId="urn:microsoft.com/office/officeart/2005/8/layout/chevron2"/>
    <dgm:cxn modelId="{4099D507-59C1-4469-B123-D78FE8E7612E}" type="presParOf" srcId="{A5DE4FAA-67F6-4356-AE40-88080272A202}" destId="{9F46FEB0-D1B8-434B-9032-89D86F198663}" srcOrd="3" destOrd="0" presId="urn:microsoft.com/office/officeart/2005/8/layout/chevron2"/>
    <dgm:cxn modelId="{43E138DF-06A7-430D-B21F-023F928194C1}" type="presParOf" srcId="{A5DE4FAA-67F6-4356-AE40-88080272A202}" destId="{9AE0F637-6104-4C1B-B858-7FDF9721951E}" srcOrd="4" destOrd="0" presId="urn:microsoft.com/office/officeart/2005/8/layout/chevron2"/>
    <dgm:cxn modelId="{694D8ED2-14D9-45F6-B035-D201FE3520A2}" type="presParOf" srcId="{9AE0F637-6104-4C1B-B858-7FDF9721951E}" destId="{A7A3ED2E-40E8-45C9-B9FF-365F0B167809}" srcOrd="0" destOrd="0" presId="urn:microsoft.com/office/officeart/2005/8/layout/chevron2"/>
    <dgm:cxn modelId="{4A60FE8B-724B-4A1F-90F2-5DC92AC49CC5}" type="presParOf" srcId="{9AE0F637-6104-4C1B-B858-7FDF9721951E}" destId="{A8259685-F59F-47F2-A4E0-4A23C0672AD2}" srcOrd="1" destOrd="0" presId="urn:microsoft.com/office/officeart/2005/8/layout/chevron2"/>
    <dgm:cxn modelId="{3D9F44D8-AB77-4C5B-8158-FE4DF7566E76}" type="presParOf" srcId="{A5DE4FAA-67F6-4356-AE40-88080272A202}" destId="{3708EC5B-C5AB-4A75-9CE6-622AF69676EF}" srcOrd="5" destOrd="0" presId="urn:microsoft.com/office/officeart/2005/8/layout/chevron2"/>
    <dgm:cxn modelId="{9552D6A2-0B82-4112-8AB0-A3B33CD941F9}" type="presParOf" srcId="{A5DE4FAA-67F6-4356-AE40-88080272A202}" destId="{88088750-BC17-49DB-8627-11B15668D773}" srcOrd="6" destOrd="0" presId="urn:microsoft.com/office/officeart/2005/8/layout/chevron2"/>
    <dgm:cxn modelId="{69428DBB-B7C6-4CD2-8A1C-913FA1EE8F77}" type="presParOf" srcId="{88088750-BC17-49DB-8627-11B15668D773}" destId="{176233ED-F43D-47C1-B211-45393131E8F4}" srcOrd="0" destOrd="0" presId="urn:microsoft.com/office/officeart/2005/8/layout/chevron2"/>
    <dgm:cxn modelId="{E22ABF7A-90FA-4B15-9E19-20E4B0BC748E}" type="presParOf" srcId="{88088750-BC17-49DB-8627-11B15668D773}" destId="{D9B508B9-9976-40C8-A6A2-E7AF0E795561}"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9C00B4-B0F4-4AED-8F91-A9A5B74C358A}" type="doc">
      <dgm:prSet loTypeId="urn:microsoft.com/office/officeart/2005/8/layout/StepDownProcess" loCatId="process" qsTypeId="urn:microsoft.com/office/officeart/2005/8/quickstyle/3d3" qsCatId="3D" csTypeId="urn:microsoft.com/office/officeart/2005/8/colors/colorful5" csCatId="colorful" phldr="1"/>
      <dgm:spPr/>
      <dgm:t>
        <a:bodyPr/>
        <a:lstStyle/>
        <a:p>
          <a:endParaRPr lang="es-MX"/>
        </a:p>
      </dgm:t>
    </dgm:pt>
    <dgm:pt modelId="{C802CEFC-FB6D-4776-BF31-845DC4DABD67}">
      <dgm:prSet phldrT="[Texto]" custT="1"/>
      <dgm:spPr/>
      <dgm:t>
        <a:bodyPr/>
        <a:lstStyle/>
        <a:p>
          <a:r>
            <a:rPr lang="es-MX" sz="1800" dirty="0" smtClean="0"/>
            <a:t>Circulante </a:t>
          </a:r>
          <a:endParaRPr lang="es-MX" sz="1800" dirty="0"/>
        </a:p>
      </dgm:t>
    </dgm:pt>
    <dgm:pt modelId="{8AB1C976-E773-4C5E-A350-EB3F63C9CFC2}" type="parTrans" cxnId="{F50503E1-C780-400A-8E9D-89C4BBEC7E7E}">
      <dgm:prSet/>
      <dgm:spPr/>
      <dgm:t>
        <a:bodyPr/>
        <a:lstStyle/>
        <a:p>
          <a:endParaRPr lang="es-MX" sz="1800"/>
        </a:p>
      </dgm:t>
    </dgm:pt>
    <dgm:pt modelId="{D53F66BB-0474-4731-9CD1-0A1F2C077709}" type="sibTrans" cxnId="{F50503E1-C780-400A-8E9D-89C4BBEC7E7E}">
      <dgm:prSet/>
      <dgm:spPr/>
      <dgm:t>
        <a:bodyPr/>
        <a:lstStyle/>
        <a:p>
          <a:endParaRPr lang="es-MX" sz="1800"/>
        </a:p>
      </dgm:t>
    </dgm:pt>
    <dgm:pt modelId="{24978485-EB3C-439B-BA0C-87770BBFCF97}">
      <dgm:prSet phldrT="[Texto]" custT="1"/>
      <dgm:spPr/>
      <dgm:t>
        <a:bodyPr/>
        <a:lstStyle/>
        <a:p>
          <a:r>
            <a:rPr lang="es-MX" sz="1800" dirty="0" smtClean="0"/>
            <a:t>liquidez</a:t>
          </a:r>
          <a:endParaRPr lang="es-MX" sz="1800" dirty="0"/>
        </a:p>
      </dgm:t>
    </dgm:pt>
    <dgm:pt modelId="{2750F4E5-030A-47C8-80EB-C70816534E1A}" type="parTrans" cxnId="{993F688D-8271-4992-B7CA-A60BB980D660}">
      <dgm:prSet/>
      <dgm:spPr/>
      <dgm:t>
        <a:bodyPr/>
        <a:lstStyle/>
        <a:p>
          <a:endParaRPr lang="es-MX" sz="1800"/>
        </a:p>
      </dgm:t>
    </dgm:pt>
    <dgm:pt modelId="{9AB5C21A-18A2-4DBC-A023-0AF1E45A10F5}" type="sibTrans" cxnId="{993F688D-8271-4992-B7CA-A60BB980D660}">
      <dgm:prSet/>
      <dgm:spPr/>
      <dgm:t>
        <a:bodyPr/>
        <a:lstStyle/>
        <a:p>
          <a:endParaRPr lang="es-MX" sz="1800"/>
        </a:p>
      </dgm:t>
    </dgm:pt>
    <dgm:pt modelId="{08452427-4948-4425-8726-B04DACD22D4E}">
      <dgm:prSet phldrT="[Texto]" custT="1"/>
      <dgm:spPr/>
      <dgm:t>
        <a:bodyPr/>
        <a:lstStyle/>
        <a:p>
          <a:r>
            <a:rPr lang="es-MX" sz="1800" dirty="0" smtClean="0"/>
            <a:t>Fijo </a:t>
          </a:r>
          <a:endParaRPr lang="es-MX" sz="1800" dirty="0"/>
        </a:p>
      </dgm:t>
    </dgm:pt>
    <dgm:pt modelId="{5BFF05A3-CFBE-4E30-8A4E-37149EB68F1A}" type="parTrans" cxnId="{B40BFA7A-713B-4710-AD2D-4E3497E6F61A}">
      <dgm:prSet/>
      <dgm:spPr/>
      <dgm:t>
        <a:bodyPr/>
        <a:lstStyle/>
        <a:p>
          <a:endParaRPr lang="es-MX" sz="1800"/>
        </a:p>
      </dgm:t>
    </dgm:pt>
    <dgm:pt modelId="{A55B78B5-F01D-4EE6-ADB5-2CCC2556211F}" type="sibTrans" cxnId="{B40BFA7A-713B-4710-AD2D-4E3497E6F61A}">
      <dgm:prSet/>
      <dgm:spPr/>
      <dgm:t>
        <a:bodyPr/>
        <a:lstStyle/>
        <a:p>
          <a:endParaRPr lang="es-MX" sz="1800"/>
        </a:p>
      </dgm:t>
    </dgm:pt>
    <dgm:pt modelId="{94FE96B4-D047-4380-A1EA-6493C11B1522}">
      <dgm:prSet phldrT="[Texto]" custT="1"/>
      <dgm:spPr/>
      <dgm:t>
        <a:bodyPr/>
        <a:lstStyle/>
        <a:p>
          <a:r>
            <a:rPr lang="es-MX" sz="1800" dirty="0" smtClean="0"/>
            <a:t>Tangibles </a:t>
          </a:r>
          <a:endParaRPr lang="es-MX" sz="1800" dirty="0"/>
        </a:p>
      </dgm:t>
    </dgm:pt>
    <dgm:pt modelId="{FE55DE00-6BE8-4095-8568-2CAFFED6D331}" type="parTrans" cxnId="{819D19D0-60E8-43DB-A63B-7C515409AE6F}">
      <dgm:prSet/>
      <dgm:spPr/>
      <dgm:t>
        <a:bodyPr/>
        <a:lstStyle/>
        <a:p>
          <a:endParaRPr lang="es-MX" sz="1800"/>
        </a:p>
      </dgm:t>
    </dgm:pt>
    <dgm:pt modelId="{3F2AC61A-CC95-4B40-9FCF-A54D98210EBC}" type="sibTrans" cxnId="{819D19D0-60E8-43DB-A63B-7C515409AE6F}">
      <dgm:prSet/>
      <dgm:spPr/>
      <dgm:t>
        <a:bodyPr/>
        <a:lstStyle/>
        <a:p>
          <a:endParaRPr lang="es-MX" sz="1800"/>
        </a:p>
      </dgm:t>
    </dgm:pt>
    <dgm:pt modelId="{9E09C44B-1B83-43D6-B8F7-7C305FF6044A}">
      <dgm:prSet phldrT="[Texto]" custT="1"/>
      <dgm:spPr/>
      <dgm:t>
        <a:bodyPr/>
        <a:lstStyle/>
        <a:p>
          <a:r>
            <a:rPr lang="es-MX" sz="1800" dirty="0" smtClean="0"/>
            <a:t>Diferido </a:t>
          </a:r>
          <a:endParaRPr lang="es-MX" sz="1800" dirty="0"/>
        </a:p>
      </dgm:t>
    </dgm:pt>
    <dgm:pt modelId="{E9F55724-F71B-4CC5-B5BC-8D7EFA0B7EE1}" type="parTrans" cxnId="{A1235057-9324-4CCF-BD6C-C97A3290A6F8}">
      <dgm:prSet/>
      <dgm:spPr/>
      <dgm:t>
        <a:bodyPr/>
        <a:lstStyle/>
        <a:p>
          <a:endParaRPr lang="es-MX" sz="1800"/>
        </a:p>
      </dgm:t>
    </dgm:pt>
    <dgm:pt modelId="{D68EE0C5-A3F2-495F-8B10-307C4E53D696}" type="sibTrans" cxnId="{A1235057-9324-4CCF-BD6C-C97A3290A6F8}">
      <dgm:prSet/>
      <dgm:spPr/>
      <dgm:t>
        <a:bodyPr/>
        <a:lstStyle/>
        <a:p>
          <a:endParaRPr lang="es-MX" sz="1800"/>
        </a:p>
      </dgm:t>
    </dgm:pt>
    <dgm:pt modelId="{CA6EF3DD-08E8-4425-A3FF-5373F703B54D}">
      <dgm:prSet phldrT="[Texto]" custT="1"/>
      <dgm:spPr/>
      <dgm:t>
        <a:bodyPr/>
        <a:lstStyle/>
        <a:p>
          <a:r>
            <a:rPr lang="es-MX" sz="1800" dirty="0" smtClean="0"/>
            <a:t>Intangibles </a:t>
          </a:r>
          <a:endParaRPr lang="es-MX" sz="1800" dirty="0"/>
        </a:p>
      </dgm:t>
    </dgm:pt>
    <dgm:pt modelId="{FC661903-0568-4234-B4CA-CEA0E5B367CE}" type="parTrans" cxnId="{6E15E858-F8BF-40A4-A963-7D978C87C36D}">
      <dgm:prSet/>
      <dgm:spPr/>
      <dgm:t>
        <a:bodyPr/>
        <a:lstStyle/>
        <a:p>
          <a:endParaRPr lang="es-MX" sz="1800"/>
        </a:p>
      </dgm:t>
    </dgm:pt>
    <dgm:pt modelId="{93F09BEF-E9EF-44CC-959C-A731F34E73A8}" type="sibTrans" cxnId="{6E15E858-F8BF-40A4-A963-7D978C87C36D}">
      <dgm:prSet/>
      <dgm:spPr/>
      <dgm:t>
        <a:bodyPr/>
        <a:lstStyle/>
        <a:p>
          <a:endParaRPr lang="es-MX" sz="1800"/>
        </a:p>
      </dgm:t>
    </dgm:pt>
    <dgm:pt modelId="{53930B61-EE02-4A77-8BE3-991FBED43ECD}">
      <dgm:prSet phldrT="[Texto]" custT="1"/>
      <dgm:spPr/>
      <dgm:t>
        <a:bodyPr/>
        <a:lstStyle/>
        <a:p>
          <a:r>
            <a:rPr lang="es-MX" sz="1800" dirty="0" smtClean="0"/>
            <a:t>Depreciación </a:t>
          </a:r>
          <a:endParaRPr lang="es-MX" sz="1800" dirty="0"/>
        </a:p>
      </dgm:t>
    </dgm:pt>
    <dgm:pt modelId="{AE6A556B-39DE-42A1-B825-16B78F516AA9}" type="parTrans" cxnId="{87AB24D2-880C-4E5B-ACB3-DED525CB6F5B}">
      <dgm:prSet/>
      <dgm:spPr/>
      <dgm:t>
        <a:bodyPr/>
        <a:lstStyle/>
        <a:p>
          <a:endParaRPr lang="es-MX" sz="1800"/>
        </a:p>
      </dgm:t>
    </dgm:pt>
    <dgm:pt modelId="{EBF25E9F-A278-4424-886F-C1C02C3989DB}" type="sibTrans" cxnId="{87AB24D2-880C-4E5B-ACB3-DED525CB6F5B}">
      <dgm:prSet/>
      <dgm:spPr/>
      <dgm:t>
        <a:bodyPr/>
        <a:lstStyle/>
        <a:p>
          <a:endParaRPr lang="es-MX" sz="1800"/>
        </a:p>
      </dgm:t>
    </dgm:pt>
    <dgm:pt modelId="{32D19473-060F-49A2-9BC1-B6A06BB9B33C}">
      <dgm:prSet phldrT="[Texto]" custT="1"/>
      <dgm:spPr/>
      <dgm:t>
        <a:bodyPr/>
        <a:lstStyle/>
        <a:p>
          <a:r>
            <a:rPr lang="es-MX" sz="1800" dirty="0" smtClean="0"/>
            <a:t>Gastos</a:t>
          </a:r>
          <a:endParaRPr lang="es-MX" sz="1800" dirty="0"/>
        </a:p>
      </dgm:t>
    </dgm:pt>
    <dgm:pt modelId="{C3C84A93-25D6-4C79-BAA7-955C2A9E85C1}" type="parTrans" cxnId="{EA44D9B9-868D-4B13-BB9A-35F71F57B595}">
      <dgm:prSet/>
      <dgm:spPr/>
      <dgm:t>
        <a:bodyPr/>
        <a:lstStyle/>
        <a:p>
          <a:endParaRPr lang="es-MX" sz="1800"/>
        </a:p>
      </dgm:t>
    </dgm:pt>
    <dgm:pt modelId="{E6905DB6-8D33-4706-AC51-4F74BEC7C8DF}" type="sibTrans" cxnId="{EA44D9B9-868D-4B13-BB9A-35F71F57B595}">
      <dgm:prSet/>
      <dgm:spPr/>
      <dgm:t>
        <a:bodyPr/>
        <a:lstStyle/>
        <a:p>
          <a:endParaRPr lang="es-MX" sz="1800"/>
        </a:p>
      </dgm:t>
    </dgm:pt>
    <dgm:pt modelId="{C4F72516-2590-4014-A030-2166579B065E}">
      <dgm:prSet phldrT="[Texto]" custT="1"/>
      <dgm:spPr/>
      <dgm:t>
        <a:bodyPr/>
        <a:lstStyle/>
        <a:p>
          <a:r>
            <a:rPr lang="es-MX" sz="1800" dirty="0" smtClean="0"/>
            <a:t>Amortización </a:t>
          </a:r>
          <a:endParaRPr lang="es-MX" sz="1800" dirty="0"/>
        </a:p>
      </dgm:t>
    </dgm:pt>
    <dgm:pt modelId="{0D16A46A-2918-46C8-9A2C-6C1211CB5124}" type="parTrans" cxnId="{2CE2CE9D-704E-4719-AF76-D675B44F88DC}">
      <dgm:prSet/>
      <dgm:spPr/>
      <dgm:t>
        <a:bodyPr/>
        <a:lstStyle/>
        <a:p>
          <a:endParaRPr lang="es-MX" sz="1800"/>
        </a:p>
      </dgm:t>
    </dgm:pt>
    <dgm:pt modelId="{DA4BC6C3-AAAF-47FC-ACE4-B88CB1B484E4}" type="sibTrans" cxnId="{2CE2CE9D-704E-4719-AF76-D675B44F88DC}">
      <dgm:prSet/>
      <dgm:spPr/>
      <dgm:t>
        <a:bodyPr/>
        <a:lstStyle/>
        <a:p>
          <a:endParaRPr lang="es-MX" sz="1800"/>
        </a:p>
      </dgm:t>
    </dgm:pt>
    <dgm:pt modelId="{8101D153-1B90-49D4-A9A2-A1B606FCEA3A}" type="pres">
      <dgm:prSet presAssocID="{9B9C00B4-B0F4-4AED-8F91-A9A5B74C358A}" presName="rootnode" presStyleCnt="0">
        <dgm:presLayoutVars>
          <dgm:chMax/>
          <dgm:chPref/>
          <dgm:dir/>
          <dgm:animLvl val="lvl"/>
        </dgm:presLayoutVars>
      </dgm:prSet>
      <dgm:spPr/>
      <dgm:t>
        <a:bodyPr/>
        <a:lstStyle/>
        <a:p>
          <a:endParaRPr lang="es-MX"/>
        </a:p>
      </dgm:t>
    </dgm:pt>
    <dgm:pt modelId="{014321F2-FCE4-4B5F-84C5-DE35DB13E526}" type="pres">
      <dgm:prSet presAssocID="{C802CEFC-FB6D-4776-BF31-845DC4DABD67}" presName="composite" presStyleCnt="0"/>
      <dgm:spPr/>
      <dgm:t>
        <a:bodyPr/>
        <a:lstStyle/>
        <a:p>
          <a:endParaRPr lang="es-ES"/>
        </a:p>
      </dgm:t>
    </dgm:pt>
    <dgm:pt modelId="{F3666294-801C-48B6-AE4B-60585B787A1D}" type="pres">
      <dgm:prSet presAssocID="{C802CEFC-FB6D-4776-BF31-845DC4DABD67}" presName="bentUpArrow1" presStyleLbl="alignImgPlace1" presStyleIdx="0" presStyleCnt="2"/>
      <dgm:spPr/>
      <dgm:t>
        <a:bodyPr/>
        <a:lstStyle/>
        <a:p>
          <a:endParaRPr lang="es-ES"/>
        </a:p>
      </dgm:t>
    </dgm:pt>
    <dgm:pt modelId="{1E5748E4-8948-4608-AFE6-F1F5FE1394D5}" type="pres">
      <dgm:prSet presAssocID="{C802CEFC-FB6D-4776-BF31-845DC4DABD67}" presName="ParentText" presStyleLbl="node1" presStyleIdx="0" presStyleCnt="3">
        <dgm:presLayoutVars>
          <dgm:chMax val="1"/>
          <dgm:chPref val="1"/>
          <dgm:bulletEnabled val="1"/>
        </dgm:presLayoutVars>
      </dgm:prSet>
      <dgm:spPr/>
      <dgm:t>
        <a:bodyPr/>
        <a:lstStyle/>
        <a:p>
          <a:endParaRPr lang="es-MX"/>
        </a:p>
      </dgm:t>
    </dgm:pt>
    <dgm:pt modelId="{3BEAC6F9-DE74-46C3-B3C5-E4ADB02A5704}" type="pres">
      <dgm:prSet presAssocID="{C802CEFC-FB6D-4776-BF31-845DC4DABD67}" presName="ChildText" presStyleLbl="revTx" presStyleIdx="0" presStyleCnt="3" custScaleX="232654" custLinFactNeighborX="70192" custLinFactNeighborY="2631">
        <dgm:presLayoutVars>
          <dgm:chMax val="0"/>
          <dgm:chPref val="0"/>
          <dgm:bulletEnabled val="1"/>
        </dgm:presLayoutVars>
      </dgm:prSet>
      <dgm:spPr/>
      <dgm:t>
        <a:bodyPr/>
        <a:lstStyle/>
        <a:p>
          <a:endParaRPr lang="es-MX"/>
        </a:p>
      </dgm:t>
    </dgm:pt>
    <dgm:pt modelId="{BBA1F8C3-48C5-4A57-BE18-B6C0A421A553}" type="pres">
      <dgm:prSet presAssocID="{D53F66BB-0474-4731-9CD1-0A1F2C077709}" presName="sibTrans" presStyleCnt="0"/>
      <dgm:spPr/>
      <dgm:t>
        <a:bodyPr/>
        <a:lstStyle/>
        <a:p>
          <a:endParaRPr lang="es-ES"/>
        </a:p>
      </dgm:t>
    </dgm:pt>
    <dgm:pt modelId="{36EDEE9A-4925-4114-BCAA-62549BB9B8DE}" type="pres">
      <dgm:prSet presAssocID="{08452427-4948-4425-8726-B04DACD22D4E}" presName="composite" presStyleCnt="0"/>
      <dgm:spPr/>
      <dgm:t>
        <a:bodyPr/>
        <a:lstStyle/>
        <a:p>
          <a:endParaRPr lang="es-ES"/>
        </a:p>
      </dgm:t>
    </dgm:pt>
    <dgm:pt modelId="{73394F6B-9FB4-4C25-AA56-9F38E8FC57C8}" type="pres">
      <dgm:prSet presAssocID="{08452427-4948-4425-8726-B04DACD22D4E}" presName="bentUpArrow1" presStyleLbl="alignImgPlace1" presStyleIdx="1" presStyleCnt="2"/>
      <dgm:spPr/>
      <dgm:t>
        <a:bodyPr/>
        <a:lstStyle/>
        <a:p>
          <a:endParaRPr lang="es-ES"/>
        </a:p>
      </dgm:t>
    </dgm:pt>
    <dgm:pt modelId="{D9391019-12C3-42D5-9D11-30EEE576C9D1}" type="pres">
      <dgm:prSet presAssocID="{08452427-4948-4425-8726-B04DACD22D4E}" presName="ParentText" presStyleLbl="node1" presStyleIdx="1" presStyleCnt="3">
        <dgm:presLayoutVars>
          <dgm:chMax val="1"/>
          <dgm:chPref val="1"/>
          <dgm:bulletEnabled val="1"/>
        </dgm:presLayoutVars>
      </dgm:prSet>
      <dgm:spPr/>
      <dgm:t>
        <a:bodyPr/>
        <a:lstStyle/>
        <a:p>
          <a:endParaRPr lang="es-MX"/>
        </a:p>
      </dgm:t>
    </dgm:pt>
    <dgm:pt modelId="{A9617068-FB3F-4124-ABE2-9A475BAC0A18}" type="pres">
      <dgm:prSet presAssocID="{08452427-4948-4425-8726-B04DACD22D4E}" presName="ChildText" presStyleLbl="revTx" presStyleIdx="1" presStyleCnt="3" custScaleX="327006" custLinFactX="18708" custLinFactNeighborX="100000" custLinFactNeighborY="-9598">
        <dgm:presLayoutVars>
          <dgm:chMax val="0"/>
          <dgm:chPref val="0"/>
          <dgm:bulletEnabled val="1"/>
        </dgm:presLayoutVars>
      </dgm:prSet>
      <dgm:spPr/>
      <dgm:t>
        <a:bodyPr/>
        <a:lstStyle/>
        <a:p>
          <a:endParaRPr lang="es-MX"/>
        </a:p>
      </dgm:t>
    </dgm:pt>
    <dgm:pt modelId="{C44642F7-C7DA-4BCD-A192-B43D8819DA14}" type="pres">
      <dgm:prSet presAssocID="{A55B78B5-F01D-4EE6-ADB5-2CCC2556211F}" presName="sibTrans" presStyleCnt="0"/>
      <dgm:spPr/>
      <dgm:t>
        <a:bodyPr/>
        <a:lstStyle/>
        <a:p>
          <a:endParaRPr lang="es-ES"/>
        </a:p>
      </dgm:t>
    </dgm:pt>
    <dgm:pt modelId="{333B286C-FBE6-4E71-86B3-23E9035F1603}" type="pres">
      <dgm:prSet presAssocID="{9E09C44B-1B83-43D6-B8F7-7C305FF6044A}" presName="composite" presStyleCnt="0"/>
      <dgm:spPr/>
      <dgm:t>
        <a:bodyPr/>
        <a:lstStyle/>
        <a:p>
          <a:endParaRPr lang="es-ES"/>
        </a:p>
      </dgm:t>
    </dgm:pt>
    <dgm:pt modelId="{D83A6D07-2810-42C0-82E4-04C4A9F021D6}" type="pres">
      <dgm:prSet presAssocID="{9E09C44B-1B83-43D6-B8F7-7C305FF6044A}" presName="ParentText" presStyleLbl="node1" presStyleIdx="2" presStyleCnt="3" custLinFactNeighborX="-25087" custLinFactNeighborY="1882">
        <dgm:presLayoutVars>
          <dgm:chMax val="1"/>
          <dgm:chPref val="1"/>
          <dgm:bulletEnabled val="1"/>
        </dgm:presLayoutVars>
      </dgm:prSet>
      <dgm:spPr/>
      <dgm:t>
        <a:bodyPr/>
        <a:lstStyle/>
        <a:p>
          <a:endParaRPr lang="es-MX"/>
        </a:p>
      </dgm:t>
    </dgm:pt>
    <dgm:pt modelId="{A289B5DE-2B74-4C61-AB3F-FD21BFB73E1A}" type="pres">
      <dgm:prSet presAssocID="{9E09C44B-1B83-43D6-B8F7-7C305FF6044A}" presName="FinalChildText" presStyleLbl="revTx" presStyleIdx="2" presStyleCnt="3" custScaleX="330559" custLinFactX="15339" custLinFactNeighborX="100000" custLinFactNeighborY="1327">
        <dgm:presLayoutVars>
          <dgm:chMax val="0"/>
          <dgm:chPref val="0"/>
          <dgm:bulletEnabled val="1"/>
        </dgm:presLayoutVars>
      </dgm:prSet>
      <dgm:spPr/>
      <dgm:t>
        <a:bodyPr/>
        <a:lstStyle/>
        <a:p>
          <a:endParaRPr lang="es-MX"/>
        </a:p>
      </dgm:t>
    </dgm:pt>
  </dgm:ptLst>
  <dgm:cxnLst>
    <dgm:cxn modelId="{87AB24D2-880C-4E5B-ACB3-DED525CB6F5B}" srcId="{08452427-4948-4425-8726-B04DACD22D4E}" destId="{53930B61-EE02-4A77-8BE3-991FBED43ECD}" srcOrd="1" destOrd="0" parTransId="{AE6A556B-39DE-42A1-B825-16B78F516AA9}" sibTransId="{EBF25E9F-A278-4424-886F-C1C02C3989DB}"/>
    <dgm:cxn modelId="{EA44D9B9-868D-4B13-BB9A-35F71F57B595}" srcId="{9E09C44B-1B83-43D6-B8F7-7C305FF6044A}" destId="{32D19473-060F-49A2-9BC1-B6A06BB9B33C}" srcOrd="1" destOrd="0" parTransId="{C3C84A93-25D6-4C79-BAA7-955C2A9E85C1}" sibTransId="{E6905DB6-8D33-4706-AC51-4F74BEC7C8DF}"/>
    <dgm:cxn modelId="{5D9D034F-FCDC-4FBD-81A5-F2BDFBB1C31B}" type="presOf" srcId="{9B9C00B4-B0F4-4AED-8F91-A9A5B74C358A}" destId="{8101D153-1B90-49D4-A9A2-A1B606FCEA3A}" srcOrd="0" destOrd="0" presId="urn:microsoft.com/office/officeart/2005/8/layout/StepDownProcess"/>
    <dgm:cxn modelId="{49B7CA56-4E81-41A2-B185-50C90DE3070D}" type="presOf" srcId="{9E09C44B-1B83-43D6-B8F7-7C305FF6044A}" destId="{D83A6D07-2810-42C0-82E4-04C4A9F021D6}" srcOrd="0" destOrd="0" presId="urn:microsoft.com/office/officeart/2005/8/layout/StepDownProcess"/>
    <dgm:cxn modelId="{0308D980-34F4-426B-9BE3-7DC662D40617}" type="presOf" srcId="{C802CEFC-FB6D-4776-BF31-845DC4DABD67}" destId="{1E5748E4-8948-4608-AFE6-F1F5FE1394D5}" srcOrd="0" destOrd="0" presId="urn:microsoft.com/office/officeart/2005/8/layout/StepDownProcess"/>
    <dgm:cxn modelId="{1391A3F9-90AC-4376-AB51-24A497CBB78E}" type="presOf" srcId="{08452427-4948-4425-8726-B04DACD22D4E}" destId="{D9391019-12C3-42D5-9D11-30EEE576C9D1}" srcOrd="0" destOrd="0" presId="urn:microsoft.com/office/officeart/2005/8/layout/StepDownProcess"/>
    <dgm:cxn modelId="{819D19D0-60E8-43DB-A63B-7C515409AE6F}" srcId="{08452427-4948-4425-8726-B04DACD22D4E}" destId="{94FE96B4-D047-4380-A1EA-6493C11B1522}" srcOrd="0" destOrd="0" parTransId="{FE55DE00-6BE8-4095-8568-2CAFFED6D331}" sibTransId="{3F2AC61A-CC95-4B40-9FCF-A54D98210EBC}"/>
    <dgm:cxn modelId="{143207D5-15CA-4050-9B81-C72EE508E3B2}" type="presOf" srcId="{32D19473-060F-49A2-9BC1-B6A06BB9B33C}" destId="{A289B5DE-2B74-4C61-AB3F-FD21BFB73E1A}" srcOrd="0" destOrd="1" presId="urn:microsoft.com/office/officeart/2005/8/layout/StepDownProcess"/>
    <dgm:cxn modelId="{6FB763FA-1D0F-4002-B10D-A71FB7A9FE02}" type="presOf" srcId="{94FE96B4-D047-4380-A1EA-6493C11B1522}" destId="{A9617068-FB3F-4124-ABE2-9A475BAC0A18}" srcOrd="0" destOrd="0" presId="urn:microsoft.com/office/officeart/2005/8/layout/StepDownProcess"/>
    <dgm:cxn modelId="{A1235057-9324-4CCF-BD6C-C97A3290A6F8}" srcId="{9B9C00B4-B0F4-4AED-8F91-A9A5B74C358A}" destId="{9E09C44B-1B83-43D6-B8F7-7C305FF6044A}" srcOrd="2" destOrd="0" parTransId="{E9F55724-F71B-4CC5-B5BC-8D7EFA0B7EE1}" sibTransId="{D68EE0C5-A3F2-495F-8B10-307C4E53D696}"/>
    <dgm:cxn modelId="{28ECF415-EB72-4303-B9D8-679DC60F0163}" type="presOf" srcId="{CA6EF3DD-08E8-4425-A3FF-5373F703B54D}" destId="{A289B5DE-2B74-4C61-AB3F-FD21BFB73E1A}" srcOrd="0" destOrd="0" presId="urn:microsoft.com/office/officeart/2005/8/layout/StepDownProcess"/>
    <dgm:cxn modelId="{6E15E858-F8BF-40A4-A963-7D978C87C36D}" srcId="{9E09C44B-1B83-43D6-B8F7-7C305FF6044A}" destId="{CA6EF3DD-08E8-4425-A3FF-5373F703B54D}" srcOrd="0" destOrd="0" parTransId="{FC661903-0568-4234-B4CA-CEA0E5B367CE}" sibTransId="{93F09BEF-E9EF-44CC-959C-A731F34E73A8}"/>
    <dgm:cxn modelId="{B40BFA7A-713B-4710-AD2D-4E3497E6F61A}" srcId="{9B9C00B4-B0F4-4AED-8F91-A9A5B74C358A}" destId="{08452427-4948-4425-8726-B04DACD22D4E}" srcOrd="1" destOrd="0" parTransId="{5BFF05A3-CFBE-4E30-8A4E-37149EB68F1A}" sibTransId="{A55B78B5-F01D-4EE6-ADB5-2CCC2556211F}"/>
    <dgm:cxn modelId="{993F688D-8271-4992-B7CA-A60BB980D660}" srcId="{C802CEFC-FB6D-4776-BF31-845DC4DABD67}" destId="{24978485-EB3C-439B-BA0C-87770BBFCF97}" srcOrd="0" destOrd="0" parTransId="{2750F4E5-030A-47C8-80EB-C70816534E1A}" sibTransId="{9AB5C21A-18A2-4DBC-A023-0AF1E45A10F5}"/>
    <dgm:cxn modelId="{ACCF602F-5C04-40CC-AC54-5A14FFD1013F}" type="presOf" srcId="{24978485-EB3C-439B-BA0C-87770BBFCF97}" destId="{3BEAC6F9-DE74-46C3-B3C5-E4ADB02A5704}" srcOrd="0" destOrd="0" presId="urn:microsoft.com/office/officeart/2005/8/layout/StepDownProcess"/>
    <dgm:cxn modelId="{2CE2CE9D-704E-4719-AF76-D675B44F88DC}" srcId="{9E09C44B-1B83-43D6-B8F7-7C305FF6044A}" destId="{C4F72516-2590-4014-A030-2166579B065E}" srcOrd="2" destOrd="0" parTransId="{0D16A46A-2918-46C8-9A2C-6C1211CB5124}" sibTransId="{DA4BC6C3-AAAF-47FC-ACE4-B88CB1B484E4}"/>
    <dgm:cxn modelId="{C8A306B7-E1BF-4200-9CE8-5CE330891348}" type="presOf" srcId="{53930B61-EE02-4A77-8BE3-991FBED43ECD}" destId="{A9617068-FB3F-4124-ABE2-9A475BAC0A18}" srcOrd="0" destOrd="1" presId="urn:microsoft.com/office/officeart/2005/8/layout/StepDownProcess"/>
    <dgm:cxn modelId="{1DDF40F0-003E-4E26-8063-78B75612D8AF}" type="presOf" srcId="{C4F72516-2590-4014-A030-2166579B065E}" destId="{A289B5DE-2B74-4C61-AB3F-FD21BFB73E1A}" srcOrd="0" destOrd="2" presId="urn:microsoft.com/office/officeart/2005/8/layout/StepDownProcess"/>
    <dgm:cxn modelId="{F50503E1-C780-400A-8E9D-89C4BBEC7E7E}" srcId="{9B9C00B4-B0F4-4AED-8F91-A9A5B74C358A}" destId="{C802CEFC-FB6D-4776-BF31-845DC4DABD67}" srcOrd="0" destOrd="0" parTransId="{8AB1C976-E773-4C5E-A350-EB3F63C9CFC2}" sibTransId="{D53F66BB-0474-4731-9CD1-0A1F2C077709}"/>
    <dgm:cxn modelId="{75854CB2-ADAB-4366-B616-B4078139063A}" type="presParOf" srcId="{8101D153-1B90-49D4-A9A2-A1B606FCEA3A}" destId="{014321F2-FCE4-4B5F-84C5-DE35DB13E526}" srcOrd="0" destOrd="0" presId="urn:microsoft.com/office/officeart/2005/8/layout/StepDownProcess"/>
    <dgm:cxn modelId="{AA0DBA02-F313-4845-B618-C5B154BEE3B9}" type="presParOf" srcId="{014321F2-FCE4-4B5F-84C5-DE35DB13E526}" destId="{F3666294-801C-48B6-AE4B-60585B787A1D}" srcOrd="0" destOrd="0" presId="urn:microsoft.com/office/officeart/2005/8/layout/StepDownProcess"/>
    <dgm:cxn modelId="{37FF78EF-F82A-4298-B37C-53348801ABC9}" type="presParOf" srcId="{014321F2-FCE4-4B5F-84C5-DE35DB13E526}" destId="{1E5748E4-8948-4608-AFE6-F1F5FE1394D5}" srcOrd="1" destOrd="0" presId="urn:microsoft.com/office/officeart/2005/8/layout/StepDownProcess"/>
    <dgm:cxn modelId="{39DE4698-4C85-4331-A2CD-F561628D5D02}" type="presParOf" srcId="{014321F2-FCE4-4B5F-84C5-DE35DB13E526}" destId="{3BEAC6F9-DE74-46C3-B3C5-E4ADB02A5704}" srcOrd="2" destOrd="0" presId="urn:microsoft.com/office/officeart/2005/8/layout/StepDownProcess"/>
    <dgm:cxn modelId="{4057A228-45F8-4C50-8E09-0FBE42B82C63}" type="presParOf" srcId="{8101D153-1B90-49D4-A9A2-A1B606FCEA3A}" destId="{BBA1F8C3-48C5-4A57-BE18-B6C0A421A553}" srcOrd="1" destOrd="0" presId="urn:microsoft.com/office/officeart/2005/8/layout/StepDownProcess"/>
    <dgm:cxn modelId="{1DDCDBD2-DC28-4A66-817A-3C1D2409C3FA}" type="presParOf" srcId="{8101D153-1B90-49D4-A9A2-A1B606FCEA3A}" destId="{36EDEE9A-4925-4114-BCAA-62549BB9B8DE}" srcOrd="2" destOrd="0" presId="urn:microsoft.com/office/officeart/2005/8/layout/StepDownProcess"/>
    <dgm:cxn modelId="{ED224F9F-FE9C-44B2-9564-FAAA724CF6F0}" type="presParOf" srcId="{36EDEE9A-4925-4114-BCAA-62549BB9B8DE}" destId="{73394F6B-9FB4-4C25-AA56-9F38E8FC57C8}" srcOrd="0" destOrd="0" presId="urn:microsoft.com/office/officeart/2005/8/layout/StepDownProcess"/>
    <dgm:cxn modelId="{55BB4335-B2CE-41C7-92A3-A6F263489760}" type="presParOf" srcId="{36EDEE9A-4925-4114-BCAA-62549BB9B8DE}" destId="{D9391019-12C3-42D5-9D11-30EEE576C9D1}" srcOrd="1" destOrd="0" presId="urn:microsoft.com/office/officeart/2005/8/layout/StepDownProcess"/>
    <dgm:cxn modelId="{115DE0C0-D85F-4752-B467-4E3E763CFA17}" type="presParOf" srcId="{36EDEE9A-4925-4114-BCAA-62549BB9B8DE}" destId="{A9617068-FB3F-4124-ABE2-9A475BAC0A18}" srcOrd="2" destOrd="0" presId="urn:microsoft.com/office/officeart/2005/8/layout/StepDownProcess"/>
    <dgm:cxn modelId="{25DC252F-699F-4BE3-850A-F55731E72430}" type="presParOf" srcId="{8101D153-1B90-49D4-A9A2-A1B606FCEA3A}" destId="{C44642F7-C7DA-4BCD-A192-B43D8819DA14}" srcOrd="3" destOrd="0" presId="urn:microsoft.com/office/officeart/2005/8/layout/StepDownProcess"/>
    <dgm:cxn modelId="{4599B4A9-6FB7-422A-B6F8-92AF11FC0B76}" type="presParOf" srcId="{8101D153-1B90-49D4-A9A2-A1B606FCEA3A}" destId="{333B286C-FBE6-4E71-86B3-23E9035F1603}" srcOrd="4" destOrd="0" presId="urn:microsoft.com/office/officeart/2005/8/layout/StepDownProcess"/>
    <dgm:cxn modelId="{C9BC4C84-3CD1-4026-8AE0-3B224016206E}" type="presParOf" srcId="{333B286C-FBE6-4E71-86B3-23E9035F1603}" destId="{D83A6D07-2810-42C0-82E4-04C4A9F021D6}" srcOrd="0" destOrd="0" presId="urn:microsoft.com/office/officeart/2005/8/layout/StepDownProcess"/>
    <dgm:cxn modelId="{53279C17-3D00-4E87-8681-CE86BF077A37}" type="presParOf" srcId="{333B286C-FBE6-4E71-86B3-23E9035F1603}" destId="{A289B5DE-2B74-4C61-AB3F-FD21BFB73E1A}" srcOrd="1" destOrd="0" presId="urn:microsoft.com/office/officeart/2005/8/layout/StepDown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B80552-CC83-4AD7-B699-E7E00F9F7EA6}" type="doc">
      <dgm:prSet loTypeId="urn:microsoft.com/office/officeart/2005/8/layout/default#2" loCatId="list" qsTypeId="urn:microsoft.com/office/officeart/2005/8/quickstyle/simple1" qsCatId="simple" csTypeId="urn:microsoft.com/office/officeart/2005/8/colors/colorful5" csCatId="colorful" phldr="1"/>
      <dgm:spPr/>
      <dgm:t>
        <a:bodyPr/>
        <a:lstStyle/>
        <a:p>
          <a:endParaRPr lang="es-MX"/>
        </a:p>
      </dgm:t>
    </dgm:pt>
    <dgm:pt modelId="{D3E2D024-3B47-4D1A-B9BA-B19F4AA6CEC7}">
      <dgm:prSet phldrT="[Texto]"/>
      <dgm:spPr/>
      <dgm:t>
        <a:bodyPr/>
        <a:lstStyle/>
        <a:p>
          <a:r>
            <a:rPr lang="es-MX" dirty="0" smtClean="0"/>
            <a:t>Activo Circulante </a:t>
          </a:r>
          <a:endParaRPr lang="es-MX" dirty="0"/>
        </a:p>
      </dgm:t>
    </dgm:pt>
    <dgm:pt modelId="{4F61F5E8-AE47-4C70-8A81-8362264CF046}" type="parTrans" cxnId="{839EFBB2-D03C-4B1D-8F45-1BD78BEE2CA9}">
      <dgm:prSet/>
      <dgm:spPr/>
      <dgm:t>
        <a:bodyPr/>
        <a:lstStyle/>
        <a:p>
          <a:endParaRPr lang="es-MX"/>
        </a:p>
      </dgm:t>
    </dgm:pt>
    <dgm:pt modelId="{B79D8671-7632-4C1D-BF9C-8010DFC267CB}" type="sibTrans" cxnId="{839EFBB2-D03C-4B1D-8F45-1BD78BEE2CA9}">
      <dgm:prSet/>
      <dgm:spPr/>
      <dgm:t>
        <a:bodyPr/>
        <a:lstStyle/>
        <a:p>
          <a:endParaRPr lang="es-MX"/>
        </a:p>
      </dgm:t>
    </dgm:pt>
    <dgm:pt modelId="{E586334F-35D9-4719-882F-5A64FCD7582C}">
      <dgm:prSet phldrT="[Texto]"/>
      <dgm:spPr/>
      <dgm:t>
        <a:bodyPr/>
        <a:lstStyle/>
        <a:p>
          <a:r>
            <a:rPr lang="es-MX" dirty="0" smtClean="0"/>
            <a:t>Activo no</a:t>
          </a:r>
        </a:p>
        <a:p>
          <a:r>
            <a:rPr lang="es-MX" dirty="0" smtClean="0"/>
            <a:t>Circulante </a:t>
          </a:r>
          <a:endParaRPr lang="es-MX" dirty="0"/>
        </a:p>
      </dgm:t>
    </dgm:pt>
    <dgm:pt modelId="{E87B9D25-2256-43EC-AF80-E13C736F5CA3}" type="parTrans" cxnId="{28C06616-7BE4-43D7-A08E-8B0FE27EA72B}">
      <dgm:prSet/>
      <dgm:spPr/>
      <dgm:t>
        <a:bodyPr/>
        <a:lstStyle/>
        <a:p>
          <a:endParaRPr lang="es-MX"/>
        </a:p>
      </dgm:t>
    </dgm:pt>
    <dgm:pt modelId="{B2581A6B-9736-4543-A683-5B3ED06921CC}" type="sibTrans" cxnId="{28C06616-7BE4-43D7-A08E-8B0FE27EA72B}">
      <dgm:prSet/>
      <dgm:spPr/>
      <dgm:t>
        <a:bodyPr/>
        <a:lstStyle/>
        <a:p>
          <a:endParaRPr lang="es-MX"/>
        </a:p>
      </dgm:t>
    </dgm:pt>
    <dgm:pt modelId="{1D6C4F9F-CED7-472B-9D20-6157586445CE}" type="pres">
      <dgm:prSet presAssocID="{9FB80552-CC83-4AD7-B699-E7E00F9F7EA6}" presName="diagram" presStyleCnt="0">
        <dgm:presLayoutVars>
          <dgm:dir/>
          <dgm:resizeHandles val="exact"/>
        </dgm:presLayoutVars>
      </dgm:prSet>
      <dgm:spPr/>
      <dgm:t>
        <a:bodyPr/>
        <a:lstStyle/>
        <a:p>
          <a:endParaRPr lang="es-MX"/>
        </a:p>
      </dgm:t>
    </dgm:pt>
    <dgm:pt modelId="{17D673E3-3275-4AB9-8D76-F1C41EBA3F25}" type="pres">
      <dgm:prSet presAssocID="{D3E2D024-3B47-4D1A-B9BA-B19F4AA6CEC7}" presName="node" presStyleLbl="node1" presStyleIdx="0" presStyleCnt="2">
        <dgm:presLayoutVars>
          <dgm:bulletEnabled val="1"/>
        </dgm:presLayoutVars>
      </dgm:prSet>
      <dgm:spPr/>
      <dgm:t>
        <a:bodyPr/>
        <a:lstStyle/>
        <a:p>
          <a:endParaRPr lang="es-MX"/>
        </a:p>
      </dgm:t>
    </dgm:pt>
    <dgm:pt modelId="{7EF7F34A-7314-4A7C-B61F-3A11144234B9}" type="pres">
      <dgm:prSet presAssocID="{B79D8671-7632-4C1D-BF9C-8010DFC267CB}" presName="sibTrans" presStyleCnt="0"/>
      <dgm:spPr/>
    </dgm:pt>
    <dgm:pt modelId="{FAB24740-4991-4B5E-BBB0-0D5F84AE08D9}" type="pres">
      <dgm:prSet presAssocID="{E586334F-35D9-4719-882F-5A64FCD7582C}" presName="node" presStyleLbl="node1" presStyleIdx="1" presStyleCnt="2">
        <dgm:presLayoutVars>
          <dgm:bulletEnabled val="1"/>
        </dgm:presLayoutVars>
      </dgm:prSet>
      <dgm:spPr/>
      <dgm:t>
        <a:bodyPr/>
        <a:lstStyle/>
        <a:p>
          <a:endParaRPr lang="es-MX"/>
        </a:p>
      </dgm:t>
    </dgm:pt>
  </dgm:ptLst>
  <dgm:cxnLst>
    <dgm:cxn modelId="{28C06616-7BE4-43D7-A08E-8B0FE27EA72B}" srcId="{9FB80552-CC83-4AD7-B699-E7E00F9F7EA6}" destId="{E586334F-35D9-4719-882F-5A64FCD7582C}" srcOrd="1" destOrd="0" parTransId="{E87B9D25-2256-43EC-AF80-E13C736F5CA3}" sibTransId="{B2581A6B-9736-4543-A683-5B3ED06921CC}"/>
    <dgm:cxn modelId="{B0A1DEFD-3DED-4393-BCD2-C1152E866587}" type="presOf" srcId="{9FB80552-CC83-4AD7-B699-E7E00F9F7EA6}" destId="{1D6C4F9F-CED7-472B-9D20-6157586445CE}" srcOrd="0" destOrd="0" presId="urn:microsoft.com/office/officeart/2005/8/layout/default#2"/>
    <dgm:cxn modelId="{5063B526-D659-46AC-AD32-89DD50A94AF8}" type="presOf" srcId="{D3E2D024-3B47-4D1A-B9BA-B19F4AA6CEC7}" destId="{17D673E3-3275-4AB9-8D76-F1C41EBA3F25}" srcOrd="0" destOrd="0" presId="urn:microsoft.com/office/officeart/2005/8/layout/default#2"/>
    <dgm:cxn modelId="{0A8AD7F5-1115-41A4-93C4-D950ACA9E43D}" type="presOf" srcId="{E586334F-35D9-4719-882F-5A64FCD7582C}" destId="{FAB24740-4991-4B5E-BBB0-0D5F84AE08D9}" srcOrd="0" destOrd="0" presId="urn:microsoft.com/office/officeart/2005/8/layout/default#2"/>
    <dgm:cxn modelId="{839EFBB2-D03C-4B1D-8F45-1BD78BEE2CA9}" srcId="{9FB80552-CC83-4AD7-B699-E7E00F9F7EA6}" destId="{D3E2D024-3B47-4D1A-B9BA-B19F4AA6CEC7}" srcOrd="0" destOrd="0" parTransId="{4F61F5E8-AE47-4C70-8A81-8362264CF046}" sibTransId="{B79D8671-7632-4C1D-BF9C-8010DFC267CB}"/>
    <dgm:cxn modelId="{9CBD1FAA-54BE-40D7-AA87-2D05F4947784}" type="presParOf" srcId="{1D6C4F9F-CED7-472B-9D20-6157586445CE}" destId="{17D673E3-3275-4AB9-8D76-F1C41EBA3F25}" srcOrd="0" destOrd="0" presId="urn:microsoft.com/office/officeart/2005/8/layout/default#2"/>
    <dgm:cxn modelId="{02AA9D0C-852C-4462-B5F8-70C763A655C8}" type="presParOf" srcId="{1D6C4F9F-CED7-472B-9D20-6157586445CE}" destId="{7EF7F34A-7314-4A7C-B61F-3A11144234B9}" srcOrd="1" destOrd="0" presId="urn:microsoft.com/office/officeart/2005/8/layout/default#2"/>
    <dgm:cxn modelId="{F56259C7-03F9-4464-999C-477BF244F6C7}" type="presParOf" srcId="{1D6C4F9F-CED7-472B-9D20-6157586445CE}" destId="{FAB24740-4991-4B5E-BBB0-0D5F84AE08D9}" srcOrd="2" destOrd="0" presId="urn:microsoft.com/office/officeart/2005/8/layout/defaul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61BDD0B-FA64-463C-96E7-DC6FEAEF296A}" type="doc">
      <dgm:prSet loTypeId="urn:microsoft.com/office/officeart/2005/8/layout/hList3" loCatId="list" qsTypeId="urn:microsoft.com/office/officeart/2005/8/quickstyle/3d3" qsCatId="3D" csTypeId="urn:microsoft.com/office/officeart/2005/8/colors/colorful5" csCatId="colorful" phldr="1"/>
      <dgm:spPr/>
      <dgm:t>
        <a:bodyPr/>
        <a:lstStyle/>
        <a:p>
          <a:endParaRPr lang="es-MX"/>
        </a:p>
      </dgm:t>
    </dgm:pt>
    <dgm:pt modelId="{1E0ECDF9-6E55-49A8-AB2E-ECAA57042D2B}">
      <dgm:prSet phldrT="[Texto]"/>
      <dgm:spPr/>
      <dgm:t>
        <a:bodyPr/>
        <a:lstStyle/>
        <a:p>
          <a:r>
            <a:rPr lang="es-MX" dirty="0" smtClean="0">
              <a:latin typeface="Times New Roman" panose="02020603050405020304" pitchFamily="18" charset="0"/>
              <a:cs typeface="Times New Roman" panose="02020603050405020304" pitchFamily="18" charset="0"/>
            </a:rPr>
            <a:t>Balance </a:t>
          </a:r>
          <a:r>
            <a:rPr lang="es-MX" dirty="0">
              <a:latin typeface="Times New Roman" panose="02020603050405020304" pitchFamily="18" charset="0"/>
              <a:cs typeface="Times New Roman" panose="02020603050405020304" pitchFamily="18" charset="0"/>
            </a:rPr>
            <a:t>General </a:t>
          </a:r>
        </a:p>
      </dgm:t>
    </dgm:pt>
    <dgm:pt modelId="{3F257170-A210-4E82-984B-730C7FDE3DFF}" type="parTrans" cxnId="{32C38906-113B-4A78-BBAC-9DCF57E52D9D}">
      <dgm:prSet/>
      <dgm:spPr/>
      <dgm:t>
        <a:bodyPr/>
        <a:lstStyle/>
        <a:p>
          <a:endParaRPr lang="es-MX"/>
        </a:p>
      </dgm:t>
    </dgm:pt>
    <dgm:pt modelId="{FBD3BB21-9295-4F73-87A8-DBE925401A48}" type="sibTrans" cxnId="{32C38906-113B-4A78-BBAC-9DCF57E52D9D}">
      <dgm:prSet/>
      <dgm:spPr/>
      <dgm:t>
        <a:bodyPr/>
        <a:lstStyle/>
        <a:p>
          <a:endParaRPr lang="es-MX"/>
        </a:p>
      </dgm:t>
    </dgm:pt>
    <dgm:pt modelId="{E4A1596B-AF64-4373-A594-05A024B0E38F}">
      <dgm:prSet phldrT="[Texto]" custT="1"/>
      <dgm:spPr/>
      <dgm:t>
        <a:bodyPr/>
        <a:lstStyle/>
        <a:p>
          <a:r>
            <a:rPr lang="es-MX" sz="3200" dirty="0"/>
            <a:t>Activos</a:t>
          </a:r>
        </a:p>
        <a:p>
          <a:endParaRPr lang="es-MX" sz="3200" dirty="0"/>
        </a:p>
        <a:p>
          <a:r>
            <a:rPr lang="es-MX" sz="2400" dirty="0"/>
            <a:t>Bienes y derechos a favor de la </a:t>
          </a:r>
          <a:r>
            <a:rPr lang="es-MX" sz="2400" dirty="0" smtClean="0"/>
            <a:t>empresa.</a:t>
          </a:r>
          <a:endParaRPr lang="es-MX" sz="2400" dirty="0"/>
        </a:p>
      </dgm:t>
    </dgm:pt>
    <dgm:pt modelId="{53BF32FD-7816-482C-804B-E91936B3236D}" type="parTrans" cxnId="{D42870F0-BF54-40F3-918C-0059434DE4B1}">
      <dgm:prSet/>
      <dgm:spPr/>
      <dgm:t>
        <a:bodyPr/>
        <a:lstStyle/>
        <a:p>
          <a:endParaRPr lang="es-MX"/>
        </a:p>
      </dgm:t>
    </dgm:pt>
    <dgm:pt modelId="{58608FDE-71C9-4F46-8697-8623FA8F71E5}" type="sibTrans" cxnId="{D42870F0-BF54-40F3-918C-0059434DE4B1}">
      <dgm:prSet/>
      <dgm:spPr/>
      <dgm:t>
        <a:bodyPr/>
        <a:lstStyle/>
        <a:p>
          <a:endParaRPr lang="es-MX"/>
        </a:p>
      </dgm:t>
    </dgm:pt>
    <dgm:pt modelId="{CA2B097E-5BBE-4F0B-AFD8-269ACCBB9086}">
      <dgm:prSet phldrT="[Texto]" custT="1"/>
      <dgm:spPr/>
      <dgm:t>
        <a:bodyPr/>
        <a:lstStyle/>
        <a:p>
          <a:r>
            <a:rPr lang="es-MX" sz="3200" dirty="0"/>
            <a:t>Pasivos</a:t>
          </a:r>
        </a:p>
        <a:p>
          <a:endParaRPr lang="es-MX" sz="3200" dirty="0"/>
        </a:p>
        <a:p>
          <a:r>
            <a:rPr lang="es-MX" sz="2400" dirty="0"/>
            <a:t>Deudas y obligaciones con </a:t>
          </a:r>
          <a:r>
            <a:rPr lang="es-MX" sz="2400" dirty="0" smtClean="0"/>
            <a:t>terceros.</a:t>
          </a:r>
          <a:endParaRPr lang="es-MX" sz="4400" dirty="0"/>
        </a:p>
      </dgm:t>
    </dgm:pt>
    <dgm:pt modelId="{8E40C695-4C92-4027-8F87-3F5E250E0A2F}" type="parTrans" cxnId="{D99578AB-8878-4E0D-B736-7B89256D05DC}">
      <dgm:prSet/>
      <dgm:spPr/>
      <dgm:t>
        <a:bodyPr/>
        <a:lstStyle/>
        <a:p>
          <a:endParaRPr lang="es-MX"/>
        </a:p>
      </dgm:t>
    </dgm:pt>
    <dgm:pt modelId="{725051EA-2662-4239-8AE9-7C39E43CA260}" type="sibTrans" cxnId="{D99578AB-8878-4E0D-B736-7B89256D05DC}">
      <dgm:prSet/>
      <dgm:spPr/>
      <dgm:t>
        <a:bodyPr/>
        <a:lstStyle/>
        <a:p>
          <a:endParaRPr lang="es-MX"/>
        </a:p>
      </dgm:t>
    </dgm:pt>
    <dgm:pt modelId="{B6C13905-C219-48BC-92D6-FD61944A35A5}">
      <dgm:prSet phldrT="[Texto]" custT="1"/>
      <dgm:spPr/>
      <dgm:t>
        <a:bodyPr/>
        <a:lstStyle/>
        <a:p>
          <a:r>
            <a:rPr lang="es-MX" sz="3200" dirty="0"/>
            <a:t>Capital</a:t>
          </a:r>
        </a:p>
        <a:p>
          <a:endParaRPr lang="es-MX" sz="3200" dirty="0"/>
        </a:p>
        <a:p>
          <a:r>
            <a:rPr lang="es-MX" sz="2400" dirty="0"/>
            <a:t>Aportación en efectivo o </a:t>
          </a:r>
          <a:r>
            <a:rPr lang="es-MX" sz="2400" dirty="0" smtClean="0"/>
            <a:t>especie de </a:t>
          </a:r>
          <a:r>
            <a:rPr lang="es-MX" sz="2400" dirty="0"/>
            <a:t>parte de los socios (incluye la utilidad del ejercicio)</a:t>
          </a:r>
          <a:endParaRPr lang="es-MX" sz="4400" dirty="0"/>
        </a:p>
      </dgm:t>
    </dgm:pt>
    <dgm:pt modelId="{36F5B9BF-5F57-466B-807B-083D6DAA10B2}" type="parTrans" cxnId="{947AD305-4AF6-4E27-A765-3F74AEDBB508}">
      <dgm:prSet/>
      <dgm:spPr/>
      <dgm:t>
        <a:bodyPr/>
        <a:lstStyle/>
        <a:p>
          <a:endParaRPr lang="es-MX"/>
        </a:p>
      </dgm:t>
    </dgm:pt>
    <dgm:pt modelId="{6ABFD738-DC89-4AD5-8C6B-0B9CF7F263AF}" type="sibTrans" cxnId="{947AD305-4AF6-4E27-A765-3F74AEDBB508}">
      <dgm:prSet/>
      <dgm:spPr/>
      <dgm:t>
        <a:bodyPr/>
        <a:lstStyle/>
        <a:p>
          <a:endParaRPr lang="es-MX"/>
        </a:p>
      </dgm:t>
    </dgm:pt>
    <dgm:pt modelId="{0BDD2304-E487-44F1-A3FC-C05BC5F1345F}" type="pres">
      <dgm:prSet presAssocID="{361BDD0B-FA64-463C-96E7-DC6FEAEF296A}" presName="composite" presStyleCnt="0">
        <dgm:presLayoutVars>
          <dgm:chMax val="1"/>
          <dgm:dir/>
          <dgm:resizeHandles val="exact"/>
        </dgm:presLayoutVars>
      </dgm:prSet>
      <dgm:spPr/>
      <dgm:t>
        <a:bodyPr/>
        <a:lstStyle/>
        <a:p>
          <a:endParaRPr lang="es-MX"/>
        </a:p>
      </dgm:t>
    </dgm:pt>
    <dgm:pt modelId="{009E2DCB-6DED-4474-9881-17598D05165B}" type="pres">
      <dgm:prSet presAssocID="{1E0ECDF9-6E55-49A8-AB2E-ECAA57042D2B}" presName="roof" presStyleLbl="dkBgShp" presStyleIdx="0" presStyleCnt="2" custLinFactNeighborX="762" custLinFactNeighborY="3983"/>
      <dgm:spPr/>
      <dgm:t>
        <a:bodyPr/>
        <a:lstStyle/>
        <a:p>
          <a:endParaRPr lang="es-MX"/>
        </a:p>
      </dgm:t>
    </dgm:pt>
    <dgm:pt modelId="{1E22A54D-34C6-441D-BBA8-1CEAD4DB1EC5}" type="pres">
      <dgm:prSet presAssocID="{1E0ECDF9-6E55-49A8-AB2E-ECAA57042D2B}" presName="pillars" presStyleCnt="0"/>
      <dgm:spPr/>
      <dgm:t>
        <a:bodyPr/>
        <a:lstStyle/>
        <a:p>
          <a:endParaRPr lang="es-ES"/>
        </a:p>
      </dgm:t>
    </dgm:pt>
    <dgm:pt modelId="{703761A0-8E52-4784-8870-80539C29898E}" type="pres">
      <dgm:prSet presAssocID="{1E0ECDF9-6E55-49A8-AB2E-ECAA57042D2B}" presName="pillar1" presStyleLbl="node1" presStyleIdx="0" presStyleCnt="3" custScaleY="111132" custLinFactNeighborX="-124" custLinFactNeighborY="-4159">
        <dgm:presLayoutVars>
          <dgm:bulletEnabled val="1"/>
        </dgm:presLayoutVars>
      </dgm:prSet>
      <dgm:spPr/>
      <dgm:t>
        <a:bodyPr/>
        <a:lstStyle/>
        <a:p>
          <a:endParaRPr lang="es-MX"/>
        </a:p>
      </dgm:t>
    </dgm:pt>
    <dgm:pt modelId="{067AE727-06CD-43EB-8C46-CBBE94B18862}" type="pres">
      <dgm:prSet presAssocID="{CA2B097E-5BBE-4F0B-AFD8-269ACCBB9086}" presName="pillarX" presStyleLbl="node1" presStyleIdx="1" presStyleCnt="3" custScaleX="100892" custScaleY="112518" custLinFactNeighborX="-1023" custLinFactNeighborY="-3466">
        <dgm:presLayoutVars>
          <dgm:bulletEnabled val="1"/>
        </dgm:presLayoutVars>
      </dgm:prSet>
      <dgm:spPr/>
      <dgm:t>
        <a:bodyPr/>
        <a:lstStyle/>
        <a:p>
          <a:endParaRPr lang="es-MX"/>
        </a:p>
      </dgm:t>
    </dgm:pt>
    <dgm:pt modelId="{A929C4DA-D196-46E6-B476-F743F4A8B844}" type="pres">
      <dgm:prSet presAssocID="{B6C13905-C219-48BC-92D6-FD61944A35A5}" presName="pillarX" presStyleLbl="node1" presStyleIdx="2" presStyleCnt="3" custScaleX="104989" custScaleY="119450">
        <dgm:presLayoutVars>
          <dgm:bulletEnabled val="1"/>
        </dgm:presLayoutVars>
      </dgm:prSet>
      <dgm:spPr/>
      <dgm:t>
        <a:bodyPr/>
        <a:lstStyle/>
        <a:p>
          <a:endParaRPr lang="es-MX"/>
        </a:p>
      </dgm:t>
    </dgm:pt>
    <dgm:pt modelId="{0A2FC4DC-D51D-441D-8622-E0C0E04FEE2B}" type="pres">
      <dgm:prSet presAssocID="{1E0ECDF9-6E55-49A8-AB2E-ECAA57042D2B}" presName="base" presStyleLbl="dkBgShp" presStyleIdx="1" presStyleCnt="2"/>
      <dgm:spPr/>
      <dgm:t>
        <a:bodyPr/>
        <a:lstStyle/>
        <a:p>
          <a:endParaRPr lang="es-ES"/>
        </a:p>
      </dgm:t>
    </dgm:pt>
  </dgm:ptLst>
  <dgm:cxnLst>
    <dgm:cxn modelId="{947AD305-4AF6-4E27-A765-3F74AEDBB508}" srcId="{1E0ECDF9-6E55-49A8-AB2E-ECAA57042D2B}" destId="{B6C13905-C219-48BC-92D6-FD61944A35A5}" srcOrd="2" destOrd="0" parTransId="{36F5B9BF-5F57-466B-807B-083D6DAA10B2}" sibTransId="{6ABFD738-DC89-4AD5-8C6B-0B9CF7F263AF}"/>
    <dgm:cxn modelId="{DFB771A5-D8C7-41BA-B141-3CB72D3FBC54}" type="presOf" srcId="{CA2B097E-5BBE-4F0B-AFD8-269ACCBB9086}" destId="{067AE727-06CD-43EB-8C46-CBBE94B18862}" srcOrd="0" destOrd="0" presId="urn:microsoft.com/office/officeart/2005/8/layout/hList3"/>
    <dgm:cxn modelId="{3B6437ED-03EB-4AC0-AFD5-3CFF672063F6}" type="presOf" srcId="{B6C13905-C219-48BC-92D6-FD61944A35A5}" destId="{A929C4DA-D196-46E6-B476-F743F4A8B844}" srcOrd="0" destOrd="0" presId="urn:microsoft.com/office/officeart/2005/8/layout/hList3"/>
    <dgm:cxn modelId="{F71D2895-7103-48F1-8947-E068DE30B1CC}" type="presOf" srcId="{1E0ECDF9-6E55-49A8-AB2E-ECAA57042D2B}" destId="{009E2DCB-6DED-4474-9881-17598D05165B}" srcOrd="0" destOrd="0" presId="urn:microsoft.com/office/officeart/2005/8/layout/hList3"/>
    <dgm:cxn modelId="{11C265B6-DFCF-4EA8-B87D-8FE2CE783672}" type="presOf" srcId="{361BDD0B-FA64-463C-96E7-DC6FEAEF296A}" destId="{0BDD2304-E487-44F1-A3FC-C05BC5F1345F}" srcOrd="0" destOrd="0" presId="urn:microsoft.com/office/officeart/2005/8/layout/hList3"/>
    <dgm:cxn modelId="{32C38906-113B-4A78-BBAC-9DCF57E52D9D}" srcId="{361BDD0B-FA64-463C-96E7-DC6FEAEF296A}" destId="{1E0ECDF9-6E55-49A8-AB2E-ECAA57042D2B}" srcOrd="0" destOrd="0" parTransId="{3F257170-A210-4E82-984B-730C7FDE3DFF}" sibTransId="{FBD3BB21-9295-4F73-87A8-DBE925401A48}"/>
    <dgm:cxn modelId="{D42870F0-BF54-40F3-918C-0059434DE4B1}" srcId="{1E0ECDF9-6E55-49A8-AB2E-ECAA57042D2B}" destId="{E4A1596B-AF64-4373-A594-05A024B0E38F}" srcOrd="0" destOrd="0" parTransId="{53BF32FD-7816-482C-804B-E91936B3236D}" sibTransId="{58608FDE-71C9-4F46-8697-8623FA8F71E5}"/>
    <dgm:cxn modelId="{38A47EF9-9FE0-4051-ADAB-EF3E48E17BC7}" type="presOf" srcId="{E4A1596B-AF64-4373-A594-05A024B0E38F}" destId="{703761A0-8E52-4784-8870-80539C29898E}" srcOrd="0" destOrd="0" presId="urn:microsoft.com/office/officeart/2005/8/layout/hList3"/>
    <dgm:cxn modelId="{D99578AB-8878-4E0D-B736-7B89256D05DC}" srcId="{1E0ECDF9-6E55-49A8-AB2E-ECAA57042D2B}" destId="{CA2B097E-5BBE-4F0B-AFD8-269ACCBB9086}" srcOrd="1" destOrd="0" parTransId="{8E40C695-4C92-4027-8F87-3F5E250E0A2F}" sibTransId="{725051EA-2662-4239-8AE9-7C39E43CA260}"/>
    <dgm:cxn modelId="{02FBB33F-E7A6-42E6-9A8D-5198463DA580}" type="presParOf" srcId="{0BDD2304-E487-44F1-A3FC-C05BC5F1345F}" destId="{009E2DCB-6DED-4474-9881-17598D05165B}" srcOrd="0" destOrd="0" presId="urn:microsoft.com/office/officeart/2005/8/layout/hList3"/>
    <dgm:cxn modelId="{0DABC0AF-2A6A-4D08-A392-9DF4EB549E08}" type="presParOf" srcId="{0BDD2304-E487-44F1-A3FC-C05BC5F1345F}" destId="{1E22A54D-34C6-441D-BBA8-1CEAD4DB1EC5}" srcOrd="1" destOrd="0" presId="urn:microsoft.com/office/officeart/2005/8/layout/hList3"/>
    <dgm:cxn modelId="{00561DFA-F73D-4FA5-AD3E-7D738873C3A3}" type="presParOf" srcId="{1E22A54D-34C6-441D-BBA8-1CEAD4DB1EC5}" destId="{703761A0-8E52-4784-8870-80539C29898E}" srcOrd="0" destOrd="0" presId="urn:microsoft.com/office/officeart/2005/8/layout/hList3"/>
    <dgm:cxn modelId="{EC8076EA-2010-410C-8FB2-45A05A557E88}" type="presParOf" srcId="{1E22A54D-34C6-441D-BBA8-1CEAD4DB1EC5}" destId="{067AE727-06CD-43EB-8C46-CBBE94B18862}" srcOrd="1" destOrd="0" presId="urn:microsoft.com/office/officeart/2005/8/layout/hList3"/>
    <dgm:cxn modelId="{55E431E8-3C01-48B2-B7FF-4EA69AAF2CBD}" type="presParOf" srcId="{1E22A54D-34C6-441D-BBA8-1CEAD4DB1EC5}" destId="{A929C4DA-D196-46E6-B476-F743F4A8B844}" srcOrd="2" destOrd="0" presId="urn:microsoft.com/office/officeart/2005/8/layout/hList3"/>
    <dgm:cxn modelId="{75ED80F3-16FA-494B-899B-EAE4A1187475}" type="presParOf" srcId="{0BDD2304-E487-44F1-A3FC-C05BC5F1345F}" destId="{0A2FC4DC-D51D-441D-8622-E0C0E04FEE2B}"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DD6292A-501E-424D-8876-EFEE79771DE8}" type="doc">
      <dgm:prSet loTypeId="urn:microsoft.com/office/officeart/2005/8/layout/hList1" loCatId="list" qsTypeId="urn:microsoft.com/office/officeart/2005/8/quickstyle/3d3" qsCatId="3D" csTypeId="urn:microsoft.com/office/officeart/2005/8/colors/colorful5" csCatId="colorful" phldr="1"/>
      <dgm:spPr/>
      <dgm:t>
        <a:bodyPr/>
        <a:lstStyle/>
        <a:p>
          <a:endParaRPr lang="es-MX"/>
        </a:p>
      </dgm:t>
    </dgm:pt>
    <dgm:pt modelId="{60B54404-99CE-4A8F-A13E-118DF7670AA9}">
      <dgm:prSet phldrT="[Texto]"/>
      <dgm:spPr/>
      <dgm:t>
        <a:bodyPr/>
        <a:lstStyle/>
        <a:p>
          <a:r>
            <a:rPr lang="es-MX" b="1" dirty="0" smtClean="0"/>
            <a:t>Pasivo </a:t>
          </a:r>
          <a:r>
            <a:rPr lang="es-MX" b="1" dirty="0"/>
            <a:t>circulante o flotante </a:t>
          </a:r>
        </a:p>
      </dgm:t>
    </dgm:pt>
    <dgm:pt modelId="{B8EBCF1B-1954-4065-B5D9-FCD179C585D1}" type="parTrans" cxnId="{84623D89-DF3E-41A9-9DFD-01F64A49FF38}">
      <dgm:prSet/>
      <dgm:spPr/>
      <dgm:t>
        <a:bodyPr/>
        <a:lstStyle/>
        <a:p>
          <a:endParaRPr lang="es-MX"/>
        </a:p>
      </dgm:t>
    </dgm:pt>
    <dgm:pt modelId="{765E7359-8395-4656-9BE5-332EABB4C9B9}" type="sibTrans" cxnId="{84623D89-DF3E-41A9-9DFD-01F64A49FF38}">
      <dgm:prSet/>
      <dgm:spPr/>
      <dgm:t>
        <a:bodyPr/>
        <a:lstStyle/>
        <a:p>
          <a:endParaRPr lang="es-MX"/>
        </a:p>
      </dgm:t>
    </dgm:pt>
    <dgm:pt modelId="{AA0E925A-A090-41AB-9718-85061B1D19FD}">
      <dgm:prSet phldrT="[Texto]"/>
      <dgm:spPr/>
      <dgm:t>
        <a:bodyPr/>
        <a:lstStyle/>
        <a:p>
          <a:r>
            <a:rPr lang="es-MX" b="1" dirty="0" smtClean="0"/>
            <a:t>Deudas </a:t>
          </a:r>
          <a:r>
            <a:rPr lang="es-MX" b="1" dirty="0"/>
            <a:t>de 1 año o </a:t>
          </a:r>
          <a:r>
            <a:rPr lang="es-MX" b="1" dirty="0" smtClean="0"/>
            <a:t>menos.</a:t>
          </a:r>
          <a:endParaRPr lang="es-MX" b="1" dirty="0"/>
        </a:p>
      </dgm:t>
    </dgm:pt>
    <dgm:pt modelId="{2323AB37-8059-4D46-B535-3CA904FAE476}" type="parTrans" cxnId="{D7082B27-BD5C-406B-A971-119ECFCFDCD4}">
      <dgm:prSet/>
      <dgm:spPr/>
      <dgm:t>
        <a:bodyPr/>
        <a:lstStyle/>
        <a:p>
          <a:endParaRPr lang="es-MX"/>
        </a:p>
      </dgm:t>
    </dgm:pt>
    <dgm:pt modelId="{5E2CC1D8-4188-40C5-B67A-0F95C531E191}" type="sibTrans" cxnId="{D7082B27-BD5C-406B-A971-119ECFCFDCD4}">
      <dgm:prSet/>
      <dgm:spPr/>
      <dgm:t>
        <a:bodyPr/>
        <a:lstStyle/>
        <a:p>
          <a:endParaRPr lang="es-MX"/>
        </a:p>
      </dgm:t>
    </dgm:pt>
    <dgm:pt modelId="{D776F30D-AC17-41D6-A519-BEC9A6940B3E}">
      <dgm:prSet phldrT="[Texto]"/>
      <dgm:spPr/>
      <dgm:t>
        <a:bodyPr/>
        <a:lstStyle/>
        <a:p>
          <a:r>
            <a:rPr lang="es-MX" b="1" dirty="0" smtClean="0"/>
            <a:t>Pasivo </a:t>
          </a:r>
          <a:r>
            <a:rPr lang="es-MX" b="1" dirty="0"/>
            <a:t>no circulante o consolidado </a:t>
          </a:r>
        </a:p>
      </dgm:t>
    </dgm:pt>
    <dgm:pt modelId="{03563E50-FB9C-4B43-A2A8-C6B112A07AF6}" type="parTrans" cxnId="{6AB35EE5-E9CB-45C7-8B53-685C431FEF6E}">
      <dgm:prSet/>
      <dgm:spPr/>
      <dgm:t>
        <a:bodyPr/>
        <a:lstStyle/>
        <a:p>
          <a:endParaRPr lang="es-MX"/>
        </a:p>
      </dgm:t>
    </dgm:pt>
    <dgm:pt modelId="{D343A778-531B-4287-A46D-6658216DD266}" type="sibTrans" cxnId="{6AB35EE5-E9CB-45C7-8B53-685C431FEF6E}">
      <dgm:prSet/>
      <dgm:spPr/>
      <dgm:t>
        <a:bodyPr/>
        <a:lstStyle/>
        <a:p>
          <a:endParaRPr lang="es-MX"/>
        </a:p>
      </dgm:t>
    </dgm:pt>
    <dgm:pt modelId="{6AAD0744-CB73-428A-B42C-5CFD5F081346}">
      <dgm:prSet phldrT="[Texto]"/>
      <dgm:spPr/>
      <dgm:t>
        <a:bodyPr/>
        <a:lstStyle/>
        <a:p>
          <a:r>
            <a:rPr lang="es-MX" b="1" dirty="0" smtClean="0"/>
            <a:t>Deudas </a:t>
          </a:r>
          <a:r>
            <a:rPr lang="es-MX" b="1" dirty="0"/>
            <a:t>a mas de un </a:t>
          </a:r>
          <a:r>
            <a:rPr lang="es-MX" b="1" dirty="0" smtClean="0"/>
            <a:t>año.</a:t>
          </a:r>
          <a:endParaRPr lang="es-MX" b="1" dirty="0"/>
        </a:p>
      </dgm:t>
    </dgm:pt>
    <dgm:pt modelId="{8B4D4212-A2B1-47B3-B431-DDFADB4EFC92}" type="parTrans" cxnId="{2D35313F-F671-4652-B97C-4541BBB9AAE8}">
      <dgm:prSet/>
      <dgm:spPr/>
      <dgm:t>
        <a:bodyPr/>
        <a:lstStyle/>
        <a:p>
          <a:endParaRPr lang="es-MX"/>
        </a:p>
      </dgm:t>
    </dgm:pt>
    <dgm:pt modelId="{EBC1CE0E-BBC3-4B32-BDBA-BB2C99B6E94D}" type="sibTrans" cxnId="{2D35313F-F671-4652-B97C-4541BBB9AAE8}">
      <dgm:prSet/>
      <dgm:spPr/>
      <dgm:t>
        <a:bodyPr/>
        <a:lstStyle/>
        <a:p>
          <a:endParaRPr lang="es-MX"/>
        </a:p>
      </dgm:t>
    </dgm:pt>
    <dgm:pt modelId="{A5A01078-B6E8-4D6C-B926-5B79EA5449DD}" type="pres">
      <dgm:prSet presAssocID="{7DD6292A-501E-424D-8876-EFEE79771DE8}" presName="Name0" presStyleCnt="0">
        <dgm:presLayoutVars>
          <dgm:dir/>
          <dgm:animLvl val="lvl"/>
          <dgm:resizeHandles val="exact"/>
        </dgm:presLayoutVars>
      </dgm:prSet>
      <dgm:spPr/>
      <dgm:t>
        <a:bodyPr/>
        <a:lstStyle/>
        <a:p>
          <a:endParaRPr lang="es-MX"/>
        </a:p>
      </dgm:t>
    </dgm:pt>
    <dgm:pt modelId="{22885D59-27B3-4A48-B908-445547DB3531}" type="pres">
      <dgm:prSet presAssocID="{60B54404-99CE-4A8F-A13E-118DF7670AA9}" presName="composite" presStyleCnt="0"/>
      <dgm:spPr/>
      <dgm:t>
        <a:bodyPr/>
        <a:lstStyle/>
        <a:p>
          <a:endParaRPr lang="es-ES"/>
        </a:p>
      </dgm:t>
    </dgm:pt>
    <dgm:pt modelId="{61523DB6-1428-4AC4-905D-81498B412281}" type="pres">
      <dgm:prSet presAssocID="{60B54404-99CE-4A8F-A13E-118DF7670AA9}" presName="parTx" presStyleLbl="alignNode1" presStyleIdx="0" presStyleCnt="2">
        <dgm:presLayoutVars>
          <dgm:chMax val="0"/>
          <dgm:chPref val="0"/>
          <dgm:bulletEnabled val="1"/>
        </dgm:presLayoutVars>
      </dgm:prSet>
      <dgm:spPr/>
      <dgm:t>
        <a:bodyPr/>
        <a:lstStyle/>
        <a:p>
          <a:endParaRPr lang="es-MX"/>
        </a:p>
      </dgm:t>
    </dgm:pt>
    <dgm:pt modelId="{5073BD08-5322-447B-987E-A475F558AF21}" type="pres">
      <dgm:prSet presAssocID="{60B54404-99CE-4A8F-A13E-118DF7670AA9}" presName="desTx" presStyleLbl="alignAccFollowNode1" presStyleIdx="0" presStyleCnt="2">
        <dgm:presLayoutVars>
          <dgm:bulletEnabled val="1"/>
        </dgm:presLayoutVars>
      </dgm:prSet>
      <dgm:spPr/>
      <dgm:t>
        <a:bodyPr/>
        <a:lstStyle/>
        <a:p>
          <a:endParaRPr lang="es-MX"/>
        </a:p>
      </dgm:t>
    </dgm:pt>
    <dgm:pt modelId="{49C1D8C3-11B6-461A-BE21-7D77235BBEE9}" type="pres">
      <dgm:prSet presAssocID="{765E7359-8395-4656-9BE5-332EABB4C9B9}" presName="space" presStyleCnt="0"/>
      <dgm:spPr/>
      <dgm:t>
        <a:bodyPr/>
        <a:lstStyle/>
        <a:p>
          <a:endParaRPr lang="es-ES"/>
        </a:p>
      </dgm:t>
    </dgm:pt>
    <dgm:pt modelId="{23EA3B65-0D0B-418D-9D2C-073FEA5A83E5}" type="pres">
      <dgm:prSet presAssocID="{D776F30D-AC17-41D6-A519-BEC9A6940B3E}" presName="composite" presStyleCnt="0"/>
      <dgm:spPr/>
      <dgm:t>
        <a:bodyPr/>
        <a:lstStyle/>
        <a:p>
          <a:endParaRPr lang="es-ES"/>
        </a:p>
      </dgm:t>
    </dgm:pt>
    <dgm:pt modelId="{7BACEA1B-B885-478E-ABCA-9AC3CA3186BC}" type="pres">
      <dgm:prSet presAssocID="{D776F30D-AC17-41D6-A519-BEC9A6940B3E}" presName="parTx" presStyleLbl="alignNode1" presStyleIdx="1" presStyleCnt="2">
        <dgm:presLayoutVars>
          <dgm:chMax val="0"/>
          <dgm:chPref val="0"/>
          <dgm:bulletEnabled val="1"/>
        </dgm:presLayoutVars>
      </dgm:prSet>
      <dgm:spPr/>
      <dgm:t>
        <a:bodyPr/>
        <a:lstStyle/>
        <a:p>
          <a:endParaRPr lang="es-MX"/>
        </a:p>
      </dgm:t>
    </dgm:pt>
    <dgm:pt modelId="{46221CB9-2C88-40BF-B7A2-4F9ADF19EB55}" type="pres">
      <dgm:prSet presAssocID="{D776F30D-AC17-41D6-A519-BEC9A6940B3E}" presName="desTx" presStyleLbl="alignAccFollowNode1" presStyleIdx="1" presStyleCnt="2">
        <dgm:presLayoutVars>
          <dgm:bulletEnabled val="1"/>
        </dgm:presLayoutVars>
      </dgm:prSet>
      <dgm:spPr/>
      <dgm:t>
        <a:bodyPr/>
        <a:lstStyle/>
        <a:p>
          <a:endParaRPr lang="es-MX"/>
        </a:p>
      </dgm:t>
    </dgm:pt>
  </dgm:ptLst>
  <dgm:cxnLst>
    <dgm:cxn modelId="{D7082B27-BD5C-406B-A971-119ECFCFDCD4}" srcId="{60B54404-99CE-4A8F-A13E-118DF7670AA9}" destId="{AA0E925A-A090-41AB-9718-85061B1D19FD}" srcOrd="0" destOrd="0" parTransId="{2323AB37-8059-4D46-B535-3CA904FAE476}" sibTransId="{5E2CC1D8-4188-40C5-B67A-0F95C531E191}"/>
    <dgm:cxn modelId="{6AB35EE5-E9CB-45C7-8B53-685C431FEF6E}" srcId="{7DD6292A-501E-424D-8876-EFEE79771DE8}" destId="{D776F30D-AC17-41D6-A519-BEC9A6940B3E}" srcOrd="1" destOrd="0" parTransId="{03563E50-FB9C-4B43-A2A8-C6B112A07AF6}" sibTransId="{D343A778-531B-4287-A46D-6658216DD266}"/>
    <dgm:cxn modelId="{76C2EA53-8B9D-47EB-B1A7-77295F372C99}" type="presOf" srcId="{D776F30D-AC17-41D6-A519-BEC9A6940B3E}" destId="{7BACEA1B-B885-478E-ABCA-9AC3CA3186BC}" srcOrd="0" destOrd="0" presId="urn:microsoft.com/office/officeart/2005/8/layout/hList1"/>
    <dgm:cxn modelId="{B3621708-CB3E-46AA-83DE-FCBF07DDDE38}" type="presOf" srcId="{60B54404-99CE-4A8F-A13E-118DF7670AA9}" destId="{61523DB6-1428-4AC4-905D-81498B412281}" srcOrd="0" destOrd="0" presId="urn:microsoft.com/office/officeart/2005/8/layout/hList1"/>
    <dgm:cxn modelId="{2D35313F-F671-4652-B97C-4541BBB9AAE8}" srcId="{D776F30D-AC17-41D6-A519-BEC9A6940B3E}" destId="{6AAD0744-CB73-428A-B42C-5CFD5F081346}" srcOrd="0" destOrd="0" parTransId="{8B4D4212-A2B1-47B3-B431-DDFADB4EFC92}" sibTransId="{EBC1CE0E-BBC3-4B32-BDBA-BB2C99B6E94D}"/>
    <dgm:cxn modelId="{14EFBD42-8982-453D-858D-19886A11E0D8}" type="presOf" srcId="{6AAD0744-CB73-428A-B42C-5CFD5F081346}" destId="{46221CB9-2C88-40BF-B7A2-4F9ADF19EB55}" srcOrd="0" destOrd="0" presId="urn:microsoft.com/office/officeart/2005/8/layout/hList1"/>
    <dgm:cxn modelId="{10497D3E-EDAB-46A8-A5A1-7F7FADB45720}" type="presOf" srcId="{AA0E925A-A090-41AB-9718-85061B1D19FD}" destId="{5073BD08-5322-447B-987E-A475F558AF21}" srcOrd="0" destOrd="0" presId="urn:microsoft.com/office/officeart/2005/8/layout/hList1"/>
    <dgm:cxn modelId="{84623D89-DF3E-41A9-9DFD-01F64A49FF38}" srcId="{7DD6292A-501E-424D-8876-EFEE79771DE8}" destId="{60B54404-99CE-4A8F-A13E-118DF7670AA9}" srcOrd="0" destOrd="0" parTransId="{B8EBCF1B-1954-4065-B5D9-FCD179C585D1}" sibTransId="{765E7359-8395-4656-9BE5-332EABB4C9B9}"/>
    <dgm:cxn modelId="{7488D7A2-BF68-4713-82A1-824D2A411E6B}" type="presOf" srcId="{7DD6292A-501E-424D-8876-EFEE79771DE8}" destId="{A5A01078-B6E8-4D6C-B926-5B79EA5449DD}" srcOrd="0" destOrd="0" presId="urn:microsoft.com/office/officeart/2005/8/layout/hList1"/>
    <dgm:cxn modelId="{63D9EDDC-8C62-412D-94ED-9768A1ED9BCC}" type="presParOf" srcId="{A5A01078-B6E8-4D6C-B926-5B79EA5449DD}" destId="{22885D59-27B3-4A48-B908-445547DB3531}" srcOrd="0" destOrd="0" presId="urn:microsoft.com/office/officeart/2005/8/layout/hList1"/>
    <dgm:cxn modelId="{3CD809F6-2D2F-4906-8D88-54836A2B165A}" type="presParOf" srcId="{22885D59-27B3-4A48-B908-445547DB3531}" destId="{61523DB6-1428-4AC4-905D-81498B412281}" srcOrd="0" destOrd="0" presId="urn:microsoft.com/office/officeart/2005/8/layout/hList1"/>
    <dgm:cxn modelId="{7CB6977A-A22B-4677-AEFF-0FA65F4D21A8}" type="presParOf" srcId="{22885D59-27B3-4A48-B908-445547DB3531}" destId="{5073BD08-5322-447B-987E-A475F558AF21}" srcOrd="1" destOrd="0" presId="urn:microsoft.com/office/officeart/2005/8/layout/hList1"/>
    <dgm:cxn modelId="{56E09317-F952-4672-AD25-30B489385AD3}" type="presParOf" srcId="{A5A01078-B6E8-4D6C-B926-5B79EA5449DD}" destId="{49C1D8C3-11B6-461A-BE21-7D77235BBEE9}" srcOrd="1" destOrd="0" presId="urn:microsoft.com/office/officeart/2005/8/layout/hList1"/>
    <dgm:cxn modelId="{CC1D48AB-0501-4621-BE24-020D8C04004D}" type="presParOf" srcId="{A5A01078-B6E8-4D6C-B926-5B79EA5449DD}" destId="{23EA3B65-0D0B-418D-9D2C-073FEA5A83E5}" srcOrd="2" destOrd="0" presId="urn:microsoft.com/office/officeart/2005/8/layout/hList1"/>
    <dgm:cxn modelId="{3B91D3E2-EFE0-470D-93C9-6859743D2C6A}" type="presParOf" srcId="{23EA3B65-0D0B-418D-9D2C-073FEA5A83E5}" destId="{7BACEA1B-B885-478E-ABCA-9AC3CA3186BC}" srcOrd="0" destOrd="0" presId="urn:microsoft.com/office/officeart/2005/8/layout/hList1"/>
    <dgm:cxn modelId="{593EFBB9-64C2-41B0-AAA9-0A8A0A6D4F87}" type="presParOf" srcId="{23EA3B65-0D0B-418D-9D2C-073FEA5A83E5}" destId="{46221CB9-2C88-40BF-B7A2-4F9ADF19EB5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5A97B80-7931-4714-B56D-F821D6D740D3}" type="doc">
      <dgm:prSet loTypeId="urn:microsoft.com/office/officeart/2005/8/layout/hList1" loCatId="list" qsTypeId="urn:microsoft.com/office/officeart/2005/8/quickstyle/3d3" qsCatId="3D" csTypeId="urn:microsoft.com/office/officeart/2005/8/colors/colorful5" csCatId="colorful" phldr="1"/>
      <dgm:spPr/>
      <dgm:t>
        <a:bodyPr/>
        <a:lstStyle/>
        <a:p>
          <a:endParaRPr lang="es-MX"/>
        </a:p>
      </dgm:t>
    </dgm:pt>
    <dgm:pt modelId="{976BF478-544B-4AD9-8F8F-5726AA518D36}">
      <dgm:prSet phldrT="[Texto]"/>
      <dgm:spPr/>
      <dgm:t>
        <a:bodyPr/>
        <a:lstStyle/>
        <a:p>
          <a:r>
            <a:rPr lang="es-MX" b="1" dirty="0"/>
            <a:t>Activos </a:t>
          </a:r>
        </a:p>
        <a:p>
          <a:r>
            <a:rPr lang="es-MX" b="1" dirty="0"/>
            <a:t>circulantes </a:t>
          </a:r>
        </a:p>
      </dgm:t>
    </dgm:pt>
    <dgm:pt modelId="{6DDEFFC4-ED23-4C53-A6BC-44C1A3FB9C9F}" type="parTrans" cxnId="{58085CC5-AF5E-4A3F-907B-768ACCCF7EF8}">
      <dgm:prSet/>
      <dgm:spPr/>
      <dgm:t>
        <a:bodyPr/>
        <a:lstStyle/>
        <a:p>
          <a:endParaRPr lang="es-MX"/>
        </a:p>
      </dgm:t>
    </dgm:pt>
    <dgm:pt modelId="{9CDF98D8-F9CC-43C1-8217-6799716BBA62}" type="sibTrans" cxnId="{58085CC5-AF5E-4A3F-907B-768ACCCF7EF8}">
      <dgm:prSet/>
      <dgm:spPr/>
      <dgm:t>
        <a:bodyPr/>
        <a:lstStyle/>
        <a:p>
          <a:endParaRPr lang="es-MX"/>
        </a:p>
      </dgm:t>
    </dgm:pt>
    <dgm:pt modelId="{7706055A-125E-4800-B3D3-67B019436A04}">
      <dgm:prSet phldrT="[Texto]"/>
      <dgm:spPr/>
      <dgm:t>
        <a:bodyPr/>
        <a:lstStyle/>
        <a:p>
          <a:r>
            <a:rPr lang="es-MX" b="1" dirty="0" smtClean="0"/>
            <a:t>Liquidez (</a:t>
          </a:r>
          <a:r>
            <a:rPr lang="es-MX" b="1" dirty="0"/>
            <a:t>capacidad del activo para convertirse en efectivo)</a:t>
          </a:r>
        </a:p>
      </dgm:t>
    </dgm:pt>
    <dgm:pt modelId="{5E3BF4C8-C415-4B9B-A884-CF64C814E696}" type="parTrans" cxnId="{4812730B-6AFF-4847-A8D3-CE0C217367DE}">
      <dgm:prSet/>
      <dgm:spPr/>
      <dgm:t>
        <a:bodyPr/>
        <a:lstStyle/>
        <a:p>
          <a:endParaRPr lang="es-MX"/>
        </a:p>
      </dgm:t>
    </dgm:pt>
    <dgm:pt modelId="{407CEC1C-BF6B-48BB-B463-3F247EEE475D}" type="sibTrans" cxnId="{4812730B-6AFF-4847-A8D3-CE0C217367DE}">
      <dgm:prSet/>
      <dgm:spPr/>
      <dgm:t>
        <a:bodyPr/>
        <a:lstStyle/>
        <a:p>
          <a:endParaRPr lang="es-MX"/>
        </a:p>
      </dgm:t>
    </dgm:pt>
    <dgm:pt modelId="{038C7D75-4AC9-4A9E-8FBF-6CD21F5DDFDA}">
      <dgm:prSet phldrT="[Texto]"/>
      <dgm:spPr/>
      <dgm:t>
        <a:bodyPr/>
        <a:lstStyle/>
        <a:p>
          <a:r>
            <a:rPr lang="es-MX" b="1"/>
            <a:t>Activos </a:t>
          </a:r>
        </a:p>
        <a:p>
          <a:r>
            <a:rPr lang="es-MX" b="1"/>
            <a:t>fijos </a:t>
          </a:r>
        </a:p>
      </dgm:t>
    </dgm:pt>
    <dgm:pt modelId="{93BE1E88-3FA3-4FCF-896A-EC62592B1345}" type="parTrans" cxnId="{58DD66B2-E31E-4B85-ABD6-FB104E682E86}">
      <dgm:prSet/>
      <dgm:spPr/>
      <dgm:t>
        <a:bodyPr/>
        <a:lstStyle/>
        <a:p>
          <a:endParaRPr lang="es-MX"/>
        </a:p>
      </dgm:t>
    </dgm:pt>
    <dgm:pt modelId="{5DE65895-9123-46E9-994F-E684CC95B4E8}" type="sibTrans" cxnId="{58DD66B2-E31E-4B85-ABD6-FB104E682E86}">
      <dgm:prSet/>
      <dgm:spPr/>
      <dgm:t>
        <a:bodyPr/>
        <a:lstStyle/>
        <a:p>
          <a:endParaRPr lang="es-MX"/>
        </a:p>
      </dgm:t>
    </dgm:pt>
    <dgm:pt modelId="{7FA2A731-AFDE-4D9B-9C4D-29A7D433B750}">
      <dgm:prSet phldrT="[Texto]" custT="1"/>
      <dgm:spPr/>
      <dgm:t>
        <a:bodyPr/>
        <a:lstStyle/>
        <a:p>
          <a:r>
            <a:rPr lang="es-MX" sz="2200" b="1" dirty="0"/>
            <a:t> </a:t>
          </a:r>
          <a:r>
            <a:rPr lang="es-MX" sz="2200" b="1" dirty="0" smtClean="0"/>
            <a:t>Es tangible.</a:t>
          </a:r>
          <a:endParaRPr lang="es-MX" sz="2200" b="1" dirty="0"/>
        </a:p>
      </dgm:t>
    </dgm:pt>
    <dgm:pt modelId="{5CE39ED2-818C-4258-B182-B139EFA5999C}" type="parTrans" cxnId="{1D16D5C5-6B91-4814-9ECA-EEEE87509E3C}">
      <dgm:prSet/>
      <dgm:spPr/>
      <dgm:t>
        <a:bodyPr/>
        <a:lstStyle/>
        <a:p>
          <a:endParaRPr lang="es-MX"/>
        </a:p>
      </dgm:t>
    </dgm:pt>
    <dgm:pt modelId="{7DBD637E-A44D-4E03-B3F6-0F1A790D843D}" type="sibTrans" cxnId="{1D16D5C5-6B91-4814-9ECA-EEEE87509E3C}">
      <dgm:prSet/>
      <dgm:spPr/>
      <dgm:t>
        <a:bodyPr/>
        <a:lstStyle/>
        <a:p>
          <a:endParaRPr lang="es-MX"/>
        </a:p>
      </dgm:t>
    </dgm:pt>
    <dgm:pt modelId="{53A3FF1F-5B72-48D0-94CE-9AD49F44B544}">
      <dgm:prSet phldrT="[Texto]" custT="1"/>
      <dgm:spPr/>
      <dgm:t>
        <a:bodyPr/>
        <a:lstStyle/>
        <a:p>
          <a:r>
            <a:rPr lang="es-MX" sz="2200" b="1" dirty="0" smtClean="0"/>
            <a:t>Se </a:t>
          </a:r>
          <a:r>
            <a:rPr lang="es-MX" sz="2200" b="1" dirty="0"/>
            <a:t>usa para la producción y comercialización del producto o </a:t>
          </a:r>
          <a:r>
            <a:rPr lang="es-MX" sz="2200" b="1" dirty="0" smtClean="0"/>
            <a:t>servicio. </a:t>
          </a:r>
          <a:endParaRPr lang="es-MX" sz="2200" b="1" dirty="0"/>
        </a:p>
      </dgm:t>
    </dgm:pt>
    <dgm:pt modelId="{F4362257-77BB-4112-93D0-9064734F0665}" type="parTrans" cxnId="{0B90F98B-8D28-442B-B7C6-23E5CDC013A9}">
      <dgm:prSet/>
      <dgm:spPr/>
      <dgm:t>
        <a:bodyPr/>
        <a:lstStyle/>
        <a:p>
          <a:endParaRPr lang="es-MX"/>
        </a:p>
      </dgm:t>
    </dgm:pt>
    <dgm:pt modelId="{FB9E0023-F253-4118-962C-0444CB88A0E9}" type="sibTrans" cxnId="{0B90F98B-8D28-442B-B7C6-23E5CDC013A9}">
      <dgm:prSet/>
      <dgm:spPr/>
      <dgm:t>
        <a:bodyPr/>
        <a:lstStyle/>
        <a:p>
          <a:endParaRPr lang="es-MX"/>
        </a:p>
      </dgm:t>
    </dgm:pt>
    <dgm:pt modelId="{373E0A7D-83A4-4D06-B683-9D7BEDB73F70}">
      <dgm:prSet phldrT="[Texto]"/>
      <dgm:spPr/>
      <dgm:t>
        <a:bodyPr/>
        <a:lstStyle/>
        <a:p>
          <a:r>
            <a:rPr lang="es-MX" b="1"/>
            <a:t>Activos </a:t>
          </a:r>
        </a:p>
        <a:p>
          <a:r>
            <a:rPr lang="es-MX" b="1"/>
            <a:t>deferidos </a:t>
          </a:r>
        </a:p>
      </dgm:t>
    </dgm:pt>
    <dgm:pt modelId="{F6F3F35F-9479-485C-A0C7-85C5653E6A42}" type="parTrans" cxnId="{ED795F01-1850-4A25-99EE-3AFF96C4B661}">
      <dgm:prSet/>
      <dgm:spPr/>
      <dgm:t>
        <a:bodyPr/>
        <a:lstStyle/>
        <a:p>
          <a:endParaRPr lang="es-MX"/>
        </a:p>
      </dgm:t>
    </dgm:pt>
    <dgm:pt modelId="{6B75F884-B8E0-4D14-93F2-9E97F10C9E6A}" type="sibTrans" cxnId="{ED795F01-1850-4A25-99EE-3AFF96C4B661}">
      <dgm:prSet/>
      <dgm:spPr/>
      <dgm:t>
        <a:bodyPr/>
        <a:lstStyle/>
        <a:p>
          <a:endParaRPr lang="es-MX"/>
        </a:p>
      </dgm:t>
    </dgm:pt>
    <dgm:pt modelId="{3538C7E3-856E-4F38-8214-6CBD1C1C4177}">
      <dgm:prSet phldrT="[Texto]" custT="1"/>
      <dgm:spPr/>
      <dgm:t>
        <a:bodyPr/>
        <a:lstStyle/>
        <a:p>
          <a:r>
            <a:rPr lang="es-MX" sz="2400" b="1" dirty="0" smtClean="0"/>
            <a:t>Es </a:t>
          </a:r>
          <a:r>
            <a:rPr lang="es-MX" sz="2400" b="1" dirty="0"/>
            <a:t>un </a:t>
          </a:r>
          <a:r>
            <a:rPr lang="es-MX" sz="2400" b="1" dirty="0" smtClean="0"/>
            <a:t>gasto.</a:t>
          </a:r>
          <a:endParaRPr lang="es-MX" sz="2400" b="1" dirty="0"/>
        </a:p>
      </dgm:t>
    </dgm:pt>
    <dgm:pt modelId="{3D30DFE2-A2E3-4434-90F0-D05FD4C8979B}" type="parTrans" cxnId="{F33344CE-0E43-40A2-AC79-86A7A7F34783}">
      <dgm:prSet/>
      <dgm:spPr/>
      <dgm:t>
        <a:bodyPr/>
        <a:lstStyle/>
        <a:p>
          <a:endParaRPr lang="es-MX"/>
        </a:p>
      </dgm:t>
    </dgm:pt>
    <dgm:pt modelId="{099FE6E0-9177-4E56-A0CC-6438F24E4A12}" type="sibTrans" cxnId="{F33344CE-0E43-40A2-AC79-86A7A7F34783}">
      <dgm:prSet/>
      <dgm:spPr/>
      <dgm:t>
        <a:bodyPr/>
        <a:lstStyle/>
        <a:p>
          <a:endParaRPr lang="es-MX"/>
        </a:p>
      </dgm:t>
    </dgm:pt>
    <dgm:pt modelId="{ACD0B1A9-B7F2-4A1A-B904-18447937D945}">
      <dgm:prSet phldrT="[Texto]" custT="1"/>
      <dgm:spPr/>
      <dgm:t>
        <a:bodyPr/>
        <a:lstStyle/>
        <a:p>
          <a:r>
            <a:rPr lang="es-MX" sz="2400" b="1" dirty="0" smtClean="0"/>
            <a:t>Es intangible.</a:t>
          </a:r>
          <a:endParaRPr lang="es-MX" sz="2400" b="1" dirty="0"/>
        </a:p>
      </dgm:t>
    </dgm:pt>
    <dgm:pt modelId="{6638C923-C425-47F2-97B9-25A7F44BB1A7}" type="parTrans" cxnId="{E6674E5D-ECD7-45F5-9437-13F8E7C0B258}">
      <dgm:prSet/>
      <dgm:spPr/>
      <dgm:t>
        <a:bodyPr/>
        <a:lstStyle/>
        <a:p>
          <a:endParaRPr lang="es-MX"/>
        </a:p>
      </dgm:t>
    </dgm:pt>
    <dgm:pt modelId="{03888DE4-A8C1-4674-99EC-7DF0C6EEC2F0}" type="sibTrans" cxnId="{E6674E5D-ECD7-45F5-9437-13F8E7C0B258}">
      <dgm:prSet/>
      <dgm:spPr/>
      <dgm:t>
        <a:bodyPr/>
        <a:lstStyle/>
        <a:p>
          <a:endParaRPr lang="es-MX"/>
        </a:p>
      </dgm:t>
    </dgm:pt>
    <dgm:pt modelId="{9E2C2893-8AB5-48BF-96CF-CB95A3D46245}">
      <dgm:prSet phldrT="[Texto]" custT="1"/>
      <dgm:spPr/>
      <dgm:t>
        <a:bodyPr/>
        <a:lstStyle/>
        <a:p>
          <a:r>
            <a:rPr lang="es-MX" sz="2200" b="1" dirty="0" smtClean="0"/>
            <a:t>Se deprecia.</a:t>
          </a:r>
          <a:endParaRPr lang="es-MX" sz="2200" b="1" dirty="0"/>
        </a:p>
      </dgm:t>
    </dgm:pt>
    <dgm:pt modelId="{ABD8C5BA-40CD-4F12-A6DE-387DBFFBD2FA}" type="parTrans" cxnId="{B0355048-02FE-4997-A7DA-C3EF5E40B639}">
      <dgm:prSet/>
      <dgm:spPr/>
      <dgm:t>
        <a:bodyPr/>
        <a:lstStyle/>
        <a:p>
          <a:endParaRPr lang="es-MX"/>
        </a:p>
      </dgm:t>
    </dgm:pt>
    <dgm:pt modelId="{AEA480DA-D4C3-4239-B5AD-4A833DE41C48}" type="sibTrans" cxnId="{B0355048-02FE-4997-A7DA-C3EF5E40B639}">
      <dgm:prSet/>
      <dgm:spPr/>
      <dgm:t>
        <a:bodyPr/>
        <a:lstStyle/>
        <a:p>
          <a:endParaRPr lang="es-MX"/>
        </a:p>
      </dgm:t>
    </dgm:pt>
    <dgm:pt modelId="{4405D013-A989-421D-8849-1D6DAF2C0730}">
      <dgm:prSet phldrT="[Texto]" custT="1"/>
      <dgm:spPr/>
      <dgm:t>
        <a:bodyPr/>
        <a:lstStyle/>
        <a:p>
          <a:r>
            <a:rPr lang="es-MX" sz="2400" b="1" dirty="0" smtClean="0"/>
            <a:t>Se amortiza.</a:t>
          </a:r>
          <a:endParaRPr lang="es-MX" sz="2400" b="1" dirty="0"/>
        </a:p>
      </dgm:t>
    </dgm:pt>
    <dgm:pt modelId="{A194BFFA-71BF-4C6E-97AD-1126A5DD4131}" type="parTrans" cxnId="{E4AEB205-4EC4-4D44-B2CC-ED034500F970}">
      <dgm:prSet/>
      <dgm:spPr/>
      <dgm:t>
        <a:bodyPr/>
        <a:lstStyle/>
        <a:p>
          <a:endParaRPr lang="es-MX"/>
        </a:p>
      </dgm:t>
    </dgm:pt>
    <dgm:pt modelId="{145D4E44-E249-4A58-893D-8DC52121C962}" type="sibTrans" cxnId="{E4AEB205-4EC4-4D44-B2CC-ED034500F970}">
      <dgm:prSet/>
      <dgm:spPr/>
      <dgm:t>
        <a:bodyPr/>
        <a:lstStyle/>
        <a:p>
          <a:endParaRPr lang="es-MX"/>
        </a:p>
      </dgm:t>
    </dgm:pt>
    <dgm:pt modelId="{D7C465DD-55D9-481E-BA07-A172DCA9473C}" type="pres">
      <dgm:prSet presAssocID="{65A97B80-7931-4714-B56D-F821D6D740D3}" presName="Name0" presStyleCnt="0">
        <dgm:presLayoutVars>
          <dgm:dir/>
          <dgm:animLvl val="lvl"/>
          <dgm:resizeHandles val="exact"/>
        </dgm:presLayoutVars>
      </dgm:prSet>
      <dgm:spPr/>
      <dgm:t>
        <a:bodyPr/>
        <a:lstStyle/>
        <a:p>
          <a:endParaRPr lang="es-MX"/>
        </a:p>
      </dgm:t>
    </dgm:pt>
    <dgm:pt modelId="{E8B0B444-51B4-4B74-AECF-80661028FB8E}" type="pres">
      <dgm:prSet presAssocID="{976BF478-544B-4AD9-8F8F-5726AA518D36}" presName="composite" presStyleCnt="0"/>
      <dgm:spPr/>
      <dgm:t>
        <a:bodyPr/>
        <a:lstStyle/>
        <a:p>
          <a:endParaRPr lang="es-ES"/>
        </a:p>
      </dgm:t>
    </dgm:pt>
    <dgm:pt modelId="{5605426D-3069-4927-A953-FBE4FFD2BAAB}" type="pres">
      <dgm:prSet presAssocID="{976BF478-544B-4AD9-8F8F-5726AA518D36}" presName="parTx" presStyleLbl="alignNode1" presStyleIdx="0" presStyleCnt="3">
        <dgm:presLayoutVars>
          <dgm:chMax val="0"/>
          <dgm:chPref val="0"/>
          <dgm:bulletEnabled val="1"/>
        </dgm:presLayoutVars>
      </dgm:prSet>
      <dgm:spPr/>
      <dgm:t>
        <a:bodyPr/>
        <a:lstStyle/>
        <a:p>
          <a:endParaRPr lang="es-MX"/>
        </a:p>
      </dgm:t>
    </dgm:pt>
    <dgm:pt modelId="{8BE7D3B0-72B6-44BF-9433-932EA69BB9B3}" type="pres">
      <dgm:prSet presAssocID="{976BF478-544B-4AD9-8F8F-5726AA518D36}" presName="desTx" presStyleLbl="alignAccFollowNode1" presStyleIdx="0" presStyleCnt="3">
        <dgm:presLayoutVars>
          <dgm:bulletEnabled val="1"/>
        </dgm:presLayoutVars>
      </dgm:prSet>
      <dgm:spPr/>
      <dgm:t>
        <a:bodyPr/>
        <a:lstStyle/>
        <a:p>
          <a:endParaRPr lang="es-MX"/>
        </a:p>
      </dgm:t>
    </dgm:pt>
    <dgm:pt modelId="{7565906F-4544-412C-9607-BEB911FFD37E}" type="pres">
      <dgm:prSet presAssocID="{9CDF98D8-F9CC-43C1-8217-6799716BBA62}" presName="space" presStyleCnt="0"/>
      <dgm:spPr/>
      <dgm:t>
        <a:bodyPr/>
        <a:lstStyle/>
        <a:p>
          <a:endParaRPr lang="es-ES"/>
        </a:p>
      </dgm:t>
    </dgm:pt>
    <dgm:pt modelId="{EEF9847A-5BE1-4E82-9FFE-E7163D20746E}" type="pres">
      <dgm:prSet presAssocID="{038C7D75-4AC9-4A9E-8FBF-6CD21F5DDFDA}" presName="composite" presStyleCnt="0"/>
      <dgm:spPr/>
      <dgm:t>
        <a:bodyPr/>
        <a:lstStyle/>
        <a:p>
          <a:endParaRPr lang="es-ES"/>
        </a:p>
      </dgm:t>
    </dgm:pt>
    <dgm:pt modelId="{4C35E2F4-8697-4C27-A249-43807FE8E5DA}" type="pres">
      <dgm:prSet presAssocID="{038C7D75-4AC9-4A9E-8FBF-6CD21F5DDFDA}" presName="parTx" presStyleLbl="alignNode1" presStyleIdx="1" presStyleCnt="3">
        <dgm:presLayoutVars>
          <dgm:chMax val="0"/>
          <dgm:chPref val="0"/>
          <dgm:bulletEnabled val="1"/>
        </dgm:presLayoutVars>
      </dgm:prSet>
      <dgm:spPr/>
      <dgm:t>
        <a:bodyPr/>
        <a:lstStyle/>
        <a:p>
          <a:endParaRPr lang="es-MX"/>
        </a:p>
      </dgm:t>
    </dgm:pt>
    <dgm:pt modelId="{2DBA48C7-2664-4142-B9C9-3145F994C430}" type="pres">
      <dgm:prSet presAssocID="{038C7D75-4AC9-4A9E-8FBF-6CD21F5DDFDA}" presName="desTx" presStyleLbl="alignAccFollowNode1" presStyleIdx="1" presStyleCnt="3">
        <dgm:presLayoutVars>
          <dgm:bulletEnabled val="1"/>
        </dgm:presLayoutVars>
      </dgm:prSet>
      <dgm:spPr/>
      <dgm:t>
        <a:bodyPr/>
        <a:lstStyle/>
        <a:p>
          <a:endParaRPr lang="es-MX"/>
        </a:p>
      </dgm:t>
    </dgm:pt>
    <dgm:pt modelId="{75939D69-35CA-4918-B327-726776C5C59E}" type="pres">
      <dgm:prSet presAssocID="{5DE65895-9123-46E9-994F-E684CC95B4E8}" presName="space" presStyleCnt="0"/>
      <dgm:spPr/>
      <dgm:t>
        <a:bodyPr/>
        <a:lstStyle/>
        <a:p>
          <a:endParaRPr lang="es-ES"/>
        </a:p>
      </dgm:t>
    </dgm:pt>
    <dgm:pt modelId="{C5FED8F0-EB4E-4A1C-A6A2-D845E19A77A9}" type="pres">
      <dgm:prSet presAssocID="{373E0A7D-83A4-4D06-B683-9D7BEDB73F70}" presName="composite" presStyleCnt="0"/>
      <dgm:spPr/>
      <dgm:t>
        <a:bodyPr/>
        <a:lstStyle/>
        <a:p>
          <a:endParaRPr lang="es-ES"/>
        </a:p>
      </dgm:t>
    </dgm:pt>
    <dgm:pt modelId="{9D11735B-2E2F-46D9-B3D4-D489B22F362C}" type="pres">
      <dgm:prSet presAssocID="{373E0A7D-83A4-4D06-B683-9D7BEDB73F70}" presName="parTx" presStyleLbl="alignNode1" presStyleIdx="2" presStyleCnt="3">
        <dgm:presLayoutVars>
          <dgm:chMax val="0"/>
          <dgm:chPref val="0"/>
          <dgm:bulletEnabled val="1"/>
        </dgm:presLayoutVars>
      </dgm:prSet>
      <dgm:spPr/>
      <dgm:t>
        <a:bodyPr/>
        <a:lstStyle/>
        <a:p>
          <a:endParaRPr lang="es-MX"/>
        </a:p>
      </dgm:t>
    </dgm:pt>
    <dgm:pt modelId="{F69F30C3-E47A-4BC0-AD26-52494D6B7239}" type="pres">
      <dgm:prSet presAssocID="{373E0A7D-83A4-4D06-B683-9D7BEDB73F70}" presName="desTx" presStyleLbl="alignAccFollowNode1" presStyleIdx="2" presStyleCnt="3">
        <dgm:presLayoutVars>
          <dgm:bulletEnabled val="1"/>
        </dgm:presLayoutVars>
      </dgm:prSet>
      <dgm:spPr/>
      <dgm:t>
        <a:bodyPr/>
        <a:lstStyle/>
        <a:p>
          <a:endParaRPr lang="es-MX"/>
        </a:p>
      </dgm:t>
    </dgm:pt>
  </dgm:ptLst>
  <dgm:cxnLst>
    <dgm:cxn modelId="{0B90F98B-8D28-442B-B7C6-23E5CDC013A9}" srcId="{038C7D75-4AC9-4A9E-8FBF-6CD21F5DDFDA}" destId="{53A3FF1F-5B72-48D0-94CE-9AD49F44B544}" srcOrd="1" destOrd="0" parTransId="{F4362257-77BB-4112-93D0-9064734F0665}" sibTransId="{FB9E0023-F253-4118-962C-0444CB88A0E9}"/>
    <dgm:cxn modelId="{70A0A84E-4E81-4859-B19A-DEB33D4DB3C1}" type="presOf" srcId="{ACD0B1A9-B7F2-4A1A-B904-18447937D945}" destId="{F69F30C3-E47A-4BC0-AD26-52494D6B7239}" srcOrd="0" destOrd="1" presId="urn:microsoft.com/office/officeart/2005/8/layout/hList1"/>
    <dgm:cxn modelId="{247C8138-4651-4825-A3A7-B22C46CB4396}" type="presOf" srcId="{53A3FF1F-5B72-48D0-94CE-9AD49F44B544}" destId="{2DBA48C7-2664-4142-B9C9-3145F994C430}" srcOrd="0" destOrd="1" presId="urn:microsoft.com/office/officeart/2005/8/layout/hList1"/>
    <dgm:cxn modelId="{B0355048-02FE-4997-A7DA-C3EF5E40B639}" srcId="{038C7D75-4AC9-4A9E-8FBF-6CD21F5DDFDA}" destId="{9E2C2893-8AB5-48BF-96CF-CB95A3D46245}" srcOrd="2" destOrd="0" parTransId="{ABD8C5BA-40CD-4F12-A6DE-387DBFFBD2FA}" sibTransId="{AEA480DA-D4C3-4239-B5AD-4A833DE41C48}"/>
    <dgm:cxn modelId="{F33344CE-0E43-40A2-AC79-86A7A7F34783}" srcId="{373E0A7D-83A4-4D06-B683-9D7BEDB73F70}" destId="{3538C7E3-856E-4F38-8214-6CBD1C1C4177}" srcOrd="0" destOrd="0" parTransId="{3D30DFE2-A2E3-4434-90F0-D05FD4C8979B}" sibTransId="{099FE6E0-9177-4E56-A0CC-6438F24E4A12}"/>
    <dgm:cxn modelId="{4812730B-6AFF-4847-A8D3-CE0C217367DE}" srcId="{976BF478-544B-4AD9-8F8F-5726AA518D36}" destId="{7706055A-125E-4800-B3D3-67B019436A04}" srcOrd="0" destOrd="0" parTransId="{5E3BF4C8-C415-4B9B-A884-CF64C814E696}" sibTransId="{407CEC1C-BF6B-48BB-B463-3F247EEE475D}"/>
    <dgm:cxn modelId="{83D94AD0-3446-4E27-9743-7AB5ABB333BB}" type="presOf" srcId="{038C7D75-4AC9-4A9E-8FBF-6CD21F5DDFDA}" destId="{4C35E2F4-8697-4C27-A249-43807FE8E5DA}" srcOrd="0" destOrd="0" presId="urn:microsoft.com/office/officeart/2005/8/layout/hList1"/>
    <dgm:cxn modelId="{86748A78-643E-46F1-8423-B491C7988B8C}" type="presOf" srcId="{9E2C2893-8AB5-48BF-96CF-CB95A3D46245}" destId="{2DBA48C7-2664-4142-B9C9-3145F994C430}" srcOrd="0" destOrd="2" presId="urn:microsoft.com/office/officeart/2005/8/layout/hList1"/>
    <dgm:cxn modelId="{76125440-2D61-4E47-8E40-E1F6F51CE45B}" type="presOf" srcId="{7706055A-125E-4800-B3D3-67B019436A04}" destId="{8BE7D3B0-72B6-44BF-9433-932EA69BB9B3}" srcOrd="0" destOrd="0" presId="urn:microsoft.com/office/officeart/2005/8/layout/hList1"/>
    <dgm:cxn modelId="{1D16D5C5-6B91-4814-9ECA-EEEE87509E3C}" srcId="{038C7D75-4AC9-4A9E-8FBF-6CD21F5DDFDA}" destId="{7FA2A731-AFDE-4D9B-9C4D-29A7D433B750}" srcOrd="0" destOrd="0" parTransId="{5CE39ED2-818C-4258-B182-B139EFA5999C}" sibTransId="{7DBD637E-A44D-4E03-B3F6-0F1A790D843D}"/>
    <dgm:cxn modelId="{E6674E5D-ECD7-45F5-9437-13F8E7C0B258}" srcId="{373E0A7D-83A4-4D06-B683-9D7BEDB73F70}" destId="{ACD0B1A9-B7F2-4A1A-B904-18447937D945}" srcOrd="1" destOrd="0" parTransId="{6638C923-C425-47F2-97B9-25A7F44BB1A7}" sibTransId="{03888DE4-A8C1-4674-99EC-7DF0C6EEC2F0}"/>
    <dgm:cxn modelId="{A9632D21-6DA4-4561-AE24-A0121195FE95}" type="presOf" srcId="{65A97B80-7931-4714-B56D-F821D6D740D3}" destId="{D7C465DD-55D9-481E-BA07-A172DCA9473C}" srcOrd="0" destOrd="0" presId="urn:microsoft.com/office/officeart/2005/8/layout/hList1"/>
    <dgm:cxn modelId="{96ECCFDB-7041-4777-8038-494B4C310033}" type="presOf" srcId="{3538C7E3-856E-4F38-8214-6CBD1C1C4177}" destId="{F69F30C3-E47A-4BC0-AD26-52494D6B7239}" srcOrd="0" destOrd="0" presId="urn:microsoft.com/office/officeart/2005/8/layout/hList1"/>
    <dgm:cxn modelId="{10C30ED8-A6ED-4BD9-8C3E-03228FEE1C1B}" type="presOf" srcId="{7FA2A731-AFDE-4D9B-9C4D-29A7D433B750}" destId="{2DBA48C7-2664-4142-B9C9-3145F994C430}" srcOrd="0" destOrd="0" presId="urn:microsoft.com/office/officeart/2005/8/layout/hList1"/>
    <dgm:cxn modelId="{58DD66B2-E31E-4B85-ABD6-FB104E682E86}" srcId="{65A97B80-7931-4714-B56D-F821D6D740D3}" destId="{038C7D75-4AC9-4A9E-8FBF-6CD21F5DDFDA}" srcOrd="1" destOrd="0" parTransId="{93BE1E88-3FA3-4FCF-896A-EC62592B1345}" sibTransId="{5DE65895-9123-46E9-994F-E684CC95B4E8}"/>
    <dgm:cxn modelId="{E4AEB205-4EC4-4D44-B2CC-ED034500F970}" srcId="{373E0A7D-83A4-4D06-B683-9D7BEDB73F70}" destId="{4405D013-A989-421D-8849-1D6DAF2C0730}" srcOrd="2" destOrd="0" parTransId="{A194BFFA-71BF-4C6E-97AD-1126A5DD4131}" sibTransId="{145D4E44-E249-4A58-893D-8DC52121C962}"/>
    <dgm:cxn modelId="{CEEE5C05-D28A-4517-963C-161D2A79F179}" type="presOf" srcId="{976BF478-544B-4AD9-8F8F-5726AA518D36}" destId="{5605426D-3069-4927-A953-FBE4FFD2BAAB}" srcOrd="0" destOrd="0" presId="urn:microsoft.com/office/officeart/2005/8/layout/hList1"/>
    <dgm:cxn modelId="{58085CC5-AF5E-4A3F-907B-768ACCCF7EF8}" srcId="{65A97B80-7931-4714-B56D-F821D6D740D3}" destId="{976BF478-544B-4AD9-8F8F-5726AA518D36}" srcOrd="0" destOrd="0" parTransId="{6DDEFFC4-ED23-4C53-A6BC-44C1A3FB9C9F}" sibTransId="{9CDF98D8-F9CC-43C1-8217-6799716BBA62}"/>
    <dgm:cxn modelId="{ED795F01-1850-4A25-99EE-3AFF96C4B661}" srcId="{65A97B80-7931-4714-B56D-F821D6D740D3}" destId="{373E0A7D-83A4-4D06-B683-9D7BEDB73F70}" srcOrd="2" destOrd="0" parTransId="{F6F3F35F-9479-485C-A0C7-85C5653E6A42}" sibTransId="{6B75F884-B8E0-4D14-93F2-9E97F10C9E6A}"/>
    <dgm:cxn modelId="{8C2C2B21-6606-4B82-9B53-94C0A0DB999B}" type="presOf" srcId="{373E0A7D-83A4-4D06-B683-9D7BEDB73F70}" destId="{9D11735B-2E2F-46D9-B3D4-D489B22F362C}" srcOrd="0" destOrd="0" presId="urn:microsoft.com/office/officeart/2005/8/layout/hList1"/>
    <dgm:cxn modelId="{BF425FCB-9CA4-478D-96DF-49A7FCFBF80C}" type="presOf" srcId="{4405D013-A989-421D-8849-1D6DAF2C0730}" destId="{F69F30C3-E47A-4BC0-AD26-52494D6B7239}" srcOrd="0" destOrd="2" presId="urn:microsoft.com/office/officeart/2005/8/layout/hList1"/>
    <dgm:cxn modelId="{C1C1B08A-EE6F-43DA-BC9E-7AD4244A2FD3}" type="presParOf" srcId="{D7C465DD-55D9-481E-BA07-A172DCA9473C}" destId="{E8B0B444-51B4-4B74-AECF-80661028FB8E}" srcOrd="0" destOrd="0" presId="urn:microsoft.com/office/officeart/2005/8/layout/hList1"/>
    <dgm:cxn modelId="{FE0BD26D-79C2-4CC2-B52D-BE93DC4714E8}" type="presParOf" srcId="{E8B0B444-51B4-4B74-AECF-80661028FB8E}" destId="{5605426D-3069-4927-A953-FBE4FFD2BAAB}" srcOrd="0" destOrd="0" presId="urn:microsoft.com/office/officeart/2005/8/layout/hList1"/>
    <dgm:cxn modelId="{DB136502-7051-4E1F-91FD-FD0AB7497107}" type="presParOf" srcId="{E8B0B444-51B4-4B74-AECF-80661028FB8E}" destId="{8BE7D3B0-72B6-44BF-9433-932EA69BB9B3}" srcOrd="1" destOrd="0" presId="urn:microsoft.com/office/officeart/2005/8/layout/hList1"/>
    <dgm:cxn modelId="{6711FFEC-2359-4792-8AC1-21EB30051AF9}" type="presParOf" srcId="{D7C465DD-55D9-481E-BA07-A172DCA9473C}" destId="{7565906F-4544-412C-9607-BEB911FFD37E}" srcOrd="1" destOrd="0" presId="urn:microsoft.com/office/officeart/2005/8/layout/hList1"/>
    <dgm:cxn modelId="{DB150280-BDC3-444B-AA7B-F3A10C0557CC}" type="presParOf" srcId="{D7C465DD-55D9-481E-BA07-A172DCA9473C}" destId="{EEF9847A-5BE1-4E82-9FFE-E7163D20746E}" srcOrd="2" destOrd="0" presId="urn:microsoft.com/office/officeart/2005/8/layout/hList1"/>
    <dgm:cxn modelId="{2B393684-F70A-4B27-A03E-4236C77D72EF}" type="presParOf" srcId="{EEF9847A-5BE1-4E82-9FFE-E7163D20746E}" destId="{4C35E2F4-8697-4C27-A249-43807FE8E5DA}" srcOrd="0" destOrd="0" presId="urn:microsoft.com/office/officeart/2005/8/layout/hList1"/>
    <dgm:cxn modelId="{F469CDF6-5619-4AAF-AD62-990E90929F05}" type="presParOf" srcId="{EEF9847A-5BE1-4E82-9FFE-E7163D20746E}" destId="{2DBA48C7-2664-4142-B9C9-3145F994C430}" srcOrd="1" destOrd="0" presId="urn:microsoft.com/office/officeart/2005/8/layout/hList1"/>
    <dgm:cxn modelId="{7644C59B-13F2-4F8C-8099-1DCD58516930}" type="presParOf" srcId="{D7C465DD-55D9-481E-BA07-A172DCA9473C}" destId="{75939D69-35CA-4918-B327-726776C5C59E}" srcOrd="3" destOrd="0" presId="urn:microsoft.com/office/officeart/2005/8/layout/hList1"/>
    <dgm:cxn modelId="{EC09E4CA-A812-4AC8-929B-C94A4AA5DA68}" type="presParOf" srcId="{D7C465DD-55D9-481E-BA07-A172DCA9473C}" destId="{C5FED8F0-EB4E-4A1C-A6A2-D845E19A77A9}" srcOrd="4" destOrd="0" presId="urn:microsoft.com/office/officeart/2005/8/layout/hList1"/>
    <dgm:cxn modelId="{1BDF5170-EBAB-4B06-B8FA-B5E5681B61DE}" type="presParOf" srcId="{C5FED8F0-EB4E-4A1C-A6A2-D845E19A77A9}" destId="{9D11735B-2E2F-46D9-B3D4-D489B22F362C}" srcOrd="0" destOrd="0" presId="urn:microsoft.com/office/officeart/2005/8/layout/hList1"/>
    <dgm:cxn modelId="{54809E4D-E4AF-4929-82A3-648A9E98AE72}" type="presParOf" srcId="{C5FED8F0-EB4E-4A1C-A6A2-D845E19A77A9}" destId="{F69F30C3-E47A-4BC0-AD26-52494D6B7239}"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330CF28-9DD3-4289-B67C-BB389C480CB4}"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s-MX"/>
        </a:p>
      </dgm:t>
    </dgm:pt>
    <dgm:pt modelId="{A04D497A-D249-4013-B554-97B25FE4A612}">
      <dgm:prSet phldrT="[Texto]"/>
      <dgm:spPr/>
      <dgm:t>
        <a:bodyPr/>
        <a:lstStyle/>
        <a:p>
          <a:r>
            <a:rPr lang="es-MX">
              <a:latin typeface="Times New Roman" panose="02020603050405020304" pitchFamily="18" charset="0"/>
              <a:cs typeface="Times New Roman" panose="02020603050405020304" pitchFamily="18" charset="0"/>
            </a:rPr>
            <a:t>Capital social </a:t>
          </a:r>
        </a:p>
      </dgm:t>
    </dgm:pt>
    <dgm:pt modelId="{0F7AE490-5DC7-45B8-8132-D79A9029ACC0}" type="parTrans" cxnId="{08C1DF4C-E5DB-452C-8E2A-E3F4B7BBBE9C}">
      <dgm:prSet/>
      <dgm:spPr/>
      <dgm:t>
        <a:bodyPr/>
        <a:lstStyle/>
        <a:p>
          <a:endParaRPr lang="es-MX"/>
        </a:p>
      </dgm:t>
    </dgm:pt>
    <dgm:pt modelId="{519416A9-1FFA-4FF9-9EEC-5AEA3C0A4360}" type="sibTrans" cxnId="{08C1DF4C-E5DB-452C-8E2A-E3F4B7BBBE9C}">
      <dgm:prSet/>
      <dgm:spPr/>
      <dgm:t>
        <a:bodyPr/>
        <a:lstStyle/>
        <a:p>
          <a:endParaRPr lang="es-MX"/>
        </a:p>
      </dgm:t>
    </dgm:pt>
    <dgm:pt modelId="{0798A937-987E-48A9-966B-8CD065E74BA0}">
      <dgm:prSet phldrT="[Texto]" custT="1"/>
      <dgm:spPr/>
      <dgm:t>
        <a:bodyPr/>
        <a:lstStyle/>
        <a:p>
          <a:r>
            <a:rPr lang="es-MX" sz="2400" dirty="0" smtClean="0">
              <a:latin typeface="Times New Roman" panose="02020603050405020304" pitchFamily="18" charset="0"/>
              <a:cs typeface="Times New Roman" panose="02020603050405020304" pitchFamily="18" charset="0"/>
            </a:rPr>
            <a:t>aportaciones </a:t>
          </a:r>
          <a:r>
            <a:rPr lang="es-MX" sz="2400" dirty="0">
              <a:latin typeface="Times New Roman" panose="02020603050405020304" pitchFamily="18" charset="0"/>
              <a:cs typeface="Times New Roman" panose="02020603050405020304" pitchFamily="18" charset="0"/>
            </a:rPr>
            <a:t>de los socios ya sea en dinero o en </a:t>
          </a:r>
          <a:r>
            <a:rPr lang="es-MX" sz="2400" dirty="0" smtClean="0">
              <a:latin typeface="Times New Roman" panose="02020603050405020304" pitchFamily="18" charset="0"/>
              <a:cs typeface="Times New Roman" panose="02020603050405020304" pitchFamily="18" charset="0"/>
            </a:rPr>
            <a:t>especie. </a:t>
          </a:r>
          <a:endParaRPr lang="es-MX" sz="2400" dirty="0">
            <a:latin typeface="Times New Roman" panose="02020603050405020304" pitchFamily="18" charset="0"/>
            <a:cs typeface="Times New Roman" panose="02020603050405020304" pitchFamily="18" charset="0"/>
          </a:endParaRPr>
        </a:p>
      </dgm:t>
    </dgm:pt>
    <dgm:pt modelId="{448248F9-99CD-4AF8-A756-70EAA52A80DA}" type="parTrans" cxnId="{0BCF6644-CFF7-4DD3-B656-344F337B9E9F}">
      <dgm:prSet/>
      <dgm:spPr/>
      <dgm:t>
        <a:bodyPr/>
        <a:lstStyle/>
        <a:p>
          <a:endParaRPr lang="es-MX"/>
        </a:p>
      </dgm:t>
    </dgm:pt>
    <dgm:pt modelId="{B7043CB8-4001-4E9A-AC64-99E79729F25A}" type="sibTrans" cxnId="{0BCF6644-CFF7-4DD3-B656-344F337B9E9F}">
      <dgm:prSet/>
      <dgm:spPr/>
      <dgm:t>
        <a:bodyPr/>
        <a:lstStyle/>
        <a:p>
          <a:endParaRPr lang="es-MX"/>
        </a:p>
      </dgm:t>
    </dgm:pt>
    <dgm:pt modelId="{245CA551-65CD-400A-82A7-223082FC1775}">
      <dgm:prSet phldrT="[Texto]"/>
      <dgm:spPr/>
      <dgm:t>
        <a:bodyPr/>
        <a:lstStyle/>
        <a:p>
          <a:r>
            <a:rPr lang="es-MX" dirty="0" smtClean="0">
              <a:latin typeface="Times New Roman" panose="02020603050405020304" pitchFamily="18" charset="0"/>
              <a:cs typeface="Times New Roman" panose="02020603050405020304" pitchFamily="18" charset="0"/>
            </a:rPr>
            <a:t>Donaciones </a:t>
          </a:r>
          <a:endParaRPr lang="es-MX" dirty="0">
            <a:latin typeface="Times New Roman" panose="02020603050405020304" pitchFamily="18" charset="0"/>
            <a:cs typeface="Times New Roman" panose="02020603050405020304" pitchFamily="18" charset="0"/>
          </a:endParaRPr>
        </a:p>
      </dgm:t>
    </dgm:pt>
    <dgm:pt modelId="{ED182050-D751-420D-933E-5994777FA641}" type="parTrans" cxnId="{3B419978-45C5-488E-9C93-F0A0BC557794}">
      <dgm:prSet/>
      <dgm:spPr/>
      <dgm:t>
        <a:bodyPr/>
        <a:lstStyle/>
        <a:p>
          <a:endParaRPr lang="es-MX"/>
        </a:p>
      </dgm:t>
    </dgm:pt>
    <dgm:pt modelId="{10F6BD65-89BD-4E48-9469-1D1971DBE9D8}" type="sibTrans" cxnId="{3B419978-45C5-488E-9C93-F0A0BC557794}">
      <dgm:prSet/>
      <dgm:spPr/>
      <dgm:t>
        <a:bodyPr/>
        <a:lstStyle/>
        <a:p>
          <a:endParaRPr lang="es-MX"/>
        </a:p>
      </dgm:t>
    </dgm:pt>
    <dgm:pt modelId="{121273F1-715F-4DE1-919E-0392A710413E}">
      <dgm:prSet phldrT="[Texto]" custT="1"/>
      <dgm:spPr/>
      <dgm:t>
        <a:bodyPr/>
        <a:lstStyle/>
        <a:p>
          <a:r>
            <a:rPr lang="es-MX" sz="1900" b="0" i="0" dirty="0">
              <a:latin typeface="Times New Roman" panose="02020603050405020304" pitchFamily="18" charset="0"/>
              <a:cs typeface="Times New Roman" panose="02020603050405020304" pitchFamily="18" charset="0"/>
            </a:rPr>
            <a:t>La </a:t>
          </a:r>
          <a:r>
            <a:rPr lang="es-MX" sz="1900" b="1" i="0" dirty="0">
              <a:latin typeface="Times New Roman" panose="02020603050405020304" pitchFamily="18" charset="0"/>
              <a:cs typeface="Times New Roman" panose="02020603050405020304" pitchFamily="18" charset="0"/>
            </a:rPr>
            <a:t>donación</a:t>
          </a:r>
          <a:r>
            <a:rPr lang="es-MX" sz="1900" b="0" i="0" dirty="0">
              <a:latin typeface="Times New Roman" panose="02020603050405020304" pitchFamily="18" charset="0"/>
              <a:cs typeface="Times New Roman" panose="02020603050405020304" pitchFamily="18" charset="0"/>
            </a:rPr>
            <a:t> es el acto que consiste en dar fondos u otros bienes materiales, generalmente por razones de caridad. En algunos ordenamientos jurídicos está regulada como un contrato.</a:t>
          </a:r>
          <a:endParaRPr lang="es-MX" sz="1900" dirty="0">
            <a:latin typeface="Times New Roman" panose="02020603050405020304" pitchFamily="18" charset="0"/>
            <a:cs typeface="Times New Roman" panose="02020603050405020304" pitchFamily="18" charset="0"/>
          </a:endParaRPr>
        </a:p>
      </dgm:t>
    </dgm:pt>
    <dgm:pt modelId="{72E07E0D-BD7E-4E72-B062-9CDF4D47ACD2}" type="parTrans" cxnId="{F8419D38-A0F4-49AD-BE11-C8BF7CE19CF8}">
      <dgm:prSet/>
      <dgm:spPr/>
      <dgm:t>
        <a:bodyPr/>
        <a:lstStyle/>
        <a:p>
          <a:endParaRPr lang="es-MX"/>
        </a:p>
      </dgm:t>
    </dgm:pt>
    <dgm:pt modelId="{1A1583C3-8C5B-4CFE-8E9A-4598F1FC80F1}" type="sibTrans" cxnId="{F8419D38-A0F4-49AD-BE11-C8BF7CE19CF8}">
      <dgm:prSet/>
      <dgm:spPr/>
      <dgm:t>
        <a:bodyPr/>
        <a:lstStyle/>
        <a:p>
          <a:endParaRPr lang="es-MX"/>
        </a:p>
      </dgm:t>
    </dgm:pt>
    <dgm:pt modelId="{D426225A-81FD-403C-8E62-E64812B45B64}">
      <dgm:prSet phldrT="[Texto]"/>
      <dgm:spPr/>
      <dgm:t>
        <a:bodyPr/>
        <a:lstStyle/>
        <a:p>
          <a:r>
            <a:rPr lang="es-MX">
              <a:latin typeface="Times New Roman" panose="02020603050405020304" pitchFamily="18" charset="0"/>
              <a:cs typeface="Times New Roman" panose="02020603050405020304" pitchFamily="18" charset="0"/>
            </a:rPr>
            <a:t>Utilidades retenidas </a:t>
          </a:r>
        </a:p>
      </dgm:t>
    </dgm:pt>
    <dgm:pt modelId="{3CAFE6CB-9DAE-48A4-9AFB-2D0224C70D25}" type="parTrans" cxnId="{E573679C-B269-4744-9A44-F74F40A158DD}">
      <dgm:prSet/>
      <dgm:spPr/>
      <dgm:t>
        <a:bodyPr/>
        <a:lstStyle/>
        <a:p>
          <a:endParaRPr lang="es-MX"/>
        </a:p>
      </dgm:t>
    </dgm:pt>
    <dgm:pt modelId="{BE5D6C90-DD71-498E-8890-89354FF84F70}" type="sibTrans" cxnId="{E573679C-B269-4744-9A44-F74F40A158DD}">
      <dgm:prSet/>
      <dgm:spPr/>
      <dgm:t>
        <a:bodyPr/>
        <a:lstStyle/>
        <a:p>
          <a:endParaRPr lang="es-MX"/>
        </a:p>
      </dgm:t>
    </dgm:pt>
    <dgm:pt modelId="{48CBAC79-EF37-4988-9852-01B5F4A81D20}">
      <dgm:prSet phldrT="[Texto]" custT="1"/>
      <dgm:spPr/>
      <dgm:t>
        <a:bodyPr/>
        <a:lstStyle/>
        <a:p>
          <a:r>
            <a:rPr lang="es-MX" sz="2800" dirty="0">
              <a:latin typeface="Times New Roman" panose="02020603050405020304" pitchFamily="18" charset="0"/>
              <a:cs typeface="Times New Roman" panose="02020603050405020304" pitchFamily="18" charset="0"/>
            </a:rPr>
            <a:t>Ganancias que son reinvertidas en el negocio </a:t>
          </a:r>
        </a:p>
      </dgm:t>
    </dgm:pt>
    <dgm:pt modelId="{3D5323F6-4EF6-469D-846F-776C2BB09D17}" type="parTrans" cxnId="{F84D69AE-08A2-4FE2-9E7C-8E9A571DC44F}">
      <dgm:prSet/>
      <dgm:spPr/>
      <dgm:t>
        <a:bodyPr/>
        <a:lstStyle/>
        <a:p>
          <a:endParaRPr lang="es-MX"/>
        </a:p>
      </dgm:t>
    </dgm:pt>
    <dgm:pt modelId="{7F5A2065-7627-4144-BCBB-37AF6EAB8833}" type="sibTrans" cxnId="{F84D69AE-08A2-4FE2-9E7C-8E9A571DC44F}">
      <dgm:prSet/>
      <dgm:spPr/>
      <dgm:t>
        <a:bodyPr/>
        <a:lstStyle/>
        <a:p>
          <a:endParaRPr lang="es-MX"/>
        </a:p>
      </dgm:t>
    </dgm:pt>
    <dgm:pt modelId="{EA49F9BA-CE23-4AC0-B65D-539FC8A37354}" type="pres">
      <dgm:prSet presAssocID="{B330CF28-9DD3-4289-B67C-BB389C480CB4}" presName="Name0" presStyleCnt="0">
        <dgm:presLayoutVars>
          <dgm:dir/>
          <dgm:animLvl val="lvl"/>
          <dgm:resizeHandles val="exact"/>
        </dgm:presLayoutVars>
      </dgm:prSet>
      <dgm:spPr/>
      <dgm:t>
        <a:bodyPr/>
        <a:lstStyle/>
        <a:p>
          <a:endParaRPr lang="es-MX"/>
        </a:p>
      </dgm:t>
    </dgm:pt>
    <dgm:pt modelId="{D2898F55-C75A-4AC8-985E-7CDAFBBB5C79}" type="pres">
      <dgm:prSet presAssocID="{A04D497A-D249-4013-B554-97B25FE4A612}" presName="composite" presStyleCnt="0"/>
      <dgm:spPr/>
    </dgm:pt>
    <dgm:pt modelId="{1250395E-23D6-41A0-92B7-0369B7872646}" type="pres">
      <dgm:prSet presAssocID="{A04D497A-D249-4013-B554-97B25FE4A612}" presName="parTx" presStyleLbl="alignNode1" presStyleIdx="0" presStyleCnt="3">
        <dgm:presLayoutVars>
          <dgm:chMax val="0"/>
          <dgm:chPref val="0"/>
          <dgm:bulletEnabled val="1"/>
        </dgm:presLayoutVars>
      </dgm:prSet>
      <dgm:spPr/>
      <dgm:t>
        <a:bodyPr/>
        <a:lstStyle/>
        <a:p>
          <a:endParaRPr lang="es-MX"/>
        </a:p>
      </dgm:t>
    </dgm:pt>
    <dgm:pt modelId="{85C43E72-9147-4FC4-B782-056026A7A26A}" type="pres">
      <dgm:prSet presAssocID="{A04D497A-D249-4013-B554-97B25FE4A612}" presName="desTx" presStyleLbl="alignAccFollowNode1" presStyleIdx="0" presStyleCnt="3" custScaleY="96228">
        <dgm:presLayoutVars>
          <dgm:bulletEnabled val="1"/>
        </dgm:presLayoutVars>
      </dgm:prSet>
      <dgm:spPr/>
      <dgm:t>
        <a:bodyPr/>
        <a:lstStyle/>
        <a:p>
          <a:endParaRPr lang="es-MX"/>
        </a:p>
      </dgm:t>
    </dgm:pt>
    <dgm:pt modelId="{9E0DDB2B-BA0F-4E39-B0C3-6F71D3277B66}" type="pres">
      <dgm:prSet presAssocID="{519416A9-1FFA-4FF9-9EEC-5AEA3C0A4360}" presName="space" presStyleCnt="0"/>
      <dgm:spPr/>
    </dgm:pt>
    <dgm:pt modelId="{AAE3FB2A-A5CC-4326-952C-F058DB6D869F}" type="pres">
      <dgm:prSet presAssocID="{245CA551-65CD-400A-82A7-223082FC1775}" presName="composite" presStyleCnt="0"/>
      <dgm:spPr/>
    </dgm:pt>
    <dgm:pt modelId="{A49C6E2D-08C7-401E-B258-E58160CC79EA}" type="pres">
      <dgm:prSet presAssocID="{245CA551-65CD-400A-82A7-223082FC1775}" presName="parTx" presStyleLbl="alignNode1" presStyleIdx="1" presStyleCnt="3">
        <dgm:presLayoutVars>
          <dgm:chMax val="0"/>
          <dgm:chPref val="0"/>
          <dgm:bulletEnabled val="1"/>
        </dgm:presLayoutVars>
      </dgm:prSet>
      <dgm:spPr/>
      <dgm:t>
        <a:bodyPr/>
        <a:lstStyle/>
        <a:p>
          <a:endParaRPr lang="es-MX"/>
        </a:p>
      </dgm:t>
    </dgm:pt>
    <dgm:pt modelId="{57DFB272-A693-4714-8B13-A4208BD3CDF2}" type="pres">
      <dgm:prSet presAssocID="{245CA551-65CD-400A-82A7-223082FC1775}" presName="desTx" presStyleLbl="alignAccFollowNode1" presStyleIdx="1" presStyleCnt="3" custScaleY="95446" custLinFactNeighborX="-894" custLinFactNeighborY="-972">
        <dgm:presLayoutVars>
          <dgm:bulletEnabled val="1"/>
        </dgm:presLayoutVars>
      </dgm:prSet>
      <dgm:spPr/>
      <dgm:t>
        <a:bodyPr/>
        <a:lstStyle/>
        <a:p>
          <a:endParaRPr lang="es-MX"/>
        </a:p>
      </dgm:t>
    </dgm:pt>
    <dgm:pt modelId="{4C3C73BF-A65E-4A6B-851E-E344A7F0E341}" type="pres">
      <dgm:prSet presAssocID="{10F6BD65-89BD-4E48-9469-1D1971DBE9D8}" presName="space" presStyleCnt="0"/>
      <dgm:spPr/>
    </dgm:pt>
    <dgm:pt modelId="{E6BD9226-419E-446E-883A-27742200F201}" type="pres">
      <dgm:prSet presAssocID="{D426225A-81FD-403C-8E62-E64812B45B64}" presName="composite" presStyleCnt="0"/>
      <dgm:spPr/>
    </dgm:pt>
    <dgm:pt modelId="{DB545BD0-D3FF-48D2-99B1-1378089CA0D3}" type="pres">
      <dgm:prSet presAssocID="{D426225A-81FD-403C-8E62-E64812B45B64}" presName="parTx" presStyleLbl="alignNode1" presStyleIdx="2" presStyleCnt="3">
        <dgm:presLayoutVars>
          <dgm:chMax val="0"/>
          <dgm:chPref val="0"/>
          <dgm:bulletEnabled val="1"/>
        </dgm:presLayoutVars>
      </dgm:prSet>
      <dgm:spPr/>
      <dgm:t>
        <a:bodyPr/>
        <a:lstStyle/>
        <a:p>
          <a:endParaRPr lang="es-MX"/>
        </a:p>
      </dgm:t>
    </dgm:pt>
    <dgm:pt modelId="{A31301A0-C811-488F-BE2A-575991993C53}" type="pres">
      <dgm:prSet presAssocID="{D426225A-81FD-403C-8E62-E64812B45B64}" presName="desTx" presStyleLbl="alignAccFollowNode1" presStyleIdx="2" presStyleCnt="3" custScaleY="96754">
        <dgm:presLayoutVars>
          <dgm:bulletEnabled val="1"/>
        </dgm:presLayoutVars>
      </dgm:prSet>
      <dgm:spPr/>
      <dgm:t>
        <a:bodyPr/>
        <a:lstStyle/>
        <a:p>
          <a:endParaRPr lang="es-MX"/>
        </a:p>
      </dgm:t>
    </dgm:pt>
  </dgm:ptLst>
  <dgm:cxnLst>
    <dgm:cxn modelId="{3CD07D1B-8192-4CCB-A1D0-BF944CF621AB}" type="presOf" srcId="{A04D497A-D249-4013-B554-97B25FE4A612}" destId="{1250395E-23D6-41A0-92B7-0369B7872646}" srcOrd="0" destOrd="0" presId="urn:microsoft.com/office/officeart/2005/8/layout/hList1"/>
    <dgm:cxn modelId="{79F5BC6A-8984-492D-AD53-A91549AB9A15}" type="presOf" srcId="{121273F1-715F-4DE1-919E-0392A710413E}" destId="{57DFB272-A693-4714-8B13-A4208BD3CDF2}" srcOrd="0" destOrd="0" presId="urn:microsoft.com/office/officeart/2005/8/layout/hList1"/>
    <dgm:cxn modelId="{5650BC0F-8A3E-45BB-9CDF-AB4AD2EE5348}" type="presOf" srcId="{B330CF28-9DD3-4289-B67C-BB389C480CB4}" destId="{EA49F9BA-CE23-4AC0-B65D-539FC8A37354}" srcOrd="0" destOrd="0" presId="urn:microsoft.com/office/officeart/2005/8/layout/hList1"/>
    <dgm:cxn modelId="{0BCF6644-CFF7-4DD3-B656-344F337B9E9F}" srcId="{A04D497A-D249-4013-B554-97B25FE4A612}" destId="{0798A937-987E-48A9-966B-8CD065E74BA0}" srcOrd="0" destOrd="0" parTransId="{448248F9-99CD-4AF8-A756-70EAA52A80DA}" sibTransId="{B7043CB8-4001-4E9A-AC64-99E79729F25A}"/>
    <dgm:cxn modelId="{F84D69AE-08A2-4FE2-9E7C-8E9A571DC44F}" srcId="{D426225A-81FD-403C-8E62-E64812B45B64}" destId="{48CBAC79-EF37-4988-9852-01B5F4A81D20}" srcOrd="0" destOrd="0" parTransId="{3D5323F6-4EF6-469D-846F-776C2BB09D17}" sibTransId="{7F5A2065-7627-4144-BCBB-37AF6EAB8833}"/>
    <dgm:cxn modelId="{8FF8C051-8FA6-404D-B578-F4D20D11D723}" type="presOf" srcId="{245CA551-65CD-400A-82A7-223082FC1775}" destId="{A49C6E2D-08C7-401E-B258-E58160CC79EA}" srcOrd="0" destOrd="0" presId="urn:microsoft.com/office/officeart/2005/8/layout/hList1"/>
    <dgm:cxn modelId="{03E759F2-A2B7-4B54-B639-C5D1283D16E5}" type="presOf" srcId="{0798A937-987E-48A9-966B-8CD065E74BA0}" destId="{85C43E72-9147-4FC4-B782-056026A7A26A}" srcOrd="0" destOrd="0" presId="urn:microsoft.com/office/officeart/2005/8/layout/hList1"/>
    <dgm:cxn modelId="{84574AE6-61C3-4859-BE15-97EAA3643532}" type="presOf" srcId="{48CBAC79-EF37-4988-9852-01B5F4A81D20}" destId="{A31301A0-C811-488F-BE2A-575991993C53}" srcOrd="0" destOrd="0" presId="urn:microsoft.com/office/officeart/2005/8/layout/hList1"/>
    <dgm:cxn modelId="{9B5056D3-E97B-4522-8447-36272AB326E4}" type="presOf" srcId="{D426225A-81FD-403C-8E62-E64812B45B64}" destId="{DB545BD0-D3FF-48D2-99B1-1378089CA0D3}" srcOrd="0" destOrd="0" presId="urn:microsoft.com/office/officeart/2005/8/layout/hList1"/>
    <dgm:cxn modelId="{3B419978-45C5-488E-9C93-F0A0BC557794}" srcId="{B330CF28-9DD3-4289-B67C-BB389C480CB4}" destId="{245CA551-65CD-400A-82A7-223082FC1775}" srcOrd="1" destOrd="0" parTransId="{ED182050-D751-420D-933E-5994777FA641}" sibTransId="{10F6BD65-89BD-4E48-9469-1D1971DBE9D8}"/>
    <dgm:cxn modelId="{08C1DF4C-E5DB-452C-8E2A-E3F4B7BBBE9C}" srcId="{B330CF28-9DD3-4289-B67C-BB389C480CB4}" destId="{A04D497A-D249-4013-B554-97B25FE4A612}" srcOrd="0" destOrd="0" parTransId="{0F7AE490-5DC7-45B8-8132-D79A9029ACC0}" sibTransId="{519416A9-1FFA-4FF9-9EEC-5AEA3C0A4360}"/>
    <dgm:cxn modelId="{F8419D38-A0F4-49AD-BE11-C8BF7CE19CF8}" srcId="{245CA551-65CD-400A-82A7-223082FC1775}" destId="{121273F1-715F-4DE1-919E-0392A710413E}" srcOrd="0" destOrd="0" parTransId="{72E07E0D-BD7E-4E72-B062-9CDF4D47ACD2}" sibTransId="{1A1583C3-8C5B-4CFE-8E9A-4598F1FC80F1}"/>
    <dgm:cxn modelId="{E573679C-B269-4744-9A44-F74F40A158DD}" srcId="{B330CF28-9DD3-4289-B67C-BB389C480CB4}" destId="{D426225A-81FD-403C-8E62-E64812B45B64}" srcOrd="2" destOrd="0" parTransId="{3CAFE6CB-9DAE-48A4-9AFB-2D0224C70D25}" sibTransId="{BE5D6C90-DD71-498E-8890-89354FF84F70}"/>
    <dgm:cxn modelId="{716DF47F-BBC1-4018-9074-D0D689FB7CCB}" type="presParOf" srcId="{EA49F9BA-CE23-4AC0-B65D-539FC8A37354}" destId="{D2898F55-C75A-4AC8-985E-7CDAFBBB5C79}" srcOrd="0" destOrd="0" presId="urn:microsoft.com/office/officeart/2005/8/layout/hList1"/>
    <dgm:cxn modelId="{3F94AE49-33A5-4C5D-ABF0-C7157E7AE24F}" type="presParOf" srcId="{D2898F55-C75A-4AC8-985E-7CDAFBBB5C79}" destId="{1250395E-23D6-41A0-92B7-0369B7872646}" srcOrd="0" destOrd="0" presId="urn:microsoft.com/office/officeart/2005/8/layout/hList1"/>
    <dgm:cxn modelId="{6C21C5BF-5E6E-4996-9D69-77B73A1A2BAD}" type="presParOf" srcId="{D2898F55-C75A-4AC8-985E-7CDAFBBB5C79}" destId="{85C43E72-9147-4FC4-B782-056026A7A26A}" srcOrd="1" destOrd="0" presId="urn:microsoft.com/office/officeart/2005/8/layout/hList1"/>
    <dgm:cxn modelId="{FC0AA693-BF02-4882-B99B-94479FD1937A}" type="presParOf" srcId="{EA49F9BA-CE23-4AC0-B65D-539FC8A37354}" destId="{9E0DDB2B-BA0F-4E39-B0C3-6F71D3277B66}" srcOrd="1" destOrd="0" presId="urn:microsoft.com/office/officeart/2005/8/layout/hList1"/>
    <dgm:cxn modelId="{44C0D262-2C47-42F1-A872-03D6AD10F82D}" type="presParOf" srcId="{EA49F9BA-CE23-4AC0-B65D-539FC8A37354}" destId="{AAE3FB2A-A5CC-4326-952C-F058DB6D869F}" srcOrd="2" destOrd="0" presId="urn:microsoft.com/office/officeart/2005/8/layout/hList1"/>
    <dgm:cxn modelId="{B20707CF-E4BC-4231-BCE5-DDF2BAE331F9}" type="presParOf" srcId="{AAE3FB2A-A5CC-4326-952C-F058DB6D869F}" destId="{A49C6E2D-08C7-401E-B258-E58160CC79EA}" srcOrd="0" destOrd="0" presId="urn:microsoft.com/office/officeart/2005/8/layout/hList1"/>
    <dgm:cxn modelId="{EF80AA4F-846F-42C4-BE69-A352895DA3DB}" type="presParOf" srcId="{AAE3FB2A-A5CC-4326-952C-F058DB6D869F}" destId="{57DFB272-A693-4714-8B13-A4208BD3CDF2}" srcOrd="1" destOrd="0" presId="urn:microsoft.com/office/officeart/2005/8/layout/hList1"/>
    <dgm:cxn modelId="{268D3A69-FE2E-4297-B04C-5F616EB3BE3A}" type="presParOf" srcId="{EA49F9BA-CE23-4AC0-B65D-539FC8A37354}" destId="{4C3C73BF-A65E-4A6B-851E-E344A7F0E341}" srcOrd="3" destOrd="0" presId="urn:microsoft.com/office/officeart/2005/8/layout/hList1"/>
    <dgm:cxn modelId="{043999A5-A7A1-4FA2-B0B9-55D3EF61E977}" type="presParOf" srcId="{EA49F9BA-CE23-4AC0-B65D-539FC8A37354}" destId="{E6BD9226-419E-446E-883A-27742200F201}" srcOrd="4" destOrd="0" presId="urn:microsoft.com/office/officeart/2005/8/layout/hList1"/>
    <dgm:cxn modelId="{DD00AB9C-FF49-4389-B2DF-8F9326B2B8C1}" type="presParOf" srcId="{E6BD9226-419E-446E-883A-27742200F201}" destId="{DB545BD0-D3FF-48D2-99B1-1378089CA0D3}" srcOrd="0" destOrd="0" presId="urn:microsoft.com/office/officeart/2005/8/layout/hList1"/>
    <dgm:cxn modelId="{621DB5B5-4FB9-4574-9852-43933A0D0947}" type="presParOf" srcId="{E6BD9226-419E-446E-883A-27742200F201}" destId="{A31301A0-C811-488F-BE2A-575991993C5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BB23E4-6F5B-4122-87F0-27EBD7E84BC3}">
      <dsp:nvSpPr>
        <dsp:cNvPr id="0" name=""/>
        <dsp:cNvSpPr/>
      </dsp:nvSpPr>
      <dsp:spPr>
        <a:xfrm rot="16200000">
          <a:off x="2737" y="353"/>
          <a:ext cx="1696618" cy="1696618"/>
        </a:xfrm>
        <a:prstGeom prst="upArrow">
          <a:avLst>
            <a:gd name="adj1" fmla="val 50000"/>
            <a:gd name="adj2" fmla="val 35000"/>
          </a:avLst>
        </a:prstGeom>
        <a:solidFill>
          <a:schemeClr val="accent5">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s-MX" sz="1800" b="1" kern="1200" dirty="0" smtClean="0"/>
            <a:t>Servicios </a:t>
          </a:r>
        </a:p>
        <a:p>
          <a:pPr lvl="0" algn="ctr" defTabSz="800100">
            <a:lnSpc>
              <a:spcPct val="90000"/>
            </a:lnSpc>
            <a:spcBef>
              <a:spcPct val="0"/>
            </a:spcBef>
            <a:spcAft>
              <a:spcPct val="35000"/>
            </a:spcAft>
          </a:pPr>
          <a:r>
            <a:rPr lang="es-MX" sz="1800" b="1" kern="1200" dirty="0" smtClean="0"/>
            <a:t>Financieros </a:t>
          </a:r>
          <a:endParaRPr lang="es-MX" sz="1800" b="1" kern="1200" dirty="0"/>
        </a:p>
      </dsp:txBody>
      <dsp:txXfrm rot="5400000">
        <a:off x="299646" y="424506"/>
        <a:ext cx="1399710" cy="848309"/>
      </dsp:txXfrm>
    </dsp:sp>
    <dsp:sp modelId="{1F6CC513-9146-4D00-9D43-4BF5A5FB0916}">
      <dsp:nvSpPr>
        <dsp:cNvPr id="0" name=""/>
        <dsp:cNvSpPr/>
      </dsp:nvSpPr>
      <dsp:spPr>
        <a:xfrm rot="5400000">
          <a:off x="4747164" y="353"/>
          <a:ext cx="1696618" cy="1696618"/>
        </a:xfrm>
        <a:prstGeom prst="upArrow">
          <a:avLst>
            <a:gd name="adj1" fmla="val 50000"/>
            <a:gd name="adj2" fmla="val 35000"/>
          </a:avLst>
        </a:prstGeom>
        <a:solidFill>
          <a:schemeClr val="accent5">
            <a:hueOff val="-7353344"/>
            <a:satOff val="-10228"/>
            <a:lumOff val="-3922"/>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s-MX" sz="1800" b="1" kern="1200" dirty="0" smtClean="0"/>
            <a:t>Administración </a:t>
          </a:r>
        </a:p>
        <a:p>
          <a:pPr lvl="0" algn="ctr" defTabSz="800100">
            <a:lnSpc>
              <a:spcPct val="90000"/>
            </a:lnSpc>
            <a:spcBef>
              <a:spcPct val="0"/>
            </a:spcBef>
            <a:spcAft>
              <a:spcPct val="35000"/>
            </a:spcAft>
          </a:pPr>
          <a:r>
            <a:rPr lang="es-MX" sz="1800" b="1" kern="1200" dirty="0" smtClean="0"/>
            <a:t>Financiera </a:t>
          </a:r>
          <a:endParaRPr lang="es-MX" sz="1800" b="1" kern="1200" dirty="0"/>
        </a:p>
      </dsp:txBody>
      <dsp:txXfrm rot="-5400000">
        <a:off x="4747165" y="424508"/>
        <a:ext cx="1399710" cy="8483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E2DCB-6DED-4474-9881-17598D05165B}">
      <dsp:nvSpPr>
        <dsp:cNvPr id="0" name=""/>
        <dsp:cNvSpPr/>
      </dsp:nvSpPr>
      <dsp:spPr>
        <a:xfrm>
          <a:off x="0" y="57156"/>
          <a:ext cx="9997786" cy="1435002"/>
        </a:xfrm>
        <a:prstGeom prst="rect">
          <a:avLst/>
        </a:prstGeom>
        <a:solidFill>
          <a:schemeClr val="accent5">
            <a:shade val="9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00800" h="154000"/>
          <a:bevelB w="152400"/>
        </a:sp3d>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s-MX" sz="6500" kern="1200" dirty="0" smtClean="0">
              <a:latin typeface="Times New Roman" panose="02020603050405020304" pitchFamily="18" charset="0"/>
              <a:cs typeface="Times New Roman" panose="02020603050405020304" pitchFamily="18" charset="0"/>
            </a:rPr>
            <a:t>Balance </a:t>
          </a:r>
          <a:r>
            <a:rPr lang="es-MX" sz="6500" kern="1200" dirty="0">
              <a:latin typeface="Times New Roman" panose="02020603050405020304" pitchFamily="18" charset="0"/>
              <a:cs typeface="Times New Roman" panose="02020603050405020304" pitchFamily="18" charset="0"/>
            </a:rPr>
            <a:t>General </a:t>
          </a:r>
        </a:p>
      </dsp:txBody>
      <dsp:txXfrm>
        <a:off x="0" y="57156"/>
        <a:ext cx="9997786" cy="1435002"/>
      </dsp:txXfrm>
    </dsp:sp>
    <dsp:sp modelId="{703761A0-8E52-4784-8870-80539C29898E}">
      <dsp:nvSpPr>
        <dsp:cNvPr id="0" name=""/>
        <dsp:cNvSpPr/>
      </dsp:nvSpPr>
      <dsp:spPr>
        <a:xfrm>
          <a:off x="0" y="1141938"/>
          <a:ext cx="3265878" cy="3348968"/>
        </a:xfrm>
        <a:prstGeom prst="rect">
          <a:avLst/>
        </a:prstGeom>
        <a:solidFill>
          <a:schemeClr val="accent5">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MX" sz="3200" kern="1200" dirty="0"/>
            <a:t>Activos</a:t>
          </a:r>
        </a:p>
        <a:p>
          <a:pPr lvl="0" algn="ctr" defTabSz="1422400">
            <a:lnSpc>
              <a:spcPct val="90000"/>
            </a:lnSpc>
            <a:spcBef>
              <a:spcPct val="0"/>
            </a:spcBef>
            <a:spcAft>
              <a:spcPct val="35000"/>
            </a:spcAft>
          </a:pPr>
          <a:endParaRPr lang="es-MX" sz="3200" kern="1200" dirty="0"/>
        </a:p>
        <a:p>
          <a:pPr lvl="0" algn="ctr" defTabSz="1422400">
            <a:lnSpc>
              <a:spcPct val="90000"/>
            </a:lnSpc>
            <a:spcBef>
              <a:spcPct val="0"/>
            </a:spcBef>
            <a:spcAft>
              <a:spcPct val="35000"/>
            </a:spcAft>
          </a:pPr>
          <a:r>
            <a:rPr lang="es-MX" sz="2400" kern="1200" dirty="0"/>
            <a:t>Bienes y derechos a favor de la </a:t>
          </a:r>
          <a:r>
            <a:rPr lang="es-MX" sz="2400" kern="1200" dirty="0" smtClean="0"/>
            <a:t>empresa.</a:t>
          </a:r>
          <a:endParaRPr lang="es-MX" sz="2400" kern="1200" dirty="0"/>
        </a:p>
      </dsp:txBody>
      <dsp:txXfrm>
        <a:off x="0" y="1141938"/>
        <a:ext cx="3265878" cy="3348968"/>
      </dsp:txXfrm>
    </dsp:sp>
    <dsp:sp modelId="{067AE727-06CD-43EB-8C46-CBBE94B18862}">
      <dsp:nvSpPr>
        <dsp:cNvPr id="0" name=""/>
        <dsp:cNvSpPr/>
      </dsp:nvSpPr>
      <dsp:spPr>
        <a:xfrm>
          <a:off x="3236510" y="1141938"/>
          <a:ext cx="3295009" cy="3390735"/>
        </a:xfrm>
        <a:prstGeom prst="rect">
          <a:avLst/>
        </a:prstGeom>
        <a:solidFill>
          <a:schemeClr val="accent5">
            <a:hueOff val="-3676672"/>
            <a:satOff val="-5114"/>
            <a:lumOff val="-1961"/>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MX" sz="3200" kern="1200" dirty="0"/>
            <a:t>Pasivos</a:t>
          </a:r>
        </a:p>
        <a:p>
          <a:pPr lvl="0" algn="ctr" defTabSz="1422400">
            <a:lnSpc>
              <a:spcPct val="90000"/>
            </a:lnSpc>
            <a:spcBef>
              <a:spcPct val="0"/>
            </a:spcBef>
            <a:spcAft>
              <a:spcPct val="35000"/>
            </a:spcAft>
          </a:pPr>
          <a:endParaRPr lang="es-MX" sz="3200" kern="1200" dirty="0"/>
        </a:p>
        <a:p>
          <a:pPr lvl="0" algn="ctr" defTabSz="1422400">
            <a:lnSpc>
              <a:spcPct val="90000"/>
            </a:lnSpc>
            <a:spcBef>
              <a:spcPct val="0"/>
            </a:spcBef>
            <a:spcAft>
              <a:spcPct val="35000"/>
            </a:spcAft>
          </a:pPr>
          <a:r>
            <a:rPr lang="es-MX" sz="2400" kern="1200" dirty="0"/>
            <a:t>Deudas y obligaciones con </a:t>
          </a:r>
          <a:r>
            <a:rPr lang="es-MX" sz="2400" kern="1200" dirty="0" smtClean="0"/>
            <a:t>terceros.</a:t>
          </a:r>
          <a:endParaRPr lang="es-MX" sz="4400" kern="1200" dirty="0"/>
        </a:p>
      </dsp:txBody>
      <dsp:txXfrm>
        <a:off x="3236510" y="1141938"/>
        <a:ext cx="3295009" cy="3390735"/>
      </dsp:txXfrm>
    </dsp:sp>
    <dsp:sp modelId="{A929C4DA-D196-46E6-B476-F743F4A8B844}">
      <dsp:nvSpPr>
        <dsp:cNvPr id="0" name=""/>
        <dsp:cNvSpPr/>
      </dsp:nvSpPr>
      <dsp:spPr>
        <a:xfrm>
          <a:off x="6564930" y="1141938"/>
          <a:ext cx="3428813" cy="3599631"/>
        </a:xfrm>
        <a:prstGeom prst="rect">
          <a:avLst/>
        </a:prstGeom>
        <a:solidFill>
          <a:schemeClr val="accent5">
            <a:hueOff val="-7353344"/>
            <a:satOff val="-10228"/>
            <a:lumOff val="-3922"/>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s-MX" sz="3200" kern="1200" dirty="0"/>
            <a:t>Capital</a:t>
          </a:r>
        </a:p>
        <a:p>
          <a:pPr lvl="0" algn="ctr" defTabSz="1422400">
            <a:lnSpc>
              <a:spcPct val="90000"/>
            </a:lnSpc>
            <a:spcBef>
              <a:spcPct val="0"/>
            </a:spcBef>
            <a:spcAft>
              <a:spcPct val="35000"/>
            </a:spcAft>
          </a:pPr>
          <a:endParaRPr lang="es-MX" sz="3200" kern="1200" dirty="0"/>
        </a:p>
        <a:p>
          <a:pPr lvl="0" algn="ctr" defTabSz="1422400">
            <a:lnSpc>
              <a:spcPct val="90000"/>
            </a:lnSpc>
            <a:spcBef>
              <a:spcPct val="0"/>
            </a:spcBef>
            <a:spcAft>
              <a:spcPct val="35000"/>
            </a:spcAft>
          </a:pPr>
          <a:r>
            <a:rPr lang="es-MX" sz="2400" kern="1200" dirty="0"/>
            <a:t>Aportación en efectivo o </a:t>
          </a:r>
          <a:r>
            <a:rPr lang="es-MX" sz="2400" kern="1200" dirty="0" smtClean="0"/>
            <a:t>especie de </a:t>
          </a:r>
          <a:r>
            <a:rPr lang="es-MX" sz="2400" kern="1200" dirty="0"/>
            <a:t>parte de los socios (incluye la utilidad del ejercicio)</a:t>
          </a:r>
          <a:endParaRPr lang="es-MX" sz="4400" kern="1200" dirty="0"/>
        </a:p>
      </dsp:txBody>
      <dsp:txXfrm>
        <a:off x="6564930" y="1141938"/>
        <a:ext cx="3428813" cy="3599631"/>
      </dsp:txXfrm>
    </dsp:sp>
    <dsp:sp modelId="{0A2FC4DC-D51D-441D-8622-E0C0E04FEE2B}">
      <dsp:nvSpPr>
        <dsp:cNvPr id="0" name=""/>
        <dsp:cNvSpPr/>
      </dsp:nvSpPr>
      <dsp:spPr>
        <a:xfrm>
          <a:off x="0" y="4448507"/>
          <a:ext cx="9997786" cy="334833"/>
        </a:xfrm>
        <a:prstGeom prst="rect">
          <a:avLst/>
        </a:prstGeom>
        <a:solidFill>
          <a:schemeClr val="accent5">
            <a:shade val="9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00800" h="154000"/>
          <a:bevelB w="152400"/>
        </a:sp3d>
      </dsp:spPr>
      <dsp:style>
        <a:lnRef idx="0">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23DB6-1428-4AC4-905D-81498B412281}">
      <dsp:nvSpPr>
        <dsp:cNvPr id="0" name=""/>
        <dsp:cNvSpPr/>
      </dsp:nvSpPr>
      <dsp:spPr>
        <a:xfrm>
          <a:off x="49" y="32399"/>
          <a:ext cx="4771355" cy="868567"/>
        </a:xfrm>
        <a:prstGeom prst="rect">
          <a:avLst/>
        </a:prstGeom>
        <a:solidFill>
          <a:schemeClr val="accent5">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s-MX" sz="2500" b="1" kern="1200" dirty="0" smtClean="0"/>
            <a:t>Pasivo </a:t>
          </a:r>
          <a:r>
            <a:rPr lang="es-MX" sz="2500" b="1" kern="1200" dirty="0"/>
            <a:t>circulante o flotante </a:t>
          </a:r>
        </a:p>
      </dsp:txBody>
      <dsp:txXfrm>
        <a:off x="49" y="32399"/>
        <a:ext cx="4771355" cy="868567"/>
      </dsp:txXfrm>
    </dsp:sp>
    <dsp:sp modelId="{5073BD08-5322-447B-987E-A475F558AF21}">
      <dsp:nvSpPr>
        <dsp:cNvPr id="0" name=""/>
        <dsp:cNvSpPr/>
      </dsp:nvSpPr>
      <dsp:spPr>
        <a:xfrm>
          <a:off x="49" y="900966"/>
          <a:ext cx="4771355" cy="1098000"/>
        </a:xfrm>
        <a:prstGeom prst="rect">
          <a:avLst/>
        </a:prstGeom>
        <a:solidFill>
          <a:schemeClr val="accent5">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s-MX" sz="2500" b="1" kern="1200" dirty="0" smtClean="0"/>
            <a:t>Deudas </a:t>
          </a:r>
          <a:r>
            <a:rPr lang="es-MX" sz="2500" b="1" kern="1200" dirty="0"/>
            <a:t>de 1 año o </a:t>
          </a:r>
          <a:r>
            <a:rPr lang="es-MX" sz="2500" b="1" kern="1200" dirty="0" smtClean="0"/>
            <a:t>menos.</a:t>
          </a:r>
          <a:endParaRPr lang="es-MX" sz="2500" b="1" kern="1200" dirty="0"/>
        </a:p>
      </dsp:txBody>
      <dsp:txXfrm>
        <a:off x="49" y="900966"/>
        <a:ext cx="4771355" cy="1098000"/>
      </dsp:txXfrm>
    </dsp:sp>
    <dsp:sp modelId="{7BACEA1B-B885-478E-ABCA-9AC3CA3186BC}">
      <dsp:nvSpPr>
        <dsp:cNvPr id="0" name=""/>
        <dsp:cNvSpPr/>
      </dsp:nvSpPr>
      <dsp:spPr>
        <a:xfrm>
          <a:off x="5439394" y="32399"/>
          <a:ext cx="4771355" cy="868567"/>
        </a:xfrm>
        <a:prstGeom prst="rect">
          <a:avLst/>
        </a:prstGeom>
        <a:solidFill>
          <a:schemeClr val="accent5">
            <a:hueOff val="-7353344"/>
            <a:satOff val="-10228"/>
            <a:lumOff val="-3922"/>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s-MX" sz="2500" b="1" kern="1200" dirty="0" smtClean="0"/>
            <a:t>Pasivo </a:t>
          </a:r>
          <a:r>
            <a:rPr lang="es-MX" sz="2500" b="1" kern="1200" dirty="0"/>
            <a:t>no circulante o consolidado </a:t>
          </a:r>
        </a:p>
      </dsp:txBody>
      <dsp:txXfrm>
        <a:off x="5439394" y="32399"/>
        <a:ext cx="4771355" cy="868567"/>
      </dsp:txXfrm>
    </dsp:sp>
    <dsp:sp modelId="{46221CB9-2C88-40BF-B7A2-4F9ADF19EB55}">
      <dsp:nvSpPr>
        <dsp:cNvPr id="0" name=""/>
        <dsp:cNvSpPr/>
      </dsp:nvSpPr>
      <dsp:spPr>
        <a:xfrm>
          <a:off x="5439394" y="900966"/>
          <a:ext cx="4771355" cy="1098000"/>
        </a:xfrm>
        <a:prstGeom prst="rect">
          <a:avLst/>
        </a:prstGeom>
        <a:solidFill>
          <a:schemeClr val="accent5">
            <a:tint val="40000"/>
            <a:alpha val="90000"/>
            <a:hueOff val="-7391755"/>
            <a:satOff val="-12816"/>
            <a:lumOff val="-128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s-MX" sz="2500" b="1" kern="1200" dirty="0" smtClean="0"/>
            <a:t>Deudas </a:t>
          </a:r>
          <a:r>
            <a:rPr lang="es-MX" sz="2500" b="1" kern="1200" dirty="0"/>
            <a:t>a mas de un </a:t>
          </a:r>
          <a:r>
            <a:rPr lang="es-MX" sz="2500" b="1" kern="1200" dirty="0" smtClean="0"/>
            <a:t>año.</a:t>
          </a:r>
          <a:endParaRPr lang="es-MX" sz="2500" b="1" kern="1200" dirty="0"/>
        </a:p>
      </dsp:txBody>
      <dsp:txXfrm>
        <a:off x="5439394" y="900966"/>
        <a:ext cx="4771355" cy="1098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05426D-3069-4927-A953-FBE4FFD2BAAB}">
      <dsp:nvSpPr>
        <dsp:cNvPr id="0" name=""/>
        <dsp:cNvSpPr/>
      </dsp:nvSpPr>
      <dsp:spPr>
        <a:xfrm>
          <a:off x="3190" y="5901"/>
          <a:ext cx="3111103" cy="942967"/>
        </a:xfrm>
        <a:prstGeom prst="rect">
          <a:avLst/>
        </a:prstGeom>
        <a:solidFill>
          <a:schemeClr val="accent5">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s-MX" sz="2400" b="1" kern="1200" dirty="0"/>
            <a:t>Activos </a:t>
          </a:r>
        </a:p>
        <a:p>
          <a:pPr lvl="0" algn="ctr" defTabSz="1066800">
            <a:lnSpc>
              <a:spcPct val="90000"/>
            </a:lnSpc>
            <a:spcBef>
              <a:spcPct val="0"/>
            </a:spcBef>
            <a:spcAft>
              <a:spcPct val="35000"/>
            </a:spcAft>
          </a:pPr>
          <a:r>
            <a:rPr lang="es-MX" sz="2400" b="1" kern="1200" dirty="0"/>
            <a:t>circulantes </a:t>
          </a:r>
        </a:p>
      </dsp:txBody>
      <dsp:txXfrm>
        <a:off x="3190" y="5901"/>
        <a:ext cx="3111103" cy="942967"/>
      </dsp:txXfrm>
    </dsp:sp>
    <dsp:sp modelId="{8BE7D3B0-72B6-44BF-9433-932EA69BB9B3}">
      <dsp:nvSpPr>
        <dsp:cNvPr id="0" name=""/>
        <dsp:cNvSpPr/>
      </dsp:nvSpPr>
      <dsp:spPr>
        <a:xfrm>
          <a:off x="3190" y="948869"/>
          <a:ext cx="3111103" cy="2112277"/>
        </a:xfrm>
        <a:prstGeom prst="rect">
          <a:avLst/>
        </a:prstGeom>
        <a:solidFill>
          <a:schemeClr val="accent5">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MX" sz="2400" b="1" kern="1200" dirty="0" smtClean="0"/>
            <a:t>Liquidez (</a:t>
          </a:r>
          <a:r>
            <a:rPr lang="es-MX" sz="2400" b="1" kern="1200" dirty="0"/>
            <a:t>capacidad del activo para convertirse en efectivo)</a:t>
          </a:r>
        </a:p>
      </dsp:txBody>
      <dsp:txXfrm>
        <a:off x="3190" y="948869"/>
        <a:ext cx="3111103" cy="2112277"/>
      </dsp:txXfrm>
    </dsp:sp>
    <dsp:sp modelId="{4C35E2F4-8697-4C27-A249-43807FE8E5DA}">
      <dsp:nvSpPr>
        <dsp:cNvPr id="0" name=""/>
        <dsp:cNvSpPr/>
      </dsp:nvSpPr>
      <dsp:spPr>
        <a:xfrm>
          <a:off x="3549848" y="5901"/>
          <a:ext cx="3111103" cy="942967"/>
        </a:xfrm>
        <a:prstGeom prst="rect">
          <a:avLst/>
        </a:prstGeom>
        <a:solidFill>
          <a:schemeClr val="accent5">
            <a:hueOff val="-3676672"/>
            <a:satOff val="-5114"/>
            <a:lumOff val="-1961"/>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s-MX" sz="2400" b="1" kern="1200"/>
            <a:t>Activos </a:t>
          </a:r>
        </a:p>
        <a:p>
          <a:pPr lvl="0" algn="ctr" defTabSz="1066800">
            <a:lnSpc>
              <a:spcPct val="90000"/>
            </a:lnSpc>
            <a:spcBef>
              <a:spcPct val="0"/>
            </a:spcBef>
            <a:spcAft>
              <a:spcPct val="35000"/>
            </a:spcAft>
          </a:pPr>
          <a:r>
            <a:rPr lang="es-MX" sz="2400" b="1" kern="1200"/>
            <a:t>fijos </a:t>
          </a:r>
        </a:p>
      </dsp:txBody>
      <dsp:txXfrm>
        <a:off x="3549848" y="5901"/>
        <a:ext cx="3111103" cy="942967"/>
      </dsp:txXfrm>
    </dsp:sp>
    <dsp:sp modelId="{2DBA48C7-2664-4142-B9C9-3145F994C430}">
      <dsp:nvSpPr>
        <dsp:cNvPr id="0" name=""/>
        <dsp:cNvSpPr/>
      </dsp:nvSpPr>
      <dsp:spPr>
        <a:xfrm>
          <a:off x="3549848" y="948869"/>
          <a:ext cx="3111103" cy="2112277"/>
        </a:xfrm>
        <a:prstGeom prst="rect">
          <a:avLst/>
        </a:prstGeom>
        <a:solidFill>
          <a:schemeClr val="accent5">
            <a:tint val="40000"/>
            <a:alpha val="90000"/>
            <a:hueOff val="-3695877"/>
            <a:satOff val="-6408"/>
            <a:lumOff val="-64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s-MX" sz="2200" b="1" kern="1200" dirty="0"/>
            <a:t> </a:t>
          </a:r>
          <a:r>
            <a:rPr lang="es-MX" sz="2200" b="1" kern="1200" dirty="0" smtClean="0"/>
            <a:t>Es tangible.</a:t>
          </a:r>
          <a:endParaRPr lang="es-MX" sz="2200" b="1" kern="1200" dirty="0"/>
        </a:p>
        <a:p>
          <a:pPr marL="228600" lvl="1" indent="-228600" algn="l" defTabSz="977900">
            <a:lnSpc>
              <a:spcPct val="90000"/>
            </a:lnSpc>
            <a:spcBef>
              <a:spcPct val="0"/>
            </a:spcBef>
            <a:spcAft>
              <a:spcPct val="15000"/>
            </a:spcAft>
            <a:buChar char="••"/>
          </a:pPr>
          <a:r>
            <a:rPr lang="es-MX" sz="2200" b="1" kern="1200" dirty="0" smtClean="0"/>
            <a:t>Se </a:t>
          </a:r>
          <a:r>
            <a:rPr lang="es-MX" sz="2200" b="1" kern="1200" dirty="0"/>
            <a:t>usa para la producción y comercialización del producto o </a:t>
          </a:r>
          <a:r>
            <a:rPr lang="es-MX" sz="2200" b="1" kern="1200" dirty="0" smtClean="0"/>
            <a:t>servicio. </a:t>
          </a:r>
          <a:endParaRPr lang="es-MX" sz="2200" b="1" kern="1200" dirty="0"/>
        </a:p>
        <a:p>
          <a:pPr marL="228600" lvl="1" indent="-228600" algn="l" defTabSz="977900">
            <a:lnSpc>
              <a:spcPct val="90000"/>
            </a:lnSpc>
            <a:spcBef>
              <a:spcPct val="0"/>
            </a:spcBef>
            <a:spcAft>
              <a:spcPct val="15000"/>
            </a:spcAft>
            <a:buChar char="••"/>
          </a:pPr>
          <a:r>
            <a:rPr lang="es-MX" sz="2200" b="1" kern="1200" dirty="0" smtClean="0"/>
            <a:t>Se deprecia.</a:t>
          </a:r>
          <a:endParaRPr lang="es-MX" sz="2200" b="1" kern="1200" dirty="0"/>
        </a:p>
      </dsp:txBody>
      <dsp:txXfrm>
        <a:off x="3549848" y="948869"/>
        <a:ext cx="3111103" cy="2112277"/>
      </dsp:txXfrm>
    </dsp:sp>
    <dsp:sp modelId="{9D11735B-2E2F-46D9-B3D4-D489B22F362C}">
      <dsp:nvSpPr>
        <dsp:cNvPr id="0" name=""/>
        <dsp:cNvSpPr/>
      </dsp:nvSpPr>
      <dsp:spPr>
        <a:xfrm>
          <a:off x="7096505" y="5901"/>
          <a:ext cx="3111103" cy="942967"/>
        </a:xfrm>
        <a:prstGeom prst="rect">
          <a:avLst/>
        </a:prstGeom>
        <a:solidFill>
          <a:schemeClr val="accent5">
            <a:hueOff val="-7353344"/>
            <a:satOff val="-10228"/>
            <a:lumOff val="-3922"/>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s-MX" sz="2400" b="1" kern="1200"/>
            <a:t>Activos </a:t>
          </a:r>
        </a:p>
        <a:p>
          <a:pPr lvl="0" algn="ctr" defTabSz="1066800">
            <a:lnSpc>
              <a:spcPct val="90000"/>
            </a:lnSpc>
            <a:spcBef>
              <a:spcPct val="0"/>
            </a:spcBef>
            <a:spcAft>
              <a:spcPct val="35000"/>
            </a:spcAft>
          </a:pPr>
          <a:r>
            <a:rPr lang="es-MX" sz="2400" b="1" kern="1200"/>
            <a:t>deferidos </a:t>
          </a:r>
        </a:p>
      </dsp:txBody>
      <dsp:txXfrm>
        <a:off x="7096505" y="5901"/>
        <a:ext cx="3111103" cy="942967"/>
      </dsp:txXfrm>
    </dsp:sp>
    <dsp:sp modelId="{F69F30C3-E47A-4BC0-AD26-52494D6B7239}">
      <dsp:nvSpPr>
        <dsp:cNvPr id="0" name=""/>
        <dsp:cNvSpPr/>
      </dsp:nvSpPr>
      <dsp:spPr>
        <a:xfrm>
          <a:off x="7096505" y="948869"/>
          <a:ext cx="3111103" cy="2112277"/>
        </a:xfrm>
        <a:prstGeom prst="rect">
          <a:avLst/>
        </a:prstGeom>
        <a:solidFill>
          <a:schemeClr val="accent5">
            <a:tint val="40000"/>
            <a:alpha val="90000"/>
            <a:hueOff val="-7391755"/>
            <a:satOff val="-12816"/>
            <a:lumOff val="-128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MX" sz="2400" b="1" kern="1200" dirty="0" smtClean="0"/>
            <a:t>Es </a:t>
          </a:r>
          <a:r>
            <a:rPr lang="es-MX" sz="2400" b="1" kern="1200" dirty="0"/>
            <a:t>un </a:t>
          </a:r>
          <a:r>
            <a:rPr lang="es-MX" sz="2400" b="1" kern="1200" dirty="0" smtClean="0"/>
            <a:t>gasto.</a:t>
          </a:r>
          <a:endParaRPr lang="es-MX" sz="2400" b="1" kern="1200" dirty="0"/>
        </a:p>
        <a:p>
          <a:pPr marL="228600" lvl="1" indent="-228600" algn="l" defTabSz="1066800">
            <a:lnSpc>
              <a:spcPct val="90000"/>
            </a:lnSpc>
            <a:spcBef>
              <a:spcPct val="0"/>
            </a:spcBef>
            <a:spcAft>
              <a:spcPct val="15000"/>
            </a:spcAft>
            <a:buChar char="••"/>
          </a:pPr>
          <a:r>
            <a:rPr lang="es-MX" sz="2400" b="1" kern="1200" dirty="0" smtClean="0"/>
            <a:t>Es intangible.</a:t>
          </a:r>
          <a:endParaRPr lang="es-MX" sz="2400" b="1" kern="1200" dirty="0"/>
        </a:p>
        <a:p>
          <a:pPr marL="228600" lvl="1" indent="-228600" algn="l" defTabSz="1066800">
            <a:lnSpc>
              <a:spcPct val="90000"/>
            </a:lnSpc>
            <a:spcBef>
              <a:spcPct val="0"/>
            </a:spcBef>
            <a:spcAft>
              <a:spcPct val="15000"/>
            </a:spcAft>
            <a:buChar char="••"/>
          </a:pPr>
          <a:r>
            <a:rPr lang="es-MX" sz="2400" b="1" kern="1200" dirty="0" smtClean="0"/>
            <a:t>Se amortiza.</a:t>
          </a:r>
          <a:endParaRPr lang="es-MX" sz="2400" b="1" kern="1200" dirty="0"/>
        </a:p>
      </dsp:txBody>
      <dsp:txXfrm>
        <a:off x="7096505" y="948869"/>
        <a:ext cx="3111103" cy="211227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50395E-23D6-41A0-92B7-0369B7872646}">
      <dsp:nvSpPr>
        <dsp:cNvPr id="0" name=""/>
        <dsp:cNvSpPr/>
      </dsp:nvSpPr>
      <dsp:spPr>
        <a:xfrm>
          <a:off x="3143" y="318513"/>
          <a:ext cx="3064668" cy="1205442"/>
        </a:xfrm>
        <a:prstGeom prst="rect">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lvl="0" algn="ctr" defTabSz="1511300">
            <a:lnSpc>
              <a:spcPct val="90000"/>
            </a:lnSpc>
            <a:spcBef>
              <a:spcPct val="0"/>
            </a:spcBef>
            <a:spcAft>
              <a:spcPct val="35000"/>
            </a:spcAft>
          </a:pPr>
          <a:r>
            <a:rPr lang="es-MX" sz="3400" kern="1200">
              <a:latin typeface="Times New Roman" panose="02020603050405020304" pitchFamily="18" charset="0"/>
              <a:cs typeface="Times New Roman" panose="02020603050405020304" pitchFamily="18" charset="0"/>
            </a:rPr>
            <a:t>Capital social </a:t>
          </a:r>
        </a:p>
      </dsp:txBody>
      <dsp:txXfrm>
        <a:off x="3143" y="318513"/>
        <a:ext cx="3064668" cy="1205442"/>
      </dsp:txXfrm>
    </dsp:sp>
    <dsp:sp modelId="{85C43E72-9147-4FC4-B782-056026A7A26A}">
      <dsp:nvSpPr>
        <dsp:cNvPr id="0" name=""/>
        <dsp:cNvSpPr/>
      </dsp:nvSpPr>
      <dsp:spPr>
        <a:xfrm>
          <a:off x="3143" y="1566537"/>
          <a:ext cx="3064668" cy="2172599"/>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s-MX" sz="2400" kern="1200" dirty="0" smtClean="0">
              <a:latin typeface="Times New Roman" panose="02020603050405020304" pitchFamily="18" charset="0"/>
              <a:cs typeface="Times New Roman" panose="02020603050405020304" pitchFamily="18" charset="0"/>
            </a:rPr>
            <a:t>aportaciones </a:t>
          </a:r>
          <a:r>
            <a:rPr lang="es-MX" sz="2400" kern="1200" dirty="0">
              <a:latin typeface="Times New Roman" panose="02020603050405020304" pitchFamily="18" charset="0"/>
              <a:cs typeface="Times New Roman" panose="02020603050405020304" pitchFamily="18" charset="0"/>
            </a:rPr>
            <a:t>de los socios ya sea en dinero o en </a:t>
          </a:r>
          <a:r>
            <a:rPr lang="es-MX" sz="2400" kern="1200" dirty="0" smtClean="0">
              <a:latin typeface="Times New Roman" panose="02020603050405020304" pitchFamily="18" charset="0"/>
              <a:cs typeface="Times New Roman" panose="02020603050405020304" pitchFamily="18" charset="0"/>
            </a:rPr>
            <a:t>especie. </a:t>
          </a:r>
          <a:endParaRPr lang="es-MX" sz="2400" kern="1200" dirty="0">
            <a:latin typeface="Times New Roman" panose="02020603050405020304" pitchFamily="18" charset="0"/>
            <a:cs typeface="Times New Roman" panose="02020603050405020304" pitchFamily="18" charset="0"/>
          </a:endParaRPr>
        </a:p>
      </dsp:txBody>
      <dsp:txXfrm>
        <a:off x="3143" y="1566537"/>
        <a:ext cx="3064668" cy="2172599"/>
      </dsp:txXfrm>
    </dsp:sp>
    <dsp:sp modelId="{A49C6E2D-08C7-401E-B258-E58160CC79EA}">
      <dsp:nvSpPr>
        <dsp:cNvPr id="0" name=""/>
        <dsp:cNvSpPr/>
      </dsp:nvSpPr>
      <dsp:spPr>
        <a:xfrm>
          <a:off x="3496865" y="322927"/>
          <a:ext cx="3064668" cy="1205442"/>
        </a:xfrm>
        <a:prstGeom prst="rect">
          <a:avLst/>
        </a:prstGeom>
        <a:solidFill>
          <a:schemeClr val="accent5">
            <a:hueOff val="-3676672"/>
            <a:satOff val="-5114"/>
            <a:lumOff val="-1961"/>
            <a:alphaOff val="0"/>
          </a:schemeClr>
        </a:solidFill>
        <a:ln w="15875" cap="flat" cmpd="sng" algn="ctr">
          <a:solidFill>
            <a:schemeClr val="accent5">
              <a:hueOff val="-3676672"/>
              <a:satOff val="-5114"/>
              <a:lumOff val="-196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lvl="0" algn="ctr" defTabSz="1511300">
            <a:lnSpc>
              <a:spcPct val="90000"/>
            </a:lnSpc>
            <a:spcBef>
              <a:spcPct val="0"/>
            </a:spcBef>
            <a:spcAft>
              <a:spcPct val="35000"/>
            </a:spcAft>
          </a:pPr>
          <a:r>
            <a:rPr lang="es-MX" sz="3400" kern="1200" dirty="0" smtClean="0">
              <a:latin typeface="Times New Roman" panose="02020603050405020304" pitchFamily="18" charset="0"/>
              <a:cs typeface="Times New Roman" panose="02020603050405020304" pitchFamily="18" charset="0"/>
            </a:rPr>
            <a:t>Donaciones </a:t>
          </a:r>
          <a:endParaRPr lang="es-MX" sz="3400" kern="1200" dirty="0">
            <a:latin typeface="Times New Roman" panose="02020603050405020304" pitchFamily="18" charset="0"/>
            <a:cs typeface="Times New Roman" panose="02020603050405020304" pitchFamily="18" charset="0"/>
          </a:endParaRPr>
        </a:p>
      </dsp:txBody>
      <dsp:txXfrm>
        <a:off x="3496865" y="322927"/>
        <a:ext cx="3064668" cy="1205442"/>
      </dsp:txXfrm>
    </dsp:sp>
    <dsp:sp modelId="{57DFB272-A693-4714-8B13-A4208BD3CDF2}">
      <dsp:nvSpPr>
        <dsp:cNvPr id="0" name=""/>
        <dsp:cNvSpPr/>
      </dsp:nvSpPr>
      <dsp:spPr>
        <a:xfrm>
          <a:off x="3469467" y="1557833"/>
          <a:ext cx="3064668" cy="2154943"/>
        </a:xfrm>
        <a:prstGeom prst="rect">
          <a:avLst/>
        </a:prstGeom>
        <a:solidFill>
          <a:schemeClr val="accent5">
            <a:tint val="40000"/>
            <a:alpha val="90000"/>
            <a:hueOff val="-3695877"/>
            <a:satOff val="-6408"/>
            <a:lumOff val="-644"/>
            <a:alphaOff val="0"/>
          </a:schemeClr>
        </a:solidFill>
        <a:ln w="15875" cap="flat" cmpd="sng" algn="ctr">
          <a:solidFill>
            <a:schemeClr val="accent5">
              <a:tint val="40000"/>
              <a:alpha val="90000"/>
              <a:hueOff val="-3695877"/>
              <a:satOff val="-6408"/>
              <a:lumOff val="-6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s-MX" sz="1900" b="0" i="0" kern="1200" dirty="0">
              <a:latin typeface="Times New Roman" panose="02020603050405020304" pitchFamily="18" charset="0"/>
              <a:cs typeface="Times New Roman" panose="02020603050405020304" pitchFamily="18" charset="0"/>
            </a:rPr>
            <a:t>La </a:t>
          </a:r>
          <a:r>
            <a:rPr lang="es-MX" sz="1900" b="1" i="0" kern="1200" dirty="0">
              <a:latin typeface="Times New Roman" panose="02020603050405020304" pitchFamily="18" charset="0"/>
              <a:cs typeface="Times New Roman" panose="02020603050405020304" pitchFamily="18" charset="0"/>
            </a:rPr>
            <a:t>donación</a:t>
          </a:r>
          <a:r>
            <a:rPr lang="es-MX" sz="1900" b="0" i="0" kern="1200" dirty="0">
              <a:latin typeface="Times New Roman" panose="02020603050405020304" pitchFamily="18" charset="0"/>
              <a:cs typeface="Times New Roman" panose="02020603050405020304" pitchFamily="18" charset="0"/>
            </a:rPr>
            <a:t> es el acto que consiste en dar fondos u otros bienes materiales, generalmente por razones de caridad. En algunos ordenamientos jurídicos está regulada como un contrato.</a:t>
          </a:r>
          <a:endParaRPr lang="es-MX" sz="1900" kern="1200" dirty="0">
            <a:latin typeface="Times New Roman" panose="02020603050405020304" pitchFamily="18" charset="0"/>
            <a:cs typeface="Times New Roman" panose="02020603050405020304" pitchFamily="18" charset="0"/>
          </a:endParaRPr>
        </a:p>
      </dsp:txBody>
      <dsp:txXfrm>
        <a:off x="3469467" y="1557833"/>
        <a:ext cx="3064668" cy="2154943"/>
      </dsp:txXfrm>
    </dsp:sp>
    <dsp:sp modelId="{DB545BD0-D3FF-48D2-99B1-1378089CA0D3}">
      <dsp:nvSpPr>
        <dsp:cNvPr id="0" name=""/>
        <dsp:cNvSpPr/>
      </dsp:nvSpPr>
      <dsp:spPr>
        <a:xfrm>
          <a:off x="6990587" y="315544"/>
          <a:ext cx="3064668" cy="1205442"/>
        </a:xfrm>
        <a:prstGeom prst="rect">
          <a:avLst/>
        </a:prstGeom>
        <a:solidFill>
          <a:schemeClr val="accent5">
            <a:hueOff val="-7353344"/>
            <a:satOff val="-10228"/>
            <a:lumOff val="-3922"/>
            <a:alphaOff val="0"/>
          </a:schemeClr>
        </a:solidFill>
        <a:ln w="15875" cap="flat" cmpd="sng" algn="ctr">
          <a:solidFill>
            <a:schemeClr val="accent5">
              <a:hueOff val="-7353344"/>
              <a:satOff val="-10228"/>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808" tIns="138176" rIns="241808" bIns="138176" numCol="1" spcCol="1270" anchor="ctr" anchorCtr="0">
          <a:noAutofit/>
        </a:bodyPr>
        <a:lstStyle/>
        <a:p>
          <a:pPr lvl="0" algn="ctr" defTabSz="1511300">
            <a:lnSpc>
              <a:spcPct val="90000"/>
            </a:lnSpc>
            <a:spcBef>
              <a:spcPct val="0"/>
            </a:spcBef>
            <a:spcAft>
              <a:spcPct val="35000"/>
            </a:spcAft>
          </a:pPr>
          <a:r>
            <a:rPr lang="es-MX" sz="3400" kern="1200">
              <a:latin typeface="Times New Roman" panose="02020603050405020304" pitchFamily="18" charset="0"/>
              <a:cs typeface="Times New Roman" panose="02020603050405020304" pitchFamily="18" charset="0"/>
            </a:rPr>
            <a:t>Utilidades retenidas </a:t>
          </a:r>
        </a:p>
      </dsp:txBody>
      <dsp:txXfrm>
        <a:off x="6990587" y="315544"/>
        <a:ext cx="3064668" cy="1205442"/>
      </dsp:txXfrm>
    </dsp:sp>
    <dsp:sp modelId="{A31301A0-C811-488F-BE2A-575991993C53}">
      <dsp:nvSpPr>
        <dsp:cNvPr id="0" name=""/>
        <dsp:cNvSpPr/>
      </dsp:nvSpPr>
      <dsp:spPr>
        <a:xfrm>
          <a:off x="6990587" y="1557630"/>
          <a:ext cx="3064668" cy="2184475"/>
        </a:xfrm>
        <a:prstGeom prst="rect">
          <a:avLst/>
        </a:prstGeom>
        <a:solidFill>
          <a:schemeClr val="accent5">
            <a:tint val="40000"/>
            <a:alpha val="90000"/>
            <a:hueOff val="-7391755"/>
            <a:satOff val="-12816"/>
            <a:lumOff val="-1289"/>
            <a:alphaOff val="0"/>
          </a:schemeClr>
        </a:solidFill>
        <a:ln w="15875" cap="flat" cmpd="sng" algn="ctr">
          <a:solidFill>
            <a:schemeClr val="accent5">
              <a:tint val="40000"/>
              <a:alpha val="90000"/>
              <a:hueOff val="-7391755"/>
              <a:satOff val="-12816"/>
              <a:lumOff val="-12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s-MX" sz="2800" kern="1200" dirty="0">
              <a:latin typeface="Times New Roman" panose="02020603050405020304" pitchFamily="18" charset="0"/>
              <a:cs typeface="Times New Roman" panose="02020603050405020304" pitchFamily="18" charset="0"/>
            </a:rPr>
            <a:t>Ganancias que son reinvertidas en el negocio </a:t>
          </a:r>
        </a:p>
      </dsp:txBody>
      <dsp:txXfrm>
        <a:off x="6990587" y="1557630"/>
        <a:ext cx="3064668" cy="2184475"/>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VE"/>
              <a:t>UNIDAD I. Introducción a las finanzas y estados financieros</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D700DB-FCD2-4F73-9245-444D80A8DE56}" type="datetimeFigureOut">
              <a:rPr lang="en-US" smtClean="0"/>
              <a:pPr/>
              <a:t>8/15/2017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0BC90A5-C152-421F-9700-579B7B9516FB}" type="slidenum">
              <a:rPr lang="en-US" smtClean="0"/>
              <a:pPr/>
              <a:t>‹Nº›</a:t>
            </a:fld>
            <a:endParaRPr lang="en-US"/>
          </a:p>
        </p:txBody>
      </p:sp>
    </p:spTree>
    <p:extLst>
      <p:ext uri="{BB962C8B-B14F-4D97-AF65-F5344CB8AC3E}">
        <p14:creationId xmlns:p14="http://schemas.microsoft.com/office/powerpoint/2010/main" val="3630164754"/>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VE"/>
              <a:t>UNIDAD I. Introducción a las finanzas y estados financieros</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185233-017E-4B5B-9C15-187A8900B764}" type="datetimeFigureOut">
              <a:rPr lang="en-US" smtClean="0"/>
              <a:pPr/>
              <a:t>8/15/2017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23C22D-970C-444E-A7FB-F19C44808BBF}" type="slidenum">
              <a:rPr lang="en-US" smtClean="0"/>
              <a:pPr/>
              <a:t>‹Nº›</a:t>
            </a:fld>
            <a:endParaRPr lang="en-US"/>
          </a:p>
        </p:txBody>
      </p:sp>
    </p:spTree>
    <p:extLst>
      <p:ext uri="{BB962C8B-B14F-4D97-AF65-F5344CB8AC3E}">
        <p14:creationId xmlns:p14="http://schemas.microsoft.com/office/powerpoint/2010/main" val="2580015450"/>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dirty="0"/>
          </a:p>
        </p:txBody>
      </p:sp>
      <p:sp>
        <p:nvSpPr>
          <p:cNvPr id="2" name="Header Placeholder 1"/>
          <p:cNvSpPr>
            <a:spLocks noGrp="1"/>
          </p:cNvSpPr>
          <p:nvPr>
            <p:ph type="hdr" sz="quarter" idx="10"/>
          </p:nvPr>
        </p:nvSpPr>
        <p:spPr/>
        <p:txBody>
          <a:bodyPr/>
          <a:lstStyle/>
          <a:p>
            <a:r>
              <a:rPr lang="es-VE" dirty="0"/>
              <a:t>UNIDAD I. Introducción a las finanzas y estados financieros</a:t>
            </a:r>
            <a:endParaRPr lang="en-US" dirty="0"/>
          </a:p>
        </p:txBody>
      </p:sp>
    </p:spTree>
    <p:extLst>
      <p:ext uri="{BB962C8B-B14F-4D97-AF65-F5344CB8AC3E}">
        <p14:creationId xmlns:p14="http://schemas.microsoft.com/office/powerpoint/2010/main" val="954553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4220216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3252681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605070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458375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1712600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3266084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405860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393091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4180004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1526420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dirty="0"/>
          </a:p>
        </p:txBody>
      </p:sp>
      <p:sp>
        <p:nvSpPr>
          <p:cNvPr id="2" name="Header Placeholder 1"/>
          <p:cNvSpPr>
            <a:spLocks noGrp="1"/>
          </p:cNvSpPr>
          <p:nvPr>
            <p:ph type="hdr" sz="quarter" idx="10"/>
          </p:nvPr>
        </p:nvSpPr>
        <p:spPr/>
        <p:txBody>
          <a:bodyPr/>
          <a:lstStyle/>
          <a:p>
            <a:r>
              <a:rPr lang="es-VE" dirty="0"/>
              <a:t>UNIDAD I. Introducción a las finanzas y estados financieros</a:t>
            </a:r>
            <a:endParaRPr lang="en-US" dirty="0"/>
          </a:p>
        </p:txBody>
      </p:sp>
    </p:spTree>
    <p:extLst>
      <p:ext uri="{BB962C8B-B14F-4D97-AF65-F5344CB8AC3E}">
        <p14:creationId xmlns:p14="http://schemas.microsoft.com/office/powerpoint/2010/main" val="25491374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4237939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8721706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26092420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9683689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1235302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851787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11464567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20763877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1187328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2790296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dirty="0"/>
          </a:p>
        </p:txBody>
      </p:sp>
      <p:sp>
        <p:nvSpPr>
          <p:cNvPr id="2" name="Header Placeholder 1"/>
          <p:cNvSpPr>
            <a:spLocks noGrp="1"/>
          </p:cNvSpPr>
          <p:nvPr>
            <p:ph type="hdr" sz="quarter" idx="10"/>
          </p:nvPr>
        </p:nvSpPr>
        <p:spPr/>
        <p:txBody>
          <a:bodyPr/>
          <a:lstStyle/>
          <a:p>
            <a:r>
              <a:rPr lang="es-VE" dirty="0"/>
              <a:t>UNIDAD I. Introducción a las finanzas y estados financieros</a:t>
            </a:r>
            <a:endParaRPr lang="en-US" dirty="0"/>
          </a:p>
        </p:txBody>
      </p:sp>
    </p:spTree>
    <p:extLst>
      <p:ext uri="{BB962C8B-B14F-4D97-AF65-F5344CB8AC3E}">
        <p14:creationId xmlns:p14="http://schemas.microsoft.com/office/powerpoint/2010/main" val="7111678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5369420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35394864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32214271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16474020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19621825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36743293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6261892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17039372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4830529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2111673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dirty="0"/>
          </a:p>
        </p:txBody>
      </p:sp>
      <p:sp>
        <p:nvSpPr>
          <p:cNvPr id="2" name="Header Placeholder 1"/>
          <p:cNvSpPr>
            <a:spLocks noGrp="1"/>
          </p:cNvSpPr>
          <p:nvPr>
            <p:ph type="hdr" sz="quarter" idx="10"/>
          </p:nvPr>
        </p:nvSpPr>
        <p:spPr/>
        <p:txBody>
          <a:bodyPr/>
          <a:lstStyle/>
          <a:p>
            <a:r>
              <a:rPr lang="es-VE" dirty="0"/>
              <a:t>UNIDAD I. Introducción a las finanzas y estados financieros</a:t>
            </a:r>
            <a:endParaRPr lang="en-US" dirty="0"/>
          </a:p>
        </p:txBody>
      </p:sp>
    </p:spTree>
    <p:extLst>
      <p:ext uri="{BB962C8B-B14F-4D97-AF65-F5344CB8AC3E}">
        <p14:creationId xmlns:p14="http://schemas.microsoft.com/office/powerpoint/2010/main" val="38383696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29379690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 name="Header Placeholder 1"/>
          <p:cNvSpPr>
            <a:spLocks noGrp="1"/>
          </p:cNvSpPr>
          <p:nvPr>
            <p:ph type="hdr" sz="quarter" idx="10"/>
          </p:nvPr>
        </p:nvSpPr>
        <p:spPr/>
        <p:txBody>
          <a:bodyPr/>
          <a:lstStyle/>
          <a:p>
            <a:r>
              <a:rPr lang="es-VE"/>
              <a:t>UNIDAD I. Introducción a las finanzas y estados financieros</a:t>
            </a:r>
            <a:endParaRPr lang="en-US"/>
          </a:p>
        </p:txBody>
      </p:sp>
    </p:spTree>
    <p:extLst>
      <p:ext uri="{BB962C8B-B14F-4D97-AF65-F5344CB8AC3E}">
        <p14:creationId xmlns:p14="http://schemas.microsoft.com/office/powerpoint/2010/main" val="927876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dirty="0"/>
          </a:p>
        </p:txBody>
      </p:sp>
      <p:sp>
        <p:nvSpPr>
          <p:cNvPr id="2" name="Header Placeholder 1"/>
          <p:cNvSpPr>
            <a:spLocks noGrp="1"/>
          </p:cNvSpPr>
          <p:nvPr>
            <p:ph type="hdr" sz="quarter" idx="10"/>
          </p:nvPr>
        </p:nvSpPr>
        <p:spPr/>
        <p:txBody>
          <a:bodyPr/>
          <a:lstStyle/>
          <a:p>
            <a:r>
              <a:rPr lang="es-VE" dirty="0"/>
              <a:t>UNIDAD I. Introducción a las finanzas y estados financieros</a:t>
            </a:r>
            <a:endParaRPr lang="en-US" dirty="0"/>
          </a:p>
        </p:txBody>
      </p:sp>
    </p:spTree>
    <p:extLst>
      <p:ext uri="{BB962C8B-B14F-4D97-AF65-F5344CB8AC3E}">
        <p14:creationId xmlns:p14="http://schemas.microsoft.com/office/powerpoint/2010/main" val="1358139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dirty="0"/>
          </a:p>
        </p:txBody>
      </p:sp>
      <p:sp>
        <p:nvSpPr>
          <p:cNvPr id="2" name="Header Placeholder 1"/>
          <p:cNvSpPr>
            <a:spLocks noGrp="1"/>
          </p:cNvSpPr>
          <p:nvPr>
            <p:ph type="hdr" sz="quarter" idx="10"/>
          </p:nvPr>
        </p:nvSpPr>
        <p:spPr/>
        <p:txBody>
          <a:bodyPr/>
          <a:lstStyle/>
          <a:p>
            <a:r>
              <a:rPr lang="es-VE" dirty="0"/>
              <a:t>UNIDAD I. Introducción a las finanzas y estados financieros</a:t>
            </a:r>
            <a:endParaRPr lang="en-US" dirty="0"/>
          </a:p>
        </p:txBody>
      </p:sp>
    </p:spTree>
    <p:extLst>
      <p:ext uri="{BB962C8B-B14F-4D97-AF65-F5344CB8AC3E}">
        <p14:creationId xmlns:p14="http://schemas.microsoft.com/office/powerpoint/2010/main" val="550078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dirty="0"/>
          </a:p>
        </p:txBody>
      </p:sp>
      <p:sp>
        <p:nvSpPr>
          <p:cNvPr id="2" name="Header Placeholder 1"/>
          <p:cNvSpPr>
            <a:spLocks noGrp="1"/>
          </p:cNvSpPr>
          <p:nvPr>
            <p:ph type="hdr" sz="quarter" idx="10"/>
          </p:nvPr>
        </p:nvSpPr>
        <p:spPr/>
        <p:txBody>
          <a:bodyPr/>
          <a:lstStyle/>
          <a:p>
            <a:r>
              <a:rPr lang="es-VE" dirty="0"/>
              <a:t>UNIDAD I. Introducción a las finanzas y estados financieros</a:t>
            </a:r>
            <a:endParaRPr lang="en-US" dirty="0"/>
          </a:p>
        </p:txBody>
      </p:sp>
    </p:spTree>
    <p:extLst>
      <p:ext uri="{BB962C8B-B14F-4D97-AF65-F5344CB8AC3E}">
        <p14:creationId xmlns:p14="http://schemas.microsoft.com/office/powerpoint/2010/main" val="3809867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dirty="0"/>
          </a:p>
        </p:txBody>
      </p:sp>
      <p:sp>
        <p:nvSpPr>
          <p:cNvPr id="2" name="Header Placeholder 1"/>
          <p:cNvSpPr>
            <a:spLocks noGrp="1"/>
          </p:cNvSpPr>
          <p:nvPr>
            <p:ph type="hdr" sz="quarter" idx="10"/>
          </p:nvPr>
        </p:nvSpPr>
        <p:spPr/>
        <p:txBody>
          <a:bodyPr/>
          <a:lstStyle/>
          <a:p>
            <a:r>
              <a:rPr lang="es-VE" dirty="0"/>
              <a:t>UNIDAD I. Introducción a las finanzas y estados financieros</a:t>
            </a:r>
            <a:endParaRPr lang="en-US" dirty="0"/>
          </a:p>
        </p:txBody>
      </p:sp>
    </p:spTree>
    <p:extLst>
      <p:ext uri="{BB962C8B-B14F-4D97-AF65-F5344CB8AC3E}">
        <p14:creationId xmlns:p14="http://schemas.microsoft.com/office/powerpoint/2010/main" val="2269702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dirty="0"/>
          </a:p>
        </p:txBody>
      </p:sp>
      <p:sp>
        <p:nvSpPr>
          <p:cNvPr id="2" name="Header Placeholder 1"/>
          <p:cNvSpPr>
            <a:spLocks noGrp="1"/>
          </p:cNvSpPr>
          <p:nvPr>
            <p:ph type="hdr" sz="quarter" idx="10"/>
          </p:nvPr>
        </p:nvSpPr>
        <p:spPr/>
        <p:txBody>
          <a:bodyPr/>
          <a:lstStyle/>
          <a:p>
            <a:r>
              <a:rPr lang="es-VE" dirty="0"/>
              <a:t>UNIDAD I. Introducción a las finanzas y estados financieros</a:t>
            </a:r>
            <a:endParaRPr lang="en-US" dirty="0"/>
          </a:p>
        </p:txBody>
      </p:sp>
    </p:spTree>
    <p:extLst>
      <p:ext uri="{BB962C8B-B14F-4D97-AF65-F5344CB8AC3E}">
        <p14:creationId xmlns:p14="http://schemas.microsoft.com/office/powerpoint/2010/main" val="38334873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5864EF-BD1E-4C88-84AF-78F385F7EFE0}" type="datetimeFigureOut">
              <a:rPr lang="en-US" smtClean="0"/>
              <a:pPr/>
              <a:t>8/15/2017</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1D79DB6-9A95-4E96-AC4E-9EF274CD0CEC}" type="slidenum">
              <a:rPr lang="en-US" smtClean="0"/>
              <a:pPr/>
              <a:t>‹Nº›</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0769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5864EF-BD1E-4C88-84AF-78F385F7EFE0}" type="datetimeFigureOut">
              <a:rPr lang="en-US" smtClean="0"/>
              <a:pPr/>
              <a:t>8/15/2017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79DB6-9A95-4E96-AC4E-9EF274CD0CEC}" type="slidenum">
              <a:rPr lang="en-US" smtClean="0"/>
              <a:pPr/>
              <a:t>‹Nº›</a:t>
            </a:fld>
            <a:endParaRPr lang="en-US"/>
          </a:p>
        </p:txBody>
      </p:sp>
    </p:spTree>
    <p:extLst>
      <p:ext uri="{BB962C8B-B14F-4D97-AF65-F5344CB8AC3E}">
        <p14:creationId xmlns:p14="http://schemas.microsoft.com/office/powerpoint/2010/main" val="4081005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5864EF-BD1E-4C88-84AF-78F385F7EFE0}" type="datetimeFigureOut">
              <a:rPr lang="en-US" smtClean="0"/>
              <a:pPr/>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79DB6-9A95-4E96-AC4E-9EF274CD0CEC}" type="slidenum">
              <a:rPr lang="en-US" smtClean="0"/>
              <a:pPr/>
              <a:t>‹Nº›</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1723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5864EF-BD1E-4C88-84AF-78F385F7EFE0}" type="datetimeFigureOut">
              <a:rPr lang="en-US" smtClean="0"/>
              <a:pPr/>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79DB6-9A95-4E96-AC4E-9EF274CD0CEC}" type="slidenum">
              <a:rPr lang="en-US" smtClean="0"/>
              <a:pPr/>
              <a:t>‹Nº›</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4453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5864EF-BD1E-4C88-84AF-78F385F7EFE0}" type="datetimeFigureOut">
              <a:rPr lang="en-US" smtClean="0"/>
              <a:pPr/>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79DB6-9A95-4E96-AC4E-9EF274CD0CEC}" type="slidenum">
              <a:rPr lang="en-US" smtClean="0"/>
              <a:pPr/>
              <a:t>‹Nº›</a:t>
            </a:fld>
            <a:endParaRPr lang="en-US"/>
          </a:p>
        </p:txBody>
      </p:sp>
    </p:spTree>
    <p:extLst>
      <p:ext uri="{BB962C8B-B14F-4D97-AF65-F5344CB8AC3E}">
        <p14:creationId xmlns:p14="http://schemas.microsoft.com/office/powerpoint/2010/main" val="983052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5864EF-BD1E-4C88-84AF-78F385F7EFE0}" type="datetimeFigureOut">
              <a:rPr lang="en-US" smtClean="0"/>
              <a:pPr/>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79DB6-9A95-4E96-AC4E-9EF274CD0CEC}" type="slidenum">
              <a:rPr lang="en-US" smtClean="0"/>
              <a:pPr/>
              <a:t>‹Nº›</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3758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5864EF-BD1E-4C88-84AF-78F385F7EFE0}" type="datetimeFigureOut">
              <a:rPr lang="en-US" smtClean="0"/>
              <a:pPr/>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79DB6-9A95-4E96-AC4E-9EF274CD0CEC}" type="slidenum">
              <a:rPr lang="en-US" smtClean="0"/>
              <a:pPr/>
              <a:t>‹Nº›</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9931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5864EF-BD1E-4C88-84AF-78F385F7EFE0}" type="datetimeFigureOut">
              <a:rPr lang="en-US" smtClean="0"/>
              <a:pPr/>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79DB6-9A95-4E96-AC4E-9EF274CD0CEC}" type="slidenum">
              <a:rPr lang="en-US" smtClean="0"/>
              <a:pPr/>
              <a:t>‹Nº›</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0828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5864EF-BD1E-4C88-84AF-78F385F7EFE0}" type="datetimeFigureOut">
              <a:rPr lang="en-US" smtClean="0"/>
              <a:pPr/>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79DB6-9A95-4E96-AC4E-9EF274CD0CEC}" type="slidenum">
              <a:rPr lang="en-US" smtClean="0"/>
              <a:pPr/>
              <a:t>‹Nº›</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19380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914400" y="609600"/>
            <a:ext cx="10363200" cy="1143000"/>
          </a:xfrm>
        </p:spPr>
        <p:txBody>
          <a:bodyPr/>
          <a:lstStyle/>
          <a:p>
            <a:r>
              <a:rPr lang="es-ES"/>
              <a:t>Haga clic para modificar el estilo de título del patrón</a:t>
            </a:r>
            <a:endParaRPr lang="es-MX"/>
          </a:p>
        </p:txBody>
      </p:sp>
      <p:sp>
        <p:nvSpPr>
          <p:cNvPr id="3" name="Marcador de texto 2"/>
          <p:cNvSpPr>
            <a:spLocks noGrp="1"/>
          </p:cNvSpPr>
          <p:nvPr>
            <p:ph type="body" sz="half" idx="1"/>
          </p:nvPr>
        </p:nvSpPr>
        <p:spPr>
          <a:xfrm>
            <a:off x="914400" y="1981200"/>
            <a:ext cx="508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6197600" y="1981200"/>
            <a:ext cx="508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Rectangle 6"/>
          <p:cNvSpPr>
            <a:spLocks noGrp="1" noChangeArrowheads="1"/>
          </p:cNvSpPr>
          <p:nvPr>
            <p:ph type="dt" sz="half" idx="10"/>
          </p:nvPr>
        </p:nvSpPr>
        <p:spPr>
          <a:ln/>
        </p:spPr>
        <p:txBody>
          <a:bodyPr/>
          <a:lstStyle>
            <a:lvl1pPr>
              <a:defRPr/>
            </a:lvl1pPr>
          </a:lstStyle>
          <a:p>
            <a:pPr>
              <a:defRPr/>
            </a:pPr>
            <a:endParaRPr lang="es-ES" altLang="es-MX"/>
          </a:p>
        </p:txBody>
      </p:sp>
      <p:sp>
        <p:nvSpPr>
          <p:cNvPr id="6" name="Rectangle 7"/>
          <p:cNvSpPr>
            <a:spLocks noGrp="1" noChangeArrowheads="1"/>
          </p:cNvSpPr>
          <p:nvPr>
            <p:ph type="ftr" sz="quarter" idx="11"/>
          </p:nvPr>
        </p:nvSpPr>
        <p:spPr>
          <a:ln/>
        </p:spPr>
        <p:txBody>
          <a:bodyPr/>
          <a:lstStyle>
            <a:lvl1pPr>
              <a:defRPr/>
            </a:lvl1pPr>
          </a:lstStyle>
          <a:p>
            <a:pPr>
              <a:defRPr/>
            </a:pPr>
            <a:endParaRPr lang="es-ES" altLang="es-MX"/>
          </a:p>
        </p:txBody>
      </p:sp>
      <p:sp>
        <p:nvSpPr>
          <p:cNvPr id="7" name="Rectangle 8"/>
          <p:cNvSpPr>
            <a:spLocks noGrp="1" noChangeArrowheads="1"/>
          </p:cNvSpPr>
          <p:nvPr>
            <p:ph type="sldNum" sz="quarter" idx="12"/>
          </p:nvPr>
        </p:nvSpPr>
        <p:spPr>
          <a:ln/>
        </p:spPr>
        <p:txBody>
          <a:bodyPr/>
          <a:lstStyle>
            <a:lvl1pPr>
              <a:defRPr/>
            </a:lvl1pPr>
          </a:lstStyle>
          <a:p>
            <a:fld id="{2DCF0361-18F9-442F-A4A5-303C6845D82E}" type="slidenum">
              <a:rPr lang="es-ES" altLang="es-MX"/>
              <a:pPr/>
              <a:t>‹Nº›</a:t>
            </a:fld>
            <a:endParaRPr lang="es-ES" altLang="es-MX"/>
          </a:p>
        </p:txBody>
      </p:sp>
    </p:spTree>
    <p:extLst>
      <p:ext uri="{BB962C8B-B14F-4D97-AF65-F5344CB8AC3E}">
        <p14:creationId xmlns:p14="http://schemas.microsoft.com/office/powerpoint/2010/main" val="25439866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dgm">
  <p:cSld name="Título y diagrama u organigrama">
    <p:spTree>
      <p:nvGrpSpPr>
        <p:cNvPr id="1" name=""/>
        <p:cNvGrpSpPr/>
        <p:nvPr/>
      </p:nvGrpSpPr>
      <p:grpSpPr>
        <a:xfrm>
          <a:off x="0" y="0"/>
          <a:ext cx="0" cy="0"/>
          <a:chOff x="0" y="0"/>
          <a:chExt cx="0" cy="0"/>
        </a:xfrm>
      </p:grpSpPr>
      <p:sp>
        <p:nvSpPr>
          <p:cNvPr id="2" name="Título 1"/>
          <p:cNvSpPr>
            <a:spLocks noGrp="1"/>
          </p:cNvSpPr>
          <p:nvPr>
            <p:ph type="title"/>
          </p:nvPr>
        </p:nvSpPr>
        <p:spPr>
          <a:xfrm>
            <a:off x="914400" y="609600"/>
            <a:ext cx="10363200" cy="1143000"/>
          </a:xfrm>
        </p:spPr>
        <p:txBody>
          <a:bodyPr/>
          <a:lstStyle/>
          <a:p>
            <a:r>
              <a:rPr lang="es-ES"/>
              <a:t>Haga clic para modificar el estilo de título del patrón</a:t>
            </a:r>
            <a:endParaRPr lang="es-MX"/>
          </a:p>
        </p:txBody>
      </p:sp>
      <p:sp>
        <p:nvSpPr>
          <p:cNvPr id="3" name="Marcador de SmartArt 2"/>
          <p:cNvSpPr>
            <a:spLocks noGrp="1"/>
          </p:cNvSpPr>
          <p:nvPr>
            <p:ph type="dgm" idx="1"/>
          </p:nvPr>
        </p:nvSpPr>
        <p:spPr>
          <a:xfrm>
            <a:off x="914400" y="1981200"/>
            <a:ext cx="10363200" cy="4114800"/>
          </a:xfrm>
        </p:spPr>
        <p:txBody>
          <a:bodyPr/>
          <a:lstStyle/>
          <a:p>
            <a:pPr lvl="0"/>
            <a:endParaRPr lang="es-MX" noProof="0"/>
          </a:p>
        </p:txBody>
      </p:sp>
      <p:sp>
        <p:nvSpPr>
          <p:cNvPr id="4" name="Rectangle 6"/>
          <p:cNvSpPr>
            <a:spLocks noGrp="1" noChangeArrowheads="1"/>
          </p:cNvSpPr>
          <p:nvPr>
            <p:ph type="dt" sz="half" idx="10"/>
          </p:nvPr>
        </p:nvSpPr>
        <p:spPr>
          <a:ln/>
        </p:spPr>
        <p:txBody>
          <a:bodyPr/>
          <a:lstStyle>
            <a:lvl1pPr>
              <a:defRPr/>
            </a:lvl1pPr>
          </a:lstStyle>
          <a:p>
            <a:pPr>
              <a:defRPr/>
            </a:pPr>
            <a:endParaRPr lang="es-ES" altLang="es-MX"/>
          </a:p>
        </p:txBody>
      </p:sp>
      <p:sp>
        <p:nvSpPr>
          <p:cNvPr id="5" name="Rectangle 7"/>
          <p:cNvSpPr>
            <a:spLocks noGrp="1" noChangeArrowheads="1"/>
          </p:cNvSpPr>
          <p:nvPr>
            <p:ph type="ftr" sz="quarter" idx="11"/>
          </p:nvPr>
        </p:nvSpPr>
        <p:spPr>
          <a:ln/>
        </p:spPr>
        <p:txBody>
          <a:bodyPr/>
          <a:lstStyle>
            <a:lvl1pPr>
              <a:defRPr/>
            </a:lvl1pPr>
          </a:lstStyle>
          <a:p>
            <a:pPr>
              <a:defRPr/>
            </a:pPr>
            <a:endParaRPr lang="es-ES" altLang="es-MX"/>
          </a:p>
        </p:txBody>
      </p:sp>
      <p:sp>
        <p:nvSpPr>
          <p:cNvPr id="6" name="Rectangle 8"/>
          <p:cNvSpPr>
            <a:spLocks noGrp="1" noChangeArrowheads="1"/>
          </p:cNvSpPr>
          <p:nvPr>
            <p:ph type="sldNum" sz="quarter" idx="12"/>
          </p:nvPr>
        </p:nvSpPr>
        <p:spPr>
          <a:ln/>
        </p:spPr>
        <p:txBody>
          <a:bodyPr/>
          <a:lstStyle>
            <a:lvl1pPr>
              <a:defRPr/>
            </a:lvl1pPr>
          </a:lstStyle>
          <a:p>
            <a:fld id="{F7385629-9453-41F5-A39F-514FB4A2C3AD}" type="slidenum">
              <a:rPr lang="es-ES" altLang="es-MX"/>
              <a:pPr/>
              <a:t>‹Nº›</a:t>
            </a:fld>
            <a:endParaRPr lang="es-ES" altLang="es-MX"/>
          </a:p>
        </p:txBody>
      </p:sp>
    </p:spTree>
    <p:extLst>
      <p:ext uri="{BB962C8B-B14F-4D97-AF65-F5344CB8AC3E}">
        <p14:creationId xmlns:p14="http://schemas.microsoft.com/office/powerpoint/2010/main" val="1282284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5864EF-BD1E-4C88-84AF-78F385F7EFE0}" type="datetimeFigureOut">
              <a:rPr lang="en-US" smtClean="0"/>
              <a:pPr/>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79DB6-9A95-4E96-AC4E-9EF274CD0CEC}" type="slidenum">
              <a:rPr lang="en-US" smtClean="0"/>
              <a:pPr/>
              <a:t>‹Nº›</a:t>
            </a:fld>
            <a:endParaRPr lang="en-US"/>
          </a:p>
        </p:txBody>
      </p:sp>
    </p:spTree>
    <p:extLst>
      <p:ext uri="{BB962C8B-B14F-4D97-AF65-F5344CB8AC3E}">
        <p14:creationId xmlns:p14="http://schemas.microsoft.com/office/powerpoint/2010/main" val="1521857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TwoObj">
  <p:cSld name="Título, texto y 2 objetos">
    <p:spTree>
      <p:nvGrpSpPr>
        <p:cNvPr id="1" name=""/>
        <p:cNvGrpSpPr/>
        <p:nvPr/>
      </p:nvGrpSpPr>
      <p:grpSpPr>
        <a:xfrm>
          <a:off x="0" y="0"/>
          <a:ext cx="0" cy="0"/>
          <a:chOff x="0" y="0"/>
          <a:chExt cx="0" cy="0"/>
        </a:xfrm>
      </p:grpSpPr>
      <p:sp>
        <p:nvSpPr>
          <p:cNvPr id="2" name="Título 1"/>
          <p:cNvSpPr>
            <a:spLocks noGrp="1"/>
          </p:cNvSpPr>
          <p:nvPr>
            <p:ph type="title"/>
          </p:nvPr>
        </p:nvSpPr>
        <p:spPr>
          <a:xfrm>
            <a:off x="914400" y="609600"/>
            <a:ext cx="10363200" cy="1143000"/>
          </a:xfrm>
        </p:spPr>
        <p:txBody>
          <a:bodyPr/>
          <a:lstStyle/>
          <a:p>
            <a:r>
              <a:rPr lang="es-ES"/>
              <a:t>Haga clic para modificar el estilo de título del patrón</a:t>
            </a:r>
            <a:endParaRPr lang="es-MX"/>
          </a:p>
        </p:txBody>
      </p:sp>
      <p:sp>
        <p:nvSpPr>
          <p:cNvPr id="3" name="Marcador de texto 2"/>
          <p:cNvSpPr>
            <a:spLocks noGrp="1"/>
          </p:cNvSpPr>
          <p:nvPr>
            <p:ph type="body" sz="half" idx="1"/>
          </p:nvPr>
        </p:nvSpPr>
        <p:spPr>
          <a:xfrm>
            <a:off x="914400" y="1981200"/>
            <a:ext cx="508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quarter" idx="2"/>
          </p:nvPr>
        </p:nvSpPr>
        <p:spPr>
          <a:xfrm>
            <a:off x="6197600" y="1981200"/>
            <a:ext cx="508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contenido 4"/>
          <p:cNvSpPr>
            <a:spLocks noGrp="1"/>
          </p:cNvSpPr>
          <p:nvPr>
            <p:ph sz="quarter" idx="3"/>
          </p:nvPr>
        </p:nvSpPr>
        <p:spPr>
          <a:xfrm>
            <a:off x="6197600" y="4114800"/>
            <a:ext cx="508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Rectangle 6"/>
          <p:cNvSpPr>
            <a:spLocks noGrp="1" noChangeArrowheads="1"/>
          </p:cNvSpPr>
          <p:nvPr>
            <p:ph type="dt" sz="half" idx="10"/>
          </p:nvPr>
        </p:nvSpPr>
        <p:spPr>
          <a:ln/>
        </p:spPr>
        <p:txBody>
          <a:bodyPr/>
          <a:lstStyle>
            <a:lvl1pPr>
              <a:defRPr/>
            </a:lvl1pPr>
          </a:lstStyle>
          <a:p>
            <a:pPr>
              <a:defRPr/>
            </a:pPr>
            <a:endParaRPr lang="es-ES" altLang="es-MX"/>
          </a:p>
        </p:txBody>
      </p:sp>
      <p:sp>
        <p:nvSpPr>
          <p:cNvPr id="7" name="Rectangle 7"/>
          <p:cNvSpPr>
            <a:spLocks noGrp="1" noChangeArrowheads="1"/>
          </p:cNvSpPr>
          <p:nvPr>
            <p:ph type="ftr" sz="quarter" idx="11"/>
          </p:nvPr>
        </p:nvSpPr>
        <p:spPr>
          <a:ln/>
        </p:spPr>
        <p:txBody>
          <a:bodyPr/>
          <a:lstStyle>
            <a:lvl1pPr>
              <a:defRPr/>
            </a:lvl1pPr>
          </a:lstStyle>
          <a:p>
            <a:pPr>
              <a:defRPr/>
            </a:pPr>
            <a:endParaRPr lang="es-ES" altLang="es-MX"/>
          </a:p>
        </p:txBody>
      </p:sp>
      <p:sp>
        <p:nvSpPr>
          <p:cNvPr id="8" name="Rectangle 8"/>
          <p:cNvSpPr>
            <a:spLocks noGrp="1" noChangeArrowheads="1"/>
          </p:cNvSpPr>
          <p:nvPr>
            <p:ph type="sldNum" sz="quarter" idx="12"/>
          </p:nvPr>
        </p:nvSpPr>
        <p:spPr>
          <a:ln/>
        </p:spPr>
        <p:txBody>
          <a:bodyPr/>
          <a:lstStyle>
            <a:lvl1pPr>
              <a:defRPr/>
            </a:lvl1pPr>
          </a:lstStyle>
          <a:p>
            <a:fld id="{A83E80E5-D9E6-4148-92AA-26B94D907996}" type="slidenum">
              <a:rPr lang="es-ES" altLang="es-MX"/>
              <a:pPr/>
              <a:t>‹Nº›</a:t>
            </a:fld>
            <a:endParaRPr lang="es-ES" altLang="es-MX"/>
          </a:p>
        </p:txBody>
      </p:sp>
    </p:spTree>
    <p:extLst>
      <p:ext uri="{BB962C8B-B14F-4D97-AF65-F5344CB8AC3E}">
        <p14:creationId xmlns:p14="http://schemas.microsoft.com/office/powerpoint/2010/main" val="1458934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5864EF-BD1E-4C88-84AF-78F385F7EFE0}" type="datetimeFigureOut">
              <a:rPr lang="en-US" smtClean="0"/>
              <a:pPr/>
              <a:t>8/15/2017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79DB6-9A95-4E96-AC4E-9EF274CD0CEC}" type="slidenum">
              <a:rPr lang="en-US" smtClean="0"/>
              <a:pPr/>
              <a:t>‹Nº›</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0472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5864EF-BD1E-4C88-84AF-78F385F7EFE0}" type="datetimeFigureOut">
              <a:rPr lang="en-US" smtClean="0"/>
              <a:pPr/>
              <a:t>8/15/2017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79DB6-9A95-4E96-AC4E-9EF274CD0CEC}" type="slidenum">
              <a:rPr lang="en-US" smtClean="0"/>
              <a:pPr/>
              <a:t>‹Nº›</a:t>
            </a:fld>
            <a:endParaRPr lang="en-US"/>
          </a:p>
        </p:txBody>
      </p:sp>
    </p:spTree>
    <p:extLst>
      <p:ext uri="{BB962C8B-B14F-4D97-AF65-F5344CB8AC3E}">
        <p14:creationId xmlns:p14="http://schemas.microsoft.com/office/powerpoint/2010/main" val="3429772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5864EF-BD1E-4C88-84AF-78F385F7EFE0}" type="datetimeFigureOut">
              <a:rPr lang="en-US" smtClean="0"/>
              <a:pPr/>
              <a:t>8/15/2017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D79DB6-9A95-4E96-AC4E-9EF274CD0CEC}" type="slidenum">
              <a:rPr lang="en-US" smtClean="0"/>
              <a:pPr/>
              <a:t>‹Nº›</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1180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5864EF-BD1E-4C88-84AF-78F385F7EFE0}" type="datetimeFigureOut">
              <a:rPr lang="en-US" smtClean="0"/>
              <a:pPr/>
              <a:t>8/15/2017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D79DB6-9A95-4E96-AC4E-9EF274CD0CEC}" type="slidenum">
              <a:rPr lang="en-US" smtClean="0"/>
              <a:pPr/>
              <a:t>‹Nº›</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0526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864EF-BD1E-4C88-84AF-78F385F7EFE0}" type="datetimeFigureOut">
              <a:rPr lang="en-US" smtClean="0"/>
              <a:pPr/>
              <a:t>8/15/2017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D79DB6-9A95-4E96-AC4E-9EF274CD0CEC}" type="slidenum">
              <a:rPr lang="en-US" smtClean="0"/>
              <a:pPr/>
              <a:t>‹Nº›</a:t>
            </a:fld>
            <a:endParaRPr lang="en-US"/>
          </a:p>
        </p:txBody>
      </p:sp>
    </p:spTree>
    <p:extLst>
      <p:ext uri="{BB962C8B-B14F-4D97-AF65-F5344CB8AC3E}">
        <p14:creationId xmlns:p14="http://schemas.microsoft.com/office/powerpoint/2010/main" val="119435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5864EF-BD1E-4C88-84AF-78F385F7EFE0}" type="datetimeFigureOut">
              <a:rPr lang="en-US" smtClean="0"/>
              <a:pPr/>
              <a:t>8/15/2017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79DB6-9A95-4E96-AC4E-9EF274CD0CEC}" type="slidenum">
              <a:rPr lang="en-US" smtClean="0"/>
              <a:pPr/>
              <a:t>‹Nº›</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0050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5864EF-BD1E-4C88-84AF-78F385F7EFE0}" type="datetimeFigureOut">
              <a:rPr lang="en-US" smtClean="0"/>
              <a:pPr/>
              <a:t>8/15/2017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79DB6-9A95-4E96-AC4E-9EF274CD0CEC}" type="slidenum">
              <a:rPr lang="en-US" smtClean="0"/>
              <a:pPr/>
              <a:t>‹Nº›</a:t>
            </a:fld>
            <a:endParaRPr lang="en-US"/>
          </a:p>
        </p:txBody>
      </p:sp>
    </p:spTree>
    <p:extLst>
      <p:ext uri="{BB962C8B-B14F-4D97-AF65-F5344CB8AC3E}">
        <p14:creationId xmlns:p14="http://schemas.microsoft.com/office/powerpoint/2010/main" val="383785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90">
          <a:fgClr>
            <a:schemeClr val="accent5">
              <a:lumMod val="60000"/>
              <a:lumOff val="40000"/>
            </a:schemeClr>
          </a:fgClr>
          <a:bgClr>
            <a:schemeClr val="bg1"/>
          </a:bgClr>
        </a:pattFill>
        <a:effectLst/>
      </p:bgPr>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5864EF-BD1E-4C88-84AF-78F385F7EFE0}" type="datetimeFigureOut">
              <a:rPr lang="en-US" smtClean="0"/>
              <a:pPr/>
              <a:t>8/15/2017</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D79DB6-9A95-4E96-AC4E-9EF274CD0CEC}" type="slidenum">
              <a:rPr lang="en-US" smtClean="0"/>
              <a:pPr/>
              <a:t>‹Nº›</a:t>
            </a:fld>
            <a:endParaRPr lang="en-US"/>
          </a:p>
        </p:txBody>
      </p:sp>
    </p:spTree>
    <p:extLst>
      <p:ext uri="{BB962C8B-B14F-4D97-AF65-F5344CB8AC3E}">
        <p14:creationId xmlns:p14="http://schemas.microsoft.com/office/powerpoint/2010/main" val="2147752038"/>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slide" Target="slide2.xml"/><Relationship Id="rId7" Type="http://schemas.openxmlformats.org/officeDocument/2006/relationships/slide" Target="slide2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4.xml"/></Relationships>
</file>

<file path=ppt/slides/_rels/slide1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slide" Target="slide1.xml"/></Relationships>
</file>

<file path=ppt/slides/_rels/slide11.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1.xml"/><Relationship Id="rId1" Type="http://schemas.openxmlformats.org/officeDocument/2006/relationships/slideLayout" Target="../slideLayouts/slideLayout19.xml"/><Relationship Id="rId6" Type="http://schemas.openxmlformats.org/officeDocument/2006/relationships/slide" Target="slide1.xml"/><Relationship Id="rId5" Type="http://schemas.openxmlformats.org/officeDocument/2006/relationships/slide" Target="slide4.xml"/><Relationship Id="rId4" Type="http://schemas.openxmlformats.org/officeDocument/2006/relationships/slide" Target="slide12.xml"/></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1.xml"/></Relationships>
</file>

<file path=ppt/slides/_rels/slide1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slide" Target="slide1.xml"/></Relationships>
</file>

<file path=ppt/slides/_rels/slide1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slide" Target="slide1.xml"/></Relationships>
</file>

<file path=ppt/slides/_rels/slide1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slide" Target="slide1.xml"/></Relationships>
</file>

<file path=ppt/slides/_rels/slide1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slide" Target="slide1.xml"/></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diagramLayout" Target="../diagrams/layout2.xml"/><Relationship Id="rId7" Type="http://schemas.openxmlformats.org/officeDocument/2006/relationships/slide" Target="slide4.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slide" Target="slide1.xml"/><Relationship Id="rId7" Type="http://schemas.openxmlformats.org/officeDocument/2006/relationships/diagramColors" Target="../diagrams/colors3.xml"/><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slide" Target="slide25.xml"/><Relationship Id="rId7" Type="http://schemas.openxmlformats.org/officeDocument/2006/relationships/slide" Target="slide35.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slide" Target="slide28.xml"/><Relationship Id="rId11" Type="http://schemas.openxmlformats.org/officeDocument/2006/relationships/slide" Target="slide1.xml"/><Relationship Id="rId5" Type="http://schemas.openxmlformats.org/officeDocument/2006/relationships/slide" Target="slide27.xml"/><Relationship Id="rId10" Type="http://schemas.openxmlformats.org/officeDocument/2006/relationships/slide" Target="slide4.xml"/><Relationship Id="rId4" Type="http://schemas.openxmlformats.org/officeDocument/2006/relationships/slide" Target="slide26.xml"/><Relationship Id="rId9" Type="http://schemas.openxmlformats.org/officeDocument/2006/relationships/slide" Target="slide54.xml"/></Relationships>
</file>

<file path=ppt/slides/_rels/slide25.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3.jpeg"/><Relationship Id="rId5" Type="http://schemas.openxmlformats.org/officeDocument/2006/relationships/slide" Target="slide1.xml"/><Relationship Id="rId4" Type="http://schemas.openxmlformats.org/officeDocument/2006/relationships/slide" Target="slide4.xml"/></Relationships>
</file>

<file path=ppt/slides/_rels/slide26.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4.gif"/><Relationship Id="rId5" Type="http://schemas.openxmlformats.org/officeDocument/2006/relationships/slide" Target="slide1.xml"/><Relationship Id="rId4" Type="http://schemas.openxmlformats.org/officeDocument/2006/relationships/slide" Target="slide4.xml"/></Relationships>
</file>

<file path=ppt/slides/_rels/slide27.xml.rels><?xml version="1.0" encoding="UTF-8" standalone="yes"?>
<Relationships xmlns="http://schemas.openxmlformats.org/package/2006/relationships"><Relationship Id="rId3" Type="http://schemas.openxmlformats.org/officeDocument/2006/relationships/slide" Target="slide24.xml"/><Relationship Id="rId7"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slide" Target="slide1.xml"/><Relationship Id="rId4" Type="http://schemas.openxmlformats.org/officeDocument/2006/relationships/slide" Target="slide4.xml"/></Relationships>
</file>

<file path=ppt/slides/_rels/slide28.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slide" Target="slide1.xml"/><Relationship Id="rId4" Type="http://schemas.openxmlformats.org/officeDocument/2006/relationships/slide" Target="slide4.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slide" Target="slide24.xml"/><Relationship Id="rId7" Type="http://schemas.openxmlformats.org/officeDocument/2006/relationships/diagramData" Target="../diagrams/data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8.jpeg"/><Relationship Id="rId11" Type="http://schemas.microsoft.com/office/2007/relationships/diagramDrawing" Target="../diagrams/drawing4.xml"/><Relationship Id="rId5" Type="http://schemas.openxmlformats.org/officeDocument/2006/relationships/slide" Target="slide1.xml"/><Relationship Id="rId10" Type="http://schemas.openxmlformats.org/officeDocument/2006/relationships/diagramColors" Target="../diagrams/colors4.xml"/><Relationship Id="rId4" Type="http://schemas.openxmlformats.org/officeDocument/2006/relationships/slide" Target="slide4.xml"/><Relationship Id="rId9"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6.jpeg"/><Relationship Id="rId4" Type="http://schemas.openxmlformats.org/officeDocument/2006/relationships/slide" Target="slide1.xml"/></Relationships>
</file>

<file path=ppt/slides/_rels/slide30.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slide" Target="slide24.xml"/><Relationship Id="rId7" Type="http://schemas.openxmlformats.org/officeDocument/2006/relationships/diagramLayout" Target="../diagrams/layout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Data" Target="../diagrams/data5.xml"/><Relationship Id="rId5" Type="http://schemas.openxmlformats.org/officeDocument/2006/relationships/slide" Target="slide1.xml"/><Relationship Id="rId10" Type="http://schemas.microsoft.com/office/2007/relationships/diagramDrawing" Target="../diagrams/drawing5.xml"/><Relationship Id="rId4" Type="http://schemas.openxmlformats.org/officeDocument/2006/relationships/slide" Target="slide4.xml"/><Relationship Id="rId9" Type="http://schemas.openxmlformats.org/officeDocument/2006/relationships/diagramColors" Target="../diagrams/colors5.xml"/></Relationships>
</file>

<file path=ppt/slides/_rels/slide31.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4.xml"/></Relationships>
</file>

<file path=ppt/slides/_rels/slide32.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slide" Target="slide1.xml"/><Relationship Id="rId4" Type="http://schemas.openxmlformats.org/officeDocument/2006/relationships/slide" Target="slide4.xml"/></Relationships>
</file>

<file path=ppt/slides/_rels/slide33.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slide" Target="slide1.xml"/><Relationship Id="rId4" Type="http://schemas.openxmlformats.org/officeDocument/2006/relationships/slide" Target="slide4.xml"/></Relationships>
</file>

<file path=ppt/slides/_rels/slide34.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4.xml"/></Relationships>
</file>

<file path=ppt/slides/_rels/slide35.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slide" Target="slide1.xml"/><Relationship Id="rId4" Type="http://schemas.openxmlformats.org/officeDocument/2006/relationships/slide" Target="slide4.xml"/></Relationships>
</file>

<file path=ppt/slides/_rels/slide36.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4.xml"/></Relationships>
</file>

<file path=ppt/slides/_rels/slide37.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4.xml"/></Relationships>
</file>

<file path=ppt/slides/_rels/slide3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24.xml"/><Relationship Id="rId1" Type="http://schemas.openxmlformats.org/officeDocument/2006/relationships/slideLayout" Target="../slideLayouts/slideLayout7.xml"/><Relationship Id="rId4" Type="http://schemas.openxmlformats.org/officeDocument/2006/relationships/slide" Target="slide1.xml"/></Relationships>
</file>

<file path=ppt/slides/_rels/slide39.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1.xml"/></Relationships>
</file>

<file path=ppt/slides/_rels/slide40.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4.xml"/></Relationships>
</file>

<file path=ppt/slides/_rels/slide41.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4.xml"/></Relationships>
</file>

<file path=ppt/slides/_rels/slide42.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diagramLayout" Target="../diagrams/layout6.xml"/><Relationship Id="rId7" Type="http://schemas.openxmlformats.org/officeDocument/2006/relationships/slide" Target="slide24.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9" Type="http://schemas.openxmlformats.org/officeDocument/2006/relationships/slide" Target="slide1.xml"/></Relationships>
</file>

<file path=ppt/slides/_rels/slide43.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4.xml"/></Relationships>
</file>

<file path=ppt/slides/_rels/slide44.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slide" Target="slide4.xml"/><Relationship Id="rId3" Type="http://schemas.openxmlformats.org/officeDocument/2006/relationships/diagramLayout" Target="../diagrams/layout7.xml"/><Relationship Id="rId7" Type="http://schemas.openxmlformats.org/officeDocument/2006/relationships/diagramData" Target="../diagrams/data8.xml"/><Relationship Id="rId12" Type="http://schemas.openxmlformats.org/officeDocument/2006/relationships/slide" Target="slide24.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 Id="rId14" Type="http://schemas.openxmlformats.org/officeDocument/2006/relationships/slide" Target="slide1.xml"/></Relationships>
</file>

<file path=ppt/slides/_rels/slide45.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diagramLayout" Target="../diagrams/layout9.xml"/><Relationship Id="rId7" Type="http://schemas.openxmlformats.org/officeDocument/2006/relationships/slide" Target="slide24.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 Id="rId9" Type="http://schemas.openxmlformats.org/officeDocument/2006/relationships/slide" Target="slide1.xml"/></Relationships>
</file>

<file path=ppt/slides/_rels/slide46.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34.xml"/><Relationship Id="rId1" Type="http://schemas.openxmlformats.org/officeDocument/2006/relationships/slideLayout" Target="../slideLayouts/slideLayout20.xml"/><Relationship Id="rId6" Type="http://schemas.openxmlformats.org/officeDocument/2006/relationships/image" Target="../media/image19.jpeg"/><Relationship Id="rId5" Type="http://schemas.openxmlformats.org/officeDocument/2006/relationships/slide" Target="slide1.xml"/><Relationship Id="rId4" Type="http://schemas.openxmlformats.org/officeDocument/2006/relationships/slide" Target="slide4.xml"/></Relationships>
</file>

<file path=ppt/slides/_rels/slide47.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4.xml"/></Relationships>
</file>

<file path=ppt/slides/_rels/slide48.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4.xml"/></Relationships>
</file>

<file path=ppt/slides/_rels/slide49.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slide" Target="slide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4.xml"/></Relationships>
</file>

<file path=ppt/slides/_rels/slide52.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4.xml"/></Relationships>
</file>

<file path=ppt/slides/_rels/slide53.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4.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slide" Target="slide1.xml"/><Relationship Id="rId5" Type="http://schemas.openxmlformats.org/officeDocument/2006/relationships/slide" Target="slide4.xml"/><Relationship Id="rId4" Type="http://schemas.openxmlformats.org/officeDocument/2006/relationships/slide" Target="slide24.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slide" Target="slide1.xml"/></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slide" Target="slide1.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 Target="slide4.xml"/><Relationship Id="rId7" Type="http://schemas.openxmlformats.org/officeDocument/2006/relationships/diagramQuickStyle" Target="../diagrams/quickStyle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slide" Target="slide1.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a:xfrm>
            <a:off x="852855" y="824151"/>
            <a:ext cx="10429196" cy="912812"/>
          </a:xfrm>
        </p:spPr>
        <p:txBody>
          <a:bodyPr>
            <a:normAutofit fontScale="90000"/>
          </a:bodyPr>
          <a:lstStyle/>
          <a:p>
            <a:pPr eaLnBrk="1" hangingPunct="1">
              <a:defRPr/>
            </a:pPr>
            <a:r>
              <a:rPr lang="es-MX" altLang="es-MX" sz="4000" b="1" i="1" dirty="0"/>
              <a:t>UNIDAD I. </a:t>
            </a:r>
            <a:r>
              <a:rPr lang="es-MX" altLang="es-MX" sz="4000" b="1" i="1" dirty="0" smtClean="0"/>
              <a:t/>
            </a:r>
            <a:br>
              <a:rPr lang="es-MX" altLang="es-MX" sz="4000" b="1" i="1" dirty="0" smtClean="0"/>
            </a:br>
            <a:r>
              <a:rPr lang="es-MX" altLang="es-MX" sz="4000" b="1" i="1" dirty="0" smtClean="0">
                <a:solidFill>
                  <a:srgbClr val="0070C0"/>
                </a:solidFill>
                <a:latin typeface="Arial" panose="020B0604020202020204" pitchFamily="34" charset="0"/>
                <a:cs typeface="Arial" panose="020B0604020202020204" pitchFamily="34" charset="0"/>
              </a:rPr>
              <a:t>Introducción </a:t>
            </a:r>
            <a:r>
              <a:rPr lang="es-MX" altLang="es-MX" sz="4000" b="1" i="1" dirty="0">
                <a:solidFill>
                  <a:srgbClr val="0070C0"/>
                </a:solidFill>
                <a:latin typeface="Arial" panose="020B0604020202020204" pitchFamily="34" charset="0"/>
                <a:cs typeface="Arial" panose="020B0604020202020204" pitchFamily="34" charset="0"/>
              </a:rPr>
              <a:t>a las finanzas y estados </a:t>
            </a:r>
            <a:r>
              <a:rPr lang="es-MX" altLang="es-MX" sz="3600" b="1" i="1" dirty="0">
                <a:solidFill>
                  <a:srgbClr val="0070C0"/>
                </a:solidFill>
                <a:latin typeface="Arial" panose="020B0604020202020204" pitchFamily="34" charset="0"/>
                <a:cs typeface="Arial" panose="020B0604020202020204" pitchFamily="34" charset="0"/>
              </a:rPr>
              <a:t>financieros</a:t>
            </a:r>
            <a:endParaRPr lang="es-ES" altLang="es-MX" sz="3600" b="1" i="1" dirty="0">
              <a:solidFill>
                <a:srgbClr val="0070C0"/>
              </a:solidFill>
              <a:latin typeface="Arial" panose="020B0604020202020204" pitchFamily="34" charset="0"/>
              <a:cs typeface="Arial" panose="020B0604020202020204" pitchFamily="34" charset="0"/>
            </a:endParaRPr>
          </a:p>
        </p:txBody>
      </p:sp>
      <p:sp>
        <p:nvSpPr>
          <p:cNvPr id="2" name="Rectangle 1"/>
          <p:cNvSpPr/>
          <p:nvPr/>
        </p:nvSpPr>
        <p:spPr>
          <a:xfrm>
            <a:off x="852855" y="1979706"/>
            <a:ext cx="9795803" cy="3951979"/>
          </a:xfrm>
          <a:prstGeom prst="rect">
            <a:avLst/>
          </a:prstGeom>
          <a:solidFill>
            <a:schemeClr val="bg1"/>
          </a:solidFill>
        </p:spPr>
        <p:txBody>
          <a:bodyPr wrap="square">
            <a:spAutoFit/>
          </a:bodyPr>
          <a:lstStyle/>
          <a:p>
            <a:pPr marL="742950" marR="0" lvl="1" indent="-285750">
              <a:lnSpc>
                <a:spcPct val="107000"/>
              </a:lnSpc>
              <a:spcBef>
                <a:spcPts val="0"/>
              </a:spcBef>
              <a:spcAft>
                <a:spcPts val="800"/>
              </a:spcAft>
              <a:buFont typeface="+mj-lt"/>
              <a:buAutoNum type="arabicPeriod"/>
            </a:pP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hlinkClick r:id="rId3" action="ppaction://hlinksldjump"/>
              </a:rPr>
              <a:t>¿Que son las finanzas?</a:t>
            </a:r>
            <a:endParaRPr lang="en-US" sz="2400" dirty="0">
              <a:solidFill>
                <a:srgbClr val="0070C0"/>
              </a:solidFill>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s-MX" sz="2400" dirty="0">
                <a:solidFill>
                  <a:srgbClr val="0070C0"/>
                </a:solidFill>
                <a:effectLst/>
                <a:latin typeface="Arial" panose="020B0604020202020204" pitchFamily="34" charset="0"/>
                <a:ea typeface="Calibri" panose="020F0502020204030204" pitchFamily="34" charset="0"/>
                <a:cs typeface="Arial" panose="020B0604020202020204" pitchFamily="34" charset="0"/>
                <a:hlinkClick r:id="rId4" action="ppaction://hlinksldjump"/>
              </a:rPr>
              <a:t>1.1.1. Las </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hlinkClick r:id="rId4" action="ppaction://hlinksldjump"/>
              </a:rPr>
              <a:t>f</a:t>
            </a:r>
            <a:r>
              <a:rPr lang="es-MX" sz="2400" dirty="0">
                <a:solidFill>
                  <a:srgbClr val="0070C0"/>
                </a:solidFill>
                <a:effectLst/>
                <a:latin typeface="Arial" panose="020B0604020202020204" pitchFamily="34" charset="0"/>
                <a:ea typeface="Calibri" panose="020F0502020204030204" pitchFamily="34" charset="0"/>
                <a:cs typeface="Arial" panose="020B0604020202020204" pitchFamily="34" charset="0"/>
                <a:hlinkClick r:id="rId4" action="ppaction://hlinksldjump"/>
              </a:rPr>
              <a:t>inanzas y la estructura </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hlinkClick r:id="rId4" action="ppaction://hlinksldjump"/>
              </a:rPr>
              <a:t>o</a:t>
            </a:r>
            <a:r>
              <a:rPr lang="es-MX" sz="2400" dirty="0">
                <a:solidFill>
                  <a:srgbClr val="0070C0"/>
                </a:solidFill>
                <a:effectLst/>
                <a:latin typeface="Arial" panose="020B0604020202020204" pitchFamily="34" charset="0"/>
                <a:ea typeface="Calibri" panose="020F0502020204030204" pitchFamily="34" charset="0"/>
                <a:cs typeface="Arial" panose="020B0604020202020204" pitchFamily="34" charset="0"/>
                <a:hlinkClick r:id="rId4" action="ppaction://hlinksldjump"/>
              </a:rPr>
              <a:t>rganizacional de la empresa</a:t>
            </a:r>
            <a:endParaRPr lang="en-US" sz="2400"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s-MX" sz="2400" dirty="0">
                <a:solidFill>
                  <a:srgbClr val="0070C0"/>
                </a:solidFill>
                <a:effectLst/>
                <a:latin typeface="Arial" panose="020B0604020202020204" pitchFamily="34" charset="0"/>
                <a:ea typeface="Calibri" panose="020F0502020204030204" pitchFamily="34" charset="0"/>
                <a:cs typeface="Arial" panose="020B0604020202020204" pitchFamily="34" charset="0"/>
                <a:hlinkClick r:id="rId5" action="ppaction://hlinksldjump"/>
              </a:rPr>
              <a:t>1.1.2. Organización del área de finanzas</a:t>
            </a:r>
            <a:endParaRPr lang="en-US" sz="2400"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s-MX" sz="2400" dirty="0">
                <a:solidFill>
                  <a:srgbClr val="0070C0"/>
                </a:solidFill>
                <a:effectLst/>
                <a:latin typeface="Arial" panose="020B0604020202020204" pitchFamily="34" charset="0"/>
                <a:ea typeface="Calibri" panose="020F0502020204030204" pitchFamily="34" charset="0"/>
                <a:cs typeface="Arial" panose="020B0604020202020204" pitchFamily="34" charset="0"/>
                <a:hlinkClick r:id="rId6" action="ppaction://hlinksldjump"/>
              </a:rPr>
              <a:t>1.1.3. Importancia de manejo de la información financiera</a:t>
            </a:r>
            <a:endParaRPr lang="en-US" sz="2400"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s-MX" sz="2400" dirty="0">
                <a:solidFill>
                  <a:srgbClr val="0070C0"/>
                </a:solidFill>
                <a:effectLst/>
                <a:latin typeface="Arial" panose="020B0604020202020204" pitchFamily="34" charset="0"/>
                <a:ea typeface="Calibri" panose="020F0502020204030204" pitchFamily="34" charset="0"/>
                <a:cs typeface="Arial" panose="020B0604020202020204" pitchFamily="34" charset="0"/>
                <a:hlinkClick r:id="rId7" action="ppaction://hlinksldjump"/>
              </a:rPr>
              <a:t>1.2.  Estados financieros</a:t>
            </a:r>
            <a:endParaRPr lang="en-US" sz="2400"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s-MX" sz="2400" dirty="0">
                <a:solidFill>
                  <a:srgbClr val="0070C0"/>
                </a:solidFill>
                <a:effectLst/>
                <a:latin typeface="Arial" panose="020B0604020202020204" pitchFamily="34" charset="0"/>
                <a:ea typeface="Calibri" panose="020F0502020204030204" pitchFamily="34" charset="0"/>
                <a:cs typeface="Arial" panose="020B0604020202020204" pitchFamily="34" charset="0"/>
                <a:hlinkClick r:id="rId8" action="ppaction://hlinksldjump"/>
              </a:rPr>
              <a:t>1.2.1. Balance general</a:t>
            </a:r>
            <a:endParaRPr lang="en-US" sz="2400"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s-MX" sz="2400" dirty="0">
                <a:solidFill>
                  <a:srgbClr val="0070C0"/>
                </a:solidFill>
                <a:effectLst/>
                <a:latin typeface="Arial" panose="020B0604020202020204" pitchFamily="34" charset="0"/>
                <a:ea typeface="Calibri" panose="020F0502020204030204" pitchFamily="34" charset="0"/>
                <a:cs typeface="Arial" panose="020B0604020202020204" pitchFamily="34" charset="0"/>
                <a:hlinkClick r:id="" action="ppaction://noaction"/>
              </a:rPr>
              <a:t>1.2.2. Estado de resultados</a:t>
            </a:r>
            <a:endParaRPr lang="en-US" sz="2400"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s-MX" sz="2400" dirty="0">
                <a:solidFill>
                  <a:srgbClr val="0070C0"/>
                </a:solidFill>
                <a:effectLst/>
                <a:latin typeface="Arial" panose="020B0604020202020204" pitchFamily="34" charset="0"/>
                <a:ea typeface="Calibri" panose="020F0502020204030204" pitchFamily="34" charset="0"/>
                <a:cs typeface="Arial" panose="020B0604020202020204" pitchFamily="34" charset="0"/>
                <a:hlinkClick r:id="" action="ppaction://noaction"/>
              </a:rPr>
              <a:t>1.2.3. Depreciación y </a:t>
            </a:r>
            <a:r>
              <a:rPr lang="es-MX" sz="2400" dirty="0">
                <a:solidFill>
                  <a:srgbClr val="0070C0"/>
                </a:solidFill>
                <a:latin typeface="Arial" panose="020B0604020202020204" pitchFamily="34" charset="0"/>
                <a:ea typeface="Calibri" panose="020F0502020204030204" pitchFamily="34" charset="0"/>
                <a:cs typeface="Arial" panose="020B0604020202020204" pitchFamily="34" charset="0"/>
                <a:hlinkClick r:id="" action="ppaction://noaction"/>
              </a:rPr>
              <a:t>a</a:t>
            </a:r>
            <a:r>
              <a:rPr lang="es-MX" sz="2400" dirty="0">
                <a:solidFill>
                  <a:srgbClr val="0070C0"/>
                </a:solidFill>
                <a:effectLst/>
                <a:latin typeface="Arial" panose="020B0604020202020204" pitchFamily="34" charset="0"/>
                <a:ea typeface="Calibri" panose="020F0502020204030204" pitchFamily="34" charset="0"/>
                <a:cs typeface="Arial" panose="020B0604020202020204" pitchFamily="34" charset="0"/>
                <a:hlinkClick r:id="" action="ppaction://noaction"/>
              </a:rPr>
              <a:t>mortización</a:t>
            </a:r>
            <a:endParaRPr lang="en-US" sz="2400" dirty="0">
              <a:solidFill>
                <a:srgbClr val="0070C0"/>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2" name="Rectangle 11"/>
          <p:cNvSpPr/>
          <p:nvPr/>
        </p:nvSpPr>
        <p:spPr>
          <a:xfrm>
            <a:off x="944383" y="5931685"/>
            <a:ext cx="1546099" cy="374571"/>
          </a:xfrm>
          <a:prstGeom prst="flowChartAlternateProcess">
            <a:avLst/>
          </a:prstGeom>
          <a:ln>
            <a:solidFill>
              <a:schemeClr val="accent5"/>
            </a:solidFill>
          </a:ln>
        </p:spPr>
        <p:style>
          <a:lnRef idx="1">
            <a:schemeClr val="accent5"/>
          </a:lnRef>
          <a:fillRef idx="2">
            <a:schemeClr val="accent5"/>
          </a:fillRef>
          <a:effectRef idx="1">
            <a:schemeClr val="accent5"/>
          </a:effectRef>
          <a:fontRef idx="minor">
            <a:schemeClr val="dk1"/>
          </a:fontRef>
        </p:style>
        <p:txBody>
          <a:bodyPr wrap="none" lIns="91440" tIns="45720" rIns="91440" bIns="45720">
            <a:spAutoFit/>
          </a:bodyPr>
          <a:lstStyle/>
          <a:p>
            <a:pPr algn="ctr"/>
            <a:r>
              <a:rPr lang="en-US" sz="1600" dirty="0" err="1" smtClean="0">
                <a:ln w="12700">
                  <a:solidFill>
                    <a:schemeClr val="tx1"/>
                  </a:solidFill>
                  <a:prstDash val="solid"/>
                </a:ln>
                <a:pattFill prst="dkUpDiag">
                  <a:fgClr>
                    <a:schemeClr val="tx2"/>
                  </a:fgClr>
                  <a:bgClr>
                    <a:schemeClr val="tx2">
                      <a:lumMod val="20000"/>
                      <a:lumOff val="80000"/>
                    </a:schemeClr>
                  </a:bgClr>
                </a:pattFill>
                <a:latin typeface="Arial" panose="020B0604020202020204" pitchFamily="34" charset="0"/>
                <a:cs typeface="Arial" panose="020B0604020202020204" pitchFamily="34" charset="0"/>
                <a:hlinkClick r:id="rId9" action="ppaction://hlinksldjump"/>
              </a:rPr>
              <a:t>Menú</a:t>
            </a:r>
            <a:r>
              <a:rPr lang="en-US" sz="1600" dirty="0" smtClean="0">
                <a:ln w="12700">
                  <a:solidFill>
                    <a:schemeClr val="tx1"/>
                  </a:solidFill>
                  <a:prstDash val="solid"/>
                </a:ln>
                <a:pattFill prst="dkUpDiag">
                  <a:fgClr>
                    <a:schemeClr val="tx2"/>
                  </a:fgClr>
                  <a:bgClr>
                    <a:schemeClr val="tx2">
                      <a:lumMod val="20000"/>
                      <a:lumOff val="80000"/>
                    </a:schemeClr>
                  </a:bgClr>
                </a:pattFill>
                <a:latin typeface="Arial" panose="020B0604020202020204" pitchFamily="34" charset="0"/>
                <a:cs typeface="Arial" panose="020B0604020202020204" pitchFamily="34" charset="0"/>
                <a:hlinkClick r:id="rId9" action="ppaction://hlinksldjump"/>
              </a:rPr>
              <a:t> principal</a:t>
            </a:r>
            <a:endParaRPr lang="en-US" sz="1600" dirty="0">
              <a:ln w="12700">
                <a:solidFill>
                  <a:schemeClr val="tx1"/>
                </a:solidFill>
                <a:prstDash val="solid"/>
              </a:ln>
              <a:pattFill prst="dkUpDiag">
                <a:fgClr>
                  <a:schemeClr val="tx2"/>
                </a:fgClr>
                <a:bgClr>
                  <a:schemeClr val="tx2">
                    <a:lumMod val="20000"/>
                    <a:lumOff val="80000"/>
                  </a:schemeClr>
                </a:bgClr>
              </a:pattFill>
              <a:latin typeface="Arial" panose="020B0604020202020204" pitchFamily="34" charset="0"/>
              <a:cs typeface="Arial" panose="020B0604020202020204" pitchFamily="34" charset="0"/>
            </a:endParaRPr>
          </a:p>
        </p:txBody>
      </p:sp>
      <p:sp>
        <p:nvSpPr>
          <p:cNvPr id="5" name="Botón de acción: Hacia atrás o Anterior 4">
            <a:hlinkClick r:id="" action="ppaction://hlinkshowjump?jump=previousslide" highlightClick="1"/>
          </p:cNvPr>
          <p:cNvSpPr/>
          <p:nvPr/>
        </p:nvSpPr>
        <p:spPr>
          <a:xfrm>
            <a:off x="9979270" y="5997599"/>
            <a:ext cx="589084" cy="308657"/>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Botón de acción: Hacia delante o Siguiente 5">
            <a:hlinkClick r:id="" action="ppaction://hlinkshowjump?jump=nextslide" highlightClick="1"/>
          </p:cNvPr>
          <p:cNvSpPr/>
          <p:nvPr/>
        </p:nvSpPr>
        <p:spPr>
          <a:xfrm>
            <a:off x="10568354" y="5997599"/>
            <a:ext cx="589085" cy="308657"/>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48992554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1251556" y="2559318"/>
            <a:ext cx="9719601" cy="3074643"/>
          </a:xfrm>
          <a:solidFill>
            <a:schemeClr val="bg1"/>
          </a:solidFill>
        </p:spPr>
        <p:txBody>
          <a:bodyPr>
            <a:normAutofit/>
          </a:bodyPr>
          <a:lstStyle/>
          <a:p>
            <a:pPr algn="just" eaLnBrk="1" hangingPunct="1">
              <a:lnSpc>
                <a:spcPct val="90000"/>
              </a:lnSpc>
            </a:pPr>
            <a:r>
              <a:rPr lang="es-MX" altLang="es-MX" sz="3600" dirty="0">
                <a:latin typeface="Times New Roman" panose="02020603050405020304" pitchFamily="18" charset="0"/>
                <a:cs typeface="Times New Roman" panose="02020603050405020304" pitchFamily="18" charset="0"/>
              </a:rPr>
              <a:t>Se refiere a las tareas del administrador financiero de una empresa. Su trabajo va desde la realización del presupuesto, la predicción financiera y el manejo de efectivo, hasta la administración crediticia, el análisis de inversiones y el </a:t>
            </a:r>
            <a:r>
              <a:rPr lang="es-MX" altLang="es-MX" sz="3600" dirty="0" err="1">
                <a:latin typeface="Times New Roman" panose="02020603050405020304" pitchFamily="18" charset="0"/>
                <a:cs typeface="Times New Roman" panose="02020603050405020304" pitchFamily="18" charset="0"/>
              </a:rPr>
              <a:t>procuramiento</a:t>
            </a:r>
            <a:r>
              <a:rPr lang="es-MX" altLang="es-MX" sz="3600" dirty="0">
                <a:latin typeface="Times New Roman" panose="02020603050405020304" pitchFamily="18" charset="0"/>
                <a:cs typeface="Times New Roman" panose="02020603050405020304" pitchFamily="18" charset="0"/>
              </a:rPr>
              <a:t> de </a:t>
            </a:r>
            <a:r>
              <a:rPr lang="es-MX" altLang="es-MX" sz="3600" dirty="0" smtClean="0">
                <a:latin typeface="Times New Roman" panose="02020603050405020304" pitchFamily="18" charset="0"/>
                <a:cs typeface="Times New Roman" panose="02020603050405020304" pitchFamily="18" charset="0"/>
              </a:rPr>
              <a:t>fondos.</a:t>
            </a:r>
            <a:endParaRPr lang="es-MX" altLang="es-MX" sz="3600" dirty="0">
              <a:latin typeface="Times New Roman" panose="02020603050405020304" pitchFamily="18" charset="0"/>
              <a:cs typeface="Times New Roman" panose="02020603050405020304" pitchFamily="18" charset="0"/>
            </a:endParaRPr>
          </a:p>
        </p:txBody>
      </p:sp>
      <p:sp>
        <p:nvSpPr>
          <p:cNvPr id="7" name="Rectangle 6"/>
          <p:cNvSpPr/>
          <p:nvPr/>
        </p:nvSpPr>
        <p:spPr>
          <a:xfrm>
            <a:off x="1036321" y="492491"/>
            <a:ext cx="11483927"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8" name="Rectangle 7"/>
          <p:cNvSpPr/>
          <p:nvPr/>
        </p:nvSpPr>
        <p:spPr>
          <a:xfrm>
            <a:off x="916276" y="1234932"/>
            <a:ext cx="10637518" cy="923330"/>
          </a:xfrm>
          <a:prstGeom prst="rect">
            <a:avLst/>
          </a:prstGeom>
          <a:solidFill>
            <a:schemeClr val="bg1"/>
          </a:solidFill>
        </p:spPr>
        <p:txBody>
          <a:bodyPr wrap="square" lIns="91440" tIns="45720" rIns="91440" bIns="45720">
            <a:spAutoFit/>
          </a:bodyPr>
          <a:lstStyle/>
          <a:p>
            <a:pPr algn="ctr"/>
            <a:r>
              <a:rPr lang="es-VE" sz="5400" b="1" dirty="0">
                <a:ln w="22225">
                  <a:solidFill>
                    <a:srgbClr val="0070C0"/>
                  </a:solidFill>
                  <a:prstDash val="solid"/>
                </a:ln>
                <a:solidFill>
                  <a:schemeClr val="accent1">
                    <a:lumMod val="40000"/>
                    <a:lumOff val="60000"/>
                  </a:schemeClr>
                </a:solidFill>
              </a:rPr>
              <a:t>Administración financiera</a:t>
            </a:r>
            <a:endParaRPr lang="en-US" sz="5400" b="1" dirty="0">
              <a:ln w="22225">
                <a:solidFill>
                  <a:srgbClr val="0070C0"/>
                </a:solidFill>
                <a:prstDash val="solid"/>
              </a:ln>
              <a:solidFill>
                <a:schemeClr val="accent1">
                  <a:lumMod val="40000"/>
                  <a:lumOff val="60000"/>
                </a:schemeClr>
              </a:solidFill>
            </a:endParaRPr>
          </a:p>
        </p:txBody>
      </p:sp>
      <p:sp>
        <p:nvSpPr>
          <p:cNvPr id="9" name="Rectangle 8"/>
          <p:cNvSpPr/>
          <p:nvPr/>
        </p:nvSpPr>
        <p:spPr>
          <a:xfrm>
            <a:off x="916276" y="5707942"/>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0" name="Rectangle 9"/>
          <p:cNvSpPr/>
          <p:nvPr/>
        </p:nvSpPr>
        <p:spPr>
          <a:xfrm>
            <a:off x="8747460" y="5704650"/>
            <a:ext cx="2584501"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265873703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WordArt 11"/>
          <p:cNvSpPr>
            <a:spLocks noChangeArrowheads="1" noChangeShapeType="1" noTextEdit="1"/>
          </p:cNvSpPr>
          <p:nvPr/>
        </p:nvSpPr>
        <p:spPr bwMode="auto">
          <a:xfrm>
            <a:off x="3798278" y="2729104"/>
            <a:ext cx="4723930" cy="890007"/>
          </a:xfrm>
          <a:prstGeom prst="rect">
            <a:avLst/>
          </a:prstGeom>
          <a:solidFill>
            <a:schemeClr val="accent5">
              <a:lumMod val="40000"/>
              <a:lumOff val="60000"/>
            </a:schemeClr>
          </a:solidFill>
          <a:scene3d>
            <a:camera prst="orthographicFront"/>
            <a:lightRig rig="threePt" dir="t"/>
          </a:scene3d>
          <a:sp3d>
            <a:bevelT w="114300" prst="artDeco"/>
          </a:sp3d>
        </p:spPr>
        <p:txBody>
          <a:bodyPr wrap="none" fromWordArt="1">
            <a:prstTxWarp prst="textPlain">
              <a:avLst>
                <a:gd name="adj" fmla="val 50000"/>
              </a:avLst>
            </a:prstTxWarp>
          </a:bodyPr>
          <a:lstStyle/>
          <a:p>
            <a:pPr algn="ctr"/>
            <a:r>
              <a:rPr lang="en-US" sz="8800" kern="10" dirty="0" err="1">
                <a:ln w="0"/>
                <a:latin typeface="Arial Black" panose="020B0A04020102020204" pitchFamily="34" charset="0"/>
              </a:rPr>
              <a:t>Finanzas</a:t>
            </a:r>
            <a:endParaRPr lang="en-US" sz="6600" kern="10" dirty="0">
              <a:ln w="9525">
                <a:solidFill>
                  <a:srgbClr val="000000"/>
                </a:solidFill>
                <a:round/>
                <a:headEnd/>
                <a:tailEnd/>
              </a:ln>
              <a:solidFill>
                <a:srgbClr val="FFFFFF"/>
              </a:solidFill>
              <a:latin typeface="Arial Black" panose="020B0A04020102020204" pitchFamily="34" charset="0"/>
            </a:endParaRPr>
          </a:p>
        </p:txBody>
      </p:sp>
      <p:sp>
        <p:nvSpPr>
          <p:cNvPr id="10" name="Rectangle 9"/>
          <p:cNvSpPr/>
          <p:nvPr/>
        </p:nvSpPr>
        <p:spPr>
          <a:xfrm>
            <a:off x="1036321" y="492491"/>
            <a:ext cx="11483927"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11" name="Rectangle 10"/>
          <p:cNvSpPr/>
          <p:nvPr/>
        </p:nvSpPr>
        <p:spPr>
          <a:xfrm>
            <a:off x="520506" y="1762413"/>
            <a:ext cx="11141612" cy="707886"/>
          </a:xfrm>
          <a:prstGeom prst="rect">
            <a:avLst/>
          </a:prstGeom>
          <a:solidFill>
            <a:schemeClr val="bg1"/>
          </a:solidFill>
        </p:spPr>
        <p:txBody>
          <a:bodyPr wrap="square" lIns="91440" tIns="45720" rIns="91440" bIns="45720">
            <a:spAutoFit/>
          </a:bodyPr>
          <a:lstStyle/>
          <a:p>
            <a:pPr algn="ctr"/>
            <a:r>
              <a:rPr lang="es-VE" sz="4000" b="1" dirty="0">
                <a:ln w="22225">
                  <a:solidFill>
                    <a:srgbClr val="0070C0"/>
                  </a:solidFill>
                  <a:prstDash val="solid"/>
                </a:ln>
                <a:solidFill>
                  <a:schemeClr val="accent1">
                    <a:lumMod val="40000"/>
                    <a:lumOff val="60000"/>
                  </a:schemeClr>
                </a:solidFill>
              </a:rPr>
              <a:t>Organización del área de finanzas</a:t>
            </a:r>
          </a:p>
        </p:txBody>
      </p:sp>
      <p:sp>
        <p:nvSpPr>
          <p:cNvPr id="12" name="Rectangle 11"/>
          <p:cNvSpPr/>
          <p:nvPr/>
        </p:nvSpPr>
        <p:spPr>
          <a:xfrm>
            <a:off x="7211216" y="4413520"/>
            <a:ext cx="2969456" cy="783193"/>
          </a:xfrm>
          <a:prstGeom prst="flowChartAlternateProcess">
            <a:avLst/>
          </a:prstGeom>
          <a:solidFill>
            <a:schemeClr val="accent4">
              <a:lumMod val="40000"/>
              <a:lumOff val="60000"/>
            </a:schemeClr>
          </a:solidFill>
          <a:ln>
            <a:solidFill>
              <a:schemeClr val="accent1"/>
            </a:solidFill>
          </a:ln>
          <a:scene3d>
            <a:camera prst="orthographicFront"/>
            <a:lightRig rig="threePt" dir="t"/>
          </a:scene3d>
          <a:sp3d>
            <a:bevelT w="114300" prst="artDeco"/>
          </a:sp3d>
        </p:spPr>
        <p:txBody>
          <a:bodyPr wrap="square" lIns="91440" tIns="45720" rIns="91440" bIns="45720">
            <a:spAutoFit/>
          </a:bodyPr>
          <a:lstStyle/>
          <a:p>
            <a:pPr algn="ctr"/>
            <a:r>
              <a:rPr lang="es-VE" sz="4000" b="1" dirty="0">
                <a:ln w="22225">
                  <a:solidFill>
                    <a:srgbClr val="0070C0"/>
                  </a:solidFill>
                  <a:prstDash val="solid"/>
                </a:ln>
                <a:solidFill>
                  <a:schemeClr val="accent1">
                    <a:lumMod val="40000"/>
                    <a:lumOff val="60000"/>
                  </a:schemeClr>
                </a:solidFill>
                <a:hlinkClick r:id="rId3" action="ppaction://hlinksldjump"/>
              </a:rPr>
              <a:t>Contraloría</a:t>
            </a:r>
            <a:endParaRPr lang="es-VE" sz="4000" b="1" dirty="0">
              <a:ln w="22225">
                <a:solidFill>
                  <a:srgbClr val="0070C0"/>
                </a:solidFill>
                <a:prstDash val="solid"/>
              </a:ln>
              <a:solidFill>
                <a:schemeClr val="accent1">
                  <a:lumMod val="40000"/>
                  <a:lumOff val="60000"/>
                </a:schemeClr>
              </a:solidFill>
            </a:endParaRPr>
          </a:p>
        </p:txBody>
      </p:sp>
      <p:sp>
        <p:nvSpPr>
          <p:cNvPr id="13" name="Rectangle 12"/>
          <p:cNvSpPr/>
          <p:nvPr/>
        </p:nvSpPr>
        <p:spPr>
          <a:xfrm>
            <a:off x="2221991" y="4413520"/>
            <a:ext cx="2858323" cy="783193"/>
          </a:xfrm>
          <a:prstGeom prst="flowChartAlternateProcess">
            <a:avLst/>
          </a:prstGeom>
          <a:solidFill>
            <a:schemeClr val="accent6">
              <a:lumMod val="40000"/>
              <a:lumOff val="60000"/>
            </a:schemeClr>
          </a:solidFill>
          <a:ln>
            <a:solidFill>
              <a:schemeClr val="accent1"/>
            </a:solidFill>
          </a:ln>
          <a:scene3d>
            <a:camera prst="orthographicFront"/>
            <a:lightRig rig="threePt" dir="t"/>
          </a:scene3d>
          <a:sp3d>
            <a:bevelT w="114300" prst="artDeco"/>
          </a:sp3d>
        </p:spPr>
        <p:txBody>
          <a:bodyPr wrap="square" lIns="91440" tIns="45720" rIns="91440" bIns="45720">
            <a:spAutoFit/>
          </a:bodyPr>
          <a:lstStyle/>
          <a:p>
            <a:pPr algn="ctr"/>
            <a:r>
              <a:rPr lang="es-VE" sz="4000" b="1" dirty="0">
                <a:ln w="22225">
                  <a:solidFill>
                    <a:srgbClr val="0070C0"/>
                  </a:solidFill>
                  <a:prstDash val="solid"/>
                </a:ln>
                <a:solidFill>
                  <a:schemeClr val="accent1">
                    <a:lumMod val="40000"/>
                    <a:lumOff val="60000"/>
                  </a:schemeClr>
                </a:solidFill>
                <a:hlinkClick r:id="rId4" action="ppaction://hlinksldjump"/>
              </a:rPr>
              <a:t>Tesorería</a:t>
            </a:r>
            <a:endParaRPr lang="es-VE" sz="4000" b="1" dirty="0">
              <a:ln w="22225">
                <a:solidFill>
                  <a:srgbClr val="0070C0"/>
                </a:solidFill>
                <a:prstDash val="solid"/>
              </a:ln>
              <a:solidFill>
                <a:schemeClr val="accent1">
                  <a:lumMod val="40000"/>
                  <a:lumOff val="60000"/>
                </a:schemeClr>
              </a:solidFill>
            </a:endParaRPr>
          </a:p>
        </p:txBody>
      </p:sp>
      <p:sp>
        <p:nvSpPr>
          <p:cNvPr id="21" name="Rectangle 20"/>
          <p:cNvSpPr/>
          <p:nvPr/>
        </p:nvSpPr>
        <p:spPr>
          <a:xfrm>
            <a:off x="879489" y="5689149"/>
            <a:ext cx="2685003"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22" name="Rectangle 21"/>
          <p:cNvSpPr/>
          <p:nvPr/>
        </p:nvSpPr>
        <p:spPr>
          <a:xfrm>
            <a:off x="8695944" y="5689149"/>
            <a:ext cx="2630261"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6"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6"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6"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cxnSp>
        <p:nvCxnSpPr>
          <p:cNvPr id="4" name="Conector angular 3"/>
          <p:cNvCxnSpPr/>
          <p:nvPr/>
        </p:nvCxnSpPr>
        <p:spPr>
          <a:xfrm rot="16200000" flipH="1">
            <a:off x="8132301" y="3661086"/>
            <a:ext cx="826238" cy="741368"/>
          </a:xfrm>
          <a:prstGeom prst="bentConnector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9" name="Conector angular 8"/>
          <p:cNvCxnSpPr/>
          <p:nvPr/>
        </p:nvCxnSpPr>
        <p:spPr>
          <a:xfrm rot="5400000">
            <a:off x="3531192" y="3738612"/>
            <a:ext cx="794869" cy="554947"/>
          </a:xfrm>
          <a:prstGeom prst="bentConnector3">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5981992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idx="1"/>
          </p:nvPr>
        </p:nvSpPr>
        <p:spPr>
          <a:xfrm>
            <a:off x="1033047" y="2504753"/>
            <a:ext cx="10036445" cy="2826199"/>
          </a:xfrm>
        </p:spPr>
        <p:txBody>
          <a:bodyPr>
            <a:noAutofit/>
          </a:bodyPr>
          <a:lstStyle/>
          <a:p>
            <a:pPr algn="just" eaLnBrk="1" hangingPunct="1"/>
            <a:r>
              <a:rPr lang="es-MX" altLang="es-MX" sz="3200" dirty="0">
                <a:latin typeface="Times New Roman" panose="02020603050405020304" pitchFamily="18" charset="0"/>
                <a:cs typeface="Times New Roman" panose="02020603050405020304" pitchFamily="18" charset="0"/>
              </a:rPr>
              <a:t>El funcionario que se ocupa de la actividad financiera de la empresa se le denomina Tesorero, a quien corresponde la planeación financiera y la preparación de fondos, la administración del efectivo, las decisiones de gastos de capital, el manejo de créditos y la administración de la cartera de </a:t>
            </a:r>
            <a:r>
              <a:rPr lang="es-MX" altLang="es-MX" sz="3200" dirty="0" smtClean="0">
                <a:latin typeface="Times New Roman" panose="02020603050405020304" pitchFamily="18" charset="0"/>
                <a:cs typeface="Times New Roman" panose="02020603050405020304" pitchFamily="18" charset="0"/>
              </a:rPr>
              <a:t>inversiones.</a:t>
            </a:r>
            <a:endParaRPr lang="es-MX" altLang="es-MX" sz="3200" dirty="0">
              <a:latin typeface="Times New Roman" panose="02020603050405020304" pitchFamily="18" charset="0"/>
              <a:cs typeface="Times New Roman" panose="02020603050405020304" pitchFamily="18" charset="0"/>
            </a:endParaRPr>
          </a:p>
        </p:txBody>
      </p:sp>
      <p:sp>
        <p:nvSpPr>
          <p:cNvPr id="6" name="Rectangle 5"/>
          <p:cNvSpPr/>
          <p:nvPr/>
        </p:nvSpPr>
        <p:spPr>
          <a:xfrm>
            <a:off x="1036321" y="492491"/>
            <a:ext cx="11483927"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7" name="Rectangle 6"/>
          <p:cNvSpPr/>
          <p:nvPr/>
        </p:nvSpPr>
        <p:spPr>
          <a:xfrm>
            <a:off x="3498357" y="1015711"/>
            <a:ext cx="5261595" cy="1328023"/>
          </a:xfrm>
          <a:prstGeom prst="flowChartAlternateProcess">
            <a:avLst/>
          </a:prstGeom>
          <a:solidFill>
            <a:schemeClr val="accent6">
              <a:lumMod val="20000"/>
              <a:lumOff val="80000"/>
            </a:schemeClr>
          </a:solidFill>
          <a:scene3d>
            <a:camera prst="orthographicFront"/>
            <a:lightRig rig="threePt" dir="t"/>
          </a:scene3d>
          <a:sp3d>
            <a:bevelT w="114300" prst="artDeco"/>
          </a:sp3d>
        </p:spPr>
        <p:txBody>
          <a:bodyPr wrap="square" lIns="91440" tIns="45720" rIns="91440" bIns="45720">
            <a:spAutoFit/>
          </a:bodyPr>
          <a:lstStyle/>
          <a:p>
            <a:pPr algn="ctr"/>
            <a:r>
              <a:rPr lang="es-VE" sz="7200" b="1" dirty="0">
                <a:ln w="22225">
                  <a:solidFill>
                    <a:srgbClr val="0070C0"/>
                  </a:solidFill>
                  <a:prstDash val="solid"/>
                </a:ln>
                <a:solidFill>
                  <a:schemeClr val="accent1">
                    <a:lumMod val="40000"/>
                    <a:lumOff val="60000"/>
                  </a:schemeClr>
                </a:solidFill>
              </a:rPr>
              <a:t>Tesorería</a:t>
            </a:r>
            <a:endParaRPr lang="en-US" sz="7200" b="1" dirty="0">
              <a:ln w="22225">
                <a:solidFill>
                  <a:srgbClr val="0070C0"/>
                </a:solidFill>
                <a:prstDash val="solid"/>
              </a:ln>
              <a:solidFill>
                <a:schemeClr val="accent1">
                  <a:lumMod val="40000"/>
                  <a:lumOff val="60000"/>
                </a:schemeClr>
              </a:solidFill>
            </a:endParaRPr>
          </a:p>
        </p:txBody>
      </p:sp>
      <p:sp>
        <p:nvSpPr>
          <p:cNvPr id="8" name="Rectangle 7"/>
          <p:cNvSpPr/>
          <p:nvPr/>
        </p:nvSpPr>
        <p:spPr>
          <a:xfrm>
            <a:off x="849302" y="5685684"/>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9" name="Rectangle 8"/>
          <p:cNvSpPr/>
          <p:nvPr/>
        </p:nvSpPr>
        <p:spPr>
          <a:xfrm>
            <a:off x="8742099" y="5685684"/>
            <a:ext cx="2611933"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67970095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idx="1"/>
          </p:nvPr>
        </p:nvSpPr>
        <p:spPr>
          <a:xfrm>
            <a:off x="1503122" y="2552818"/>
            <a:ext cx="9095935" cy="3019865"/>
          </a:xfrm>
        </p:spPr>
        <p:txBody>
          <a:bodyPr/>
          <a:lstStyle/>
          <a:p>
            <a:pPr algn="just" eaLnBrk="1" hangingPunct="1"/>
            <a:r>
              <a:rPr lang="es-MX" altLang="es-MX" sz="3600" dirty="0">
                <a:latin typeface="Times New Roman" panose="02020603050405020304" pitchFamily="18" charset="0"/>
                <a:cs typeface="Times New Roman" panose="02020603050405020304" pitchFamily="18" charset="0"/>
              </a:rPr>
              <a:t>El Contralor es el funcionario responsable de la actividad contable de la empresa, su función consiste en la administración fiscal, el procesamiento de datos y la contabilidad de costos y </a:t>
            </a:r>
            <a:r>
              <a:rPr lang="es-MX" altLang="es-MX" sz="3600" dirty="0" smtClean="0">
                <a:latin typeface="Times New Roman" panose="02020603050405020304" pitchFamily="18" charset="0"/>
                <a:cs typeface="Times New Roman" panose="02020603050405020304" pitchFamily="18" charset="0"/>
              </a:rPr>
              <a:t>financiera.</a:t>
            </a:r>
            <a:endParaRPr lang="es-MX" altLang="es-MX" sz="3600" dirty="0">
              <a:latin typeface="Times New Roman" panose="02020603050405020304" pitchFamily="18" charset="0"/>
              <a:cs typeface="Times New Roman" panose="02020603050405020304" pitchFamily="18" charset="0"/>
            </a:endParaRPr>
          </a:p>
        </p:txBody>
      </p:sp>
      <p:sp>
        <p:nvSpPr>
          <p:cNvPr id="6" name="Rectangle 5"/>
          <p:cNvSpPr/>
          <p:nvPr/>
        </p:nvSpPr>
        <p:spPr>
          <a:xfrm>
            <a:off x="1036321" y="492491"/>
            <a:ext cx="11483927"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7" name="Rectangle 6"/>
          <p:cNvSpPr/>
          <p:nvPr/>
        </p:nvSpPr>
        <p:spPr>
          <a:xfrm>
            <a:off x="3918300" y="1015711"/>
            <a:ext cx="4485036" cy="1225868"/>
          </a:xfrm>
          <a:prstGeom prst="flowChartAlternateProcess">
            <a:avLst/>
          </a:prstGeom>
          <a:scene3d>
            <a:camera prst="orthographicFront"/>
            <a:lightRig rig="threePt" dir="t"/>
          </a:scene3d>
          <a:sp3d>
            <a:bevelT w="114300" prst="artDeco"/>
          </a:sp3d>
        </p:spPr>
        <p:style>
          <a:lnRef idx="1">
            <a:schemeClr val="accent4"/>
          </a:lnRef>
          <a:fillRef idx="2">
            <a:schemeClr val="accent4"/>
          </a:fillRef>
          <a:effectRef idx="1">
            <a:schemeClr val="accent4"/>
          </a:effectRef>
          <a:fontRef idx="minor">
            <a:schemeClr val="dk1"/>
          </a:fontRef>
        </p:style>
        <p:txBody>
          <a:bodyPr wrap="square" lIns="91440" tIns="45720" rIns="91440" bIns="45720">
            <a:spAutoFit/>
          </a:bodyPr>
          <a:lstStyle/>
          <a:p>
            <a:pPr algn="ctr"/>
            <a:r>
              <a:rPr lang="es-VE" sz="6600" b="1" dirty="0">
                <a:ln w="22225">
                  <a:solidFill>
                    <a:srgbClr val="0070C0"/>
                  </a:solidFill>
                  <a:prstDash val="solid"/>
                </a:ln>
                <a:solidFill>
                  <a:schemeClr val="accent1">
                    <a:lumMod val="40000"/>
                    <a:lumOff val="60000"/>
                  </a:schemeClr>
                </a:solidFill>
              </a:rPr>
              <a:t>Contraloría</a:t>
            </a:r>
            <a:endParaRPr lang="en-US" sz="6600" b="1" dirty="0">
              <a:ln w="22225">
                <a:solidFill>
                  <a:srgbClr val="0070C0"/>
                </a:solidFill>
                <a:prstDash val="solid"/>
              </a:ln>
              <a:solidFill>
                <a:schemeClr val="accent1">
                  <a:lumMod val="40000"/>
                  <a:lumOff val="60000"/>
                </a:schemeClr>
              </a:solidFill>
            </a:endParaRPr>
          </a:p>
        </p:txBody>
      </p:sp>
      <p:sp>
        <p:nvSpPr>
          <p:cNvPr id="8" name="Rectangle 7"/>
          <p:cNvSpPr/>
          <p:nvPr/>
        </p:nvSpPr>
        <p:spPr>
          <a:xfrm>
            <a:off x="865392" y="5689218"/>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9" name="Rectangle 8"/>
          <p:cNvSpPr/>
          <p:nvPr/>
        </p:nvSpPr>
        <p:spPr>
          <a:xfrm>
            <a:off x="8513064" y="5689218"/>
            <a:ext cx="2794813"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150690149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val 2"/>
          <p:cNvSpPr>
            <a:spLocks noChangeArrowheads="1"/>
          </p:cNvSpPr>
          <p:nvPr/>
        </p:nvSpPr>
        <p:spPr bwMode="auto">
          <a:xfrm>
            <a:off x="4704393" y="1972722"/>
            <a:ext cx="3674236" cy="3520281"/>
          </a:xfrm>
          <a:prstGeom prst="ellipse">
            <a:avLst/>
          </a:prstGeom>
          <a:solidFill>
            <a:schemeClr val="accent1">
              <a:lumMod val="60000"/>
              <a:lumOff val="40000"/>
            </a:schemeClr>
          </a:solidFill>
          <a:ln w="9525">
            <a:solidFill>
              <a:schemeClr val="tx1"/>
            </a:solidFill>
            <a:round/>
            <a:headEnd/>
            <a:tailEnd/>
          </a:ln>
          <a:scene3d>
            <a:camera prst="orthographicFront"/>
            <a:lightRig rig="threePt" dir="t"/>
          </a:scene3d>
          <a:sp3d>
            <a:bevelT w="114300" prst="artDeco"/>
          </a:sp3d>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s-MX" altLang="en-US" dirty="0"/>
          </a:p>
        </p:txBody>
      </p:sp>
      <p:sp>
        <p:nvSpPr>
          <p:cNvPr id="21507" name="Line 3"/>
          <p:cNvSpPr>
            <a:spLocks noChangeShapeType="1"/>
          </p:cNvSpPr>
          <p:nvPr/>
        </p:nvSpPr>
        <p:spPr bwMode="auto">
          <a:xfrm>
            <a:off x="6575044" y="1973185"/>
            <a:ext cx="0" cy="1728788"/>
          </a:xfrm>
          <a:prstGeom prst="line">
            <a:avLst/>
          </a:prstGeom>
          <a:ln>
            <a:headEnd/>
            <a:tailEnd/>
          </a:ln>
          <a:extLst/>
        </p:spPr>
        <p:style>
          <a:lnRef idx="3">
            <a:schemeClr val="accent5"/>
          </a:lnRef>
          <a:fillRef idx="0">
            <a:schemeClr val="accent5"/>
          </a:fillRef>
          <a:effectRef idx="2">
            <a:schemeClr val="accent5"/>
          </a:effectRef>
          <a:fontRef idx="minor">
            <a:schemeClr val="tx1"/>
          </a:fontRef>
        </p:style>
        <p:txBody>
          <a:bodyPr/>
          <a:lstStyle/>
          <a:p>
            <a:endParaRPr lang="en-US" dirty="0"/>
          </a:p>
        </p:txBody>
      </p:sp>
      <p:sp>
        <p:nvSpPr>
          <p:cNvPr id="21508" name="Line 4"/>
          <p:cNvSpPr>
            <a:spLocks noChangeShapeType="1"/>
          </p:cNvSpPr>
          <p:nvPr/>
        </p:nvSpPr>
        <p:spPr bwMode="auto">
          <a:xfrm flipH="1">
            <a:off x="5250473" y="3712726"/>
            <a:ext cx="1302659" cy="1179314"/>
          </a:xfrm>
          <a:prstGeom prst="line">
            <a:avLst/>
          </a:prstGeom>
          <a:ln>
            <a:headEnd/>
            <a:tailEnd/>
          </a:ln>
          <a:extLst/>
        </p:spPr>
        <p:style>
          <a:lnRef idx="3">
            <a:schemeClr val="accent5"/>
          </a:lnRef>
          <a:fillRef idx="0">
            <a:schemeClr val="accent5"/>
          </a:fillRef>
          <a:effectRef idx="2">
            <a:schemeClr val="accent5"/>
          </a:effectRef>
          <a:fontRef idx="minor">
            <a:schemeClr val="tx1"/>
          </a:fontRef>
        </p:style>
        <p:txBody>
          <a:bodyPr/>
          <a:lstStyle/>
          <a:p>
            <a:endParaRPr lang="en-US" dirty="0"/>
          </a:p>
        </p:txBody>
      </p:sp>
      <p:sp>
        <p:nvSpPr>
          <p:cNvPr id="21509" name="Line 5"/>
          <p:cNvSpPr>
            <a:spLocks noChangeShapeType="1"/>
          </p:cNvSpPr>
          <p:nvPr/>
        </p:nvSpPr>
        <p:spPr bwMode="auto">
          <a:xfrm>
            <a:off x="6581807" y="3701973"/>
            <a:ext cx="1511300" cy="863600"/>
          </a:xfrm>
          <a:prstGeom prst="line">
            <a:avLst/>
          </a:prstGeom>
          <a:ln>
            <a:headEnd/>
            <a:tailEnd/>
          </a:ln>
          <a:extLst/>
        </p:spPr>
        <p:style>
          <a:lnRef idx="3">
            <a:schemeClr val="accent5"/>
          </a:lnRef>
          <a:fillRef idx="0">
            <a:schemeClr val="accent5"/>
          </a:fillRef>
          <a:effectRef idx="2">
            <a:schemeClr val="accent5"/>
          </a:effectRef>
          <a:fontRef idx="minor">
            <a:schemeClr val="tx1"/>
          </a:fontRef>
        </p:style>
        <p:txBody>
          <a:bodyPr/>
          <a:lstStyle/>
          <a:p>
            <a:endParaRPr lang="en-US" dirty="0"/>
          </a:p>
        </p:txBody>
      </p:sp>
      <p:sp>
        <p:nvSpPr>
          <p:cNvPr id="21510" name="Rectangle 6"/>
          <p:cNvSpPr>
            <a:spLocks noChangeArrowheads="1"/>
          </p:cNvSpPr>
          <p:nvPr/>
        </p:nvSpPr>
        <p:spPr bwMode="auto">
          <a:xfrm>
            <a:off x="5073015" y="2909812"/>
            <a:ext cx="1366838" cy="649287"/>
          </a:xfrm>
          <a:prstGeom prst="flowChartAlternateProcess">
            <a:avLst/>
          </a:prstGeom>
          <a:solidFill>
            <a:schemeClr val="accent5">
              <a:lumMod val="20000"/>
              <a:lumOff val="80000"/>
            </a:schemeClr>
          </a:solidFill>
          <a:ln w="9525">
            <a:solidFill>
              <a:schemeClr val="tx1"/>
            </a:solidFill>
            <a:miter lim="800000"/>
            <a:headEnd/>
            <a:tailEnd/>
          </a:ln>
          <a:scene3d>
            <a:camera prst="orthographicFront"/>
            <a:lightRig rig="threePt" dir="t"/>
          </a:scene3d>
          <a:sp3d>
            <a:bevelT w="114300" prst="artDeco"/>
          </a:sp3d>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dirty="0"/>
              <a:t>Sub sistema </a:t>
            </a:r>
          </a:p>
          <a:p>
            <a:pPr algn="ctr" eaLnBrk="1" hangingPunct="1"/>
            <a:r>
              <a:rPr lang="es-MX" altLang="es-MX" dirty="0"/>
              <a:t>Tecnológico</a:t>
            </a:r>
          </a:p>
        </p:txBody>
      </p:sp>
      <p:sp>
        <p:nvSpPr>
          <p:cNvPr id="21511" name="Rectangle 7"/>
          <p:cNvSpPr>
            <a:spLocks noChangeArrowheads="1"/>
          </p:cNvSpPr>
          <p:nvPr/>
        </p:nvSpPr>
        <p:spPr bwMode="auto">
          <a:xfrm>
            <a:off x="6801804" y="2909811"/>
            <a:ext cx="1296987" cy="647700"/>
          </a:xfrm>
          <a:prstGeom prst="flowChartAlternateProcess">
            <a:avLst/>
          </a:prstGeom>
          <a:solidFill>
            <a:schemeClr val="accent4">
              <a:lumMod val="40000"/>
              <a:lumOff val="60000"/>
            </a:schemeClr>
          </a:solidFill>
          <a:ln w="9525">
            <a:solidFill>
              <a:schemeClr val="tx1"/>
            </a:solidFill>
            <a:miter lim="800000"/>
            <a:headEnd/>
            <a:tailEnd/>
          </a:ln>
          <a:scene3d>
            <a:camera prst="orthographicFront"/>
            <a:lightRig rig="threePt" dir="t"/>
          </a:scene3d>
          <a:sp3d>
            <a:bevelT w="114300" prst="artDeco"/>
          </a:sp3d>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dirty="0"/>
              <a:t>Sub sistema</a:t>
            </a:r>
          </a:p>
          <a:p>
            <a:pPr algn="ctr" eaLnBrk="1" hangingPunct="1"/>
            <a:r>
              <a:rPr lang="es-MX" altLang="es-MX" dirty="0"/>
              <a:t>Psicosocial</a:t>
            </a:r>
          </a:p>
        </p:txBody>
      </p:sp>
      <p:sp>
        <p:nvSpPr>
          <p:cNvPr id="21512" name="Rectangle 8"/>
          <p:cNvSpPr>
            <a:spLocks noChangeArrowheads="1"/>
          </p:cNvSpPr>
          <p:nvPr/>
        </p:nvSpPr>
        <p:spPr bwMode="auto">
          <a:xfrm>
            <a:off x="5938203" y="4422698"/>
            <a:ext cx="1450149" cy="647700"/>
          </a:xfrm>
          <a:prstGeom prst="flowChartAlternateProcess">
            <a:avLst/>
          </a:prstGeom>
          <a:solidFill>
            <a:schemeClr val="accent2">
              <a:lumMod val="40000"/>
              <a:lumOff val="60000"/>
            </a:schemeClr>
          </a:solidFill>
          <a:ln w="9525">
            <a:solidFill>
              <a:schemeClr val="tx1"/>
            </a:solidFill>
            <a:miter lim="800000"/>
            <a:headEnd/>
            <a:tailEnd/>
          </a:ln>
          <a:scene3d>
            <a:camera prst="orthographicFront"/>
            <a:lightRig rig="threePt" dir="t"/>
          </a:scene3d>
          <a:sp3d>
            <a:bevelT w="114300" prst="artDeco"/>
          </a:sp3d>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dirty="0"/>
              <a:t>Sub sistema </a:t>
            </a:r>
          </a:p>
          <a:p>
            <a:pPr algn="ctr" eaLnBrk="1" hangingPunct="1"/>
            <a:r>
              <a:rPr lang="es-MX" altLang="es-MX" dirty="0" smtClean="0"/>
              <a:t>Financiero</a:t>
            </a:r>
            <a:endParaRPr lang="es-MX" altLang="es-MX" dirty="0"/>
          </a:p>
        </p:txBody>
      </p:sp>
      <p:sp>
        <p:nvSpPr>
          <p:cNvPr id="21513" name="Line 9"/>
          <p:cNvSpPr>
            <a:spLocks noChangeShapeType="1"/>
          </p:cNvSpPr>
          <p:nvPr/>
        </p:nvSpPr>
        <p:spPr bwMode="auto">
          <a:xfrm>
            <a:off x="4262994" y="3096131"/>
            <a:ext cx="592534" cy="1591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1514" name="Rectangle 10"/>
          <p:cNvSpPr>
            <a:spLocks noChangeArrowheads="1"/>
          </p:cNvSpPr>
          <p:nvPr/>
        </p:nvSpPr>
        <p:spPr bwMode="auto">
          <a:xfrm>
            <a:off x="1208094" y="1714485"/>
            <a:ext cx="3600450" cy="504825"/>
          </a:xfrm>
          <a:prstGeom prst="flowChartAlternateProcess">
            <a:avLst/>
          </a:prstGeom>
          <a:solidFill>
            <a:srgbClr val="CC66FF"/>
          </a:solidFill>
          <a:ln w="9525">
            <a:solidFill>
              <a:schemeClr val="tx1"/>
            </a:solidFill>
            <a:miter lim="800000"/>
            <a:headEnd/>
            <a:tailEnd/>
          </a:ln>
          <a:scene3d>
            <a:camera prst="orthographicFront"/>
            <a:lightRig rig="threePt" dir="t"/>
          </a:scene3d>
          <a:sp3d>
            <a:bevelT w="114300" prst="artDeco"/>
          </a:sp3d>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sz="2000" b="1" dirty="0"/>
              <a:t>Medio ambiente</a:t>
            </a:r>
          </a:p>
        </p:txBody>
      </p:sp>
      <p:sp>
        <p:nvSpPr>
          <p:cNvPr id="21515" name="Rectangle 11"/>
          <p:cNvSpPr>
            <a:spLocks noChangeArrowheads="1"/>
          </p:cNvSpPr>
          <p:nvPr/>
        </p:nvSpPr>
        <p:spPr bwMode="auto">
          <a:xfrm>
            <a:off x="2192116" y="2575016"/>
            <a:ext cx="2087563" cy="503238"/>
          </a:xfrm>
          <a:prstGeom prst="flowChartAlternateProcess">
            <a:avLst/>
          </a:prstGeom>
          <a:solidFill>
            <a:schemeClr val="accent6">
              <a:lumMod val="20000"/>
              <a:lumOff val="80000"/>
            </a:schemeClr>
          </a:solidFill>
          <a:ln w="9525">
            <a:solidFill>
              <a:schemeClr val="tx1"/>
            </a:solidFill>
            <a:miter lim="800000"/>
            <a:headEnd/>
            <a:tailEnd/>
          </a:ln>
          <a:scene3d>
            <a:camera prst="orthographicFront"/>
            <a:lightRig rig="threePt" dir="t"/>
          </a:scene3d>
          <a:sp3d>
            <a:bevelT w="114300" prst="artDeco"/>
          </a:sp3d>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dirty="0"/>
              <a:t>Factores micro y </a:t>
            </a:r>
          </a:p>
          <a:p>
            <a:pPr algn="ctr" eaLnBrk="1" hangingPunct="1"/>
            <a:r>
              <a:rPr lang="es-MX" altLang="es-MX" dirty="0"/>
              <a:t>Macroeconómicos</a:t>
            </a:r>
          </a:p>
        </p:txBody>
      </p:sp>
      <p:sp>
        <p:nvSpPr>
          <p:cNvPr id="21516" name="Rectangle 12"/>
          <p:cNvSpPr>
            <a:spLocks noChangeArrowheads="1"/>
          </p:cNvSpPr>
          <p:nvPr/>
        </p:nvSpPr>
        <p:spPr bwMode="auto">
          <a:xfrm>
            <a:off x="2778276" y="4665003"/>
            <a:ext cx="1368425" cy="503238"/>
          </a:xfrm>
          <a:prstGeom prst="rect">
            <a:avLst/>
          </a:prstGeom>
          <a:solidFill>
            <a:schemeClr val="accent6">
              <a:lumMod val="20000"/>
              <a:lumOff val="80000"/>
            </a:schemeClr>
          </a:solidFill>
          <a:ln w="9525">
            <a:solidFill>
              <a:schemeClr val="tx1"/>
            </a:solidFill>
            <a:miter lim="800000"/>
            <a:headEnd/>
            <a:tailEnd/>
          </a:ln>
          <a:scene3d>
            <a:camera prst="orthographicFront"/>
            <a:lightRig rig="threePt" dir="t"/>
          </a:scene3d>
          <a:sp3d>
            <a:bevelT w="114300" prst="artDeco"/>
          </a:sp3d>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dirty="0"/>
              <a:t>Proveedores</a:t>
            </a:r>
          </a:p>
        </p:txBody>
      </p:sp>
      <p:sp>
        <p:nvSpPr>
          <p:cNvPr id="21517" name="Rectangle 13"/>
          <p:cNvSpPr>
            <a:spLocks noChangeArrowheads="1"/>
          </p:cNvSpPr>
          <p:nvPr/>
        </p:nvSpPr>
        <p:spPr bwMode="auto">
          <a:xfrm>
            <a:off x="9463659" y="4803911"/>
            <a:ext cx="1692275" cy="523624"/>
          </a:xfrm>
          <a:prstGeom prst="rect">
            <a:avLst/>
          </a:prstGeom>
          <a:solidFill>
            <a:schemeClr val="accent6">
              <a:lumMod val="20000"/>
              <a:lumOff val="80000"/>
            </a:schemeClr>
          </a:solidFill>
          <a:ln w="9525">
            <a:solidFill>
              <a:schemeClr val="tx1"/>
            </a:solidFill>
            <a:miter lim="800000"/>
            <a:headEnd/>
            <a:tailEnd/>
          </a:ln>
          <a:scene3d>
            <a:camera prst="orthographicFront"/>
            <a:lightRig rig="threePt" dir="t"/>
          </a:scene3d>
          <a:sp3d>
            <a:bevelT w="114300" prst="artDeco"/>
          </a:sp3d>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dirty="0" smtClean="0"/>
              <a:t>Acreedores</a:t>
            </a:r>
            <a:endParaRPr lang="es-MX" altLang="es-MX" dirty="0"/>
          </a:p>
        </p:txBody>
      </p:sp>
      <p:sp>
        <p:nvSpPr>
          <p:cNvPr id="21518" name="Rectangle 14"/>
          <p:cNvSpPr>
            <a:spLocks noChangeArrowheads="1"/>
          </p:cNvSpPr>
          <p:nvPr/>
        </p:nvSpPr>
        <p:spPr bwMode="auto">
          <a:xfrm>
            <a:off x="9284272" y="2585961"/>
            <a:ext cx="2051050" cy="647700"/>
          </a:xfrm>
          <a:prstGeom prst="rect">
            <a:avLst/>
          </a:prstGeom>
          <a:solidFill>
            <a:schemeClr val="accent6">
              <a:lumMod val="20000"/>
              <a:lumOff val="80000"/>
            </a:schemeClr>
          </a:solidFill>
          <a:ln w="9525">
            <a:solidFill>
              <a:schemeClr val="tx1"/>
            </a:solidFill>
            <a:miter lim="800000"/>
            <a:headEnd/>
            <a:tailEnd/>
          </a:ln>
          <a:scene3d>
            <a:camera prst="orthographicFront"/>
            <a:lightRig rig="threePt" dir="t"/>
          </a:scene3d>
          <a:sp3d>
            <a:bevelT w="114300" prst="artDeco"/>
          </a:sp3d>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dirty="0"/>
              <a:t>Leyes y políticas</a:t>
            </a:r>
          </a:p>
          <a:p>
            <a:pPr algn="ctr" eaLnBrk="1" hangingPunct="1"/>
            <a:r>
              <a:rPr lang="es-MX" altLang="es-MX" dirty="0"/>
              <a:t>Gubernamentales</a:t>
            </a:r>
          </a:p>
        </p:txBody>
      </p:sp>
      <p:sp>
        <p:nvSpPr>
          <p:cNvPr id="21519" name="Rectangle 15"/>
          <p:cNvSpPr>
            <a:spLocks noChangeArrowheads="1"/>
          </p:cNvSpPr>
          <p:nvPr/>
        </p:nvSpPr>
        <p:spPr bwMode="auto">
          <a:xfrm>
            <a:off x="2870045" y="3450354"/>
            <a:ext cx="1295398" cy="503238"/>
          </a:xfrm>
          <a:prstGeom prst="rect">
            <a:avLst/>
          </a:prstGeom>
          <a:solidFill>
            <a:schemeClr val="accent6">
              <a:lumMod val="20000"/>
              <a:lumOff val="80000"/>
            </a:schemeClr>
          </a:solidFill>
          <a:ln w="9525">
            <a:solidFill>
              <a:schemeClr val="tx1"/>
            </a:solidFill>
            <a:miter lim="800000"/>
            <a:headEnd/>
            <a:tailEnd/>
          </a:ln>
          <a:scene3d>
            <a:camera prst="orthographicFront"/>
            <a:lightRig rig="threePt" dir="t"/>
          </a:scene3d>
          <a:sp3d>
            <a:bevelT w="114300" prst="artDeco"/>
          </a:sp3d>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dirty="0" smtClean="0"/>
              <a:t>Clientes</a:t>
            </a:r>
            <a:endParaRPr lang="es-MX" altLang="es-MX" dirty="0"/>
          </a:p>
        </p:txBody>
      </p:sp>
      <p:sp>
        <p:nvSpPr>
          <p:cNvPr id="21520" name="Rectangle 16"/>
          <p:cNvSpPr>
            <a:spLocks noChangeArrowheads="1"/>
          </p:cNvSpPr>
          <p:nvPr/>
        </p:nvSpPr>
        <p:spPr bwMode="auto">
          <a:xfrm>
            <a:off x="9285444" y="3749238"/>
            <a:ext cx="1871662" cy="503238"/>
          </a:xfrm>
          <a:prstGeom prst="rect">
            <a:avLst/>
          </a:prstGeom>
          <a:solidFill>
            <a:schemeClr val="accent6">
              <a:lumMod val="20000"/>
              <a:lumOff val="80000"/>
            </a:schemeClr>
          </a:solidFill>
          <a:ln w="9525">
            <a:solidFill>
              <a:schemeClr val="tx1"/>
            </a:solidFill>
            <a:miter lim="800000"/>
            <a:headEnd/>
            <a:tailEnd/>
          </a:ln>
          <a:scene3d>
            <a:camera prst="orthographicFront"/>
            <a:lightRig rig="threePt" dir="t"/>
          </a:scene3d>
          <a:sp3d>
            <a:bevelT w="114300" prst="artDeco"/>
          </a:sp3d>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dirty="0"/>
              <a:t>Instituciones</a:t>
            </a:r>
          </a:p>
          <a:p>
            <a:pPr algn="ctr" eaLnBrk="1" hangingPunct="1"/>
            <a:r>
              <a:rPr lang="es-MX" altLang="es-MX" dirty="0"/>
              <a:t>Financieras</a:t>
            </a:r>
          </a:p>
        </p:txBody>
      </p:sp>
      <p:sp>
        <p:nvSpPr>
          <p:cNvPr id="21521" name="Line 17"/>
          <p:cNvSpPr>
            <a:spLocks noChangeShapeType="1"/>
          </p:cNvSpPr>
          <p:nvPr/>
        </p:nvSpPr>
        <p:spPr bwMode="auto">
          <a:xfrm flipV="1">
            <a:off x="4217758" y="4296334"/>
            <a:ext cx="64770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1523" name="Line 19"/>
          <p:cNvSpPr>
            <a:spLocks noChangeShapeType="1"/>
          </p:cNvSpPr>
          <p:nvPr/>
        </p:nvSpPr>
        <p:spPr bwMode="auto">
          <a:xfrm flipH="1" flipV="1">
            <a:off x="8602029" y="4278236"/>
            <a:ext cx="719137"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1524" name="Line 20"/>
          <p:cNvSpPr>
            <a:spLocks noChangeShapeType="1"/>
          </p:cNvSpPr>
          <p:nvPr/>
        </p:nvSpPr>
        <p:spPr bwMode="auto">
          <a:xfrm flipH="1">
            <a:off x="8673465" y="2982837"/>
            <a:ext cx="43180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25" name="Rectangle 24"/>
          <p:cNvSpPr/>
          <p:nvPr/>
        </p:nvSpPr>
        <p:spPr>
          <a:xfrm>
            <a:off x="1036321" y="492491"/>
            <a:ext cx="11483927"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26" name="Rectangle 25"/>
          <p:cNvSpPr/>
          <p:nvPr/>
        </p:nvSpPr>
        <p:spPr>
          <a:xfrm>
            <a:off x="868689" y="5703748"/>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27" name="Rectangle 26"/>
          <p:cNvSpPr/>
          <p:nvPr/>
        </p:nvSpPr>
        <p:spPr>
          <a:xfrm>
            <a:off x="8378629" y="5696480"/>
            <a:ext cx="2956693"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2" name="CuadroTexto 1"/>
          <p:cNvSpPr txBox="1"/>
          <p:nvPr/>
        </p:nvSpPr>
        <p:spPr>
          <a:xfrm>
            <a:off x="5560060" y="1118297"/>
            <a:ext cx="2029968" cy="646986"/>
          </a:xfrm>
          <a:prstGeom prst="flowChartAlternateProcess">
            <a:avLst/>
          </a:prstGeom>
          <a:scene3d>
            <a:camera prst="orthographicFront"/>
            <a:lightRig rig="threePt" dir="t"/>
          </a:scene3d>
          <a:sp3d>
            <a:bevelT w="114300" prst="artDeco"/>
          </a:sp3d>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s-MX" sz="3200" dirty="0" smtClean="0"/>
              <a:t>Empresa </a:t>
            </a:r>
            <a:endParaRPr lang="es-MX" sz="3200" dirty="0"/>
          </a:p>
        </p:txBody>
      </p:sp>
    </p:spTree>
    <p:extLst>
      <p:ext uri="{BB962C8B-B14F-4D97-AF65-F5344CB8AC3E}">
        <p14:creationId xmlns:p14="http://schemas.microsoft.com/office/powerpoint/2010/main" val="35170917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Oval 2"/>
          <p:cNvSpPr>
            <a:spLocks noChangeArrowheads="1"/>
          </p:cNvSpPr>
          <p:nvPr/>
        </p:nvSpPr>
        <p:spPr bwMode="auto">
          <a:xfrm>
            <a:off x="3929825" y="2276833"/>
            <a:ext cx="3915881" cy="3758184"/>
          </a:xfrm>
          <a:prstGeom prst="ellipse">
            <a:avLst/>
          </a:prstGeom>
          <a:solidFill>
            <a:schemeClr val="accent1"/>
          </a:solidFill>
          <a:ln w="9525">
            <a:solidFill>
              <a:schemeClr val="tx1"/>
            </a:solidFill>
            <a:round/>
            <a:headEnd/>
            <a:tailEnd/>
          </a:ln>
          <a:scene3d>
            <a:camera prst="orthographicFront"/>
            <a:lightRig rig="threePt" dir="t"/>
          </a:scene3d>
          <a:sp3d>
            <a:bevelT w="114300" prst="artDeco"/>
          </a:sp3d>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s-MX" altLang="en-US" b="1" dirty="0"/>
          </a:p>
        </p:txBody>
      </p:sp>
      <p:sp>
        <p:nvSpPr>
          <p:cNvPr id="22531" name="Line 3"/>
          <p:cNvSpPr>
            <a:spLocks noChangeShapeType="1"/>
          </p:cNvSpPr>
          <p:nvPr/>
        </p:nvSpPr>
        <p:spPr bwMode="auto">
          <a:xfrm>
            <a:off x="5882874" y="2360236"/>
            <a:ext cx="22387" cy="15479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b="1" dirty="0"/>
          </a:p>
        </p:txBody>
      </p:sp>
      <p:sp>
        <p:nvSpPr>
          <p:cNvPr id="22532" name="Line 4"/>
          <p:cNvSpPr>
            <a:spLocks noChangeShapeType="1"/>
          </p:cNvSpPr>
          <p:nvPr/>
        </p:nvSpPr>
        <p:spPr bwMode="auto">
          <a:xfrm>
            <a:off x="5882874" y="3908176"/>
            <a:ext cx="1728787"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b="1" dirty="0"/>
          </a:p>
        </p:txBody>
      </p:sp>
      <p:sp>
        <p:nvSpPr>
          <p:cNvPr id="22533" name="Line 5"/>
          <p:cNvSpPr>
            <a:spLocks noChangeShapeType="1"/>
          </p:cNvSpPr>
          <p:nvPr/>
        </p:nvSpPr>
        <p:spPr bwMode="auto">
          <a:xfrm flipH="1">
            <a:off x="3995928" y="3922187"/>
            <a:ext cx="1889117"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b="1" dirty="0"/>
          </a:p>
        </p:txBody>
      </p:sp>
      <p:sp>
        <p:nvSpPr>
          <p:cNvPr id="22537" name="AutoShape 9"/>
          <p:cNvSpPr>
            <a:spLocks noChangeArrowheads="1"/>
          </p:cNvSpPr>
          <p:nvPr/>
        </p:nvSpPr>
        <p:spPr bwMode="auto">
          <a:xfrm rot="20212672">
            <a:off x="4389633" y="3732594"/>
            <a:ext cx="1716321" cy="1123770"/>
          </a:xfrm>
          <a:prstGeom prst="curvedRightArrow">
            <a:avLst>
              <a:gd name="adj1" fmla="val 20000"/>
              <a:gd name="adj2" fmla="val 40000"/>
              <a:gd name="adj3" fmla="val 33333"/>
            </a:avLst>
          </a:prstGeom>
          <a:solidFill>
            <a:srgbClr val="CC99FF"/>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b="1" dirty="0"/>
              <a:t>Dinero</a:t>
            </a:r>
          </a:p>
        </p:txBody>
      </p:sp>
      <p:sp>
        <p:nvSpPr>
          <p:cNvPr id="22538" name="AutoShape 10"/>
          <p:cNvSpPr>
            <a:spLocks noChangeArrowheads="1"/>
          </p:cNvSpPr>
          <p:nvPr/>
        </p:nvSpPr>
        <p:spPr bwMode="auto">
          <a:xfrm>
            <a:off x="7966820" y="3252629"/>
            <a:ext cx="1556026" cy="903296"/>
          </a:xfrm>
          <a:prstGeom prst="leftArrow">
            <a:avLst>
              <a:gd name="adj1" fmla="val 50000"/>
              <a:gd name="adj2" fmla="val 37528"/>
            </a:avLst>
          </a:prstGeom>
          <a:solidFill>
            <a:srgbClr val="CC99FF"/>
          </a:solidFill>
          <a:ln w="9525">
            <a:solidFill>
              <a:schemeClr val="tx1"/>
            </a:solidFill>
            <a:miter lim="800000"/>
            <a:headEnd/>
            <a:tailEnd/>
          </a:ln>
          <a:scene3d>
            <a:camera prst="orthographicFront"/>
            <a:lightRig rig="threePt" dir="t"/>
          </a:scene3d>
          <a:sp3d>
            <a:bevelT w="114300" prst="artDeco"/>
          </a:sp3d>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b="1" dirty="0"/>
              <a:t>Dinero</a:t>
            </a:r>
          </a:p>
        </p:txBody>
      </p:sp>
      <p:sp>
        <p:nvSpPr>
          <p:cNvPr id="41995" name="UTurnArrow"/>
          <p:cNvSpPr>
            <a:spLocks noEditPoints="1" noChangeArrowheads="1"/>
          </p:cNvSpPr>
          <p:nvPr/>
        </p:nvSpPr>
        <p:spPr bwMode="auto">
          <a:xfrm>
            <a:off x="5511399" y="919363"/>
            <a:ext cx="1136290" cy="2203117"/>
          </a:xfrm>
          <a:custGeom>
            <a:avLst/>
            <a:gdLst>
              <a:gd name="T0" fmla="*/ 756642 w 21600"/>
              <a:gd name="T1" fmla="*/ 0 h 21600"/>
              <a:gd name="T2" fmla="*/ 228592 w 21600"/>
              <a:gd name="T3" fmla="*/ 1771650 h 21600"/>
              <a:gd name="T4" fmla="*/ 797653 w 21600"/>
              <a:gd name="T5" fmla="*/ 723916 h 21600"/>
              <a:gd name="T6" fmla="*/ 1284692 w 21600"/>
              <a:gd name="T7" fmla="*/ 1219240 h 21600"/>
              <a:gd name="T8" fmla="*/ 1771650 w 21600"/>
              <a:gd name="T9" fmla="*/ 723916 h 21600"/>
              <a:gd name="T10" fmla="*/ 17694720 60000 65536"/>
              <a:gd name="T11" fmla="*/ 5898240 60000 65536"/>
              <a:gd name="T12" fmla="*/ 5898240 60000 65536"/>
              <a:gd name="T13" fmla="*/ 5898240 60000 65536"/>
              <a:gd name="T14" fmla="*/ 0 60000 65536"/>
              <a:gd name="T15" fmla="*/ 0 w 21600"/>
              <a:gd name="T16" fmla="*/ 8310 h 21600"/>
              <a:gd name="T17" fmla="*/ 5574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15663" y="14865"/>
                </a:moveTo>
                <a:lnTo>
                  <a:pt x="21600" y="8826"/>
                </a:lnTo>
                <a:lnTo>
                  <a:pt x="18450" y="8826"/>
                </a:lnTo>
                <a:lnTo>
                  <a:pt x="18450" y="8310"/>
                </a:lnTo>
                <a:cubicBezTo>
                  <a:pt x="18450" y="3721"/>
                  <a:pt x="14320" y="0"/>
                  <a:pt x="9225" y="0"/>
                </a:cubicBezTo>
                <a:cubicBezTo>
                  <a:pt x="4130" y="0"/>
                  <a:pt x="0" y="3799"/>
                  <a:pt x="0" y="8485"/>
                </a:cubicBezTo>
                <a:lnTo>
                  <a:pt x="0" y="21600"/>
                </a:lnTo>
                <a:lnTo>
                  <a:pt x="5574" y="21600"/>
                </a:lnTo>
                <a:lnTo>
                  <a:pt x="5574" y="8310"/>
                </a:lnTo>
                <a:cubicBezTo>
                  <a:pt x="5574" y="6664"/>
                  <a:pt x="7055" y="5330"/>
                  <a:pt x="8882" y="5330"/>
                </a:cubicBezTo>
                <a:lnTo>
                  <a:pt x="9568" y="5330"/>
                </a:lnTo>
                <a:cubicBezTo>
                  <a:pt x="11395" y="5330"/>
                  <a:pt x="12876" y="6664"/>
                  <a:pt x="12876" y="8310"/>
                </a:cubicBezTo>
                <a:lnTo>
                  <a:pt x="12876" y="8826"/>
                </a:lnTo>
                <a:lnTo>
                  <a:pt x="9725" y="8826"/>
                </a:lnTo>
                <a:lnTo>
                  <a:pt x="15663" y="14865"/>
                </a:lnTo>
                <a:close/>
              </a:path>
            </a:pathLst>
          </a:custGeom>
          <a:solidFill>
            <a:srgbClr val="CC99FF"/>
          </a:solidFill>
          <a:ln w="9525">
            <a:solidFill>
              <a:srgbClr val="000000"/>
            </a:solidFill>
            <a:miter lim="800000"/>
            <a:headEnd/>
            <a:tailEnd/>
          </a:ln>
          <a:effectLst>
            <a:outerShdw dist="107763" dir="2700000" algn="ctr" rotWithShape="0">
              <a:srgbClr val="808080"/>
            </a:outerShdw>
          </a:effectLst>
        </p:spPr>
        <p:txBody>
          <a:bodyPr/>
          <a:lstStyle/>
          <a:p>
            <a:pPr eaLnBrk="1" hangingPunct="1">
              <a:defRPr/>
            </a:pPr>
            <a:r>
              <a:rPr lang="es-MX" altLang="es-MX" sz="1400" b="1" dirty="0">
                <a:latin typeface="Arial" charset="0"/>
              </a:rPr>
              <a:t>Di</a:t>
            </a:r>
          </a:p>
          <a:p>
            <a:pPr eaLnBrk="1" hangingPunct="1">
              <a:defRPr/>
            </a:pPr>
            <a:r>
              <a:rPr lang="es-MX" altLang="es-MX" sz="1400" b="1" dirty="0" err="1">
                <a:latin typeface="Arial" charset="0"/>
              </a:rPr>
              <a:t>ne</a:t>
            </a:r>
            <a:endParaRPr lang="es-MX" altLang="es-MX" sz="1400" b="1" dirty="0">
              <a:latin typeface="Arial" charset="0"/>
            </a:endParaRPr>
          </a:p>
          <a:p>
            <a:pPr eaLnBrk="1" hangingPunct="1">
              <a:defRPr/>
            </a:pPr>
            <a:r>
              <a:rPr lang="es-MX" altLang="es-MX" sz="1400" b="1" dirty="0">
                <a:latin typeface="Arial" charset="0"/>
              </a:rPr>
              <a:t>ro</a:t>
            </a:r>
          </a:p>
          <a:p>
            <a:pPr eaLnBrk="1" hangingPunct="1">
              <a:defRPr/>
            </a:pPr>
            <a:endParaRPr lang="es-MX" altLang="es-MX" sz="1400" b="1" dirty="0">
              <a:latin typeface="Arial" charset="0"/>
            </a:endParaRPr>
          </a:p>
        </p:txBody>
      </p:sp>
      <p:sp>
        <p:nvSpPr>
          <p:cNvPr id="22540" name="AutoShape 12"/>
          <p:cNvSpPr>
            <a:spLocks noChangeArrowheads="1"/>
          </p:cNvSpPr>
          <p:nvPr/>
        </p:nvSpPr>
        <p:spPr bwMode="auto">
          <a:xfrm>
            <a:off x="2172515" y="2635540"/>
            <a:ext cx="1633480" cy="792163"/>
          </a:xfrm>
          <a:prstGeom prst="rightArrow">
            <a:avLst>
              <a:gd name="adj1" fmla="val 50000"/>
              <a:gd name="adj2" fmla="val 40932"/>
            </a:avLst>
          </a:prstGeom>
          <a:solidFill>
            <a:srgbClr val="CC99FF"/>
          </a:solidFill>
          <a:ln w="9525">
            <a:solidFill>
              <a:schemeClr val="tx1"/>
            </a:solidFill>
            <a:miter lim="800000"/>
            <a:headEnd/>
            <a:tailEnd/>
          </a:ln>
          <a:scene3d>
            <a:camera prst="orthographicFront"/>
            <a:lightRig rig="threePt" dir="t"/>
          </a:scene3d>
          <a:sp3d>
            <a:bevelT w="114300" prst="artDeco"/>
          </a:sp3d>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MX" altLang="es-MX" b="1" dirty="0"/>
              <a:t>Dinero</a:t>
            </a:r>
          </a:p>
        </p:txBody>
      </p:sp>
      <p:sp>
        <p:nvSpPr>
          <p:cNvPr id="4" name="Rectangle 3"/>
          <p:cNvSpPr/>
          <p:nvPr/>
        </p:nvSpPr>
        <p:spPr>
          <a:xfrm rot="19820873">
            <a:off x="3183308" y="3158222"/>
            <a:ext cx="3106154" cy="584775"/>
          </a:xfrm>
          <a:prstGeom prst="rect">
            <a:avLst/>
          </a:prstGeom>
          <a:noFill/>
        </p:spPr>
        <p:txBody>
          <a:bodyPr wrap="square" lIns="91440" tIns="45720" rIns="91440" bIns="45720">
            <a:spAutoFit/>
          </a:bodyPr>
          <a:lstStyle/>
          <a:p>
            <a:pPr algn="ctr"/>
            <a:r>
              <a:rPr lang="es-VE" sz="3200" b="1" dirty="0">
                <a:ln w="0"/>
              </a:rPr>
              <a:t>Finanzas</a:t>
            </a:r>
            <a:endParaRPr lang="en-US" sz="3200" b="1" dirty="0">
              <a:ln w="0"/>
            </a:endParaRPr>
          </a:p>
        </p:txBody>
      </p:sp>
      <p:sp>
        <p:nvSpPr>
          <p:cNvPr id="17" name="Rectangle 16"/>
          <p:cNvSpPr/>
          <p:nvPr/>
        </p:nvSpPr>
        <p:spPr>
          <a:xfrm rot="3175495">
            <a:off x="5542945" y="3166093"/>
            <a:ext cx="2339303" cy="523220"/>
          </a:xfrm>
          <a:prstGeom prst="rect">
            <a:avLst/>
          </a:prstGeom>
          <a:noFill/>
        </p:spPr>
        <p:txBody>
          <a:bodyPr wrap="square" lIns="91440" tIns="45720" rIns="91440" bIns="45720">
            <a:spAutoFit/>
          </a:bodyPr>
          <a:lstStyle/>
          <a:p>
            <a:pPr algn="ctr"/>
            <a:r>
              <a:rPr lang="es-VE" sz="2800" b="1" dirty="0">
                <a:ln w="0"/>
              </a:rPr>
              <a:t>Tecnológico</a:t>
            </a:r>
            <a:endParaRPr lang="en-US" sz="2800" b="1" dirty="0">
              <a:ln w="0"/>
            </a:endParaRPr>
          </a:p>
        </p:txBody>
      </p:sp>
      <p:sp>
        <p:nvSpPr>
          <p:cNvPr id="18" name="Rectangle 17"/>
          <p:cNvSpPr/>
          <p:nvPr/>
        </p:nvSpPr>
        <p:spPr>
          <a:xfrm>
            <a:off x="4094184" y="4677637"/>
            <a:ext cx="3472575" cy="584775"/>
          </a:xfrm>
          <a:prstGeom prst="rect">
            <a:avLst/>
          </a:prstGeom>
          <a:noFill/>
        </p:spPr>
        <p:txBody>
          <a:bodyPr wrap="square" lIns="91440" tIns="45720" rIns="91440" bIns="45720">
            <a:spAutoFit/>
          </a:bodyPr>
          <a:lstStyle/>
          <a:p>
            <a:pPr algn="ctr"/>
            <a:r>
              <a:rPr lang="es-VE" sz="3200" b="1" dirty="0">
                <a:ln w="0"/>
              </a:rPr>
              <a:t>Psicosocial</a:t>
            </a:r>
            <a:endParaRPr lang="en-US" sz="3200" b="1" dirty="0">
              <a:ln w="0"/>
            </a:endParaRPr>
          </a:p>
        </p:txBody>
      </p:sp>
      <p:sp>
        <p:nvSpPr>
          <p:cNvPr id="19" name="Rectangle 18"/>
          <p:cNvSpPr/>
          <p:nvPr/>
        </p:nvSpPr>
        <p:spPr>
          <a:xfrm>
            <a:off x="847987" y="5711524"/>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20" name="Rectangle 19"/>
          <p:cNvSpPr/>
          <p:nvPr/>
        </p:nvSpPr>
        <p:spPr>
          <a:xfrm>
            <a:off x="8649403" y="5711524"/>
            <a:ext cx="2722087"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2" name="CuadroTexto 1"/>
          <p:cNvSpPr txBox="1"/>
          <p:nvPr/>
        </p:nvSpPr>
        <p:spPr>
          <a:xfrm>
            <a:off x="1150552" y="993144"/>
            <a:ext cx="3677406" cy="919401"/>
          </a:xfrm>
          <a:prstGeom prst="flowChartAlternateProcess">
            <a:avLst/>
          </a:prstGeom>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s-MX" sz="2400" b="1" dirty="0" smtClean="0">
                <a:solidFill>
                  <a:schemeClr val="tx1"/>
                </a:solidFill>
              </a:rPr>
              <a:t>Las finanzas y su relación con la empresa </a:t>
            </a:r>
            <a:endParaRPr lang="es-MX" sz="2400" b="1" dirty="0">
              <a:solidFill>
                <a:schemeClr val="tx1"/>
              </a:solidFill>
            </a:endParaRPr>
          </a:p>
        </p:txBody>
      </p:sp>
    </p:spTree>
    <p:extLst>
      <p:ext uri="{BB962C8B-B14F-4D97-AF65-F5344CB8AC3E}">
        <p14:creationId xmlns:p14="http://schemas.microsoft.com/office/powerpoint/2010/main" val="5403193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603311" y="2455168"/>
            <a:ext cx="5667989" cy="3579849"/>
          </a:xfrm>
          <a:solidFill>
            <a:schemeClr val="bg1"/>
          </a:solidFill>
        </p:spPr>
        <p:txBody>
          <a:bodyPr>
            <a:normAutofit/>
          </a:bodyPr>
          <a:lstStyle/>
          <a:p>
            <a:pPr algn="just"/>
            <a:r>
              <a:rPr lang="es-ES" sz="3200" dirty="0">
                <a:latin typeface="Times New Roman" panose="02020603050405020304" pitchFamily="18" charset="0"/>
                <a:cs typeface="Times New Roman" panose="02020603050405020304" pitchFamily="18" charset="0"/>
              </a:rPr>
              <a:t>La información financiera tiene que ser lo más relevante y fiable posible para servir como base para la toma de decisiones empresariales y financieras.</a:t>
            </a:r>
          </a:p>
        </p:txBody>
      </p:sp>
      <p:pic>
        <p:nvPicPr>
          <p:cNvPr id="2050" name="Picture 2" descr="Resultado de imagen para toma de decisiones"/>
          <p:cNvPicPr>
            <a:picLocks noChangeAspect="1" noChangeArrowheads="1"/>
          </p:cNvPicPr>
          <p:nvPr/>
        </p:nvPicPr>
        <p:blipFill>
          <a:blip r:embed="rId2" cstate="print"/>
          <a:srcRect/>
          <a:stretch>
            <a:fillRect/>
          </a:stretch>
        </p:blipFill>
        <p:spPr bwMode="auto">
          <a:xfrm>
            <a:off x="1727991" y="2293890"/>
            <a:ext cx="2670273" cy="2676580"/>
          </a:xfrm>
          <a:prstGeom prst="rect">
            <a:avLst/>
          </a:prstGeom>
          <a:noFill/>
        </p:spPr>
      </p:pic>
      <p:sp>
        <p:nvSpPr>
          <p:cNvPr id="5" name="4 Rectángulo"/>
          <p:cNvSpPr/>
          <p:nvPr/>
        </p:nvSpPr>
        <p:spPr>
          <a:xfrm>
            <a:off x="545587" y="4827622"/>
            <a:ext cx="4248472" cy="400110"/>
          </a:xfrm>
          <a:prstGeom prst="rect">
            <a:avLst/>
          </a:prstGeom>
        </p:spPr>
        <p:txBody>
          <a:bodyPr wrap="square">
            <a:spAutoFit/>
          </a:bodyPr>
          <a:lstStyle/>
          <a:p>
            <a:r>
              <a:rPr lang="es-ES" sz="1000" dirty="0"/>
              <a:t>https://www.emaze.com/@AWRCCQZC/Direcci%C3%B3n--Toma-de-decisiones</a:t>
            </a:r>
          </a:p>
        </p:txBody>
      </p:sp>
      <p:sp>
        <p:nvSpPr>
          <p:cNvPr id="7" name="Rectangle 6"/>
          <p:cNvSpPr/>
          <p:nvPr/>
        </p:nvSpPr>
        <p:spPr>
          <a:xfrm>
            <a:off x="685799" y="842532"/>
            <a:ext cx="10891158" cy="830997"/>
          </a:xfrm>
          <a:prstGeom prst="rect">
            <a:avLst/>
          </a:prstGeom>
          <a:solidFill>
            <a:schemeClr val="bg1"/>
          </a:solidFill>
        </p:spPr>
        <p:txBody>
          <a:bodyPr wrap="square" lIns="91440" tIns="45720" rIns="91440" bIns="45720">
            <a:spAutoFit/>
          </a:bodyPr>
          <a:lstStyle/>
          <a:p>
            <a:pPr algn="ctr"/>
            <a:r>
              <a:rPr lang="es-VE" sz="4800" b="1" dirty="0">
                <a:ln w="22225">
                  <a:solidFill>
                    <a:srgbClr val="0070C0"/>
                  </a:solidFill>
                  <a:prstDash val="solid"/>
                </a:ln>
                <a:solidFill>
                  <a:schemeClr val="accent1">
                    <a:lumMod val="40000"/>
                    <a:lumOff val="60000"/>
                  </a:schemeClr>
                </a:solidFill>
              </a:rPr>
              <a:t>Importancia de la información financiera</a:t>
            </a:r>
            <a:endParaRPr lang="en-US" sz="4800" b="1" dirty="0">
              <a:ln w="22225">
                <a:solidFill>
                  <a:srgbClr val="0070C0"/>
                </a:solidFill>
                <a:prstDash val="solid"/>
              </a:ln>
              <a:solidFill>
                <a:schemeClr val="accent1">
                  <a:lumMod val="40000"/>
                  <a:lumOff val="60000"/>
                </a:schemeClr>
              </a:solidFill>
            </a:endParaRPr>
          </a:p>
        </p:txBody>
      </p:sp>
      <p:sp>
        <p:nvSpPr>
          <p:cNvPr id="8" name="Rectangle 7"/>
          <p:cNvSpPr/>
          <p:nvPr/>
        </p:nvSpPr>
        <p:spPr>
          <a:xfrm>
            <a:off x="847175" y="5711524"/>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9" name="Rectangle 8"/>
          <p:cNvSpPr/>
          <p:nvPr/>
        </p:nvSpPr>
        <p:spPr>
          <a:xfrm>
            <a:off x="8491428" y="5712924"/>
            <a:ext cx="2831388"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1833309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368553" y="1706088"/>
            <a:ext cx="9601196" cy="3318936"/>
          </a:xfrm>
          <a:solidFill>
            <a:schemeClr val="bg1"/>
          </a:solidFill>
        </p:spPr>
        <p:txBody>
          <a:bodyPr>
            <a:normAutofit/>
          </a:bodyPr>
          <a:lstStyle/>
          <a:p>
            <a:r>
              <a:rPr lang="es-ES" dirty="0" smtClean="0">
                <a:latin typeface="Times New Roman" panose="02020603050405020304" pitchFamily="18" charset="0"/>
                <a:cs typeface="Times New Roman" panose="02020603050405020304" pitchFamily="18" charset="0"/>
              </a:rPr>
              <a:t>La relevancia es la característica de la información financiera de poseer una utilidad notoria, potencial o real, para los fines perseguidos por los diferentes destinatarios de la información financiera. Una información es, por tanto, relevante, cuando es susceptible de influir en la toma de decisiones de los usuarios.</a:t>
            </a:r>
            <a:endParaRPr lang="es-ES" dirty="0">
              <a:latin typeface="Times New Roman" panose="02020603050405020304" pitchFamily="18" charset="0"/>
              <a:cs typeface="Times New Roman" panose="02020603050405020304" pitchFamily="18" charset="0"/>
            </a:endParaRPr>
          </a:p>
        </p:txBody>
      </p:sp>
      <p:sp>
        <p:nvSpPr>
          <p:cNvPr id="4" name="Rectangle 3"/>
          <p:cNvSpPr/>
          <p:nvPr/>
        </p:nvSpPr>
        <p:spPr>
          <a:xfrm>
            <a:off x="1036321" y="492491"/>
            <a:ext cx="11483927"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5" name="Rectangle 4"/>
          <p:cNvSpPr/>
          <p:nvPr/>
        </p:nvSpPr>
        <p:spPr>
          <a:xfrm>
            <a:off x="874446" y="5715401"/>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2"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2"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6" name="Rectangle 5"/>
          <p:cNvSpPr/>
          <p:nvPr/>
        </p:nvSpPr>
        <p:spPr>
          <a:xfrm>
            <a:off x="8582867" y="5699725"/>
            <a:ext cx="2749093"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pic>
        <p:nvPicPr>
          <p:cNvPr id="1026" name="Picture 2" descr="Resultado de imagen para informacion financier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93882" y="3365556"/>
            <a:ext cx="2423033" cy="2068068"/>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5070047" y="5470724"/>
            <a:ext cx="2109873" cy="253916"/>
          </a:xfrm>
          <a:prstGeom prst="rect">
            <a:avLst/>
          </a:prstGeom>
        </p:spPr>
        <p:txBody>
          <a:bodyPr wrap="none">
            <a:spAutoFit/>
          </a:bodyPr>
          <a:lstStyle/>
          <a:p>
            <a:r>
              <a:rPr lang="es-MX" sz="1050" dirty="0"/>
              <a:t>http://www.rmconsultoriafiscal.com</a:t>
            </a:r>
          </a:p>
        </p:txBody>
      </p:sp>
    </p:spTree>
    <p:extLst>
      <p:ext uri="{BB962C8B-B14F-4D97-AF65-F5344CB8AC3E}">
        <p14:creationId xmlns:p14="http://schemas.microsoft.com/office/powerpoint/2010/main" val="24594797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280379" y="1436139"/>
            <a:ext cx="9601196" cy="3318936"/>
          </a:xfrm>
          <a:solidFill>
            <a:schemeClr val="bg1"/>
          </a:solidFill>
        </p:spPr>
        <p:txBody>
          <a:bodyPr>
            <a:noAutofit/>
          </a:bodyPr>
          <a:lstStyle/>
          <a:p>
            <a:pPr algn="just"/>
            <a:r>
              <a:rPr lang="es-ES" sz="2800" dirty="0">
                <a:latin typeface="Times New Roman" panose="02020603050405020304" pitchFamily="18" charset="0"/>
                <a:cs typeface="Times New Roman" panose="02020603050405020304" pitchFamily="18" charset="0"/>
              </a:rPr>
              <a:t>Por otro lado, la fiabilidad se refiere a la capacidad de una información de expresar, con el máximo rigor posible, las características básicas y condiciones de los hechos reflejados, circunstancia que, junto con la relevancia, persigue garantizar la utilidad de la información financiera. </a:t>
            </a:r>
          </a:p>
        </p:txBody>
      </p:sp>
      <p:sp>
        <p:nvSpPr>
          <p:cNvPr id="4" name="Rectangle 3"/>
          <p:cNvSpPr/>
          <p:nvPr/>
        </p:nvSpPr>
        <p:spPr>
          <a:xfrm>
            <a:off x="1036321" y="492491"/>
            <a:ext cx="11483927"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5" name="Rectangle 4"/>
          <p:cNvSpPr/>
          <p:nvPr/>
        </p:nvSpPr>
        <p:spPr>
          <a:xfrm>
            <a:off x="867657" y="5615767"/>
            <a:ext cx="2908862" cy="715089"/>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2" action="ppaction://hlinksldjump"/>
              </a:rPr>
              <a:t>M</a:t>
            </a:r>
            <a:r>
              <a:rPr lang="en-US" sz="3600" dirty="0" err="1" smtClean="0">
                <a:ln w="12700">
                  <a:solidFill>
                    <a:schemeClr val="tx1"/>
                  </a:solidFill>
                  <a:prstDash val="solid"/>
                </a:ln>
                <a:pattFill prst="dkUpDiag">
                  <a:fgClr>
                    <a:schemeClr val="tx2"/>
                  </a:fgClr>
                  <a:bgClr>
                    <a:schemeClr val="tx2">
                      <a:lumMod val="20000"/>
                      <a:lumOff val="80000"/>
                    </a:schemeClr>
                  </a:bgClr>
                </a:pattFill>
                <a:hlinkClick r:id="rId2" action="ppaction://hlinksldjump"/>
              </a:rPr>
              <a:t>enú</a:t>
            </a:r>
            <a:r>
              <a:rPr lang="en-US" sz="3600" dirty="0" smtClean="0">
                <a:ln w="12700">
                  <a:solidFill>
                    <a:schemeClr val="tx1"/>
                  </a:solidFill>
                  <a:prstDash val="solid"/>
                </a:ln>
                <a:pattFill prst="dkUpDiag">
                  <a:fgClr>
                    <a:schemeClr val="tx2"/>
                  </a:fgClr>
                  <a:bgClr>
                    <a:schemeClr val="tx2">
                      <a:lumMod val="20000"/>
                      <a:lumOff val="80000"/>
                    </a:schemeClr>
                  </a:bgClr>
                </a:pattFill>
                <a:hlinkClick r:id="rId2" action="ppaction://hlinksldjump"/>
              </a:rPr>
              <a:t> principal</a:t>
            </a:r>
            <a:endParaRPr lang="en-US" sz="3600" dirty="0">
              <a:ln w="12700">
                <a:solidFill>
                  <a:schemeClr val="tx1"/>
                </a:solidFill>
                <a:prstDash val="solid"/>
              </a:ln>
              <a:pattFill prst="dkUpDiag">
                <a:fgClr>
                  <a:schemeClr val="tx2"/>
                </a:fgClr>
                <a:bgClr>
                  <a:schemeClr val="tx2">
                    <a:lumMod val="20000"/>
                    <a:lumOff val="80000"/>
                  </a:schemeClr>
                </a:bgClr>
              </a:pattFill>
            </a:endParaRPr>
          </a:p>
        </p:txBody>
      </p:sp>
      <p:sp>
        <p:nvSpPr>
          <p:cNvPr id="6" name="Rectangle 5"/>
          <p:cNvSpPr/>
          <p:nvPr/>
        </p:nvSpPr>
        <p:spPr>
          <a:xfrm>
            <a:off x="8568315" y="5689071"/>
            <a:ext cx="277652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pic>
        <p:nvPicPr>
          <p:cNvPr id="2050" name="Picture 2" descr="Resultado de imagen para informacion financier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892" y="3736446"/>
            <a:ext cx="2305050" cy="1952625"/>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4180093" y="5870280"/>
            <a:ext cx="4323827" cy="253916"/>
          </a:xfrm>
          <a:prstGeom prst="rect">
            <a:avLst/>
          </a:prstGeom>
        </p:spPr>
        <p:txBody>
          <a:bodyPr wrap="square">
            <a:spAutoFit/>
          </a:bodyPr>
          <a:lstStyle/>
          <a:p>
            <a:r>
              <a:rPr lang="es-MX" sz="1050" dirty="0"/>
              <a:t>https://www.emaze.com/@ATTRZOFC/La-informaci%C3%B3n-financiera.</a:t>
            </a:r>
          </a:p>
        </p:txBody>
      </p:sp>
    </p:spTree>
    <p:extLst>
      <p:ext uri="{BB962C8B-B14F-4D97-AF65-F5344CB8AC3E}">
        <p14:creationId xmlns:p14="http://schemas.microsoft.com/office/powerpoint/2010/main" val="10380486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191986" y="1519765"/>
            <a:ext cx="9965869" cy="3318936"/>
          </a:xfrm>
          <a:solidFill>
            <a:schemeClr val="bg1"/>
          </a:solidFill>
        </p:spPr>
        <p:txBody>
          <a:bodyPr>
            <a:normAutofit/>
          </a:bodyPr>
          <a:lstStyle/>
          <a:p>
            <a:pPr algn="just"/>
            <a:r>
              <a:rPr lang="es-ES" sz="2800" dirty="0">
                <a:latin typeface="Times New Roman" panose="02020603050405020304" pitchFamily="18" charset="0"/>
                <a:cs typeface="Times New Roman" panose="02020603050405020304" pitchFamily="18" charset="0"/>
              </a:rPr>
              <a:t>Para que una información sea realmente fiable debe ser:</a:t>
            </a:r>
          </a:p>
        </p:txBody>
      </p:sp>
      <p:graphicFrame>
        <p:nvGraphicFramePr>
          <p:cNvPr id="4" name="3 Diagrama"/>
          <p:cNvGraphicFramePr/>
          <p:nvPr>
            <p:extLst>
              <p:ext uri="{D42A27DB-BD31-4B8C-83A1-F6EECF244321}">
                <p14:modId xmlns:p14="http://schemas.microsoft.com/office/powerpoint/2010/main" val="1721497377"/>
              </p:ext>
            </p:extLst>
          </p:nvPr>
        </p:nvGraphicFramePr>
        <p:xfrm>
          <a:off x="1832436" y="2212027"/>
          <a:ext cx="8472264" cy="3024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036321" y="492491"/>
            <a:ext cx="11483927"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6" name="Rectangle 5"/>
          <p:cNvSpPr/>
          <p:nvPr/>
        </p:nvSpPr>
        <p:spPr>
          <a:xfrm>
            <a:off x="852423" y="5708164"/>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7"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7"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7" name="Rectangle 6"/>
          <p:cNvSpPr/>
          <p:nvPr/>
        </p:nvSpPr>
        <p:spPr>
          <a:xfrm>
            <a:off x="8647262" y="5708164"/>
            <a:ext cx="2703373"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8"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8"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8"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1413976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3" name="Rectangle 7"/>
          <p:cNvSpPr>
            <a:spLocks noChangeArrowheads="1"/>
          </p:cNvSpPr>
          <p:nvPr/>
        </p:nvSpPr>
        <p:spPr bwMode="auto">
          <a:xfrm>
            <a:off x="1033046" y="1896589"/>
            <a:ext cx="8256314" cy="3231654"/>
          </a:xfrm>
          <a:prstGeom prst="rect">
            <a:avLst/>
          </a:prstGeom>
          <a:noFill/>
          <a:ln>
            <a:noFill/>
          </a:ln>
          <a:effectLst/>
          <a:extLst/>
        </p:spPr>
        <p:txBody>
          <a:bodyPr wrap="square">
            <a:spAutoFit/>
          </a:bodyPr>
          <a:lstStyle/>
          <a:p>
            <a:pPr algn="ctr" eaLnBrk="1" hangingPunct="1">
              <a:spcBef>
                <a:spcPct val="50000"/>
              </a:spcBef>
              <a:buClr>
                <a:schemeClr val="hlink"/>
              </a:buClr>
              <a:buSzPct val="70000"/>
              <a:defRPr/>
            </a:pPr>
            <a:endParaRPr lang="es-ES_tradnl" altLang="es-MX" sz="3600" dirty="0">
              <a:effectLst>
                <a:outerShdw blurRad="38100" dist="38100" dir="2700000" algn="tl">
                  <a:srgbClr val="000000"/>
                </a:outerShdw>
              </a:effectLst>
              <a:latin typeface="Times New Roman" panose="02020603050405020304" pitchFamily="18" charset="0"/>
              <a:cs typeface="Times New Roman" panose="02020603050405020304" pitchFamily="18" charset="0"/>
            </a:endParaRPr>
          </a:p>
          <a:p>
            <a:pPr algn="just" eaLnBrk="1" hangingPunct="1">
              <a:spcBef>
                <a:spcPct val="50000"/>
              </a:spcBef>
              <a:buClr>
                <a:schemeClr val="hlink"/>
              </a:buClr>
              <a:buSzPct val="70000"/>
              <a:buFont typeface="Wingdings" panose="05000000000000000000" pitchFamily="2" charset="2"/>
              <a:buChar char="n"/>
              <a:defRPr/>
            </a:pPr>
            <a:r>
              <a:rPr lang="es-ES_tradnl" altLang="es-MX" sz="2800" dirty="0">
                <a:latin typeface="Times New Roman" panose="02020603050405020304" pitchFamily="18" charset="0"/>
                <a:cs typeface="Times New Roman" panose="02020603050405020304" pitchFamily="18" charset="0"/>
              </a:rPr>
              <a:t>  Las finanzas son el arte y la ciencia de la administración del </a:t>
            </a:r>
            <a:r>
              <a:rPr lang="es-ES_tradnl" altLang="es-MX" sz="2800" dirty="0" smtClean="0">
                <a:latin typeface="Times New Roman" panose="02020603050405020304" pitchFamily="18" charset="0"/>
                <a:cs typeface="Times New Roman" panose="02020603050405020304" pitchFamily="18" charset="0"/>
              </a:rPr>
              <a:t>dinero. </a:t>
            </a:r>
            <a:endParaRPr lang="es-ES_tradnl" altLang="es-MX" sz="2800" dirty="0">
              <a:latin typeface="Times New Roman" panose="02020603050405020304" pitchFamily="18" charset="0"/>
              <a:cs typeface="Times New Roman" panose="02020603050405020304" pitchFamily="18" charset="0"/>
            </a:endParaRPr>
          </a:p>
          <a:p>
            <a:pPr algn="just">
              <a:spcBef>
                <a:spcPct val="50000"/>
              </a:spcBef>
              <a:buClr>
                <a:schemeClr val="hlink"/>
              </a:buClr>
              <a:buSzPct val="70000"/>
              <a:buFont typeface="Wingdings" panose="05000000000000000000" pitchFamily="2" charset="2"/>
              <a:buChar char="n"/>
              <a:defRPr/>
            </a:pPr>
            <a:r>
              <a:rPr lang="es-MX" sz="2800" dirty="0">
                <a:latin typeface="Times New Roman" panose="02020603050405020304" pitchFamily="18" charset="0"/>
                <a:cs typeface="Times New Roman" panose="02020603050405020304" pitchFamily="18" charset="0"/>
              </a:rPr>
              <a:t>  En el lenguaje cotidiano el término hace referencia al estudio de la circulación del dinero entre los individuos, las empresas y los </a:t>
            </a:r>
            <a:r>
              <a:rPr lang="es-MX" sz="2800" dirty="0" smtClean="0">
                <a:latin typeface="Times New Roman" panose="02020603050405020304" pitchFamily="18" charset="0"/>
                <a:cs typeface="Times New Roman" panose="02020603050405020304" pitchFamily="18" charset="0"/>
              </a:rPr>
              <a:t>gobiernos.</a:t>
            </a:r>
            <a:endParaRPr lang="es-MX" sz="2800" dirty="0">
              <a:latin typeface="Times New Roman" panose="02020603050405020304" pitchFamily="18" charset="0"/>
              <a:cs typeface="Times New Roman" panose="02020603050405020304" pitchFamily="18" charset="0"/>
            </a:endParaRPr>
          </a:p>
        </p:txBody>
      </p:sp>
      <p:sp>
        <p:nvSpPr>
          <p:cNvPr id="2" name="Rectangle 1"/>
          <p:cNvSpPr/>
          <p:nvPr/>
        </p:nvSpPr>
        <p:spPr>
          <a:xfrm>
            <a:off x="1036321" y="492491"/>
            <a:ext cx="11483927"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7" name="Rectangle 6"/>
          <p:cNvSpPr/>
          <p:nvPr/>
        </p:nvSpPr>
        <p:spPr>
          <a:xfrm>
            <a:off x="868680" y="1154256"/>
            <a:ext cx="8065008" cy="1061829"/>
          </a:xfrm>
          <a:prstGeom prst="rect">
            <a:avLst/>
          </a:prstGeom>
          <a:noFill/>
        </p:spPr>
        <p:txBody>
          <a:bodyPr wrap="square" lIns="91440" tIns="45720" rIns="91440" bIns="45720">
            <a:spAutoFit/>
          </a:bodyPr>
          <a:lstStyle/>
          <a:p>
            <a:pPr algn="ctr"/>
            <a:r>
              <a:rPr lang="en-US" sz="6300" b="1" dirty="0">
                <a:ln w="22225">
                  <a:solidFill>
                    <a:srgbClr val="0070C0"/>
                  </a:solidFill>
                  <a:prstDash val="solid"/>
                </a:ln>
                <a:solidFill>
                  <a:schemeClr val="accent1">
                    <a:lumMod val="40000"/>
                    <a:lumOff val="60000"/>
                  </a:schemeClr>
                </a:solidFill>
              </a:rPr>
              <a:t>¿</a:t>
            </a:r>
            <a:r>
              <a:rPr lang="en-US" sz="5400" b="1" dirty="0" err="1">
                <a:ln w="22225">
                  <a:solidFill>
                    <a:srgbClr val="0070C0"/>
                  </a:solidFill>
                  <a:prstDash val="solid"/>
                </a:ln>
                <a:solidFill>
                  <a:schemeClr val="accent1">
                    <a:lumMod val="40000"/>
                    <a:lumOff val="60000"/>
                  </a:schemeClr>
                </a:solidFill>
              </a:rPr>
              <a:t>Qué</a:t>
            </a:r>
            <a:r>
              <a:rPr lang="en-US" sz="5400" b="1" dirty="0">
                <a:ln w="22225">
                  <a:solidFill>
                    <a:srgbClr val="0070C0"/>
                  </a:solidFill>
                  <a:prstDash val="solid"/>
                </a:ln>
                <a:solidFill>
                  <a:schemeClr val="accent1">
                    <a:lumMod val="40000"/>
                    <a:lumOff val="60000"/>
                  </a:schemeClr>
                </a:solidFill>
              </a:rPr>
              <a:t> son </a:t>
            </a:r>
            <a:r>
              <a:rPr lang="en-US" sz="5400" b="1" dirty="0" smtClean="0">
                <a:ln w="22225">
                  <a:solidFill>
                    <a:srgbClr val="0070C0"/>
                  </a:solidFill>
                  <a:prstDash val="solid"/>
                </a:ln>
                <a:solidFill>
                  <a:schemeClr val="accent1">
                    <a:lumMod val="40000"/>
                    <a:lumOff val="60000"/>
                  </a:schemeClr>
                </a:solidFill>
              </a:rPr>
              <a:t>las </a:t>
            </a:r>
            <a:r>
              <a:rPr lang="en-US" sz="5400" b="1" dirty="0" err="1" smtClean="0">
                <a:ln w="22225">
                  <a:solidFill>
                    <a:srgbClr val="0070C0"/>
                  </a:solidFill>
                  <a:prstDash val="solid"/>
                </a:ln>
                <a:solidFill>
                  <a:schemeClr val="accent1">
                    <a:lumMod val="40000"/>
                    <a:lumOff val="60000"/>
                  </a:schemeClr>
                </a:solidFill>
              </a:rPr>
              <a:t>finanzas</a:t>
            </a:r>
            <a:r>
              <a:rPr lang="en-US" sz="5400" b="1" dirty="0">
                <a:ln w="22225">
                  <a:solidFill>
                    <a:srgbClr val="0070C0"/>
                  </a:solidFill>
                  <a:prstDash val="solid"/>
                </a:ln>
                <a:solidFill>
                  <a:schemeClr val="accent1">
                    <a:lumMod val="40000"/>
                    <a:lumOff val="60000"/>
                  </a:schemeClr>
                </a:solidFill>
              </a:rPr>
              <a:t>?</a:t>
            </a:r>
            <a:endParaRPr lang="en-US" sz="6300" b="1" dirty="0">
              <a:ln w="22225">
                <a:solidFill>
                  <a:srgbClr val="0070C0"/>
                </a:solidFill>
                <a:prstDash val="solid"/>
              </a:ln>
              <a:solidFill>
                <a:schemeClr val="accent1">
                  <a:lumMod val="40000"/>
                  <a:lumOff val="60000"/>
                </a:schemeClr>
              </a:solidFill>
            </a:endParaRPr>
          </a:p>
        </p:txBody>
      </p:sp>
      <p:sp>
        <p:nvSpPr>
          <p:cNvPr id="8" name="Rectangle 7"/>
          <p:cNvSpPr/>
          <p:nvPr/>
        </p:nvSpPr>
        <p:spPr>
          <a:xfrm>
            <a:off x="1033046" y="5685628"/>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u="sng" dirty="0" err="1">
                <a:ln w="12700">
                  <a:solidFill>
                    <a:schemeClr val="tx1"/>
                  </a:solidFill>
                  <a:prstDash val="solid"/>
                </a:ln>
                <a:pattFill prst="dkUpDiag">
                  <a:fgClr>
                    <a:schemeClr val="tx2"/>
                  </a:fgClr>
                  <a:bgClr>
                    <a:schemeClr val="tx2">
                      <a:lumMod val="20000"/>
                      <a:lumOff val="80000"/>
                    </a:schemeClr>
                  </a:bgClr>
                </a:pattFill>
                <a:hlinkClick r:id="rId3" action="ppaction://hlinksldjump"/>
              </a:rPr>
              <a:t>M</a:t>
            </a:r>
            <a:r>
              <a:rPr lang="en-US" sz="3200" u="sng" dirty="0" err="1"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enú</a:t>
            </a:r>
            <a:r>
              <a:rPr lang="en-US" sz="3200" u="sng"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 principal</a:t>
            </a:r>
            <a:endParaRPr lang="en-US" sz="3200" u="sng" dirty="0">
              <a:ln w="12700">
                <a:solidFill>
                  <a:schemeClr val="tx1"/>
                </a:solidFill>
                <a:prstDash val="solid"/>
              </a:ln>
              <a:pattFill prst="dkUpDiag">
                <a:fgClr>
                  <a:schemeClr val="tx2"/>
                </a:fgClr>
                <a:bgClr>
                  <a:schemeClr val="tx2">
                    <a:lumMod val="20000"/>
                    <a:lumOff val="80000"/>
                  </a:schemeClr>
                </a:bgClr>
              </a:pattFill>
            </a:endParaRPr>
          </a:p>
        </p:txBody>
      </p:sp>
      <p:sp>
        <p:nvSpPr>
          <p:cNvPr id="9" name="Rectangle 8"/>
          <p:cNvSpPr/>
          <p:nvPr/>
        </p:nvSpPr>
        <p:spPr>
          <a:xfrm>
            <a:off x="3928609" y="5663770"/>
            <a:ext cx="284967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b="1" dirty="0" err="1">
                <a:ln w="12700">
                  <a:solidFill>
                    <a:schemeClr val="tx1"/>
                  </a:solidFill>
                  <a:prstDash val="solid"/>
                </a:ln>
                <a:solidFill>
                  <a:schemeClr val="accent1">
                    <a:lumMod val="75000"/>
                  </a:schemeClr>
                </a:solidFill>
              </a:rPr>
              <a:t>M</a:t>
            </a:r>
            <a:r>
              <a:rPr lang="en-US" sz="3200" b="1" dirty="0" err="1" smtClean="0">
                <a:ln w="12700">
                  <a:solidFill>
                    <a:schemeClr val="tx1"/>
                  </a:solidFill>
                  <a:prstDash val="solid"/>
                </a:ln>
                <a:solidFill>
                  <a:schemeClr val="accent1">
                    <a:lumMod val="75000"/>
                  </a:schemeClr>
                </a:solidFill>
              </a:rPr>
              <a:t>enú</a:t>
            </a:r>
            <a:r>
              <a:rPr lang="en-US" sz="3200" b="1" dirty="0" smtClean="0">
                <a:ln w="12700">
                  <a:solidFill>
                    <a:schemeClr val="tx1"/>
                  </a:solidFill>
                  <a:prstDash val="solid"/>
                </a:ln>
                <a:solidFill>
                  <a:schemeClr val="accent1">
                    <a:lumMod val="75000"/>
                  </a:schemeClr>
                </a:solidFill>
              </a:rPr>
              <a:t> </a:t>
            </a:r>
            <a:r>
              <a:rPr lang="es-VE" sz="3200" b="1" dirty="0" smtClean="0">
                <a:ln w="12700">
                  <a:solidFill>
                    <a:schemeClr val="tx1"/>
                  </a:solidFill>
                  <a:prstDash val="solid"/>
                </a:ln>
                <a:solidFill>
                  <a:schemeClr val="accent1">
                    <a:lumMod val="75000"/>
                  </a:schemeClr>
                </a:solidFill>
              </a:rPr>
              <a:t>unidad I</a:t>
            </a:r>
            <a:endParaRPr lang="en-US" sz="3200" b="1" dirty="0">
              <a:ln w="12700">
                <a:solidFill>
                  <a:schemeClr val="tx1"/>
                </a:solidFill>
                <a:prstDash val="solid"/>
              </a:ln>
              <a:solidFill>
                <a:schemeClr val="accent1">
                  <a:lumMod val="75000"/>
                </a:schemeClr>
              </a:solidFill>
            </a:endParaRPr>
          </a:p>
        </p:txBody>
      </p:sp>
      <p:pic>
        <p:nvPicPr>
          <p:cNvPr id="5122" name="Picture 2" descr="Imagen relacionad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53726" y="2702790"/>
            <a:ext cx="2133600" cy="1619251"/>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9263611" y="4338439"/>
            <a:ext cx="2513830" cy="230832"/>
          </a:xfrm>
          <a:prstGeom prst="rect">
            <a:avLst/>
          </a:prstGeom>
        </p:spPr>
        <p:txBody>
          <a:bodyPr wrap="none">
            <a:spAutoFit/>
          </a:bodyPr>
          <a:lstStyle/>
          <a:p>
            <a:r>
              <a:rPr lang="es-MX" sz="900" dirty="0"/>
              <a:t>http://www.elfinanciero.com.mx/mercados/dinero</a:t>
            </a:r>
          </a:p>
        </p:txBody>
      </p:sp>
      <p:sp>
        <p:nvSpPr>
          <p:cNvPr id="10" name="Botón de acción: Hacia atrás o Anterior 9">
            <a:hlinkClick r:id="" action="ppaction://hlinkshowjump?jump=previousslide" highlightClick="1"/>
          </p:cNvPr>
          <p:cNvSpPr/>
          <p:nvPr/>
        </p:nvSpPr>
        <p:spPr>
          <a:xfrm>
            <a:off x="10263782" y="5988545"/>
            <a:ext cx="589084" cy="308657"/>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Botón de acción: Hacia delante o Siguiente 10">
            <a:hlinkClick r:id="" action="ppaction://hlinkshowjump?jump=nextslide" highlightClick="1"/>
          </p:cNvPr>
          <p:cNvSpPr/>
          <p:nvPr/>
        </p:nvSpPr>
        <p:spPr>
          <a:xfrm>
            <a:off x="10852866" y="5988545"/>
            <a:ext cx="589085" cy="308657"/>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0689441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224097" y="2537169"/>
            <a:ext cx="9764216" cy="2894367"/>
          </a:xfrm>
          <a:solidFill>
            <a:schemeClr val="bg1"/>
          </a:solidFill>
        </p:spPr>
        <p:txBody>
          <a:bodyPr>
            <a:normAutofit/>
          </a:bodyPr>
          <a:lstStyle/>
          <a:p>
            <a:pPr algn="just"/>
            <a:r>
              <a:rPr lang="es-ES" sz="3600" dirty="0">
                <a:latin typeface="Times New Roman" panose="02020603050405020304" pitchFamily="18" charset="0"/>
                <a:cs typeface="Times New Roman" panose="02020603050405020304" pitchFamily="18" charset="0"/>
              </a:rPr>
              <a:t>La relevancia y la fiabilidad están relacionadas de tal manera que la falta de una de ellas perjudica a la otra y viceversa. </a:t>
            </a:r>
          </a:p>
        </p:txBody>
      </p:sp>
      <p:sp>
        <p:nvSpPr>
          <p:cNvPr id="4" name="Rectangle 3"/>
          <p:cNvSpPr/>
          <p:nvPr/>
        </p:nvSpPr>
        <p:spPr>
          <a:xfrm>
            <a:off x="1028898" y="525148"/>
            <a:ext cx="11483927"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5" name="Rectangle 4"/>
          <p:cNvSpPr/>
          <p:nvPr/>
        </p:nvSpPr>
        <p:spPr>
          <a:xfrm>
            <a:off x="864281" y="5689115"/>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2"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2"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6" name="Rectangle 5"/>
          <p:cNvSpPr/>
          <p:nvPr/>
        </p:nvSpPr>
        <p:spPr>
          <a:xfrm>
            <a:off x="8670573" y="5690629"/>
            <a:ext cx="2657653"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33764621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9927" y="1500033"/>
            <a:ext cx="9989127" cy="3366434"/>
          </a:xfrm>
          <a:prstGeom prst="rect">
            <a:avLst/>
          </a:prstGeom>
        </p:spPr>
        <p:txBody>
          <a:bodyPr wrap="square">
            <a:spAutoFit/>
          </a:bodyPr>
          <a:lstStyle/>
          <a:p>
            <a:pPr algn="just">
              <a:lnSpc>
                <a:spcPct val="107000"/>
              </a:lnSpc>
              <a:spcAft>
                <a:spcPts val="800"/>
              </a:spcAft>
            </a:pPr>
            <a:r>
              <a:rPr lang="es-MX" sz="2400" dirty="0">
                <a:latin typeface="Times New Roman" panose="02020603050405020304" pitchFamily="18" charset="0"/>
                <a:ea typeface="Calibri" panose="020F0502020204030204" pitchFamily="34" charset="0"/>
                <a:cs typeface="Times New Roman" panose="02020603050405020304" pitchFamily="18" charset="0"/>
              </a:rPr>
              <a:t>Los estados financieros básicos o estados contables básicos los podemos definir como un registro formal de las actividades financieras de una empresa, persona o entidad.</a:t>
            </a:r>
          </a:p>
          <a:p>
            <a:pPr algn="just">
              <a:lnSpc>
                <a:spcPct val="107000"/>
              </a:lnSpc>
              <a:spcAft>
                <a:spcPts val="800"/>
              </a:spcAft>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s-MX" sz="2400" dirty="0">
                <a:latin typeface="Times New Roman" panose="02020603050405020304" pitchFamily="18" charset="0"/>
                <a:ea typeface="Calibri" panose="020F0502020204030204" pitchFamily="34" charset="0"/>
                <a:cs typeface="Times New Roman" panose="02020603050405020304" pitchFamily="18" charset="0"/>
              </a:rPr>
              <a:t>En el caso de una empresa, los estados financieros básicos son toda la información financiera pertinente, presentada de una manera estructurada y en una forma fácil de entender. Por lo general incluyen cuatro estados financieros básicos, acompañados de una explicación y análisis.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5"/>
          <p:cNvSpPr/>
          <p:nvPr/>
        </p:nvSpPr>
        <p:spPr>
          <a:xfrm>
            <a:off x="817783" y="511230"/>
            <a:ext cx="10891158" cy="830997"/>
          </a:xfrm>
          <a:prstGeom prst="rect">
            <a:avLst/>
          </a:prstGeom>
          <a:solidFill>
            <a:schemeClr val="bg1"/>
          </a:solidFill>
        </p:spPr>
        <p:txBody>
          <a:bodyPr wrap="square" lIns="91440" tIns="45720" rIns="91440" bIns="45720">
            <a:spAutoFit/>
          </a:bodyPr>
          <a:lstStyle/>
          <a:p>
            <a:pPr algn="ctr"/>
            <a:r>
              <a:rPr lang="es-VE" sz="4800" b="1" dirty="0">
                <a:ln w="22225">
                  <a:solidFill>
                    <a:srgbClr val="0070C0"/>
                  </a:solidFill>
                  <a:prstDash val="solid"/>
                </a:ln>
                <a:solidFill>
                  <a:schemeClr val="accent1">
                    <a:lumMod val="40000"/>
                    <a:lumOff val="60000"/>
                  </a:schemeClr>
                </a:solidFill>
              </a:rPr>
              <a:t>ESTADOS FINANCIEROS</a:t>
            </a:r>
            <a:endParaRPr lang="en-US" sz="4800" b="1" dirty="0">
              <a:ln w="22225">
                <a:solidFill>
                  <a:srgbClr val="0070C0"/>
                </a:solidFill>
                <a:prstDash val="solid"/>
              </a:ln>
              <a:solidFill>
                <a:schemeClr val="accent1">
                  <a:lumMod val="40000"/>
                  <a:lumOff val="60000"/>
                </a:schemeClr>
              </a:solidFill>
            </a:endParaRPr>
          </a:p>
        </p:txBody>
      </p:sp>
      <p:sp>
        <p:nvSpPr>
          <p:cNvPr id="7" name="Rectangle 6"/>
          <p:cNvSpPr/>
          <p:nvPr/>
        </p:nvSpPr>
        <p:spPr>
          <a:xfrm>
            <a:off x="817783" y="5684445"/>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2"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2"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8" name="Rectangle 7"/>
          <p:cNvSpPr/>
          <p:nvPr/>
        </p:nvSpPr>
        <p:spPr>
          <a:xfrm>
            <a:off x="8628201" y="5684445"/>
            <a:ext cx="2703373"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178526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7704" y="408512"/>
            <a:ext cx="10891158" cy="830997"/>
          </a:xfrm>
          <a:prstGeom prst="rect">
            <a:avLst/>
          </a:prstGeom>
          <a:solidFill>
            <a:schemeClr val="bg1"/>
          </a:solidFill>
        </p:spPr>
        <p:txBody>
          <a:bodyPr wrap="square" lIns="91440" tIns="45720" rIns="91440" bIns="45720">
            <a:spAutoFit/>
          </a:bodyPr>
          <a:lstStyle/>
          <a:p>
            <a:pPr algn="ctr"/>
            <a:r>
              <a:rPr lang="es-VE" sz="4800" b="1" dirty="0">
                <a:ln w="22225">
                  <a:solidFill>
                    <a:srgbClr val="0070C0"/>
                  </a:solidFill>
                  <a:prstDash val="solid"/>
                </a:ln>
                <a:solidFill>
                  <a:schemeClr val="accent1">
                    <a:lumMod val="40000"/>
                    <a:lumOff val="60000"/>
                  </a:schemeClr>
                </a:solidFill>
              </a:rPr>
              <a:t>ESTADOS FINANCIEROS</a:t>
            </a:r>
            <a:endParaRPr lang="en-US" sz="4800" b="1" dirty="0">
              <a:ln w="22225">
                <a:solidFill>
                  <a:srgbClr val="0070C0"/>
                </a:solidFill>
                <a:prstDash val="solid"/>
              </a:ln>
              <a:solidFill>
                <a:schemeClr val="accent1">
                  <a:lumMod val="40000"/>
                  <a:lumOff val="60000"/>
                </a:schemeClr>
              </a:solidFill>
            </a:endParaRPr>
          </a:p>
        </p:txBody>
      </p:sp>
      <p:sp>
        <p:nvSpPr>
          <p:cNvPr id="5" name="Rectangle 4"/>
          <p:cNvSpPr/>
          <p:nvPr/>
        </p:nvSpPr>
        <p:spPr>
          <a:xfrm>
            <a:off x="835369" y="5690096"/>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2"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2"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6" name="Rectangle 5"/>
          <p:cNvSpPr/>
          <p:nvPr/>
        </p:nvSpPr>
        <p:spPr>
          <a:xfrm>
            <a:off x="8680055" y="5690096"/>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graphicFrame>
        <p:nvGraphicFramePr>
          <p:cNvPr id="9" name="Diagrama 8"/>
          <p:cNvGraphicFramePr/>
          <p:nvPr>
            <p:extLst>
              <p:ext uri="{D42A27DB-BD31-4B8C-83A1-F6EECF244321}">
                <p14:modId xmlns:p14="http://schemas.microsoft.com/office/powerpoint/2010/main" val="2632213471"/>
              </p:ext>
            </p:extLst>
          </p:nvPr>
        </p:nvGraphicFramePr>
        <p:xfrm>
          <a:off x="1729075" y="1287027"/>
          <a:ext cx="9393194" cy="43061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19778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2243" y="2780471"/>
            <a:ext cx="8863247" cy="2397451"/>
          </a:xfrm>
          <a:prstGeom prst="rect">
            <a:avLst/>
          </a:prstGeom>
        </p:spPr>
        <p:txBody>
          <a:bodyPr wrap="square">
            <a:spAutoFit/>
          </a:bodyPr>
          <a:lstStyle/>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s-MX" sz="2800" b="1" dirty="0">
                <a:latin typeface="Times New Roman" panose="02020603050405020304" pitchFamily="18" charset="0"/>
                <a:ea typeface="Calibri" panose="020F0502020204030204" pitchFamily="34" charset="0"/>
                <a:cs typeface="Times New Roman" panose="02020603050405020304" pitchFamily="18" charset="0"/>
              </a:rPr>
              <a:t>Informe de Gestión: </a:t>
            </a:r>
            <a:r>
              <a:rPr lang="es-MX" sz="2800" dirty="0">
                <a:latin typeface="Times New Roman" panose="02020603050405020304" pitchFamily="18" charset="0"/>
                <a:ea typeface="Calibri" panose="020F0502020204030204" pitchFamily="34" charset="0"/>
                <a:cs typeface="Times New Roman" panose="02020603050405020304" pitchFamily="18" charset="0"/>
              </a:rPr>
              <a:t>consiste en una explicación y análisis de los datos más significativos de los estados anteriores y de las decisiones que han llevado a ellos, así como de las decisiones y expectativas de la organización para el futuro.</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1028898" y="525148"/>
            <a:ext cx="11483927"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4" name="Rectangle 3"/>
          <p:cNvSpPr/>
          <p:nvPr/>
        </p:nvSpPr>
        <p:spPr>
          <a:xfrm>
            <a:off x="698911" y="1151310"/>
            <a:ext cx="10891158" cy="830997"/>
          </a:xfrm>
          <a:prstGeom prst="rect">
            <a:avLst/>
          </a:prstGeom>
          <a:solidFill>
            <a:schemeClr val="bg1"/>
          </a:solidFill>
        </p:spPr>
        <p:txBody>
          <a:bodyPr wrap="square" lIns="91440" tIns="45720" rIns="91440" bIns="45720">
            <a:spAutoFit/>
          </a:bodyPr>
          <a:lstStyle/>
          <a:p>
            <a:pPr algn="ctr"/>
            <a:r>
              <a:rPr lang="es-VE" sz="4800" b="1" dirty="0">
                <a:ln w="22225">
                  <a:solidFill>
                    <a:srgbClr val="0070C0"/>
                  </a:solidFill>
                  <a:prstDash val="solid"/>
                </a:ln>
                <a:solidFill>
                  <a:schemeClr val="accent1">
                    <a:lumMod val="40000"/>
                    <a:lumOff val="60000"/>
                  </a:schemeClr>
                </a:solidFill>
              </a:rPr>
              <a:t>ESTADOS FINANCIEROS</a:t>
            </a:r>
            <a:endParaRPr lang="en-US" sz="4800" b="1" dirty="0">
              <a:ln w="22225">
                <a:solidFill>
                  <a:srgbClr val="0070C0"/>
                </a:solidFill>
                <a:prstDash val="solid"/>
              </a:ln>
              <a:solidFill>
                <a:schemeClr val="accent1">
                  <a:lumMod val="40000"/>
                  <a:lumOff val="60000"/>
                </a:schemeClr>
              </a:solidFill>
            </a:endParaRPr>
          </a:p>
        </p:txBody>
      </p:sp>
      <p:sp>
        <p:nvSpPr>
          <p:cNvPr id="7" name="Rectangle 4"/>
          <p:cNvSpPr/>
          <p:nvPr/>
        </p:nvSpPr>
        <p:spPr>
          <a:xfrm>
            <a:off x="846102" y="5703916"/>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2"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2"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8" name="Rectangle 5"/>
          <p:cNvSpPr/>
          <p:nvPr/>
        </p:nvSpPr>
        <p:spPr>
          <a:xfrm>
            <a:off x="8667177" y="5703916"/>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15186034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subTitle" idx="4294967295"/>
          </p:nvPr>
        </p:nvSpPr>
        <p:spPr>
          <a:xfrm>
            <a:off x="1112364" y="2424511"/>
            <a:ext cx="9825453" cy="3136414"/>
          </a:xfrm>
          <a:solidFill>
            <a:schemeClr val="bg1"/>
          </a:solidFill>
        </p:spPr>
        <p:txBody>
          <a:bodyPr>
            <a:noAutofit/>
          </a:bodyPr>
          <a:lstStyle/>
          <a:p>
            <a:pPr algn="l" eaLnBrk="1" hangingPunct="1"/>
            <a:r>
              <a:rPr lang="es-MX" altLang="es-MX" sz="3200" b="1" dirty="0">
                <a:solidFill>
                  <a:srgbClr val="0070C0"/>
                </a:solidFill>
                <a:latin typeface="Times New Roman" panose="02020603050405020304" pitchFamily="18" charset="0"/>
                <a:cs typeface="Times New Roman" panose="02020603050405020304" pitchFamily="18" charset="0"/>
              </a:rPr>
              <a:t>1.2.1.1 Conceptos :</a:t>
            </a:r>
            <a:r>
              <a:rPr lang="es-MX" altLang="es-MX" sz="3200" b="1" dirty="0">
                <a:solidFill>
                  <a:srgbClr val="0070C0"/>
                </a:solidFill>
                <a:latin typeface="Times New Roman" panose="02020603050405020304" pitchFamily="18" charset="0"/>
                <a:cs typeface="Times New Roman" panose="02020603050405020304" pitchFamily="18" charset="0"/>
                <a:hlinkClick r:id="rId3" action="ppaction://hlinksldjump"/>
              </a:rPr>
              <a:t>bienes</a:t>
            </a:r>
            <a:r>
              <a:rPr lang="es-MX" altLang="es-MX" sz="3200" b="1" dirty="0">
                <a:solidFill>
                  <a:srgbClr val="0070C0"/>
                </a:solidFill>
                <a:latin typeface="Times New Roman" panose="02020603050405020304" pitchFamily="18" charset="0"/>
                <a:cs typeface="Times New Roman" panose="02020603050405020304" pitchFamily="18" charset="0"/>
              </a:rPr>
              <a:t>, </a:t>
            </a:r>
            <a:r>
              <a:rPr lang="es-MX" altLang="es-MX" sz="3200" b="1" dirty="0">
                <a:solidFill>
                  <a:srgbClr val="0070C0"/>
                </a:solidFill>
                <a:latin typeface="Times New Roman" panose="02020603050405020304" pitchFamily="18" charset="0"/>
                <a:cs typeface="Times New Roman" panose="02020603050405020304" pitchFamily="18" charset="0"/>
                <a:hlinkClick r:id="rId4" action="ppaction://hlinksldjump"/>
              </a:rPr>
              <a:t>derechos</a:t>
            </a:r>
            <a:r>
              <a:rPr lang="es-MX" altLang="es-MX" sz="3200" b="1" dirty="0">
                <a:solidFill>
                  <a:srgbClr val="0070C0"/>
                </a:solidFill>
                <a:latin typeface="Times New Roman" panose="02020603050405020304" pitchFamily="18" charset="0"/>
                <a:cs typeface="Times New Roman" panose="02020603050405020304" pitchFamily="18" charset="0"/>
              </a:rPr>
              <a:t>, </a:t>
            </a:r>
            <a:r>
              <a:rPr lang="es-MX" altLang="es-MX" sz="3200" b="1" dirty="0">
                <a:solidFill>
                  <a:srgbClr val="0070C0"/>
                </a:solidFill>
                <a:latin typeface="Times New Roman" panose="02020603050405020304" pitchFamily="18" charset="0"/>
                <a:cs typeface="Times New Roman" panose="02020603050405020304" pitchFamily="18" charset="0"/>
                <a:hlinkClick r:id="rId5" action="ppaction://hlinksldjump"/>
              </a:rPr>
              <a:t>obligaciones y patrimonio</a:t>
            </a:r>
            <a:r>
              <a:rPr lang="es-MX" altLang="es-MX" sz="3200" b="1" dirty="0">
                <a:solidFill>
                  <a:srgbClr val="0070C0"/>
                </a:solidFill>
                <a:latin typeface="Times New Roman" panose="02020603050405020304" pitchFamily="18" charset="0"/>
                <a:cs typeface="Times New Roman" panose="02020603050405020304" pitchFamily="18" charset="0"/>
              </a:rPr>
              <a:t>.</a:t>
            </a:r>
          </a:p>
          <a:p>
            <a:pPr algn="l" eaLnBrk="1" hangingPunct="1"/>
            <a:r>
              <a:rPr lang="es-MX" altLang="es-MX" sz="3200" b="1" dirty="0">
                <a:solidFill>
                  <a:srgbClr val="0070C0"/>
                </a:solidFill>
                <a:latin typeface="Times New Roman" panose="02020603050405020304" pitchFamily="18" charset="0"/>
                <a:cs typeface="Times New Roman" panose="02020603050405020304" pitchFamily="18" charset="0"/>
              </a:rPr>
              <a:t>1.2.1.2. Cuentas de balance: </a:t>
            </a:r>
            <a:r>
              <a:rPr lang="es-MX" altLang="es-MX" sz="3200" b="1" dirty="0">
                <a:solidFill>
                  <a:srgbClr val="0070C0"/>
                </a:solidFill>
                <a:latin typeface="Times New Roman" panose="02020603050405020304" pitchFamily="18" charset="0"/>
                <a:cs typeface="Times New Roman" panose="02020603050405020304" pitchFamily="18" charset="0"/>
                <a:hlinkClick r:id="rId6" action="ppaction://hlinksldjump"/>
              </a:rPr>
              <a:t>activo</a:t>
            </a:r>
            <a:r>
              <a:rPr lang="es-MX" altLang="es-MX" sz="3200" b="1" dirty="0">
                <a:solidFill>
                  <a:srgbClr val="0070C0"/>
                </a:solidFill>
                <a:latin typeface="Times New Roman" panose="02020603050405020304" pitchFamily="18" charset="0"/>
                <a:cs typeface="Times New Roman" panose="02020603050405020304" pitchFamily="18" charset="0"/>
              </a:rPr>
              <a:t>, </a:t>
            </a:r>
            <a:r>
              <a:rPr lang="es-MX" altLang="es-MX" sz="3200" b="1" dirty="0">
                <a:solidFill>
                  <a:srgbClr val="0070C0"/>
                </a:solidFill>
                <a:latin typeface="Times New Roman" panose="02020603050405020304" pitchFamily="18" charset="0"/>
                <a:cs typeface="Times New Roman" panose="02020603050405020304" pitchFamily="18" charset="0"/>
                <a:hlinkClick r:id="rId7" action="ppaction://hlinksldjump"/>
              </a:rPr>
              <a:t>pasivo</a:t>
            </a:r>
            <a:r>
              <a:rPr lang="es-MX" altLang="es-MX" sz="3200" b="1" dirty="0">
                <a:solidFill>
                  <a:srgbClr val="0070C0"/>
                </a:solidFill>
                <a:latin typeface="Times New Roman" panose="02020603050405020304" pitchFamily="18" charset="0"/>
                <a:cs typeface="Times New Roman" panose="02020603050405020304" pitchFamily="18" charset="0"/>
              </a:rPr>
              <a:t> y </a:t>
            </a:r>
            <a:r>
              <a:rPr lang="es-MX" altLang="es-MX" sz="3200" b="1" dirty="0">
                <a:solidFill>
                  <a:srgbClr val="0070C0"/>
                </a:solidFill>
                <a:latin typeface="Times New Roman" panose="02020603050405020304" pitchFamily="18" charset="0"/>
                <a:cs typeface="Times New Roman" panose="02020603050405020304" pitchFamily="18" charset="0"/>
                <a:hlinkClick r:id="rId8" action="ppaction://hlinksldjump"/>
              </a:rPr>
              <a:t>capital</a:t>
            </a:r>
            <a:r>
              <a:rPr lang="es-MX" altLang="es-MX" sz="3200" b="1" dirty="0">
                <a:solidFill>
                  <a:srgbClr val="0070C0"/>
                </a:solidFill>
                <a:latin typeface="Times New Roman" panose="02020603050405020304" pitchFamily="18" charset="0"/>
                <a:cs typeface="Times New Roman" panose="02020603050405020304" pitchFamily="18" charset="0"/>
              </a:rPr>
              <a:t>.</a:t>
            </a:r>
          </a:p>
          <a:p>
            <a:pPr algn="l" eaLnBrk="1" hangingPunct="1"/>
            <a:r>
              <a:rPr lang="es-MX" altLang="es-MX" sz="3200" b="1" dirty="0">
                <a:solidFill>
                  <a:srgbClr val="0070C0"/>
                </a:solidFill>
                <a:latin typeface="Times New Roman" panose="02020603050405020304" pitchFamily="18" charset="0"/>
                <a:cs typeface="Times New Roman" panose="02020603050405020304" pitchFamily="18" charset="0"/>
              </a:rPr>
              <a:t>1.2.1.3. </a:t>
            </a:r>
            <a:r>
              <a:rPr lang="es-MX" altLang="es-MX" sz="3200" b="1" dirty="0">
                <a:solidFill>
                  <a:srgbClr val="0070C0"/>
                </a:solidFill>
                <a:latin typeface="Times New Roman" panose="02020603050405020304" pitchFamily="18" charset="0"/>
                <a:cs typeface="Times New Roman" panose="02020603050405020304" pitchFamily="18" charset="0"/>
                <a:hlinkClick r:id="rId9" action="ppaction://hlinksldjump"/>
              </a:rPr>
              <a:t>Estructura del balance general</a:t>
            </a:r>
            <a:r>
              <a:rPr lang="es-MX" altLang="es-MX" sz="3200" b="1" dirty="0">
                <a:solidFill>
                  <a:srgbClr val="0070C0"/>
                </a:solidFill>
                <a:latin typeface="Times New Roman" panose="02020603050405020304" pitchFamily="18" charset="0"/>
                <a:cs typeface="Times New Roman" panose="02020603050405020304" pitchFamily="18" charset="0"/>
              </a:rPr>
              <a:t>.</a:t>
            </a:r>
          </a:p>
        </p:txBody>
      </p:sp>
      <p:sp>
        <p:nvSpPr>
          <p:cNvPr id="6" name="Rectangle 5"/>
          <p:cNvSpPr/>
          <p:nvPr/>
        </p:nvSpPr>
        <p:spPr>
          <a:xfrm>
            <a:off x="1036321" y="492491"/>
            <a:ext cx="11483927"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7" name="Rectangle 6"/>
          <p:cNvSpPr/>
          <p:nvPr/>
        </p:nvSpPr>
        <p:spPr>
          <a:xfrm>
            <a:off x="2537851" y="1180979"/>
            <a:ext cx="6974480" cy="769441"/>
          </a:xfrm>
          <a:prstGeom prst="rect">
            <a:avLst/>
          </a:prstGeom>
          <a:solidFill>
            <a:schemeClr val="bg1"/>
          </a:solidFill>
        </p:spPr>
        <p:txBody>
          <a:bodyPr wrap="square" lIns="91440" tIns="45720" rIns="91440" bIns="45720">
            <a:spAutoFit/>
          </a:bodyPr>
          <a:lstStyle/>
          <a:p>
            <a:pPr algn="ctr"/>
            <a:r>
              <a:rPr lang="es-VE" sz="4400" b="1" dirty="0">
                <a:ln w="22225">
                  <a:solidFill>
                    <a:srgbClr val="0070C0"/>
                  </a:solidFill>
                  <a:prstDash val="solid"/>
                </a:ln>
                <a:solidFill>
                  <a:srgbClr val="0070C0"/>
                </a:solidFill>
              </a:rPr>
              <a:t>1.2.1 BALANCE GENERAL</a:t>
            </a:r>
            <a:endParaRPr lang="en-US" sz="4400" b="1" dirty="0">
              <a:ln w="22225">
                <a:solidFill>
                  <a:srgbClr val="0070C0"/>
                </a:solidFill>
                <a:prstDash val="solid"/>
              </a:ln>
              <a:solidFill>
                <a:srgbClr val="0070C0"/>
              </a:solidFill>
            </a:endParaRPr>
          </a:p>
        </p:txBody>
      </p:sp>
      <p:sp>
        <p:nvSpPr>
          <p:cNvPr id="10" name="Rectangle 4"/>
          <p:cNvSpPr/>
          <p:nvPr/>
        </p:nvSpPr>
        <p:spPr>
          <a:xfrm>
            <a:off x="858981" y="5703916"/>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10"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10"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1" name="Rectangle 5"/>
          <p:cNvSpPr/>
          <p:nvPr/>
        </p:nvSpPr>
        <p:spPr>
          <a:xfrm>
            <a:off x="8667177" y="5703916"/>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11"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11"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11"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95054910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subTitle" idx="4294967295"/>
          </p:nvPr>
        </p:nvSpPr>
        <p:spPr>
          <a:xfrm>
            <a:off x="1036321" y="2982120"/>
            <a:ext cx="9601196" cy="1224609"/>
          </a:xfrm>
          <a:solidFill>
            <a:schemeClr val="bg1"/>
          </a:solidFill>
        </p:spPr>
        <p:txBody>
          <a:bodyPr/>
          <a:lstStyle/>
          <a:p>
            <a:pPr eaLnBrk="1" hangingPunct="1"/>
            <a:r>
              <a:rPr lang="es-MX" altLang="es-MX" dirty="0">
                <a:latin typeface="Times New Roman" panose="02020603050405020304" pitchFamily="18" charset="0"/>
                <a:cs typeface="Times New Roman" panose="02020603050405020304" pitchFamily="18" charset="0"/>
              </a:rPr>
              <a:t>Lo adquirido por la empresa.</a:t>
            </a:r>
          </a:p>
          <a:p>
            <a:pPr eaLnBrk="1" hangingPunct="1"/>
            <a:r>
              <a:rPr lang="es-MX" altLang="es-MX" sz="2700" dirty="0">
                <a:latin typeface="Times New Roman" panose="02020603050405020304" pitchFamily="18" charset="0"/>
                <a:cs typeface="Times New Roman" panose="02020603050405020304" pitchFamily="18" charset="0"/>
              </a:rPr>
              <a:t>(Terrenos, edificios, muebles, </a:t>
            </a:r>
            <a:r>
              <a:rPr lang="es-MX" altLang="es-MX" sz="2700" dirty="0" err="1">
                <a:latin typeface="Times New Roman" panose="02020603050405020304" pitchFamily="18" charset="0"/>
                <a:cs typeface="Times New Roman" panose="02020603050405020304" pitchFamily="18" charset="0"/>
              </a:rPr>
              <a:t>etc</a:t>
            </a:r>
            <a:r>
              <a:rPr lang="es-MX" altLang="es-MX" sz="2700" dirty="0">
                <a:latin typeface="Times New Roman" panose="02020603050405020304" pitchFamily="18" charset="0"/>
                <a:cs typeface="Times New Roman" panose="02020603050405020304" pitchFamily="18" charset="0"/>
              </a:rPr>
              <a:t> </a:t>
            </a:r>
            <a:r>
              <a:rPr lang="es-MX" altLang="es-MX" dirty="0" smtClean="0">
                <a:latin typeface="Times New Roman" panose="02020603050405020304" pitchFamily="18" charset="0"/>
                <a:cs typeface="Times New Roman" panose="02020603050405020304" pitchFamily="18" charset="0"/>
              </a:rPr>
              <a:t>).</a:t>
            </a:r>
            <a:endParaRPr lang="es-MX" altLang="es-MX" dirty="0">
              <a:latin typeface="Times New Roman" panose="02020603050405020304" pitchFamily="18" charset="0"/>
              <a:cs typeface="Times New Roman" panose="02020603050405020304" pitchFamily="18" charset="0"/>
            </a:endParaRPr>
          </a:p>
        </p:txBody>
      </p:sp>
      <p:sp>
        <p:nvSpPr>
          <p:cNvPr id="8" name="Rectangle 7"/>
          <p:cNvSpPr/>
          <p:nvPr/>
        </p:nvSpPr>
        <p:spPr>
          <a:xfrm>
            <a:off x="1036321" y="492491"/>
            <a:ext cx="11483927"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10" name="Rectangle 9"/>
          <p:cNvSpPr/>
          <p:nvPr/>
        </p:nvSpPr>
        <p:spPr>
          <a:xfrm>
            <a:off x="1235614" y="1202587"/>
            <a:ext cx="9720772" cy="1015663"/>
          </a:xfrm>
          <a:prstGeom prst="rect">
            <a:avLst/>
          </a:prstGeom>
          <a:solidFill>
            <a:schemeClr val="bg1"/>
          </a:solidFill>
        </p:spPr>
        <p:txBody>
          <a:bodyPr wrap="square" lIns="91440" tIns="45720" rIns="91440" bIns="45720">
            <a:spAutoFit/>
          </a:bodyPr>
          <a:lstStyle/>
          <a:p>
            <a:pPr algn="ctr"/>
            <a:r>
              <a:rPr lang="es-VE" sz="6000" b="1" dirty="0">
                <a:ln w="22225">
                  <a:solidFill>
                    <a:srgbClr val="0070C0"/>
                  </a:solidFill>
                  <a:prstDash val="solid"/>
                </a:ln>
                <a:solidFill>
                  <a:schemeClr val="accent1">
                    <a:lumMod val="40000"/>
                    <a:lumOff val="60000"/>
                  </a:schemeClr>
                </a:solidFill>
              </a:rPr>
              <a:t>Bienes</a:t>
            </a:r>
            <a:endParaRPr lang="en-US" sz="6000" b="1" dirty="0">
              <a:ln w="22225">
                <a:solidFill>
                  <a:srgbClr val="0070C0"/>
                </a:solidFill>
                <a:prstDash val="solid"/>
              </a:ln>
              <a:solidFill>
                <a:schemeClr val="accent1">
                  <a:lumMod val="40000"/>
                  <a:lumOff val="60000"/>
                </a:schemeClr>
              </a:solidFill>
            </a:endParaRPr>
          </a:p>
        </p:txBody>
      </p:sp>
      <p:sp>
        <p:nvSpPr>
          <p:cNvPr id="13" name="Rectangle 12"/>
          <p:cNvSpPr/>
          <p:nvPr/>
        </p:nvSpPr>
        <p:spPr>
          <a:xfrm>
            <a:off x="4673614" y="5700581"/>
            <a:ext cx="2840235" cy="646986"/>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s-VE"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Balance General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4" name="Rectangle 4"/>
          <p:cNvSpPr/>
          <p:nvPr/>
        </p:nvSpPr>
        <p:spPr>
          <a:xfrm>
            <a:off x="858981" y="5703916"/>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5" name="Rectangle 5"/>
          <p:cNvSpPr/>
          <p:nvPr/>
        </p:nvSpPr>
        <p:spPr>
          <a:xfrm>
            <a:off x="8667177" y="5703916"/>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pic>
        <p:nvPicPr>
          <p:cNvPr id="2050" name="Picture 2" descr="Imagen relacionad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53655" y="2990568"/>
            <a:ext cx="3217496" cy="1889163"/>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8667177" y="4838239"/>
            <a:ext cx="2137124" cy="230832"/>
          </a:xfrm>
          <a:prstGeom prst="rect">
            <a:avLst/>
          </a:prstGeom>
        </p:spPr>
        <p:txBody>
          <a:bodyPr wrap="none">
            <a:spAutoFit/>
          </a:bodyPr>
          <a:lstStyle/>
          <a:p>
            <a:r>
              <a:rPr lang="es-MX" sz="900" dirty="0"/>
              <a:t>http://cambriancat.blogspot.mx/2014/03/</a:t>
            </a:r>
          </a:p>
        </p:txBody>
      </p:sp>
    </p:spTree>
    <p:extLst>
      <p:ext uri="{BB962C8B-B14F-4D97-AF65-F5344CB8AC3E}">
        <p14:creationId xmlns:p14="http://schemas.microsoft.com/office/powerpoint/2010/main" val="25702213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585567" y="2525483"/>
            <a:ext cx="7169247" cy="3071103"/>
          </a:xfrm>
          <a:solidFill>
            <a:schemeClr val="bg1"/>
          </a:solidFill>
        </p:spPr>
        <p:txBody>
          <a:bodyPr>
            <a:normAutofit/>
          </a:bodyPr>
          <a:lstStyle/>
          <a:p>
            <a:pPr eaLnBrk="1" hangingPunct="1">
              <a:lnSpc>
                <a:spcPct val="90000"/>
              </a:lnSpc>
            </a:pPr>
            <a:endParaRPr lang="es-MX" altLang="es-MX" sz="2800" dirty="0">
              <a:latin typeface="Times New Roman" panose="02020603050405020304" pitchFamily="18" charset="0"/>
              <a:cs typeface="Times New Roman" panose="02020603050405020304" pitchFamily="18" charset="0"/>
            </a:endParaRPr>
          </a:p>
          <a:p>
            <a:pPr algn="just" eaLnBrk="1" hangingPunct="1">
              <a:lnSpc>
                <a:spcPct val="90000"/>
              </a:lnSpc>
            </a:pPr>
            <a:r>
              <a:rPr lang="es-MX" altLang="es-MX" sz="2800" dirty="0">
                <a:latin typeface="Times New Roman" panose="02020603050405020304" pitchFamily="18" charset="0"/>
                <a:cs typeface="Times New Roman" panose="02020603050405020304" pitchFamily="18" charset="0"/>
              </a:rPr>
              <a:t>Facultad de obrar o exigir todo lo que una autoridad o ley establece a nuestro favor</a:t>
            </a:r>
            <a:r>
              <a:rPr lang="es-MX" altLang="es-MX" sz="2800" dirty="0" smtClean="0">
                <a:latin typeface="Times New Roman" panose="02020603050405020304" pitchFamily="18" charset="0"/>
                <a:cs typeface="Times New Roman" panose="02020603050405020304" pitchFamily="18" charset="0"/>
              </a:rPr>
              <a:t>.</a:t>
            </a:r>
            <a:endParaRPr lang="es-MX" altLang="es-MX" sz="2800" dirty="0">
              <a:latin typeface="Times New Roman" panose="02020603050405020304" pitchFamily="18" charset="0"/>
              <a:cs typeface="Times New Roman" panose="02020603050405020304" pitchFamily="18" charset="0"/>
            </a:endParaRPr>
          </a:p>
          <a:p>
            <a:pPr algn="just" eaLnBrk="1" hangingPunct="1">
              <a:lnSpc>
                <a:spcPct val="90000"/>
              </a:lnSpc>
            </a:pPr>
            <a:r>
              <a:rPr lang="es-MX" altLang="es-MX" sz="2800" dirty="0">
                <a:latin typeface="Times New Roman" panose="02020603050405020304" pitchFamily="18" charset="0"/>
                <a:cs typeface="Times New Roman" panose="02020603050405020304" pitchFamily="18" charset="0"/>
              </a:rPr>
              <a:t>Acción que se tiene sobre una persona o cosa por lo que se puede hacer o exigir algo.</a:t>
            </a:r>
          </a:p>
        </p:txBody>
      </p:sp>
      <p:sp>
        <p:nvSpPr>
          <p:cNvPr id="6" name="Rectangle 5"/>
          <p:cNvSpPr/>
          <p:nvPr/>
        </p:nvSpPr>
        <p:spPr>
          <a:xfrm>
            <a:off x="1036321" y="492491"/>
            <a:ext cx="11483927"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7" name="Rectangle 6"/>
          <p:cNvSpPr/>
          <p:nvPr/>
        </p:nvSpPr>
        <p:spPr>
          <a:xfrm>
            <a:off x="1036321" y="1216599"/>
            <a:ext cx="9720772" cy="1107996"/>
          </a:xfrm>
          <a:prstGeom prst="rect">
            <a:avLst/>
          </a:prstGeom>
          <a:solidFill>
            <a:schemeClr val="bg1"/>
          </a:solidFill>
        </p:spPr>
        <p:txBody>
          <a:bodyPr wrap="square" lIns="91440" tIns="45720" rIns="91440" bIns="45720">
            <a:spAutoFit/>
          </a:bodyPr>
          <a:lstStyle/>
          <a:p>
            <a:pPr algn="ctr"/>
            <a:r>
              <a:rPr lang="es-VE" sz="6600" b="1" dirty="0">
                <a:ln w="22225">
                  <a:solidFill>
                    <a:srgbClr val="0070C0"/>
                  </a:solidFill>
                  <a:prstDash val="solid"/>
                </a:ln>
                <a:solidFill>
                  <a:schemeClr val="accent1">
                    <a:lumMod val="40000"/>
                    <a:lumOff val="60000"/>
                  </a:schemeClr>
                </a:solidFill>
              </a:rPr>
              <a:t>Derechos</a:t>
            </a:r>
            <a:endParaRPr lang="en-US" sz="6600" b="1" dirty="0">
              <a:ln w="22225">
                <a:solidFill>
                  <a:srgbClr val="0070C0"/>
                </a:solidFill>
                <a:prstDash val="solid"/>
              </a:ln>
              <a:solidFill>
                <a:schemeClr val="accent1">
                  <a:lumMod val="40000"/>
                  <a:lumOff val="60000"/>
                </a:schemeClr>
              </a:solidFill>
            </a:endParaRPr>
          </a:p>
        </p:txBody>
      </p:sp>
      <p:sp>
        <p:nvSpPr>
          <p:cNvPr id="11" name="Rectangle 10"/>
          <p:cNvSpPr/>
          <p:nvPr/>
        </p:nvSpPr>
        <p:spPr>
          <a:xfrm>
            <a:off x="4667489" y="5703916"/>
            <a:ext cx="2840235" cy="646986"/>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s-VE"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Balance General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8" name="Rectangle 4"/>
          <p:cNvSpPr/>
          <p:nvPr/>
        </p:nvSpPr>
        <p:spPr>
          <a:xfrm>
            <a:off x="858981" y="5703916"/>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2" name="Rectangle 5"/>
          <p:cNvSpPr/>
          <p:nvPr/>
        </p:nvSpPr>
        <p:spPr>
          <a:xfrm>
            <a:off x="8667177" y="5703916"/>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pic>
        <p:nvPicPr>
          <p:cNvPr id="3074" name="Picture 2" descr="Resultado de imagen para derechos y debere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44498" y="2781666"/>
            <a:ext cx="2266950" cy="1466851"/>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8411980" y="4279616"/>
            <a:ext cx="2795958" cy="230832"/>
          </a:xfrm>
          <a:prstGeom prst="rect">
            <a:avLst/>
          </a:prstGeom>
        </p:spPr>
        <p:txBody>
          <a:bodyPr wrap="none">
            <a:spAutoFit/>
          </a:bodyPr>
          <a:lstStyle/>
          <a:p>
            <a:r>
              <a:rPr lang="es-MX" sz="900" dirty="0"/>
              <a:t>http://tecnologiasaludocupacionalyambiental.blogspot.mx</a:t>
            </a:r>
          </a:p>
        </p:txBody>
      </p:sp>
    </p:spTree>
    <p:extLst>
      <p:ext uri="{BB962C8B-B14F-4D97-AF65-F5344CB8AC3E}">
        <p14:creationId xmlns:p14="http://schemas.microsoft.com/office/powerpoint/2010/main" val="231918378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036321" y="1325897"/>
            <a:ext cx="9601196" cy="1303867"/>
          </a:xfrm>
          <a:solidFill>
            <a:schemeClr val="bg1"/>
          </a:solidFill>
        </p:spPr>
        <p:txBody>
          <a:bodyPr/>
          <a:lstStyle/>
          <a:p>
            <a:pPr algn="l" eaLnBrk="1" hangingPunct="1">
              <a:defRPr/>
            </a:pPr>
            <a:r>
              <a:rPr lang="es-MX" altLang="es-MX" dirty="0">
                <a:solidFill>
                  <a:srgbClr val="0070C0"/>
                </a:solidFill>
                <a:latin typeface="Times New Roman" panose="02020603050405020304" pitchFamily="18" charset="0"/>
                <a:cs typeface="Times New Roman" panose="02020603050405020304" pitchFamily="18" charset="0"/>
              </a:rPr>
              <a:t>Obligación</a:t>
            </a:r>
          </a:p>
        </p:txBody>
      </p:sp>
      <p:sp>
        <p:nvSpPr>
          <p:cNvPr id="26627" name="Rectangle 3"/>
          <p:cNvSpPr>
            <a:spLocks noGrp="1" noChangeArrowheads="1"/>
          </p:cNvSpPr>
          <p:nvPr>
            <p:ph idx="1"/>
          </p:nvPr>
        </p:nvSpPr>
        <p:spPr>
          <a:xfrm>
            <a:off x="1281334" y="2268140"/>
            <a:ext cx="4899658" cy="3318936"/>
          </a:xfrm>
        </p:spPr>
        <p:txBody>
          <a:bodyPr>
            <a:noAutofit/>
          </a:bodyPr>
          <a:lstStyle/>
          <a:p>
            <a:pPr marL="0" indent="0" eaLnBrk="1" hangingPunct="1">
              <a:buNone/>
            </a:pPr>
            <a:r>
              <a:rPr lang="es-MX" altLang="es-MX" sz="2800" dirty="0">
                <a:latin typeface="Times New Roman" panose="02020603050405020304" pitchFamily="18" charset="0"/>
                <a:cs typeface="Times New Roman" panose="02020603050405020304" pitchFamily="18" charset="0"/>
              </a:rPr>
              <a:t>Documento en que ese reconoce una deuda y que se tiene qué pagar.</a:t>
            </a:r>
          </a:p>
          <a:p>
            <a:pPr marL="0" indent="0" eaLnBrk="1" hangingPunct="1">
              <a:buNone/>
            </a:pPr>
            <a:endParaRPr lang="es-MX" altLang="es-MX" sz="2800" dirty="0">
              <a:latin typeface="Times New Roman" panose="02020603050405020304" pitchFamily="18" charset="0"/>
              <a:cs typeface="Times New Roman" panose="02020603050405020304" pitchFamily="18" charset="0"/>
            </a:endParaRPr>
          </a:p>
          <a:p>
            <a:pPr marL="0" indent="0" eaLnBrk="1" hangingPunct="1">
              <a:buNone/>
            </a:pPr>
            <a:endParaRPr lang="es-MX" altLang="es-MX" sz="2800" dirty="0">
              <a:latin typeface="Times New Roman" panose="02020603050405020304" pitchFamily="18" charset="0"/>
              <a:cs typeface="Times New Roman" panose="02020603050405020304" pitchFamily="18" charset="0"/>
            </a:endParaRPr>
          </a:p>
          <a:p>
            <a:pPr marL="0" indent="0" eaLnBrk="1" hangingPunct="1">
              <a:buNone/>
            </a:pPr>
            <a:r>
              <a:rPr lang="es-MX" altLang="es-MX" sz="2800" dirty="0" smtClean="0">
                <a:latin typeface="Times New Roman" panose="02020603050405020304" pitchFamily="18" charset="0"/>
                <a:cs typeface="Times New Roman" panose="02020603050405020304" pitchFamily="18" charset="0"/>
              </a:rPr>
              <a:t>Bienes </a:t>
            </a:r>
            <a:r>
              <a:rPr lang="es-MX" altLang="es-MX" sz="2800" dirty="0">
                <a:latin typeface="Times New Roman" panose="02020603050405020304" pitchFamily="18" charset="0"/>
                <a:cs typeface="Times New Roman" panose="02020603050405020304" pitchFamily="18" charset="0"/>
              </a:rPr>
              <a:t>propios de la empresa.</a:t>
            </a:r>
          </a:p>
        </p:txBody>
      </p:sp>
      <p:sp>
        <p:nvSpPr>
          <p:cNvPr id="6" name="Rectangle 5"/>
          <p:cNvSpPr/>
          <p:nvPr/>
        </p:nvSpPr>
        <p:spPr>
          <a:xfrm>
            <a:off x="1036321" y="492491"/>
            <a:ext cx="11483927"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7" name="Rectangle 2"/>
          <p:cNvSpPr txBox="1">
            <a:spLocks noChangeArrowheads="1"/>
          </p:cNvSpPr>
          <p:nvPr/>
        </p:nvSpPr>
        <p:spPr>
          <a:xfrm>
            <a:off x="1281334" y="3685300"/>
            <a:ext cx="9601196" cy="13038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r>
              <a:rPr lang="es-MX" altLang="es-MX" dirty="0">
                <a:solidFill>
                  <a:srgbClr val="0070C0"/>
                </a:solidFill>
                <a:latin typeface="Times New Roman" panose="02020603050405020304" pitchFamily="18" charset="0"/>
                <a:cs typeface="Times New Roman" panose="02020603050405020304" pitchFamily="18" charset="0"/>
              </a:rPr>
              <a:t>Patrimonio</a:t>
            </a:r>
          </a:p>
        </p:txBody>
      </p:sp>
      <p:sp>
        <p:nvSpPr>
          <p:cNvPr id="11" name="Rectangle 10"/>
          <p:cNvSpPr/>
          <p:nvPr/>
        </p:nvSpPr>
        <p:spPr>
          <a:xfrm>
            <a:off x="4667489" y="5703916"/>
            <a:ext cx="2840235" cy="646986"/>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s-VE"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Balance General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2" name="Rectangle 4"/>
          <p:cNvSpPr/>
          <p:nvPr/>
        </p:nvSpPr>
        <p:spPr>
          <a:xfrm>
            <a:off x="858981" y="5703916"/>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3" name="Rectangle 5"/>
          <p:cNvSpPr/>
          <p:nvPr/>
        </p:nvSpPr>
        <p:spPr>
          <a:xfrm>
            <a:off x="8667177" y="5703916"/>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pic>
        <p:nvPicPr>
          <p:cNvPr id="4098" name="Picture 2" descr="Resultado de imagen para deuda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98577" y="1406355"/>
            <a:ext cx="3352461" cy="1785253"/>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7532929" y="3144314"/>
            <a:ext cx="1997663" cy="230832"/>
          </a:xfrm>
          <a:prstGeom prst="rect">
            <a:avLst/>
          </a:prstGeom>
        </p:spPr>
        <p:txBody>
          <a:bodyPr wrap="none">
            <a:spAutoFit/>
          </a:bodyPr>
          <a:lstStyle/>
          <a:p>
            <a:r>
              <a:rPr lang="es-MX" sz="900" dirty="0"/>
              <a:t>http://www.libertadyprogresonline.org/</a:t>
            </a:r>
          </a:p>
        </p:txBody>
      </p:sp>
      <p:pic>
        <p:nvPicPr>
          <p:cNvPr id="4100" name="Picture 4" descr="Resultado de imagen para patrimonio"/>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14459" r="24609"/>
          <a:stretch/>
        </p:blipFill>
        <p:spPr bwMode="auto">
          <a:xfrm>
            <a:off x="8608852" y="3706158"/>
            <a:ext cx="1791752" cy="1526321"/>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8035631" y="5237365"/>
            <a:ext cx="2989921" cy="230832"/>
          </a:xfrm>
          <a:prstGeom prst="rect">
            <a:avLst/>
          </a:prstGeom>
        </p:spPr>
        <p:txBody>
          <a:bodyPr wrap="none">
            <a:spAutoFit/>
          </a:bodyPr>
          <a:lstStyle/>
          <a:p>
            <a:r>
              <a:rPr lang="es-MX" sz="900" dirty="0"/>
              <a:t>https://es.slideshare.net/kimberlywp/el-patrimonio-41578588</a:t>
            </a:r>
          </a:p>
        </p:txBody>
      </p:sp>
    </p:spTree>
    <p:extLst>
      <p:ext uri="{BB962C8B-B14F-4D97-AF65-F5344CB8AC3E}">
        <p14:creationId xmlns:p14="http://schemas.microsoft.com/office/powerpoint/2010/main" val="348641205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a:xfrm>
            <a:off x="1287008" y="2595490"/>
            <a:ext cx="5465484" cy="1906172"/>
          </a:xfrm>
          <a:solidFill>
            <a:schemeClr val="bg1"/>
          </a:solidFill>
        </p:spPr>
        <p:txBody>
          <a:bodyPr>
            <a:normAutofit fontScale="85000" lnSpcReduction="20000"/>
          </a:bodyPr>
          <a:lstStyle/>
          <a:p>
            <a:pPr marL="0" indent="0" algn="just" eaLnBrk="1" hangingPunct="1">
              <a:buNone/>
            </a:pPr>
            <a:r>
              <a:rPr lang="es-MX" altLang="es-MX" sz="2800" dirty="0">
                <a:latin typeface="Times New Roman" panose="02020603050405020304" pitchFamily="18" charset="0"/>
                <a:cs typeface="Times New Roman" panose="02020603050405020304" pitchFamily="18" charset="0"/>
              </a:rPr>
              <a:t>El conjunto de bienes y derechos reales y personales sobre los que se tienen propiedad, así como cualquier costo o gasto incurrido con anterioridad a la fecha del balance, que debe ser aplicado a ingresos futuros.</a:t>
            </a:r>
          </a:p>
        </p:txBody>
      </p:sp>
      <p:sp>
        <p:nvSpPr>
          <p:cNvPr id="6" name="Rectangle 5"/>
          <p:cNvSpPr/>
          <p:nvPr/>
        </p:nvSpPr>
        <p:spPr>
          <a:xfrm>
            <a:off x="1036321" y="492491"/>
            <a:ext cx="11483927"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8" name="Rectangle 7"/>
          <p:cNvSpPr/>
          <p:nvPr/>
        </p:nvSpPr>
        <p:spPr>
          <a:xfrm>
            <a:off x="1036321" y="1297769"/>
            <a:ext cx="9720772" cy="1015663"/>
          </a:xfrm>
          <a:prstGeom prst="rect">
            <a:avLst/>
          </a:prstGeom>
          <a:solidFill>
            <a:schemeClr val="bg1"/>
          </a:solidFill>
        </p:spPr>
        <p:txBody>
          <a:bodyPr wrap="square" lIns="91440" tIns="45720" rIns="91440" bIns="45720">
            <a:spAutoFit/>
          </a:bodyPr>
          <a:lstStyle/>
          <a:p>
            <a:pPr algn="ctr"/>
            <a:r>
              <a:rPr lang="es-VE" sz="6000" b="1" dirty="0">
                <a:ln w="22225">
                  <a:solidFill>
                    <a:srgbClr val="0070C0"/>
                  </a:solidFill>
                  <a:prstDash val="solid"/>
                </a:ln>
                <a:solidFill>
                  <a:schemeClr val="accent1">
                    <a:lumMod val="40000"/>
                    <a:lumOff val="60000"/>
                  </a:schemeClr>
                </a:solidFill>
              </a:rPr>
              <a:t>Activos</a:t>
            </a:r>
            <a:endParaRPr lang="en-US" sz="6000" b="1" dirty="0">
              <a:ln w="22225">
                <a:solidFill>
                  <a:srgbClr val="0070C0"/>
                </a:solidFill>
                <a:prstDash val="solid"/>
              </a:ln>
              <a:solidFill>
                <a:schemeClr val="accent1">
                  <a:lumMod val="40000"/>
                  <a:lumOff val="60000"/>
                </a:schemeClr>
              </a:solidFill>
            </a:endParaRPr>
          </a:p>
        </p:txBody>
      </p:sp>
      <p:sp>
        <p:nvSpPr>
          <p:cNvPr id="12" name="Rectangle 10"/>
          <p:cNvSpPr/>
          <p:nvPr/>
        </p:nvSpPr>
        <p:spPr>
          <a:xfrm>
            <a:off x="4667489" y="5703916"/>
            <a:ext cx="2840235" cy="646986"/>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s-VE"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Balance General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3" name="Rectangle 4"/>
          <p:cNvSpPr/>
          <p:nvPr/>
        </p:nvSpPr>
        <p:spPr>
          <a:xfrm>
            <a:off x="858981" y="5703916"/>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4" name="Rectangle 5"/>
          <p:cNvSpPr/>
          <p:nvPr/>
        </p:nvSpPr>
        <p:spPr>
          <a:xfrm>
            <a:off x="8667177" y="5703916"/>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pic>
        <p:nvPicPr>
          <p:cNvPr id="5122" name="Picture 2" descr="Imagen relacionad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28791" y="2715459"/>
            <a:ext cx="2728302" cy="1786203"/>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6863861" y="4386246"/>
            <a:ext cx="6096000" cy="230832"/>
          </a:xfrm>
          <a:prstGeom prst="rect">
            <a:avLst/>
          </a:prstGeom>
        </p:spPr>
        <p:txBody>
          <a:bodyPr>
            <a:spAutoFit/>
          </a:bodyPr>
          <a:lstStyle/>
          <a:p>
            <a:r>
              <a:rPr lang="es-MX" sz="900" dirty="0"/>
              <a:t>https://www.emaze.com/@AWCFOLWZ/REORGANIZACI%C3%93N-DE-SOCIEDADES</a:t>
            </a:r>
          </a:p>
        </p:txBody>
      </p:sp>
    </p:spTree>
    <p:extLst>
      <p:ext uri="{BB962C8B-B14F-4D97-AF65-F5344CB8AC3E}">
        <p14:creationId xmlns:p14="http://schemas.microsoft.com/office/powerpoint/2010/main" val="338900107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1036321" y="2367142"/>
            <a:ext cx="7454704" cy="3174871"/>
          </a:xfrm>
        </p:spPr>
        <p:txBody>
          <a:bodyPr/>
          <a:lstStyle/>
          <a:p>
            <a:pPr marL="0" indent="0" eaLnBrk="1" hangingPunct="1">
              <a:buNone/>
            </a:pPr>
            <a:r>
              <a:rPr lang="es-MX" altLang="es-MX" dirty="0">
                <a:latin typeface="Times New Roman" panose="02020603050405020304" pitchFamily="18" charset="0"/>
                <a:cs typeface="Times New Roman" panose="02020603050405020304" pitchFamily="18" charset="0"/>
              </a:rPr>
              <a:t>Se clasifica en dos formas.</a:t>
            </a:r>
          </a:p>
          <a:p>
            <a:pPr eaLnBrk="1" hangingPunct="1"/>
            <a:endParaRPr lang="es-MX" altLang="es-MX" dirty="0">
              <a:latin typeface="Times New Roman" panose="02020603050405020304" pitchFamily="18" charset="0"/>
              <a:cs typeface="Times New Roman" panose="02020603050405020304" pitchFamily="18" charset="0"/>
            </a:endParaRPr>
          </a:p>
          <a:p>
            <a:pPr eaLnBrk="1" hangingPunct="1"/>
            <a:endParaRPr lang="es-MX" altLang="es-MX" dirty="0"/>
          </a:p>
        </p:txBody>
      </p:sp>
      <p:sp>
        <p:nvSpPr>
          <p:cNvPr id="6" name="Rectangle 5"/>
          <p:cNvSpPr/>
          <p:nvPr/>
        </p:nvSpPr>
        <p:spPr>
          <a:xfrm>
            <a:off x="1036321" y="492491"/>
            <a:ext cx="11483927"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7" name="Rectangle 6"/>
          <p:cNvSpPr/>
          <p:nvPr/>
        </p:nvSpPr>
        <p:spPr>
          <a:xfrm>
            <a:off x="1036321" y="1189577"/>
            <a:ext cx="9720772" cy="1015663"/>
          </a:xfrm>
          <a:prstGeom prst="rect">
            <a:avLst/>
          </a:prstGeom>
          <a:solidFill>
            <a:schemeClr val="bg1"/>
          </a:solidFill>
        </p:spPr>
        <p:txBody>
          <a:bodyPr wrap="square" lIns="91440" tIns="45720" rIns="91440" bIns="45720">
            <a:spAutoFit/>
          </a:bodyPr>
          <a:lstStyle/>
          <a:p>
            <a:pPr algn="ctr"/>
            <a:r>
              <a:rPr lang="es-VE" sz="6000" b="1" dirty="0">
                <a:ln w="22225">
                  <a:solidFill>
                    <a:srgbClr val="0070C0"/>
                  </a:solidFill>
                  <a:prstDash val="solid"/>
                </a:ln>
                <a:solidFill>
                  <a:schemeClr val="accent1">
                    <a:lumMod val="40000"/>
                    <a:lumOff val="60000"/>
                  </a:schemeClr>
                </a:solidFill>
              </a:rPr>
              <a:t>Activos</a:t>
            </a:r>
            <a:endParaRPr lang="en-US" sz="6000" b="1" dirty="0">
              <a:ln w="22225">
                <a:solidFill>
                  <a:srgbClr val="0070C0"/>
                </a:solidFill>
                <a:prstDash val="solid"/>
              </a:ln>
              <a:solidFill>
                <a:schemeClr val="accent1">
                  <a:lumMod val="40000"/>
                  <a:lumOff val="60000"/>
                </a:schemeClr>
              </a:solidFill>
            </a:endParaRPr>
          </a:p>
        </p:txBody>
      </p:sp>
      <p:sp>
        <p:nvSpPr>
          <p:cNvPr id="8" name="Rectangle 10"/>
          <p:cNvSpPr/>
          <p:nvPr/>
        </p:nvSpPr>
        <p:spPr>
          <a:xfrm>
            <a:off x="4667489" y="5703916"/>
            <a:ext cx="2840235" cy="646986"/>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s-VE"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Balance General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2" name="Rectangle 4"/>
          <p:cNvSpPr/>
          <p:nvPr/>
        </p:nvSpPr>
        <p:spPr>
          <a:xfrm>
            <a:off x="858981" y="5703916"/>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3" name="Rectangle 5"/>
          <p:cNvSpPr/>
          <p:nvPr/>
        </p:nvSpPr>
        <p:spPr>
          <a:xfrm>
            <a:off x="8667177" y="5703916"/>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pic>
        <p:nvPicPr>
          <p:cNvPr id="6146" name="Picture 2" descr="Resultado de imagen para activos fijos dibujo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13770" y="2623689"/>
            <a:ext cx="2981325" cy="1724025"/>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7857394" y="4347714"/>
            <a:ext cx="3463137" cy="230832"/>
          </a:xfrm>
          <a:prstGeom prst="rect">
            <a:avLst/>
          </a:prstGeom>
        </p:spPr>
        <p:txBody>
          <a:bodyPr wrap="square">
            <a:spAutoFit/>
          </a:bodyPr>
          <a:lstStyle/>
          <a:p>
            <a:r>
              <a:rPr lang="es-MX" sz="900" dirty="0"/>
              <a:t>https://www.emaze.com/@ACTORIWL/ACTIVOS-FINANCIEROS</a:t>
            </a:r>
          </a:p>
        </p:txBody>
      </p:sp>
      <p:graphicFrame>
        <p:nvGraphicFramePr>
          <p:cNvPr id="3" name="Diagrama 2"/>
          <p:cNvGraphicFramePr/>
          <p:nvPr>
            <p:extLst>
              <p:ext uri="{D42A27DB-BD31-4B8C-83A1-F6EECF244321}">
                <p14:modId xmlns:p14="http://schemas.microsoft.com/office/powerpoint/2010/main" val="85082863"/>
              </p:ext>
            </p:extLst>
          </p:nvPr>
        </p:nvGraphicFramePr>
        <p:xfrm>
          <a:off x="721946" y="2849700"/>
          <a:ext cx="6891286" cy="26923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7580585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sz="half" idx="1"/>
          </p:nvPr>
        </p:nvSpPr>
        <p:spPr>
          <a:xfrm>
            <a:off x="957072" y="1637501"/>
            <a:ext cx="6934200" cy="3074306"/>
          </a:xfrm>
        </p:spPr>
        <p:txBody>
          <a:bodyPr/>
          <a:lstStyle/>
          <a:p>
            <a:pPr eaLnBrk="1" hangingPunct="1">
              <a:lnSpc>
                <a:spcPct val="90000"/>
              </a:lnSpc>
            </a:pPr>
            <a:r>
              <a:rPr lang="es-ES_tradnl" altLang="es-MX" sz="3600" dirty="0">
                <a:latin typeface="Times New Roman" panose="02020603050405020304" pitchFamily="18" charset="0"/>
                <a:cs typeface="Times New Roman" panose="02020603050405020304" pitchFamily="18" charset="0"/>
              </a:rPr>
              <a:t>O</a:t>
            </a:r>
            <a:r>
              <a:rPr lang="es-ES_tradnl" altLang="es-MX" sz="3600" dirty="0" smtClean="0">
                <a:latin typeface="Times New Roman" panose="02020603050405020304" pitchFamily="18" charset="0"/>
                <a:cs typeface="Times New Roman" panose="02020603050405020304" pitchFamily="18" charset="0"/>
              </a:rPr>
              <a:t>tra </a:t>
            </a:r>
            <a:r>
              <a:rPr lang="es-ES_tradnl" altLang="es-MX" sz="3600" dirty="0">
                <a:latin typeface="Times New Roman" panose="02020603050405020304" pitchFamily="18" charset="0"/>
                <a:cs typeface="Times New Roman" panose="02020603050405020304" pitchFamily="18" charset="0"/>
              </a:rPr>
              <a:t>definición sería: </a:t>
            </a:r>
            <a:endParaRPr lang="es-ES_tradnl" altLang="es-MX" sz="3600" dirty="0" smtClean="0">
              <a:latin typeface="Times New Roman" panose="02020603050405020304" pitchFamily="18" charset="0"/>
              <a:cs typeface="Times New Roman" panose="02020603050405020304" pitchFamily="18" charset="0"/>
            </a:endParaRPr>
          </a:p>
          <a:p>
            <a:pPr marL="0" indent="0" eaLnBrk="1" hangingPunct="1">
              <a:lnSpc>
                <a:spcPct val="90000"/>
              </a:lnSpc>
              <a:buNone/>
            </a:pPr>
            <a:r>
              <a:rPr lang="es-ES_tradnl" altLang="es-MX" sz="3600" dirty="0" smtClean="0">
                <a:latin typeface="Times New Roman" panose="02020603050405020304" pitchFamily="18" charset="0"/>
                <a:cs typeface="Times New Roman" panose="02020603050405020304" pitchFamily="18" charset="0"/>
              </a:rPr>
              <a:t>Es </a:t>
            </a:r>
            <a:r>
              <a:rPr lang="es-ES_tradnl" altLang="es-MX" sz="3600" dirty="0">
                <a:latin typeface="Times New Roman" panose="02020603050405020304" pitchFamily="18" charset="0"/>
                <a:cs typeface="Times New Roman" panose="02020603050405020304" pitchFamily="18" charset="0"/>
              </a:rPr>
              <a:t>el conjunto de las actividades que nos ayuda a manejar los recursos financieros de una empresa para optimizar sus bienes.</a:t>
            </a:r>
            <a:endParaRPr lang="es-MX" altLang="es-MX" sz="3600" dirty="0">
              <a:latin typeface="Times New Roman" panose="02020603050405020304" pitchFamily="18" charset="0"/>
              <a:cs typeface="Times New Roman" panose="02020603050405020304" pitchFamily="18" charset="0"/>
            </a:endParaRPr>
          </a:p>
          <a:p>
            <a:pPr eaLnBrk="1" hangingPunct="1">
              <a:lnSpc>
                <a:spcPct val="90000"/>
              </a:lnSpc>
            </a:pPr>
            <a:endParaRPr lang="es-MX" altLang="es-MX" sz="3600" dirty="0"/>
          </a:p>
        </p:txBody>
      </p:sp>
      <p:sp>
        <p:nvSpPr>
          <p:cNvPr id="8" name="Rectangle 7"/>
          <p:cNvSpPr/>
          <p:nvPr/>
        </p:nvSpPr>
        <p:spPr>
          <a:xfrm>
            <a:off x="1036321" y="492491"/>
            <a:ext cx="11483927"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9" name="Rectangle 8"/>
          <p:cNvSpPr/>
          <p:nvPr/>
        </p:nvSpPr>
        <p:spPr>
          <a:xfrm>
            <a:off x="846703" y="5686942"/>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a:ln w="12700">
                  <a:solidFill>
                    <a:schemeClr val="tx1"/>
                  </a:solidFill>
                  <a:prstDash val="solid"/>
                </a:ln>
                <a:pattFill prst="dkUpDiag">
                  <a:fgClr>
                    <a:schemeClr val="tx2"/>
                  </a:fgClr>
                  <a:bgClr>
                    <a:schemeClr val="tx2">
                      <a:lumMod val="20000"/>
                      <a:lumOff val="80000"/>
                    </a:schemeClr>
                  </a:bgClr>
                </a:pattFill>
                <a:hlinkClick r:id="rId3" action="ppaction://hlinksldjump"/>
              </a:rPr>
              <a:t>M</a:t>
            </a: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0" name="Rectangle 9"/>
          <p:cNvSpPr/>
          <p:nvPr/>
        </p:nvSpPr>
        <p:spPr>
          <a:xfrm>
            <a:off x="8288972" y="5668543"/>
            <a:ext cx="305084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pic>
        <p:nvPicPr>
          <p:cNvPr id="4098" name="Picture 2" descr="Resultado de imagen para finanzas empresariales"/>
          <p:cNvPicPr>
            <a:picLocks noGrp="1" noChangeAspect="1" noChangeArrowheads="1"/>
          </p:cNvPicPr>
          <p:nvPr>
            <p:ph sz="half" idx="2"/>
          </p:nvPr>
        </p:nvPicPr>
        <p:blipFill>
          <a:blip r:embed="rId5" cstate="print">
            <a:extLst>
              <a:ext uri="{28A0092B-C50C-407E-A947-70E740481C1C}">
                <a14:useLocalDpi xmlns:a14="http://schemas.microsoft.com/office/drawing/2010/main" val="0"/>
              </a:ext>
            </a:extLst>
          </a:blip>
          <a:srcRect/>
          <a:stretch>
            <a:fillRect/>
          </a:stretch>
        </p:blipFill>
        <p:spPr bwMode="auto">
          <a:xfrm>
            <a:off x="7891272" y="2344074"/>
            <a:ext cx="3631184" cy="1661160"/>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8147304" y="4005234"/>
            <a:ext cx="3621024" cy="369332"/>
          </a:xfrm>
          <a:prstGeom prst="rect">
            <a:avLst/>
          </a:prstGeom>
        </p:spPr>
        <p:txBody>
          <a:bodyPr wrap="square">
            <a:spAutoFit/>
          </a:bodyPr>
          <a:lstStyle/>
          <a:p>
            <a:r>
              <a:rPr lang="es-MX" sz="900" dirty="0"/>
              <a:t>https://es.123rf.com/photo_49426974_precio-de-las-acciones-de-dise-o-el-concepto-de-intercambio-finanzas-empresariales-stock-de-dinero-m.html</a:t>
            </a:r>
          </a:p>
        </p:txBody>
      </p:sp>
    </p:spTree>
    <p:extLst>
      <p:ext uri="{BB962C8B-B14F-4D97-AF65-F5344CB8AC3E}">
        <p14:creationId xmlns:p14="http://schemas.microsoft.com/office/powerpoint/2010/main" val="401280755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1301847" y="2294153"/>
            <a:ext cx="9771185" cy="3403209"/>
          </a:xfrm>
          <a:solidFill>
            <a:schemeClr val="bg1"/>
          </a:solidFill>
        </p:spPr>
        <p:txBody>
          <a:bodyPr>
            <a:normAutofit/>
          </a:bodyPr>
          <a:lstStyle/>
          <a:p>
            <a:pPr marL="0" indent="0" algn="just" eaLnBrk="1" hangingPunct="1">
              <a:lnSpc>
                <a:spcPct val="80000"/>
              </a:lnSpc>
              <a:buNone/>
            </a:pPr>
            <a:r>
              <a:rPr lang="es-MX" altLang="es-MX" dirty="0">
                <a:latin typeface="Times New Roman" panose="02020603050405020304" pitchFamily="18" charset="0"/>
                <a:cs typeface="Times New Roman" panose="02020603050405020304" pitchFamily="18" charset="0"/>
              </a:rPr>
              <a:t>La segunda forma reconoce dos grupos únicamente.</a:t>
            </a:r>
          </a:p>
          <a:p>
            <a:pPr marL="0" indent="0" algn="just" eaLnBrk="1" hangingPunct="1">
              <a:lnSpc>
                <a:spcPct val="80000"/>
              </a:lnSpc>
              <a:buNone/>
            </a:pPr>
            <a:endParaRPr lang="es-MX" altLang="es-MX" dirty="0">
              <a:latin typeface="Times New Roman" panose="02020603050405020304" pitchFamily="18" charset="0"/>
              <a:cs typeface="Times New Roman" panose="02020603050405020304" pitchFamily="18" charset="0"/>
            </a:endParaRPr>
          </a:p>
          <a:p>
            <a:pPr marL="0" indent="0" algn="just" eaLnBrk="1" hangingPunct="1">
              <a:lnSpc>
                <a:spcPct val="80000"/>
              </a:lnSpc>
              <a:buNone/>
            </a:pPr>
            <a:endParaRPr lang="es-MX" altLang="es-MX" dirty="0" smtClean="0">
              <a:latin typeface="Times New Roman" panose="02020603050405020304" pitchFamily="18" charset="0"/>
              <a:cs typeface="Times New Roman" panose="02020603050405020304" pitchFamily="18" charset="0"/>
            </a:endParaRPr>
          </a:p>
          <a:p>
            <a:pPr marL="0" indent="0" algn="just" eaLnBrk="1" hangingPunct="1">
              <a:lnSpc>
                <a:spcPct val="80000"/>
              </a:lnSpc>
              <a:buNone/>
            </a:pPr>
            <a:endParaRPr lang="es-MX" altLang="es-MX" dirty="0">
              <a:latin typeface="Times New Roman" panose="02020603050405020304" pitchFamily="18" charset="0"/>
              <a:cs typeface="Times New Roman" panose="02020603050405020304" pitchFamily="18" charset="0"/>
            </a:endParaRPr>
          </a:p>
          <a:p>
            <a:pPr marL="0" indent="0" algn="just" eaLnBrk="1" hangingPunct="1">
              <a:lnSpc>
                <a:spcPct val="80000"/>
              </a:lnSpc>
              <a:buNone/>
            </a:pPr>
            <a:endParaRPr lang="es-MX" altLang="es-MX" dirty="0" smtClean="0">
              <a:latin typeface="Times New Roman" panose="02020603050405020304" pitchFamily="18" charset="0"/>
              <a:cs typeface="Times New Roman" panose="02020603050405020304" pitchFamily="18" charset="0"/>
            </a:endParaRPr>
          </a:p>
          <a:p>
            <a:pPr marL="0" indent="0" algn="just" eaLnBrk="1" hangingPunct="1">
              <a:lnSpc>
                <a:spcPct val="80000"/>
              </a:lnSpc>
              <a:buNone/>
            </a:pPr>
            <a:r>
              <a:rPr lang="es-MX" altLang="es-MX" sz="2000" dirty="0" smtClean="0">
                <a:latin typeface="Times New Roman" panose="02020603050405020304" pitchFamily="18" charset="0"/>
                <a:cs typeface="Times New Roman" panose="02020603050405020304" pitchFamily="18" charset="0"/>
              </a:rPr>
              <a:t>El </a:t>
            </a:r>
            <a:r>
              <a:rPr lang="es-MX" altLang="es-MX" sz="2000" dirty="0">
                <a:latin typeface="Times New Roman" panose="02020603050405020304" pitchFamily="18" charset="0"/>
                <a:cs typeface="Times New Roman" panose="02020603050405020304" pitchFamily="18" charset="0"/>
              </a:rPr>
              <a:t>grupo de cargos diferidos quedara incluido en el grupo de activo circulante o activo no circulante, según la intervención directa de las partidas que lo forman en el ciclo financiero a corto o a largo plazo </a:t>
            </a:r>
          </a:p>
        </p:txBody>
      </p:sp>
      <p:sp>
        <p:nvSpPr>
          <p:cNvPr id="5" name="Rectangle 4"/>
          <p:cNvSpPr/>
          <p:nvPr/>
        </p:nvSpPr>
        <p:spPr>
          <a:xfrm>
            <a:off x="1036321" y="492491"/>
            <a:ext cx="10302239"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6" name="Rectangle 5"/>
          <p:cNvSpPr/>
          <p:nvPr/>
        </p:nvSpPr>
        <p:spPr>
          <a:xfrm>
            <a:off x="1301847" y="965929"/>
            <a:ext cx="9720772" cy="1015663"/>
          </a:xfrm>
          <a:prstGeom prst="rect">
            <a:avLst/>
          </a:prstGeom>
          <a:solidFill>
            <a:schemeClr val="bg1"/>
          </a:solidFill>
        </p:spPr>
        <p:txBody>
          <a:bodyPr wrap="square" lIns="91440" tIns="45720" rIns="91440" bIns="45720">
            <a:spAutoFit/>
          </a:bodyPr>
          <a:lstStyle/>
          <a:p>
            <a:pPr algn="ctr"/>
            <a:r>
              <a:rPr lang="es-VE" sz="6000" b="1" dirty="0">
                <a:ln w="22225">
                  <a:solidFill>
                    <a:srgbClr val="0070C0"/>
                  </a:solidFill>
                  <a:prstDash val="solid"/>
                </a:ln>
                <a:solidFill>
                  <a:schemeClr val="accent1">
                    <a:lumMod val="40000"/>
                    <a:lumOff val="60000"/>
                  </a:schemeClr>
                </a:solidFill>
              </a:rPr>
              <a:t>Activos</a:t>
            </a:r>
            <a:endParaRPr lang="en-US" sz="6000" b="1" dirty="0">
              <a:ln w="22225">
                <a:solidFill>
                  <a:srgbClr val="0070C0"/>
                </a:solidFill>
                <a:prstDash val="solid"/>
              </a:ln>
              <a:solidFill>
                <a:schemeClr val="accent1">
                  <a:lumMod val="40000"/>
                  <a:lumOff val="60000"/>
                </a:schemeClr>
              </a:solidFill>
            </a:endParaRPr>
          </a:p>
        </p:txBody>
      </p:sp>
      <p:sp>
        <p:nvSpPr>
          <p:cNvPr id="10" name="Rectangle 10"/>
          <p:cNvSpPr/>
          <p:nvPr/>
        </p:nvSpPr>
        <p:spPr>
          <a:xfrm>
            <a:off x="4667489" y="5703916"/>
            <a:ext cx="2840235" cy="646986"/>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s-VE"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Balance General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1" name="Rectangle 4"/>
          <p:cNvSpPr/>
          <p:nvPr/>
        </p:nvSpPr>
        <p:spPr>
          <a:xfrm>
            <a:off x="858981" y="5703916"/>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2" name="Rectangle 5"/>
          <p:cNvSpPr/>
          <p:nvPr/>
        </p:nvSpPr>
        <p:spPr>
          <a:xfrm>
            <a:off x="8667177" y="5703916"/>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graphicFrame>
        <p:nvGraphicFramePr>
          <p:cNvPr id="2" name="Diagrama 1"/>
          <p:cNvGraphicFramePr/>
          <p:nvPr>
            <p:extLst>
              <p:ext uri="{D42A27DB-BD31-4B8C-83A1-F6EECF244321}">
                <p14:modId xmlns:p14="http://schemas.microsoft.com/office/powerpoint/2010/main" val="962683101"/>
              </p:ext>
            </p:extLst>
          </p:nvPr>
        </p:nvGraphicFramePr>
        <p:xfrm>
          <a:off x="4291086" y="2520515"/>
          <a:ext cx="4703444" cy="204269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56159288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1429337" y="2870225"/>
            <a:ext cx="9333325" cy="2925664"/>
          </a:xfrm>
        </p:spPr>
        <p:txBody>
          <a:bodyPr>
            <a:normAutofit/>
          </a:bodyPr>
          <a:lstStyle/>
          <a:p>
            <a:pPr marL="0" indent="0" algn="just" eaLnBrk="1" hangingPunct="1">
              <a:lnSpc>
                <a:spcPct val="90000"/>
              </a:lnSpc>
              <a:buNone/>
            </a:pPr>
            <a:r>
              <a:rPr lang="es-MX" altLang="es-MX" sz="3200" dirty="0">
                <a:latin typeface="Times New Roman" panose="02020603050405020304" pitchFamily="18" charset="0"/>
                <a:cs typeface="Times New Roman" panose="02020603050405020304" pitchFamily="18" charset="0"/>
              </a:rPr>
              <a:t>Es el tiempo promedio 	que transcurre entre la adquisición de materiales y servicios, su transformación, su venta y finalmente su recuperación de efectivo</a:t>
            </a:r>
            <a:r>
              <a:rPr lang="es-MX" altLang="es-MX" sz="3600" dirty="0">
                <a:latin typeface="Times New Roman" panose="02020603050405020304" pitchFamily="18" charset="0"/>
                <a:cs typeface="Times New Roman" panose="02020603050405020304" pitchFamily="18" charset="0"/>
              </a:rPr>
              <a:t>.</a:t>
            </a:r>
          </a:p>
          <a:p>
            <a:pPr algn="just" eaLnBrk="1" hangingPunct="1">
              <a:lnSpc>
                <a:spcPct val="90000"/>
              </a:lnSpc>
              <a:buFont typeface="Wingdings" panose="05000000000000000000" pitchFamily="2" charset="2"/>
              <a:buNone/>
            </a:pPr>
            <a:endParaRPr lang="es-MX" altLang="es-MX" sz="3600" dirty="0"/>
          </a:p>
        </p:txBody>
      </p:sp>
      <p:sp>
        <p:nvSpPr>
          <p:cNvPr id="6" name="Rectangle 5"/>
          <p:cNvSpPr/>
          <p:nvPr/>
        </p:nvSpPr>
        <p:spPr>
          <a:xfrm>
            <a:off x="1036321" y="492491"/>
            <a:ext cx="11483927"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7" name="Rectangle 6"/>
          <p:cNvSpPr/>
          <p:nvPr/>
        </p:nvSpPr>
        <p:spPr>
          <a:xfrm>
            <a:off x="1235613" y="1838782"/>
            <a:ext cx="9720772" cy="769441"/>
          </a:xfrm>
          <a:prstGeom prst="rect">
            <a:avLst/>
          </a:prstGeom>
          <a:solidFill>
            <a:schemeClr val="bg1"/>
          </a:solidFill>
        </p:spPr>
        <p:txBody>
          <a:bodyPr wrap="square" lIns="91440" tIns="45720" rIns="91440" bIns="45720">
            <a:spAutoFit/>
          </a:bodyPr>
          <a:lstStyle/>
          <a:p>
            <a:pPr algn="ctr"/>
            <a:r>
              <a:rPr lang="es-VE" sz="4400" b="1" dirty="0">
                <a:ln w="22225">
                  <a:solidFill>
                    <a:srgbClr val="0070C0"/>
                  </a:solidFill>
                  <a:prstDash val="solid"/>
                </a:ln>
                <a:solidFill>
                  <a:schemeClr val="accent1">
                    <a:lumMod val="40000"/>
                    <a:lumOff val="60000"/>
                  </a:schemeClr>
                </a:solidFill>
              </a:rPr>
              <a:t>Ciclo financiero a corto plazo</a:t>
            </a:r>
            <a:endParaRPr lang="en-US" sz="4400" b="1" dirty="0">
              <a:ln w="22225">
                <a:solidFill>
                  <a:srgbClr val="0070C0"/>
                </a:solidFill>
                <a:prstDash val="solid"/>
              </a:ln>
              <a:solidFill>
                <a:schemeClr val="accent1">
                  <a:lumMod val="40000"/>
                  <a:lumOff val="60000"/>
                </a:schemeClr>
              </a:solidFill>
            </a:endParaRPr>
          </a:p>
        </p:txBody>
      </p:sp>
      <p:sp>
        <p:nvSpPr>
          <p:cNvPr id="8" name="Rectangle 10"/>
          <p:cNvSpPr/>
          <p:nvPr/>
        </p:nvSpPr>
        <p:spPr>
          <a:xfrm>
            <a:off x="4667489" y="5703916"/>
            <a:ext cx="2840235" cy="646986"/>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s-VE"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Balance General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2" name="Rectangle 4"/>
          <p:cNvSpPr/>
          <p:nvPr/>
        </p:nvSpPr>
        <p:spPr>
          <a:xfrm>
            <a:off x="858981" y="5703916"/>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3" name="Rectangle 5"/>
          <p:cNvSpPr/>
          <p:nvPr/>
        </p:nvSpPr>
        <p:spPr>
          <a:xfrm>
            <a:off x="8667177" y="5703916"/>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60846936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4294967295"/>
          </p:nvPr>
        </p:nvSpPr>
        <p:spPr>
          <a:xfrm>
            <a:off x="815927" y="3028071"/>
            <a:ext cx="10700826" cy="2908495"/>
          </a:xfrm>
        </p:spPr>
        <p:txBody>
          <a:bodyPr>
            <a:normAutofit/>
          </a:bodyPr>
          <a:lstStyle/>
          <a:p>
            <a:pPr algn="just" eaLnBrk="1" hangingPunct="1">
              <a:lnSpc>
                <a:spcPct val="90000"/>
              </a:lnSpc>
            </a:pPr>
            <a:r>
              <a:rPr lang="es-MX" altLang="es-MX" sz="3200" dirty="0">
                <a:latin typeface="Times New Roman" panose="02020603050405020304" pitchFamily="18" charset="0"/>
                <a:cs typeface="Times New Roman" panose="02020603050405020304" pitchFamily="18" charset="0"/>
              </a:rPr>
              <a:t>Es el que contiene las inversiones de carácter permanente que se efectúan para realizar el objetivo de la empresa. </a:t>
            </a:r>
            <a:endParaRPr lang="es-MX" altLang="es-MX" sz="3200" dirty="0" smtClean="0">
              <a:latin typeface="Times New Roman" panose="02020603050405020304" pitchFamily="18" charset="0"/>
              <a:cs typeface="Times New Roman" panose="02020603050405020304" pitchFamily="18" charset="0"/>
            </a:endParaRPr>
          </a:p>
          <a:p>
            <a:pPr algn="just" eaLnBrk="1" hangingPunct="1">
              <a:lnSpc>
                <a:spcPct val="90000"/>
              </a:lnSpc>
            </a:pPr>
            <a:r>
              <a:rPr lang="es-MX" altLang="es-MX" sz="3200" dirty="0" smtClean="0">
                <a:latin typeface="Times New Roman" panose="02020603050405020304" pitchFamily="18" charset="0"/>
                <a:cs typeface="Times New Roman" panose="02020603050405020304" pitchFamily="18" charset="0"/>
              </a:rPr>
              <a:t>Estas </a:t>
            </a:r>
            <a:r>
              <a:rPr lang="es-MX" altLang="es-MX" sz="3200" dirty="0">
                <a:latin typeface="Times New Roman" panose="02020603050405020304" pitchFamily="18" charset="0"/>
                <a:cs typeface="Times New Roman" panose="02020603050405020304" pitchFamily="18" charset="0"/>
              </a:rPr>
              <a:t>inversiones son principalmente las que constituyen los activos no circulantes </a:t>
            </a:r>
            <a:r>
              <a:rPr lang="es-MX" altLang="es-MX" sz="3200" dirty="0" smtClean="0">
                <a:latin typeface="Times New Roman" panose="02020603050405020304" pitchFamily="18" charset="0"/>
                <a:cs typeface="Times New Roman" panose="02020603050405020304" pitchFamily="18" charset="0"/>
              </a:rPr>
              <a:t>.</a:t>
            </a:r>
            <a:endParaRPr lang="es-MX" altLang="es-MX" sz="3200" dirty="0">
              <a:latin typeface="Times New Roman" panose="02020603050405020304" pitchFamily="18" charset="0"/>
              <a:cs typeface="Times New Roman" panose="02020603050405020304" pitchFamily="18" charset="0"/>
            </a:endParaRPr>
          </a:p>
        </p:txBody>
      </p:sp>
      <p:sp>
        <p:nvSpPr>
          <p:cNvPr id="6" name="Rectangle 5"/>
          <p:cNvSpPr/>
          <p:nvPr/>
        </p:nvSpPr>
        <p:spPr>
          <a:xfrm>
            <a:off x="1036321" y="492491"/>
            <a:ext cx="11483927"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8" name="Rectangle 7"/>
          <p:cNvSpPr/>
          <p:nvPr/>
        </p:nvSpPr>
        <p:spPr>
          <a:xfrm>
            <a:off x="1235613" y="1838782"/>
            <a:ext cx="9720772" cy="769441"/>
          </a:xfrm>
          <a:prstGeom prst="rect">
            <a:avLst/>
          </a:prstGeom>
          <a:solidFill>
            <a:schemeClr val="bg1"/>
          </a:solidFill>
        </p:spPr>
        <p:txBody>
          <a:bodyPr wrap="square" lIns="91440" tIns="45720" rIns="91440" bIns="45720">
            <a:spAutoFit/>
          </a:bodyPr>
          <a:lstStyle/>
          <a:p>
            <a:pPr algn="ctr"/>
            <a:r>
              <a:rPr lang="es-VE" sz="4400" b="1" dirty="0">
                <a:ln w="22225">
                  <a:solidFill>
                    <a:srgbClr val="0070C0"/>
                  </a:solidFill>
                  <a:prstDash val="solid"/>
                </a:ln>
                <a:solidFill>
                  <a:schemeClr val="accent1">
                    <a:lumMod val="40000"/>
                    <a:lumOff val="60000"/>
                  </a:schemeClr>
                </a:solidFill>
              </a:rPr>
              <a:t>Ciclo financiero a largo plazo</a:t>
            </a:r>
            <a:endParaRPr lang="en-US" sz="4400" b="1" dirty="0">
              <a:ln w="22225">
                <a:solidFill>
                  <a:srgbClr val="0070C0"/>
                </a:solidFill>
                <a:prstDash val="solid"/>
              </a:ln>
              <a:solidFill>
                <a:schemeClr val="accent1">
                  <a:lumMod val="40000"/>
                  <a:lumOff val="60000"/>
                </a:schemeClr>
              </a:solidFill>
            </a:endParaRPr>
          </a:p>
        </p:txBody>
      </p:sp>
      <p:sp>
        <p:nvSpPr>
          <p:cNvPr id="12" name="Rectangle 10"/>
          <p:cNvSpPr/>
          <p:nvPr/>
        </p:nvSpPr>
        <p:spPr>
          <a:xfrm>
            <a:off x="4667489" y="5703916"/>
            <a:ext cx="2840235" cy="646986"/>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s-VE"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Balance General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3" name="Rectangle 4"/>
          <p:cNvSpPr/>
          <p:nvPr/>
        </p:nvSpPr>
        <p:spPr>
          <a:xfrm>
            <a:off x="858981" y="5703916"/>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4" name="Rectangle 5"/>
          <p:cNvSpPr/>
          <p:nvPr/>
        </p:nvSpPr>
        <p:spPr>
          <a:xfrm>
            <a:off x="8667177" y="5703916"/>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58139706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4294967295"/>
          </p:nvPr>
        </p:nvSpPr>
        <p:spPr>
          <a:xfrm>
            <a:off x="1555187" y="2875037"/>
            <a:ext cx="8879058" cy="2816396"/>
          </a:xfrm>
        </p:spPr>
        <p:txBody>
          <a:bodyPr/>
          <a:lstStyle/>
          <a:p>
            <a:pPr eaLnBrk="1" hangingPunct="1"/>
            <a:r>
              <a:rPr lang="es-MX" altLang="es-MX" dirty="0">
                <a:latin typeface="Times New Roman" panose="02020603050405020304" pitchFamily="18" charset="0"/>
                <a:cs typeface="Times New Roman" panose="02020603050405020304" pitchFamily="18" charset="0"/>
              </a:rPr>
              <a:t>Efectivo (en caja y bancos</a:t>
            </a:r>
            <a:r>
              <a:rPr lang="es-MX" altLang="es-MX" dirty="0" smtClean="0">
                <a:latin typeface="Times New Roman" panose="02020603050405020304" pitchFamily="18" charset="0"/>
                <a:cs typeface="Times New Roman" panose="02020603050405020304" pitchFamily="18" charset="0"/>
              </a:rPr>
              <a:t>).</a:t>
            </a:r>
            <a:endParaRPr lang="es-MX" altLang="es-MX" dirty="0">
              <a:latin typeface="Times New Roman" panose="02020603050405020304" pitchFamily="18" charset="0"/>
              <a:cs typeface="Times New Roman" panose="02020603050405020304" pitchFamily="18" charset="0"/>
            </a:endParaRPr>
          </a:p>
          <a:p>
            <a:pPr eaLnBrk="1" hangingPunct="1"/>
            <a:r>
              <a:rPr lang="es-MX" altLang="es-MX" dirty="0">
                <a:latin typeface="Times New Roman" panose="02020603050405020304" pitchFamily="18" charset="0"/>
                <a:cs typeface="Times New Roman" panose="02020603050405020304" pitchFamily="18" charset="0"/>
              </a:rPr>
              <a:t>Inversiones temporales (acciones, bonos) etc.</a:t>
            </a:r>
          </a:p>
          <a:p>
            <a:pPr eaLnBrk="1" hangingPunct="1"/>
            <a:r>
              <a:rPr lang="es-MX" altLang="es-MX" dirty="0">
                <a:latin typeface="Times New Roman" panose="02020603050405020304" pitchFamily="18" charset="0"/>
                <a:cs typeface="Times New Roman" panose="02020603050405020304" pitchFamily="18" charset="0"/>
              </a:rPr>
              <a:t>Cuentas y documentos por </a:t>
            </a:r>
            <a:r>
              <a:rPr lang="es-MX" altLang="es-MX" dirty="0" smtClean="0">
                <a:latin typeface="Times New Roman" panose="02020603050405020304" pitchFamily="18" charset="0"/>
                <a:cs typeface="Times New Roman" panose="02020603050405020304" pitchFamily="18" charset="0"/>
              </a:rPr>
              <a:t>cobrar.</a:t>
            </a:r>
            <a:endParaRPr lang="es-MX" altLang="es-MX" dirty="0">
              <a:latin typeface="Times New Roman" panose="02020603050405020304" pitchFamily="18" charset="0"/>
              <a:cs typeface="Times New Roman" panose="02020603050405020304" pitchFamily="18" charset="0"/>
            </a:endParaRPr>
          </a:p>
          <a:p>
            <a:pPr eaLnBrk="1" hangingPunct="1"/>
            <a:r>
              <a:rPr lang="es-MX" altLang="es-MX" dirty="0" smtClean="0">
                <a:latin typeface="Times New Roman" panose="02020603050405020304" pitchFamily="18" charset="0"/>
                <a:cs typeface="Times New Roman" panose="02020603050405020304" pitchFamily="18" charset="0"/>
              </a:rPr>
              <a:t>Inventarios.</a:t>
            </a:r>
            <a:endParaRPr lang="es-MX" altLang="es-MX" dirty="0">
              <a:latin typeface="Times New Roman" panose="02020603050405020304" pitchFamily="18" charset="0"/>
              <a:cs typeface="Times New Roman" panose="02020603050405020304" pitchFamily="18" charset="0"/>
            </a:endParaRPr>
          </a:p>
          <a:p>
            <a:pPr eaLnBrk="1" hangingPunct="1"/>
            <a:r>
              <a:rPr lang="es-MX" altLang="es-MX" dirty="0">
                <a:latin typeface="Times New Roman" panose="02020603050405020304" pitchFamily="18" charset="0"/>
                <a:cs typeface="Times New Roman" panose="02020603050405020304" pitchFamily="18" charset="0"/>
              </a:rPr>
              <a:t>Cargos diferidos a corto </a:t>
            </a:r>
            <a:r>
              <a:rPr lang="es-MX" altLang="es-MX" dirty="0" smtClean="0">
                <a:latin typeface="Times New Roman" panose="02020603050405020304" pitchFamily="18" charset="0"/>
                <a:cs typeface="Times New Roman" panose="02020603050405020304" pitchFamily="18" charset="0"/>
              </a:rPr>
              <a:t>plazo.</a:t>
            </a:r>
            <a:endParaRPr lang="es-MX" altLang="es-MX" dirty="0">
              <a:latin typeface="Times New Roman" panose="02020603050405020304" pitchFamily="18" charset="0"/>
              <a:cs typeface="Times New Roman" panose="02020603050405020304" pitchFamily="18" charset="0"/>
            </a:endParaRPr>
          </a:p>
          <a:p>
            <a:pPr eaLnBrk="1" hangingPunct="1"/>
            <a:endParaRPr lang="es-MX" altLang="es-MX" dirty="0"/>
          </a:p>
        </p:txBody>
      </p:sp>
      <p:sp>
        <p:nvSpPr>
          <p:cNvPr id="6" name="Rectangle 5"/>
          <p:cNvSpPr/>
          <p:nvPr/>
        </p:nvSpPr>
        <p:spPr>
          <a:xfrm>
            <a:off x="1036321" y="492491"/>
            <a:ext cx="10302239"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7" name="Rectangle 6"/>
          <p:cNvSpPr/>
          <p:nvPr/>
        </p:nvSpPr>
        <p:spPr>
          <a:xfrm>
            <a:off x="682580" y="1838782"/>
            <a:ext cx="10273805" cy="707886"/>
          </a:xfrm>
          <a:prstGeom prst="rect">
            <a:avLst/>
          </a:prstGeom>
          <a:solidFill>
            <a:schemeClr val="bg1"/>
          </a:solidFill>
        </p:spPr>
        <p:txBody>
          <a:bodyPr wrap="square" lIns="91440" tIns="45720" rIns="91440" bIns="45720">
            <a:spAutoFit/>
          </a:bodyPr>
          <a:lstStyle/>
          <a:p>
            <a:pPr algn="ctr"/>
            <a:r>
              <a:rPr lang="es-VE" sz="4000" b="1" dirty="0">
                <a:ln w="22225">
                  <a:solidFill>
                    <a:srgbClr val="0070C0"/>
                  </a:solidFill>
                  <a:prstDash val="solid"/>
                </a:ln>
                <a:solidFill>
                  <a:schemeClr val="accent1">
                    <a:lumMod val="40000"/>
                    <a:lumOff val="60000"/>
                  </a:schemeClr>
                </a:solidFill>
              </a:rPr>
              <a:t>Orden en que se presenta el activo </a:t>
            </a:r>
            <a:r>
              <a:rPr lang="es-VE" sz="4000" b="1" dirty="0" smtClean="0">
                <a:ln w="22225">
                  <a:solidFill>
                    <a:srgbClr val="0070C0"/>
                  </a:solidFill>
                  <a:prstDash val="solid"/>
                </a:ln>
                <a:solidFill>
                  <a:schemeClr val="accent1">
                    <a:lumMod val="40000"/>
                    <a:lumOff val="60000"/>
                  </a:schemeClr>
                </a:solidFill>
              </a:rPr>
              <a:t>circulante:</a:t>
            </a:r>
            <a:endParaRPr lang="en-US" sz="4000" b="1" dirty="0">
              <a:ln w="22225">
                <a:solidFill>
                  <a:srgbClr val="0070C0"/>
                </a:solidFill>
                <a:prstDash val="solid"/>
              </a:ln>
              <a:solidFill>
                <a:schemeClr val="accent1">
                  <a:lumMod val="40000"/>
                  <a:lumOff val="60000"/>
                </a:schemeClr>
              </a:solidFill>
            </a:endParaRPr>
          </a:p>
        </p:txBody>
      </p:sp>
      <p:sp>
        <p:nvSpPr>
          <p:cNvPr id="8" name="Rectangle 10"/>
          <p:cNvSpPr/>
          <p:nvPr/>
        </p:nvSpPr>
        <p:spPr>
          <a:xfrm>
            <a:off x="4667489" y="5703916"/>
            <a:ext cx="2840235" cy="646986"/>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s-VE"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Balance General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2" name="Rectangle 4"/>
          <p:cNvSpPr/>
          <p:nvPr/>
        </p:nvSpPr>
        <p:spPr>
          <a:xfrm>
            <a:off x="858981" y="5703916"/>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3" name="Rectangle 5"/>
          <p:cNvSpPr/>
          <p:nvPr/>
        </p:nvSpPr>
        <p:spPr>
          <a:xfrm>
            <a:off x="8667177" y="5703916"/>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101039778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885092" y="2460077"/>
            <a:ext cx="10604696" cy="3243840"/>
          </a:xfrm>
        </p:spPr>
        <p:txBody>
          <a:bodyPr>
            <a:normAutofit lnSpcReduction="10000"/>
          </a:bodyPr>
          <a:lstStyle/>
          <a:p>
            <a:pPr eaLnBrk="1" hangingPunct="1"/>
            <a:r>
              <a:rPr lang="es-MX" altLang="es-MX" sz="2800" dirty="0">
                <a:latin typeface="Times New Roman" panose="02020603050405020304" pitchFamily="18" charset="0"/>
                <a:cs typeface="Times New Roman" panose="02020603050405020304" pitchFamily="18" charset="0"/>
              </a:rPr>
              <a:t>Cuentas y documentos por </a:t>
            </a:r>
            <a:r>
              <a:rPr lang="es-MX" altLang="es-MX" sz="2800" dirty="0" smtClean="0">
                <a:latin typeface="Times New Roman" panose="02020603050405020304" pitchFamily="18" charset="0"/>
                <a:cs typeface="Times New Roman" panose="02020603050405020304" pitchFamily="18" charset="0"/>
              </a:rPr>
              <a:t>cobrar.</a:t>
            </a:r>
            <a:endParaRPr lang="es-MX" altLang="es-MX" sz="2800" dirty="0">
              <a:latin typeface="Times New Roman" panose="02020603050405020304" pitchFamily="18" charset="0"/>
              <a:cs typeface="Times New Roman" panose="02020603050405020304" pitchFamily="18" charset="0"/>
            </a:endParaRPr>
          </a:p>
          <a:p>
            <a:pPr eaLnBrk="1" hangingPunct="1"/>
            <a:r>
              <a:rPr lang="es-MX" altLang="es-MX" sz="2800" dirty="0">
                <a:latin typeface="Times New Roman" panose="02020603050405020304" pitchFamily="18" charset="0"/>
                <a:cs typeface="Times New Roman" panose="02020603050405020304" pitchFamily="18" charset="0"/>
              </a:rPr>
              <a:t>Inversiones en </a:t>
            </a:r>
            <a:r>
              <a:rPr lang="es-MX" altLang="es-MX" sz="2800" dirty="0" smtClean="0">
                <a:latin typeface="Times New Roman" panose="02020603050405020304" pitchFamily="18" charset="0"/>
                <a:cs typeface="Times New Roman" panose="02020603050405020304" pitchFamily="18" charset="0"/>
              </a:rPr>
              <a:t>valores.</a:t>
            </a:r>
            <a:endParaRPr lang="es-MX" altLang="es-MX" sz="2800" dirty="0">
              <a:latin typeface="Times New Roman" panose="02020603050405020304" pitchFamily="18" charset="0"/>
              <a:cs typeface="Times New Roman" panose="02020603050405020304" pitchFamily="18" charset="0"/>
            </a:endParaRPr>
          </a:p>
          <a:p>
            <a:pPr eaLnBrk="1" hangingPunct="1"/>
            <a:r>
              <a:rPr lang="es-MX" altLang="es-MX" sz="2800" dirty="0">
                <a:latin typeface="Times New Roman" panose="02020603050405020304" pitchFamily="18" charset="0"/>
                <a:cs typeface="Times New Roman" panose="02020603050405020304" pitchFamily="18" charset="0"/>
              </a:rPr>
              <a:t>Activo fijo tangible (terrenos, edificios, maquinaria </a:t>
            </a:r>
            <a:r>
              <a:rPr lang="es-MX" altLang="es-MX" sz="2800" dirty="0" smtClean="0">
                <a:latin typeface="Times New Roman" panose="02020603050405020304" pitchFamily="18" charset="0"/>
                <a:cs typeface="Times New Roman" panose="02020603050405020304" pitchFamily="18" charset="0"/>
              </a:rPr>
              <a:t>etc.)</a:t>
            </a:r>
            <a:endParaRPr lang="es-MX" altLang="es-MX" sz="2800" dirty="0">
              <a:latin typeface="Times New Roman" panose="02020603050405020304" pitchFamily="18" charset="0"/>
              <a:cs typeface="Times New Roman" panose="02020603050405020304" pitchFamily="18" charset="0"/>
            </a:endParaRPr>
          </a:p>
          <a:p>
            <a:pPr eaLnBrk="1" hangingPunct="1"/>
            <a:r>
              <a:rPr lang="es-MX" altLang="es-MX" sz="2800" dirty="0">
                <a:latin typeface="Times New Roman" panose="02020603050405020304" pitchFamily="18" charset="0"/>
                <a:cs typeface="Times New Roman" panose="02020603050405020304" pitchFamily="18" charset="0"/>
              </a:rPr>
              <a:t>Activo fijo intangible (patentes, marcas, créditos mercantiles</a:t>
            </a:r>
            <a:r>
              <a:rPr lang="es-MX" altLang="es-MX" sz="2800" dirty="0" smtClean="0">
                <a:latin typeface="Times New Roman" panose="02020603050405020304" pitchFamily="18" charset="0"/>
                <a:cs typeface="Times New Roman" panose="02020603050405020304" pitchFamily="18" charset="0"/>
              </a:rPr>
              <a:t>).</a:t>
            </a:r>
            <a:endParaRPr lang="es-MX" altLang="es-MX" sz="2800" dirty="0">
              <a:latin typeface="Times New Roman" panose="02020603050405020304" pitchFamily="18" charset="0"/>
              <a:cs typeface="Times New Roman" panose="02020603050405020304" pitchFamily="18" charset="0"/>
            </a:endParaRPr>
          </a:p>
          <a:p>
            <a:pPr eaLnBrk="1" hangingPunct="1"/>
            <a:r>
              <a:rPr lang="es-MX" altLang="es-MX" sz="2800" dirty="0">
                <a:latin typeface="Times New Roman" panose="02020603050405020304" pitchFamily="18" charset="0"/>
                <a:cs typeface="Times New Roman" panose="02020603050405020304" pitchFamily="18" charset="0"/>
              </a:rPr>
              <a:t>Cargos diferidos a largo plazo (gastos de organización, campañas de publicidad, </a:t>
            </a:r>
            <a:r>
              <a:rPr lang="es-MX" altLang="es-MX" sz="2800" dirty="0" smtClean="0">
                <a:latin typeface="Times New Roman" panose="02020603050405020304" pitchFamily="18" charset="0"/>
                <a:cs typeface="Times New Roman" panose="02020603050405020304" pitchFamily="18" charset="0"/>
              </a:rPr>
              <a:t>etc.)</a:t>
            </a:r>
            <a:endParaRPr lang="es-MX" altLang="es-MX" sz="2800" dirty="0">
              <a:latin typeface="Times New Roman" panose="02020603050405020304" pitchFamily="18" charset="0"/>
              <a:cs typeface="Times New Roman" panose="02020603050405020304" pitchFamily="18" charset="0"/>
            </a:endParaRPr>
          </a:p>
        </p:txBody>
      </p:sp>
      <p:sp>
        <p:nvSpPr>
          <p:cNvPr id="6" name="Rectangle 5"/>
          <p:cNvSpPr/>
          <p:nvPr/>
        </p:nvSpPr>
        <p:spPr>
          <a:xfrm>
            <a:off x="1036321" y="492491"/>
            <a:ext cx="10302239"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7" name="Rectangle 6"/>
          <p:cNvSpPr/>
          <p:nvPr/>
        </p:nvSpPr>
        <p:spPr>
          <a:xfrm>
            <a:off x="1159656" y="1627561"/>
            <a:ext cx="9720772" cy="646331"/>
          </a:xfrm>
          <a:prstGeom prst="rect">
            <a:avLst/>
          </a:prstGeom>
          <a:solidFill>
            <a:schemeClr val="bg1"/>
          </a:solidFill>
        </p:spPr>
        <p:txBody>
          <a:bodyPr wrap="square" lIns="91440" tIns="45720" rIns="91440" bIns="45720">
            <a:spAutoFit/>
          </a:bodyPr>
          <a:lstStyle/>
          <a:p>
            <a:pPr algn="ctr"/>
            <a:r>
              <a:rPr lang="es-VE" sz="3600" b="1" dirty="0">
                <a:ln w="22225">
                  <a:solidFill>
                    <a:srgbClr val="0070C0"/>
                  </a:solidFill>
                  <a:prstDash val="solid"/>
                </a:ln>
                <a:solidFill>
                  <a:schemeClr val="accent1">
                    <a:lumMod val="40000"/>
                    <a:lumOff val="60000"/>
                  </a:schemeClr>
                </a:solidFill>
              </a:rPr>
              <a:t>Orden en que se presenta el activo no </a:t>
            </a:r>
            <a:r>
              <a:rPr lang="es-VE" sz="3600" b="1" dirty="0" smtClean="0">
                <a:ln w="22225">
                  <a:solidFill>
                    <a:srgbClr val="0070C0"/>
                  </a:solidFill>
                  <a:prstDash val="solid"/>
                </a:ln>
                <a:solidFill>
                  <a:schemeClr val="accent1">
                    <a:lumMod val="40000"/>
                    <a:lumOff val="60000"/>
                  </a:schemeClr>
                </a:solidFill>
              </a:rPr>
              <a:t>circulante:</a:t>
            </a:r>
            <a:endParaRPr lang="en-US" sz="3600" b="1" dirty="0">
              <a:ln w="22225">
                <a:solidFill>
                  <a:srgbClr val="0070C0"/>
                </a:solidFill>
                <a:prstDash val="solid"/>
              </a:ln>
              <a:solidFill>
                <a:schemeClr val="accent1">
                  <a:lumMod val="40000"/>
                  <a:lumOff val="60000"/>
                </a:schemeClr>
              </a:solidFill>
            </a:endParaRPr>
          </a:p>
        </p:txBody>
      </p:sp>
      <p:sp>
        <p:nvSpPr>
          <p:cNvPr id="8" name="Rectangle 10"/>
          <p:cNvSpPr/>
          <p:nvPr/>
        </p:nvSpPr>
        <p:spPr>
          <a:xfrm>
            <a:off x="4667489" y="5703916"/>
            <a:ext cx="2840235" cy="646986"/>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s-VE"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Balance General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2" name="Rectangle 4"/>
          <p:cNvSpPr/>
          <p:nvPr/>
        </p:nvSpPr>
        <p:spPr>
          <a:xfrm>
            <a:off x="858981" y="5703916"/>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3" name="Rectangle 5"/>
          <p:cNvSpPr/>
          <p:nvPr/>
        </p:nvSpPr>
        <p:spPr>
          <a:xfrm>
            <a:off x="8667177" y="5703916"/>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216346108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4294967295"/>
          </p:nvPr>
        </p:nvSpPr>
        <p:spPr>
          <a:xfrm>
            <a:off x="1173478" y="2246268"/>
            <a:ext cx="9601200" cy="2858599"/>
          </a:xfrm>
        </p:spPr>
        <p:txBody>
          <a:bodyPr>
            <a:noAutofit/>
          </a:bodyPr>
          <a:lstStyle/>
          <a:p>
            <a:pPr marL="0" indent="0" algn="just" eaLnBrk="1" hangingPunct="1">
              <a:buNone/>
            </a:pPr>
            <a:r>
              <a:rPr lang="es-MX" altLang="es-MX" sz="2800" dirty="0">
                <a:latin typeface="Times New Roman" panose="02020603050405020304" pitchFamily="18" charset="0"/>
                <a:cs typeface="Times New Roman" panose="02020603050405020304" pitchFamily="18" charset="0"/>
              </a:rPr>
              <a:t>Se define como el grupo de obligaciones jurídicas por las cuales el deudor se obliga con el acreedor a pagar con bienes, dinero o servicios. </a:t>
            </a:r>
            <a:endParaRPr lang="es-MX" altLang="es-MX" sz="2800" dirty="0" smtClean="0">
              <a:latin typeface="Times New Roman" panose="02020603050405020304" pitchFamily="18" charset="0"/>
              <a:cs typeface="Times New Roman" panose="02020603050405020304" pitchFamily="18" charset="0"/>
            </a:endParaRPr>
          </a:p>
          <a:p>
            <a:pPr marL="0" indent="0" algn="just" eaLnBrk="1" hangingPunct="1">
              <a:buNone/>
            </a:pPr>
            <a:r>
              <a:rPr lang="es-MX" altLang="es-MX" sz="2800" dirty="0" smtClean="0">
                <a:latin typeface="Times New Roman" panose="02020603050405020304" pitchFamily="18" charset="0"/>
                <a:cs typeface="Times New Roman" panose="02020603050405020304" pitchFamily="18" charset="0"/>
              </a:rPr>
              <a:t>Comprende </a:t>
            </a:r>
            <a:r>
              <a:rPr lang="es-MX" altLang="es-MX" sz="2800" dirty="0">
                <a:latin typeface="Times New Roman" panose="02020603050405020304" pitchFamily="18" charset="0"/>
                <a:cs typeface="Times New Roman" panose="02020603050405020304" pitchFamily="18" charset="0"/>
              </a:rPr>
              <a:t>obligaciones presentes que provengan de operaciones o transacciones pasadas.</a:t>
            </a:r>
          </a:p>
        </p:txBody>
      </p:sp>
      <p:sp>
        <p:nvSpPr>
          <p:cNvPr id="6" name="Rectangle 5"/>
          <p:cNvSpPr/>
          <p:nvPr/>
        </p:nvSpPr>
        <p:spPr>
          <a:xfrm>
            <a:off x="1036321" y="492491"/>
            <a:ext cx="10302239"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8" name="Rectangle 7"/>
          <p:cNvSpPr/>
          <p:nvPr/>
        </p:nvSpPr>
        <p:spPr>
          <a:xfrm>
            <a:off x="781344" y="1015711"/>
            <a:ext cx="9720772" cy="1107996"/>
          </a:xfrm>
          <a:prstGeom prst="rect">
            <a:avLst/>
          </a:prstGeom>
          <a:solidFill>
            <a:schemeClr val="bg1"/>
          </a:solidFill>
        </p:spPr>
        <p:txBody>
          <a:bodyPr wrap="square" lIns="91440" tIns="45720" rIns="91440" bIns="45720">
            <a:spAutoFit/>
          </a:bodyPr>
          <a:lstStyle/>
          <a:p>
            <a:pPr algn="ctr"/>
            <a:r>
              <a:rPr lang="es-VE" sz="6600" b="1" dirty="0">
                <a:ln w="22225">
                  <a:solidFill>
                    <a:srgbClr val="0070C0"/>
                  </a:solidFill>
                  <a:prstDash val="solid"/>
                </a:ln>
                <a:solidFill>
                  <a:schemeClr val="accent1">
                    <a:lumMod val="40000"/>
                    <a:lumOff val="60000"/>
                  </a:schemeClr>
                </a:solidFill>
              </a:rPr>
              <a:t>Pasivo</a:t>
            </a:r>
            <a:endParaRPr lang="en-US" sz="6600" b="1" dirty="0">
              <a:ln w="22225">
                <a:solidFill>
                  <a:srgbClr val="0070C0"/>
                </a:solidFill>
                <a:prstDash val="solid"/>
              </a:ln>
              <a:solidFill>
                <a:schemeClr val="accent1">
                  <a:lumMod val="40000"/>
                  <a:lumOff val="60000"/>
                </a:schemeClr>
              </a:solidFill>
            </a:endParaRPr>
          </a:p>
        </p:txBody>
      </p:sp>
      <p:sp>
        <p:nvSpPr>
          <p:cNvPr id="12" name="Rectangle 10"/>
          <p:cNvSpPr/>
          <p:nvPr/>
        </p:nvSpPr>
        <p:spPr>
          <a:xfrm>
            <a:off x="4667489" y="5703916"/>
            <a:ext cx="2840235" cy="646986"/>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s-VE"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Balance General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3" name="Rectangle 4"/>
          <p:cNvSpPr/>
          <p:nvPr/>
        </p:nvSpPr>
        <p:spPr>
          <a:xfrm>
            <a:off x="858981" y="5703916"/>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4" name="Rectangle 5"/>
          <p:cNvSpPr/>
          <p:nvPr/>
        </p:nvSpPr>
        <p:spPr>
          <a:xfrm>
            <a:off x="8667177" y="5703916"/>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26883689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1096109" y="1983967"/>
            <a:ext cx="9601196" cy="3318936"/>
          </a:xfrm>
        </p:spPr>
        <p:txBody>
          <a:bodyPr>
            <a:normAutofit lnSpcReduction="10000"/>
          </a:bodyPr>
          <a:lstStyle/>
          <a:p>
            <a:pPr eaLnBrk="1" hangingPunct="1">
              <a:lnSpc>
                <a:spcPct val="90000"/>
              </a:lnSpc>
            </a:pPr>
            <a:endParaRPr lang="es-MX" altLang="es-MX" sz="2800" dirty="0"/>
          </a:p>
          <a:p>
            <a:pPr eaLnBrk="1" hangingPunct="1">
              <a:lnSpc>
                <a:spcPct val="90000"/>
              </a:lnSpc>
            </a:pPr>
            <a:r>
              <a:rPr lang="es-MX" altLang="es-MX" sz="2800" dirty="0">
                <a:latin typeface="Times New Roman" panose="02020603050405020304" pitchFamily="18" charset="0"/>
                <a:cs typeface="Times New Roman" panose="02020603050405020304" pitchFamily="18" charset="0"/>
              </a:rPr>
              <a:t>Circulante o flotante</a:t>
            </a:r>
          </a:p>
          <a:p>
            <a:pPr eaLnBrk="1" hangingPunct="1">
              <a:lnSpc>
                <a:spcPct val="90000"/>
              </a:lnSpc>
            </a:pPr>
            <a:endParaRPr lang="es-MX" altLang="es-MX" sz="2800" dirty="0">
              <a:latin typeface="Times New Roman" panose="02020603050405020304" pitchFamily="18" charset="0"/>
              <a:cs typeface="Times New Roman" panose="02020603050405020304" pitchFamily="18" charset="0"/>
            </a:endParaRPr>
          </a:p>
          <a:p>
            <a:pPr eaLnBrk="1" hangingPunct="1">
              <a:lnSpc>
                <a:spcPct val="90000"/>
              </a:lnSpc>
            </a:pPr>
            <a:r>
              <a:rPr lang="es-MX" altLang="es-MX" sz="2800" dirty="0">
                <a:latin typeface="Times New Roman" panose="02020603050405020304" pitchFamily="18" charset="0"/>
                <a:cs typeface="Times New Roman" panose="02020603050405020304" pitchFamily="18" charset="0"/>
              </a:rPr>
              <a:t> No circulante o consolidado</a:t>
            </a:r>
          </a:p>
          <a:p>
            <a:pPr eaLnBrk="1" hangingPunct="1">
              <a:lnSpc>
                <a:spcPct val="90000"/>
              </a:lnSpc>
            </a:pPr>
            <a:endParaRPr lang="es-MX" altLang="es-MX" sz="2800" dirty="0">
              <a:latin typeface="Times New Roman" panose="02020603050405020304" pitchFamily="18" charset="0"/>
              <a:cs typeface="Times New Roman" panose="02020603050405020304" pitchFamily="18" charset="0"/>
            </a:endParaRPr>
          </a:p>
          <a:p>
            <a:pPr eaLnBrk="1" hangingPunct="1">
              <a:lnSpc>
                <a:spcPct val="90000"/>
              </a:lnSpc>
            </a:pPr>
            <a:r>
              <a:rPr lang="es-MX" altLang="es-MX" sz="2800" dirty="0">
                <a:latin typeface="Times New Roman" panose="02020603050405020304" pitchFamily="18" charset="0"/>
                <a:cs typeface="Times New Roman" panose="02020603050405020304" pitchFamily="18" charset="0"/>
              </a:rPr>
              <a:t>La distinción entre ellos es el tiempo en que  deben  ser cubiertos</a:t>
            </a:r>
          </a:p>
        </p:txBody>
      </p:sp>
      <p:sp>
        <p:nvSpPr>
          <p:cNvPr id="6" name="Rectangle 5"/>
          <p:cNvSpPr/>
          <p:nvPr/>
        </p:nvSpPr>
        <p:spPr>
          <a:xfrm>
            <a:off x="1036321" y="492491"/>
            <a:ext cx="10302239"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8" name="Rectangle 7"/>
          <p:cNvSpPr/>
          <p:nvPr/>
        </p:nvSpPr>
        <p:spPr>
          <a:xfrm>
            <a:off x="1036321" y="1476135"/>
            <a:ext cx="9720772" cy="1015663"/>
          </a:xfrm>
          <a:prstGeom prst="rect">
            <a:avLst/>
          </a:prstGeom>
          <a:solidFill>
            <a:schemeClr val="bg1"/>
          </a:solidFill>
        </p:spPr>
        <p:txBody>
          <a:bodyPr wrap="square" lIns="91440" tIns="45720" rIns="91440" bIns="45720">
            <a:spAutoFit/>
          </a:bodyPr>
          <a:lstStyle/>
          <a:p>
            <a:pPr algn="ctr"/>
            <a:r>
              <a:rPr lang="es-VE" sz="6000" b="1" dirty="0">
                <a:ln w="22225">
                  <a:solidFill>
                    <a:srgbClr val="0070C0"/>
                  </a:solidFill>
                  <a:prstDash val="solid"/>
                </a:ln>
                <a:solidFill>
                  <a:schemeClr val="accent1">
                    <a:lumMod val="40000"/>
                    <a:lumOff val="60000"/>
                  </a:schemeClr>
                </a:solidFill>
              </a:rPr>
              <a:t>Pasivo</a:t>
            </a:r>
            <a:endParaRPr lang="en-US" sz="6000" b="1" dirty="0">
              <a:ln w="22225">
                <a:solidFill>
                  <a:srgbClr val="0070C0"/>
                </a:solidFill>
                <a:prstDash val="solid"/>
              </a:ln>
              <a:solidFill>
                <a:schemeClr val="accent1">
                  <a:lumMod val="40000"/>
                  <a:lumOff val="60000"/>
                </a:schemeClr>
              </a:solidFill>
            </a:endParaRPr>
          </a:p>
        </p:txBody>
      </p:sp>
      <p:sp>
        <p:nvSpPr>
          <p:cNvPr id="12" name="Rectangle 10"/>
          <p:cNvSpPr/>
          <p:nvPr/>
        </p:nvSpPr>
        <p:spPr>
          <a:xfrm>
            <a:off x="4667489" y="5703916"/>
            <a:ext cx="2840235" cy="646986"/>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s-VE"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Balance General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3" name="Rectangle 4"/>
          <p:cNvSpPr/>
          <p:nvPr/>
        </p:nvSpPr>
        <p:spPr>
          <a:xfrm>
            <a:off x="858981" y="5703916"/>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4" name="Rectangle 5"/>
          <p:cNvSpPr/>
          <p:nvPr/>
        </p:nvSpPr>
        <p:spPr>
          <a:xfrm>
            <a:off x="8667177" y="5703916"/>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53038206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1386842" y="2917150"/>
            <a:ext cx="9601196" cy="2486123"/>
          </a:xfrm>
        </p:spPr>
        <p:txBody>
          <a:bodyPr>
            <a:normAutofit/>
          </a:bodyPr>
          <a:lstStyle/>
          <a:p>
            <a:pPr eaLnBrk="1" hangingPunct="1"/>
            <a:r>
              <a:rPr lang="es-MX" altLang="es-MX" sz="2800" dirty="0">
                <a:latin typeface="Times New Roman" panose="02020603050405020304" pitchFamily="18" charset="0"/>
                <a:cs typeface="Times New Roman" panose="02020603050405020304" pitchFamily="18" charset="0"/>
              </a:rPr>
              <a:t>Si la liquidación se produce dentro de un año o en el ciclo normal de operaciones a corto plazo ha de considerarse como </a:t>
            </a:r>
            <a:r>
              <a:rPr lang="es-MX" altLang="es-MX" sz="2800" dirty="0" smtClean="0">
                <a:latin typeface="Times New Roman" panose="02020603050405020304" pitchFamily="18" charset="0"/>
                <a:cs typeface="Times New Roman" panose="02020603050405020304" pitchFamily="18" charset="0"/>
              </a:rPr>
              <a:t>circulante.</a:t>
            </a:r>
            <a:endParaRPr lang="es-MX" altLang="es-MX" sz="2800" dirty="0">
              <a:latin typeface="Times New Roman" panose="02020603050405020304" pitchFamily="18" charset="0"/>
              <a:cs typeface="Times New Roman" panose="02020603050405020304" pitchFamily="18" charset="0"/>
            </a:endParaRPr>
          </a:p>
          <a:p>
            <a:pPr eaLnBrk="1" hangingPunct="1"/>
            <a:r>
              <a:rPr lang="es-MX" altLang="es-MX" sz="2800" dirty="0">
                <a:latin typeface="Times New Roman" panose="02020603050405020304" pitchFamily="18" charset="0"/>
                <a:cs typeface="Times New Roman" panose="02020603050405020304" pitchFamily="18" charset="0"/>
              </a:rPr>
              <a:t>Si es mayor de dicho lapso, debe clasificarse como no circulante.</a:t>
            </a:r>
          </a:p>
        </p:txBody>
      </p:sp>
      <p:sp>
        <p:nvSpPr>
          <p:cNvPr id="5" name="Rectangle 4"/>
          <p:cNvSpPr/>
          <p:nvPr/>
        </p:nvSpPr>
        <p:spPr>
          <a:xfrm>
            <a:off x="1036321" y="492491"/>
            <a:ext cx="10302239"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7" name="Rectangle 6"/>
          <p:cNvSpPr/>
          <p:nvPr/>
        </p:nvSpPr>
        <p:spPr>
          <a:xfrm>
            <a:off x="1036321" y="1586680"/>
            <a:ext cx="9720772" cy="1107996"/>
          </a:xfrm>
          <a:prstGeom prst="rect">
            <a:avLst/>
          </a:prstGeom>
          <a:solidFill>
            <a:schemeClr val="bg1"/>
          </a:solidFill>
        </p:spPr>
        <p:txBody>
          <a:bodyPr wrap="square" lIns="91440" tIns="45720" rIns="91440" bIns="45720">
            <a:spAutoFit/>
          </a:bodyPr>
          <a:lstStyle/>
          <a:p>
            <a:pPr algn="ctr"/>
            <a:r>
              <a:rPr lang="es-VE" sz="6600" b="1" dirty="0">
                <a:ln w="22225">
                  <a:solidFill>
                    <a:srgbClr val="0070C0"/>
                  </a:solidFill>
                  <a:prstDash val="solid"/>
                </a:ln>
                <a:solidFill>
                  <a:schemeClr val="accent1">
                    <a:lumMod val="40000"/>
                    <a:lumOff val="60000"/>
                  </a:schemeClr>
                </a:solidFill>
              </a:rPr>
              <a:t>Pasivo</a:t>
            </a:r>
            <a:endParaRPr lang="en-US" sz="6600" b="1" dirty="0">
              <a:ln w="22225">
                <a:solidFill>
                  <a:srgbClr val="0070C0"/>
                </a:solidFill>
                <a:prstDash val="solid"/>
              </a:ln>
              <a:solidFill>
                <a:schemeClr val="accent1">
                  <a:lumMod val="40000"/>
                  <a:lumOff val="60000"/>
                </a:schemeClr>
              </a:solidFill>
            </a:endParaRPr>
          </a:p>
        </p:txBody>
      </p:sp>
      <p:sp>
        <p:nvSpPr>
          <p:cNvPr id="11" name="Rectangle 10"/>
          <p:cNvSpPr/>
          <p:nvPr/>
        </p:nvSpPr>
        <p:spPr>
          <a:xfrm>
            <a:off x="4667489" y="5703916"/>
            <a:ext cx="2840235" cy="646986"/>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s-VE"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Balance General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2" name="Rectangle 4"/>
          <p:cNvSpPr/>
          <p:nvPr/>
        </p:nvSpPr>
        <p:spPr>
          <a:xfrm>
            <a:off x="858981" y="5703916"/>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3" name="Rectangle 5"/>
          <p:cNvSpPr/>
          <p:nvPr/>
        </p:nvSpPr>
        <p:spPr>
          <a:xfrm>
            <a:off x="8667177" y="5703916"/>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420821461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8039" y="3081053"/>
            <a:ext cx="9672034" cy="1905330"/>
          </a:xfrm>
          <a:prstGeom prst="rect">
            <a:avLst/>
          </a:prstGeom>
        </p:spPr>
        <p:txBody>
          <a:bodyPr wrap="square">
            <a:spAutoFit/>
          </a:bodyPr>
          <a:lstStyle/>
          <a:p>
            <a:pPr marL="457200" indent="-457200" algn="just">
              <a:lnSpc>
                <a:spcPct val="107000"/>
              </a:lnSpc>
              <a:spcAft>
                <a:spcPts val="800"/>
              </a:spcAft>
              <a:buFont typeface="Arial" panose="020B0604020202020204" pitchFamily="34" charset="0"/>
              <a:buChar char="•"/>
            </a:pPr>
            <a:r>
              <a:rPr lang="es-MX" sz="2800"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El capital contable es el derecho de los propietarios o socios  sobre los activos netos que surgen por aportaciones de los dueños, por donaciones o por reinversión de las ganancias en el negocio.</a:t>
            </a:r>
            <a:endParaRPr lang="en-US" sz="2400" dirty="0">
              <a:solidFill>
                <a:schemeClr val="tx1">
                  <a:lumMod val="75000"/>
                  <a:lumOff val="2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1036321" y="1586680"/>
            <a:ext cx="9720772" cy="1107996"/>
          </a:xfrm>
          <a:prstGeom prst="rect">
            <a:avLst/>
          </a:prstGeom>
          <a:solidFill>
            <a:schemeClr val="bg1"/>
          </a:solidFill>
        </p:spPr>
        <p:txBody>
          <a:bodyPr wrap="square" lIns="91440" tIns="45720" rIns="91440" bIns="45720">
            <a:spAutoFit/>
          </a:bodyPr>
          <a:lstStyle/>
          <a:p>
            <a:pPr algn="ctr"/>
            <a:r>
              <a:rPr lang="es-VE" sz="6600" b="1" dirty="0">
                <a:ln w="22225">
                  <a:solidFill>
                    <a:srgbClr val="0070C0"/>
                  </a:solidFill>
                  <a:prstDash val="solid"/>
                </a:ln>
                <a:solidFill>
                  <a:schemeClr val="accent1">
                    <a:lumMod val="40000"/>
                    <a:lumOff val="60000"/>
                  </a:schemeClr>
                </a:solidFill>
              </a:rPr>
              <a:t>Capital contable</a:t>
            </a:r>
            <a:endParaRPr lang="en-US" sz="6600" b="1" dirty="0">
              <a:ln w="22225">
                <a:solidFill>
                  <a:srgbClr val="0070C0"/>
                </a:solidFill>
                <a:prstDash val="solid"/>
              </a:ln>
              <a:solidFill>
                <a:schemeClr val="accent1">
                  <a:lumMod val="40000"/>
                  <a:lumOff val="60000"/>
                </a:schemeClr>
              </a:solidFill>
            </a:endParaRPr>
          </a:p>
        </p:txBody>
      </p:sp>
      <p:sp>
        <p:nvSpPr>
          <p:cNvPr id="6" name="Rectangle 5"/>
          <p:cNvSpPr/>
          <p:nvPr/>
        </p:nvSpPr>
        <p:spPr>
          <a:xfrm>
            <a:off x="1036321" y="492491"/>
            <a:ext cx="10302239"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10" name="Rectangle 10"/>
          <p:cNvSpPr/>
          <p:nvPr/>
        </p:nvSpPr>
        <p:spPr>
          <a:xfrm>
            <a:off x="4667489" y="5703916"/>
            <a:ext cx="2840235" cy="646986"/>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s-VE" sz="3200" dirty="0" smtClean="0">
                <a:ln w="12700">
                  <a:solidFill>
                    <a:schemeClr val="tx1"/>
                  </a:solidFill>
                  <a:prstDash val="solid"/>
                </a:ln>
                <a:pattFill prst="dkUpDiag">
                  <a:fgClr>
                    <a:schemeClr val="tx2"/>
                  </a:fgClr>
                  <a:bgClr>
                    <a:schemeClr val="tx2">
                      <a:lumMod val="20000"/>
                      <a:lumOff val="80000"/>
                    </a:schemeClr>
                  </a:bgClr>
                </a:pattFill>
                <a:hlinkClick r:id="rId2" action="ppaction://hlinksldjump"/>
              </a:rPr>
              <a:t>Balance General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1" name="Rectangle 4"/>
          <p:cNvSpPr/>
          <p:nvPr/>
        </p:nvSpPr>
        <p:spPr>
          <a:xfrm>
            <a:off x="858981" y="5703916"/>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2" name="Rectangle 5"/>
          <p:cNvSpPr/>
          <p:nvPr/>
        </p:nvSpPr>
        <p:spPr>
          <a:xfrm>
            <a:off x="8667177" y="5703916"/>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9829491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idx="1"/>
          </p:nvPr>
        </p:nvSpPr>
        <p:spPr>
          <a:xfrm>
            <a:off x="1461867" y="2694676"/>
            <a:ext cx="8869679" cy="2344615"/>
          </a:xfrm>
        </p:spPr>
        <p:txBody>
          <a:bodyPr>
            <a:normAutofit/>
          </a:bodyPr>
          <a:lstStyle/>
          <a:p>
            <a:pPr eaLnBrk="1" hangingPunct="1"/>
            <a:endParaRPr lang="es-MX" altLang="es-MX" sz="2800" dirty="0"/>
          </a:p>
          <a:p>
            <a:pPr eaLnBrk="1" hangingPunct="1"/>
            <a:r>
              <a:rPr lang="es-MX" altLang="es-MX" sz="2800" dirty="0">
                <a:latin typeface="Times New Roman" panose="02020603050405020304" pitchFamily="18" charset="0"/>
                <a:cs typeface="Times New Roman" panose="02020603050405020304" pitchFamily="18" charset="0"/>
              </a:rPr>
              <a:t>Es el estado que muestra en unidades monetarias la situación financiera de una empresa o entidad económica en una fecha determinada.</a:t>
            </a:r>
          </a:p>
        </p:txBody>
      </p:sp>
      <p:sp>
        <p:nvSpPr>
          <p:cNvPr id="6" name="Rectangle 5"/>
          <p:cNvSpPr/>
          <p:nvPr/>
        </p:nvSpPr>
        <p:spPr>
          <a:xfrm>
            <a:off x="1036321" y="492491"/>
            <a:ext cx="10302239"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7" name="Rectangle 6"/>
          <p:cNvSpPr/>
          <p:nvPr/>
        </p:nvSpPr>
        <p:spPr>
          <a:xfrm>
            <a:off x="1036321" y="1586680"/>
            <a:ext cx="9720772" cy="1107996"/>
          </a:xfrm>
          <a:prstGeom prst="rect">
            <a:avLst/>
          </a:prstGeom>
          <a:solidFill>
            <a:schemeClr val="bg1"/>
          </a:solidFill>
        </p:spPr>
        <p:txBody>
          <a:bodyPr wrap="square" lIns="91440" tIns="45720" rIns="91440" bIns="45720">
            <a:spAutoFit/>
          </a:bodyPr>
          <a:lstStyle/>
          <a:p>
            <a:pPr algn="ctr"/>
            <a:r>
              <a:rPr lang="es-VE" sz="6600" b="1" dirty="0">
                <a:ln w="22225">
                  <a:solidFill>
                    <a:srgbClr val="0070C0"/>
                  </a:solidFill>
                  <a:prstDash val="solid"/>
                </a:ln>
                <a:solidFill>
                  <a:schemeClr val="accent1">
                    <a:lumMod val="40000"/>
                    <a:lumOff val="60000"/>
                  </a:schemeClr>
                </a:solidFill>
              </a:rPr>
              <a:t>Balance general</a:t>
            </a:r>
            <a:endParaRPr lang="en-US" sz="6600" b="1" dirty="0">
              <a:ln w="22225">
                <a:solidFill>
                  <a:srgbClr val="0070C0"/>
                </a:solidFill>
                <a:prstDash val="solid"/>
              </a:ln>
              <a:solidFill>
                <a:schemeClr val="accent1">
                  <a:lumMod val="40000"/>
                  <a:lumOff val="60000"/>
                </a:schemeClr>
              </a:solidFill>
            </a:endParaRPr>
          </a:p>
        </p:txBody>
      </p:sp>
      <p:sp>
        <p:nvSpPr>
          <p:cNvPr id="11" name="Rectangle 10"/>
          <p:cNvSpPr/>
          <p:nvPr/>
        </p:nvSpPr>
        <p:spPr>
          <a:xfrm>
            <a:off x="4667489" y="5703916"/>
            <a:ext cx="2840235" cy="646986"/>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s-VE"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Balance General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2" name="Rectangle 4"/>
          <p:cNvSpPr/>
          <p:nvPr/>
        </p:nvSpPr>
        <p:spPr>
          <a:xfrm>
            <a:off x="858981" y="5703916"/>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3" name="Rectangle 5"/>
          <p:cNvSpPr/>
          <p:nvPr/>
        </p:nvSpPr>
        <p:spPr>
          <a:xfrm>
            <a:off x="8667177" y="5703916"/>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157537000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s-MX" altLang="es-MX" dirty="0"/>
              <a:t> </a:t>
            </a:r>
          </a:p>
        </p:txBody>
      </p:sp>
      <p:sp>
        <p:nvSpPr>
          <p:cNvPr id="9219" name="Rectangle 3"/>
          <p:cNvSpPr>
            <a:spLocks noGrp="1" noChangeArrowheads="1"/>
          </p:cNvSpPr>
          <p:nvPr>
            <p:ph idx="1"/>
          </p:nvPr>
        </p:nvSpPr>
        <p:spPr>
          <a:xfrm>
            <a:off x="838200" y="1027906"/>
            <a:ext cx="10515600" cy="2638969"/>
          </a:xfrm>
          <a:solidFill>
            <a:schemeClr val="bg1"/>
          </a:solidFill>
        </p:spPr>
        <p:txBody>
          <a:bodyPr>
            <a:normAutofit lnSpcReduction="10000"/>
          </a:bodyPr>
          <a:lstStyle/>
          <a:p>
            <a:pPr eaLnBrk="1" hangingPunct="1"/>
            <a:endParaRPr lang="es-MX" altLang="es-MX" dirty="0">
              <a:latin typeface="Times New Roman" panose="02020603050405020304" pitchFamily="18" charset="0"/>
              <a:cs typeface="Times New Roman" panose="02020603050405020304" pitchFamily="18" charset="0"/>
            </a:endParaRPr>
          </a:p>
          <a:p>
            <a:pPr algn="just" eaLnBrk="1" hangingPunct="1"/>
            <a:r>
              <a:rPr lang="es-MX" altLang="es-MX" sz="3600" b="1" dirty="0">
                <a:solidFill>
                  <a:schemeClr val="tx1"/>
                </a:solidFill>
                <a:latin typeface="Times New Roman" panose="02020603050405020304" pitchFamily="18" charset="0"/>
                <a:cs typeface="Times New Roman" panose="02020603050405020304" pitchFamily="18" charset="0"/>
              </a:rPr>
              <a:t>Las finanzas</a:t>
            </a:r>
            <a:r>
              <a:rPr lang="es-MX" altLang="es-MX" sz="3600" dirty="0">
                <a:solidFill>
                  <a:schemeClr val="tx1"/>
                </a:solidFill>
                <a:latin typeface="Times New Roman" panose="02020603050405020304" pitchFamily="18" charset="0"/>
                <a:cs typeface="Times New Roman" panose="02020603050405020304" pitchFamily="18" charset="0"/>
              </a:rPr>
              <a:t>, son una disciplina que afecta la vida de cada persona u organización, ya que todos los individuos ganan o perciben dinero, y lo gastan  o lo </a:t>
            </a:r>
            <a:r>
              <a:rPr lang="es-MX" altLang="es-MX" sz="3600" dirty="0" smtClean="0">
                <a:solidFill>
                  <a:schemeClr val="tx1"/>
                </a:solidFill>
                <a:latin typeface="Times New Roman" panose="02020603050405020304" pitchFamily="18" charset="0"/>
                <a:cs typeface="Times New Roman" panose="02020603050405020304" pitchFamily="18" charset="0"/>
              </a:rPr>
              <a:t>invierten.</a:t>
            </a:r>
            <a:endParaRPr lang="es-MX" altLang="es-MX" sz="3600" dirty="0">
              <a:solidFill>
                <a:schemeClr val="tx1"/>
              </a:solidFill>
              <a:latin typeface="Times New Roman" panose="02020603050405020304" pitchFamily="18" charset="0"/>
              <a:cs typeface="Times New Roman" panose="02020603050405020304" pitchFamily="18" charset="0"/>
            </a:endParaRPr>
          </a:p>
        </p:txBody>
      </p:sp>
      <p:sp>
        <p:nvSpPr>
          <p:cNvPr id="9" name="Rectangle 2"/>
          <p:cNvSpPr txBox="1">
            <a:spLocks noChangeArrowheads="1"/>
          </p:cNvSpPr>
          <p:nvPr/>
        </p:nvSpPr>
        <p:spPr>
          <a:xfrm>
            <a:off x="838200" y="3186280"/>
            <a:ext cx="10515600" cy="233875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MX" altLang="es-MX" dirty="0">
              <a:latin typeface="Times New Roman" panose="02020603050405020304" pitchFamily="18" charset="0"/>
              <a:cs typeface="Times New Roman" panose="02020603050405020304" pitchFamily="18" charset="0"/>
            </a:endParaRPr>
          </a:p>
          <a:p>
            <a:pPr algn="just"/>
            <a:r>
              <a:rPr lang="es-MX" altLang="es-MX" sz="3600" b="1" dirty="0">
                <a:latin typeface="Times New Roman" panose="02020603050405020304" pitchFamily="18" charset="0"/>
                <a:cs typeface="Times New Roman" panose="02020603050405020304" pitchFamily="18" charset="0"/>
              </a:rPr>
              <a:t>Las finanzas </a:t>
            </a:r>
            <a:r>
              <a:rPr lang="es-MX" altLang="es-MX" sz="3600" dirty="0">
                <a:latin typeface="Times New Roman" panose="02020603050405020304" pitchFamily="18" charset="0"/>
                <a:cs typeface="Times New Roman" panose="02020603050405020304" pitchFamily="18" charset="0"/>
              </a:rPr>
              <a:t>se ocupan de los procesos, instituciones, mercados e instrumentos mediante los cuales se rige la circulación del dinero entre las personas, las empresas y los </a:t>
            </a:r>
            <a:r>
              <a:rPr lang="es-MX" altLang="es-MX" sz="3600" dirty="0" smtClean="0">
                <a:latin typeface="Times New Roman" panose="02020603050405020304" pitchFamily="18" charset="0"/>
                <a:cs typeface="Times New Roman" panose="02020603050405020304" pitchFamily="18" charset="0"/>
              </a:rPr>
              <a:t>gobiernos.</a:t>
            </a:r>
            <a:endParaRPr lang="es-MX" altLang="es-MX" sz="3600" dirty="0">
              <a:latin typeface="Times New Roman" panose="02020603050405020304" pitchFamily="18" charset="0"/>
              <a:cs typeface="Times New Roman" panose="02020603050405020304" pitchFamily="18" charset="0"/>
            </a:endParaRPr>
          </a:p>
        </p:txBody>
      </p:sp>
      <p:sp>
        <p:nvSpPr>
          <p:cNvPr id="10" name="Rectangle 9"/>
          <p:cNvSpPr/>
          <p:nvPr/>
        </p:nvSpPr>
        <p:spPr>
          <a:xfrm>
            <a:off x="1036321" y="492491"/>
            <a:ext cx="11483927"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11" name="Rectangle 10"/>
          <p:cNvSpPr/>
          <p:nvPr/>
        </p:nvSpPr>
        <p:spPr>
          <a:xfrm>
            <a:off x="838200" y="5712469"/>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2" name="Rectangle 11"/>
          <p:cNvSpPr/>
          <p:nvPr/>
        </p:nvSpPr>
        <p:spPr>
          <a:xfrm>
            <a:off x="8485835" y="5698124"/>
            <a:ext cx="286796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167053837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1155897" y="3265645"/>
            <a:ext cx="9601196" cy="2085406"/>
          </a:xfrm>
        </p:spPr>
        <p:txBody>
          <a:bodyPr>
            <a:normAutofit/>
          </a:bodyPr>
          <a:lstStyle/>
          <a:p>
            <a:pPr eaLnBrk="1" hangingPunct="1"/>
            <a:r>
              <a:rPr lang="es-MX" altLang="es-MX" sz="2800" dirty="0">
                <a:latin typeface="Times New Roman" panose="02020603050405020304" pitchFamily="18" charset="0"/>
                <a:cs typeface="Times New Roman" panose="02020603050405020304" pitchFamily="18" charset="0"/>
              </a:rPr>
              <a:t>Tiene el propósito de mostrar la naturaleza de los recursos económicos de la empresa así como los derechos de los acreedores y de la participación de los dueños</a:t>
            </a:r>
          </a:p>
        </p:txBody>
      </p:sp>
      <p:sp>
        <p:nvSpPr>
          <p:cNvPr id="6" name="Rectangle 5"/>
          <p:cNvSpPr/>
          <p:nvPr/>
        </p:nvSpPr>
        <p:spPr>
          <a:xfrm>
            <a:off x="1036321" y="492491"/>
            <a:ext cx="10302239"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8" name="Rectangle 7"/>
          <p:cNvSpPr/>
          <p:nvPr/>
        </p:nvSpPr>
        <p:spPr>
          <a:xfrm>
            <a:off x="1036321" y="1586680"/>
            <a:ext cx="9720772" cy="1107996"/>
          </a:xfrm>
          <a:prstGeom prst="rect">
            <a:avLst/>
          </a:prstGeom>
          <a:solidFill>
            <a:schemeClr val="bg1"/>
          </a:solidFill>
        </p:spPr>
        <p:txBody>
          <a:bodyPr wrap="square" lIns="91440" tIns="45720" rIns="91440" bIns="45720">
            <a:spAutoFit/>
          </a:bodyPr>
          <a:lstStyle/>
          <a:p>
            <a:pPr algn="ctr"/>
            <a:r>
              <a:rPr lang="es-VE" sz="6600" b="1" dirty="0">
                <a:ln w="22225">
                  <a:solidFill>
                    <a:srgbClr val="0070C0"/>
                  </a:solidFill>
                  <a:prstDash val="solid"/>
                </a:ln>
                <a:solidFill>
                  <a:schemeClr val="accent1">
                    <a:lumMod val="40000"/>
                    <a:lumOff val="60000"/>
                  </a:schemeClr>
                </a:solidFill>
              </a:rPr>
              <a:t>Balance general</a:t>
            </a:r>
            <a:endParaRPr lang="en-US" sz="6600" b="1" dirty="0">
              <a:ln w="22225">
                <a:solidFill>
                  <a:srgbClr val="0070C0"/>
                </a:solidFill>
                <a:prstDash val="solid"/>
              </a:ln>
              <a:solidFill>
                <a:schemeClr val="accent1">
                  <a:lumMod val="40000"/>
                  <a:lumOff val="60000"/>
                </a:schemeClr>
              </a:solidFill>
            </a:endParaRPr>
          </a:p>
        </p:txBody>
      </p:sp>
      <p:sp>
        <p:nvSpPr>
          <p:cNvPr id="12" name="Rectangle 10"/>
          <p:cNvSpPr/>
          <p:nvPr/>
        </p:nvSpPr>
        <p:spPr>
          <a:xfrm>
            <a:off x="4667489" y="5703916"/>
            <a:ext cx="2840235" cy="646986"/>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s-VE"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Balance General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3" name="Rectangle 4"/>
          <p:cNvSpPr/>
          <p:nvPr/>
        </p:nvSpPr>
        <p:spPr>
          <a:xfrm>
            <a:off x="858981" y="5703916"/>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4" name="Rectangle 5"/>
          <p:cNvSpPr/>
          <p:nvPr/>
        </p:nvSpPr>
        <p:spPr>
          <a:xfrm>
            <a:off x="8667177" y="5703916"/>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192465443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1155897" y="3265645"/>
            <a:ext cx="9601196" cy="2085406"/>
          </a:xfrm>
        </p:spPr>
        <p:txBody>
          <a:bodyPr>
            <a:normAutofit/>
          </a:bodyPr>
          <a:lstStyle/>
          <a:p>
            <a:pPr eaLnBrk="1" hangingPunct="1"/>
            <a:r>
              <a:rPr lang="es-MX" altLang="es-MX" sz="3000" dirty="0">
                <a:latin typeface="Times New Roman" panose="02020603050405020304" pitchFamily="18" charset="0"/>
                <a:cs typeface="Times New Roman" panose="02020603050405020304" pitchFamily="18" charset="0"/>
              </a:rPr>
              <a:t>El balance es un estado de situación financiera y comprende información clasificada y agrupada en tres categorías o grupos principales:</a:t>
            </a:r>
          </a:p>
          <a:p>
            <a:pPr eaLnBrk="1" hangingPunct="1">
              <a:buFont typeface="Wingdings" panose="05000000000000000000" pitchFamily="2" charset="2"/>
              <a:buNone/>
            </a:pPr>
            <a:endParaRPr lang="es-MX" altLang="es-MX" dirty="0"/>
          </a:p>
        </p:txBody>
      </p:sp>
      <p:sp>
        <p:nvSpPr>
          <p:cNvPr id="6" name="Rectangle 5"/>
          <p:cNvSpPr/>
          <p:nvPr/>
        </p:nvSpPr>
        <p:spPr>
          <a:xfrm>
            <a:off x="1036321" y="492491"/>
            <a:ext cx="10302239"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8" name="Rectangle 7"/>
          <p:cNvSpPr/>
          <p:nvPr/>
        </p:nvSpPr>
        <p:spPr>
          <a:xfrm>
            <a:off x="1036321" y="1586680"/>
            <a:ext cx="9720772" cy="1107996"/>
          </a:xfrm>
          <a:prstGeom prst="rect">
            <a:avLst/>
          </a:prstGeom>
          <a:solidFill>
            <a:schemeClr val="bg1"/>
          </a:solidFill>
        </p:spPr>
        <p:txBody>
          <a:bodyPr wrap="square" lIns="91440" tIns="45720" rIns="91440" bIns="45720">
            <a:spAutoFit/>
          </a:bodyPr>
          <a:lstStyle/>
          <a:p>
            <a:pPr algn="ctr"/>
            <a:r>
              <a:rPr lang="es-VE" sz="6600" b="1" dirty="0">
                <a:ln w="22225">
                  <a:solidFill>
                    <a:srgbClr val="0070C0"/>
                  </a:solidFill>
                  <a:prstDash val="solid"/>
                </a:ln>
                <a:solidFill>
                  <a:schemeClr val="accent1">
                    <a:lumMod val="40000"/>
                    <a:lumOff val="60000"/>
                  </a:schemeClr>
                </a:solidFill>
              </a:rPr>
              <a:t>Balance general</a:t>
            </a:r>
            <a:endParaRPr lang="en-US" sz="6600" b="1" dirty="0">
              <a:ln w="22225">
                <a:solidFill>
                  <a:srgbClr val="0070C0"/>
                </a:solidFill>
                <a:prstDash val="solid"/>
              </a:ln>
              <a:solidFill>
                <a:schemeClr val="accent1">
                  <a:lumMod val="40000"/>
                  <a:lumOff val="60000"/>
                </a:schemeClr>
              </a:solidFill>
            </a:endParaRPr>
          </a:p>
        </p:txBody>
      </p:sp>
      <p:sp>
        <p:nvSpPr>
          <p:cNvPr id="9" name="Rectangle 10"/>
          <p:cNvSpPr/>
          <p:nvPr/>
        </p:nvSpPr>
        <p:spPr>
          <a:xfrm>
            <a:off x="4667489" y="5703916"/>
            <a:ext cx="2840235" cy="646986"/>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s-VE"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Balance General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3" name="Rectangle 4"/>
          <p:cNvSpPr/>
          <p:nvPr/>
        </p:nvSpPr>
        <p:spPr>
          <a:xfrm>
            <a:off x="858981" y="5703916"/>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4" name="Rectangle 5"/>
          <p:cNvSpPr/>
          <p:nvPr/>
        </p:nvSpPr>
        <p:spPr>
          <a:xfrm>
            <a:off x="8667177" y="5703916"/>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419984751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a 5"/>
          <p:cNvGraphicFramePr/>
          <p:nvPr>
            <p:extLst>
              <p:ext uri="{D42A27DB-BD31-4B8C-83A1-F6EECF244321}">
                <p14:modId xmlns:p14="http://schemas.microsoft.com/office/powerpoint/2010/main" val="3649887675"/>
              </p:ext>
            </p:extLst>
          </p:nvPr>
        </p:nvGraphicFramePr>
        <p:xfrm>
          <a:off x="1032164" y="1009650"/>
          <a:ext cx="9997786" cy="4783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10"/>
          <p:cNvSpPr/>
          <p:nvPr/>
        </p:nvSpPr>
        <p:spPr>
          <a:xfrm>
            <a:off x="4667489" y="5703916"/>
            <a:ext cx="2840235" cy="646986"/>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s-VE" sz="3200" dirty="0" smtClean="0">
                <a:ln w="12700">
                  <a:solidFill>
                    <a:schemeClr val="tx1"/>
                  </a:solidFill>
                  <a:prstDash val="solid"/>
                </a:ln>
                <a:pattFill prst="dkUpDiag">
                  <a:fgClr>
                    <a:schemeClr val="tx2"/>
                  </a:fgClr>
                  <a:bgClr>
                    <a:schemeClr val="tx2">
                      <a:lumMod val="20000"/>
                      <a:lumOff val="80000"/>
                    </a:schemeClr>
                  </a:bgClr>
                </a:pattFill>
                <a:hlinkClick r:id="rId7" action="ppaction://hlinksldjump"/>
              </a:rPr>
              <a:t>Balance General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0" name="Rectangle 4"/>
          <p:cNvSpPr/>
          <p:nvPr/>
        </p:nvSpPr>
        <p:spPr>
          <a:xfrm>
            <a:off x="858981" y="5703916"/>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8"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8"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1" name="Rectangle 5"/>
          <p:cNvSpPr/>
          <p:nvPr/>
        </p:nvSpPr>
        <p:spPr>
          <a:xfrm>
            <a:off x="8667177" y="5703916"/>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9"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9"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9"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16184466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553916" y="402231"/>
            <a:ext cx="5627074" cy="5281246"/>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MX" altLang="es-MX" dirty="0">
              <a:latin typeface="Times New Roman" panose="02020603050405020304" pitchFamily="18" charset="0"/>
              <a:cs typeface="Times New Roman" panose="02020603050405020304" pitchFamily="18" charset="0"/>
            </a:endParaRPr>
          </a:p>
          <a:p>
            <a:pPr algn="ctr" eaLnBrk="1" hangingPunct="1"/>
            <a:endParaRPr lang="es-MX" altLang="es-MX" dirty="0">
              <a:latin typeface="Times New Roman" panose="02020603050405020304" pitchFamily="18" charset="0"/>
              <a:cs typeface="Times New Roman" panose="02020603050405020304" pitchFamily="18" charset="0"/>
            </a:endParaRPr>
          </a:p>
          <a:p>
            <a:pPr algn="ctr" eaLnBrk="1" hangingPunct="1"/>
            <a:r>
              <a:rPr lang="es-MX" altLang="es-MX" sz="2400" dirty="0">
                <a:latin typeface="Times New Roman" panose="02020603050405020304" pitchFamily="18" charset="0"/>
                <a:cs typeface="Times New Roman" panose="02020603050405020304" pitchFamily="18" charset="0"/>
              </a:rPr>
              <a:t>Bienes propiedad de la </a:t>
            </a:r>
          </a:p>
          <a:p>
            <a:pPr algn="ctr" eaLnBrk="1" hangingPunct="1"/>
            <a:r>
              <a:rPr lang="es-MX" altLang="es-MX" sz="2400" dirty="0">
                <a:latin typeface="Times New Roman" panose="02020603050405020304" pitchFamily="18" charset="0"/>
                <a:cs typeface="Times New Roman" panose="02020603050405020304" pitchFamily="18" charset="0"/>
              </a:rPr>
              <a:t>Empresa:</a:t>
            </a:r>
          </a:p>
          <a:p>
            <a:pPr algn="ctr" eaLnBrk="1" hangingPunct="1"/>
            <a:endParaRPr lang="es-MX" altLang="es-MX" sz="2400" dirty="0">
              <a:latin typeface="Times New Roman" panose="02020603050405020304" pitchFamily="18" charset="0"/>
              <a:cs typeface="Times New Roman" panose="02020603050405020304" pitchFamily="18" charset="0"/>
            </a:endParaRPr>
          </a:p>
          <a:p>
            <a:pPr algn="ctr" eaLnBrk="1" hangingPunct="1"/>
            <a:r>
              <a:rPr lang="es-MX" altLang="es-MX" sz="2400" dirty="0">
                <a:latin typeface="Times New Roman" panose="02020603050405020304" pitchFamily="18" charset="0"/>
                <a:cs typeface="Times New Roman" panose="02020603050405020304" pitchFamily="18" charset="0"/>
              </a:rPr>
              <a:t>Activos circulantes</a:t>
            </a:r>
          </a:p>
          <a:p>
            <a:pPr algn="ctr" eaLnBrk="1" hangingPunct="1"/>
            <a:endParaRPr lang="es-MX" altLang="es-MX" sz="2400" dirty="0">
              <a:latin typeface="Times New Roman" panose="02020603050405020304" pitchFamily="18" charset="0"/>
              <a:cs typeface="Times New Roman" panose="02020603050405020304" pitchFamily="18" charset="0"/>
            </a:endParaRPr>
          </a:p>
          <a:p>
            <a:pPr algn="ctr" eaLnBrk="1" hangingPunct="1"/>
            <a:r>
              <a:rPr lang="es-MX" altLang="es-MX" sz="2400" dirty="0">
                <a:latin typeface="Times New Roman" panose="02020603050405020304" pitchFamily="18" charset="0"/>
                <a:cs typeface="Times New Roman" panose="02020603050405020304" pitchFamily="18" charset="0"/>
              </a:rPr>
              <a:t>Activos fijos</a:t>
            </a:r>
          </a:p>
          <a:p>
            <a:pPr algn="ctr" eaLnBrk="1" hangingPunct="1"/>
            <a:endParaRPr lang="es-MX" altLang="es-MX" sz="2400" dirty="0">
              <a:latin typeface="Times New Roman" panose="02020603050405020304" pitchFamily="18" charset="0"/>
              <a:cs typeface="Times New Roman" panose="02020603050405020304" pitchFamily="18" charset="0"/>
            </a:endParaRPr>
          </a:p>
          <a:p>
            <a:pPr algn="ctr" eaLnBrk="1" hangingPunct="1"/>
            <a:r>
              <a:rPr lang="es-MX" altLang="es-MX" sz="2400" dirty="0">
                <a:latin typeface="Times New Roman" panose="02020603050405020304" pitchFamily="18" charset="0"/>
                <a:cs typeface="Times New Roman" panose="02020603050405020304" pitchFamily="18" charset="0"/>
              </a:rPr>
              <a:t>Activos intangibles</a:t>
            </a:r>
          </a:p>
        </p:txBody>
      </p:sp>
      <p:sp>
        <p:nvSpPr>
          <p:cNvPr id="40963" name="Rectangle 3"/>
          <p:cNvSpPr>
            <a:spLocks noChangeArrowheads="1"/>
          </p:cNvSpPr>
          <p:nvPr/>
        </p:nvSpPr>
        <p:spPr bwMode="auto">
          <a:xfrm>
            <a:off x="6180990" y="402231"/>
            <a:ext cx="5580185" cy="5281247"/>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s-MX" altLang="es-MX" dirty="0">
              <a:latin typeface="Times New Roman" panose="02020603050405020304" pitchFamily="18" charset="0"/>
              <a:cs typeface="Times New Roman" panose="02020603050405020304" pitchFamily="18" charset="0"/>
            </a:endParaRPr>
          </a:p>
          <a:p>
            <a:pPr algn="ctr" eaLnBrk="1" hangingPunct="1"/>
            <a:endParaRPr lang="es-MX" altLang="es-MX" dirty="0">
              <a:latin typeface="Times New Roman" panose="02020603050405020304" pitchFamily="18" charset="0"/>
              <a:cs typeface="Times New Roman" panose="02020603050405020304" pitchFamily="18" charset="0"/>
            </a:endParaRPr>
          </a:p>
          <a:p>
            <a:pPr algn="ctr" eaLnBrk="1" hangingPunct="1"/>
            <a:r>
              <a:rPr lang="es-MX" altLang="es-MX" sz="2400" dirty="0" smtClean="0">
                <a:latin typeface="Times New Roman" panose="02020603050405020304" pitchFamily="18" charset="0"/>
                <a:cs typeface="Times New Roman" panose="02020603050405020304" pitchFamily="18" charset="0"/>
              </a:rPr>
              <a:t>Derechos </a:t>
            </a:r>
            <a:r>
              <a:rPr lang="es-MX" altLang="es-MX" sz="2400" dirty="0">
                <a:latin typeface="Times New Roman" panose="02020603050405020304" pitchFamily="18" charset="0"/>
                <a:cs typeface="Times New Roman" panose="02020603050405020304" pitchFamily="18" charset="0"/>
              </a:rPr>
              <a:t>de los </a:t>
            </a:r>
          </a:p>
          <a:p>
            <a:pPr algn="ctr" eaLnBrk="1" hangingPunct="1"/>
            <a:r>
              <a:rPr lang="es-MX" altLang="es-MX" sz="2400" dirty="0" smtClean="0">
                <a:latin typeface="Times New Roman" panose="02020603050405020304" pitchFamily="18" charset="0"/>
                <a:cs typeface="Times New Roman" panose="02020603050405020304" pitchFamily="18" charset="0"/>
              </a:rPr>
              <a:t>Acreedores</a:t>
            </a:r>
          </a:p>
          <a:p>
            <a:pPr algn="ctr" eaLnBrk="1" hangingPunct="1"/>
            <a:endParaRPr lang="es-MX" altLang="es-MX" sz="2400" dirty="0">
              <a:latin typeface="Times New Roman" panose="02020603050405020304" pitchFamily="18" charset="0"/>
              <a:cs typeface="Times New Roman" panose="02020603050405020304" pitchFamily="18" charset="0"/>
            </a:endParaRPr>
          </a:p>
          <a:p>
            <a:pPr algn="ctr" eaLnBrk="1" hangingPunct="1"/>
            <a:r>
              <a:rPr lang="es-MX" altLang="es-MX" sz="2400" dirty="0">
                <a:latin typeface="Times New Roman" panose="02020603050405020304" pitchFamily="18" charset="0"/>
                <a:cs typeface="Times New Roman" panose="02020603050405020304" pitchFamily="18" charset="0"/>
              </a:rPr>
              <a:t>Pasivo circulante</a:t>
            </a:r>
          </a:p>
          <a:p>
            <a:pPr algn="ctr" eaLnBrk="1" hangingPunct="1"/>
            <a:r>
              <a:rPr lang="es-MX" altLang="es-MX" sz="2400" dirty="0">
                <a:latin typeface="Times New Roman" panose="02020603050405020304" pitchFamily="18" charset="0"/>
                <a:cs typeface="Times New Roman" panose="02020603050405020304" pitchFamily="18" charset="0"/>
              </a:rPr>
              <a:t>Pasivo a largo plazo</a:t>
            </a:r>
          </a:p>
          <a:p>
            <a:pPr algn="ctr" eaLnBrk="1" hangingPunct="1"/>
            <a:endParaRPr lang="es-MX" altLang="es-MX" dirty="0" smtClean="0">
              <a:latin typeface="Times New Roman" panose="02020603050405020304" pitchFamily="18" charset="0"/>
              <a:cs typeface="Times New Roman" panose="02020603050405020304" pitchFamily="18" charset="0"/>
            </a:endParaRPr>
          </a:p>
          <a:p>
            <a:pPr algn="ctr" eaLnBrk="1" hangingPunct="1"/>
            <a:endParaRPr lang="es-MX" altLang="es-MX" dirty="0">
              <a:latin typeface="Times New Roman" panose="02020603050405020304" pitchFamily="18" charset="0"/>
              <a:cs typeface="Times New Roman" panose="02020603050405020304" pitchFamily="18" charset="0"/>
            </a:endParaRPr>
          </a:p>
          <a:p>
            <a:pPr algn="ctr" eaLnBrk="1" hangingPunct="1"/>
            <a:endParaRPr lang="es-MX" altLang="es-MX" dirty="0">
              <a:latin typeface="Times New Roman" panose="02020603050405020304" pitchFamily="18" charset="0"/>
              <a:cs typeface="Times New Roman" panose="02020603050405020304" pitchFamily="18" charset="0"/>
            </a:endParaRPr>
          </a:p>
          <a:p>
            <a:pPr algn="ctr" eaLnBrk="1" hangingPunct="1"/>
            <a:endParaRPr lang="es-MX" altLang="es-MX" dirty="0">
              <a:latin typeface="Times New Roman" panose="02020603050405020304" pitchFamily="18" charset="0"/>
              <a:cs typeface="Times New Roman" panose="02020603050405020304" pitchFamily="18" charset="0"/>
            </a:endParaRPr>
          </a:p>
          <a:p>
            <a:pPr algn="ctr" eaLnBrk="1" hangingPunct="1"/>
            <a:r>
              <a:rPr lang="es-MX" altLang="es-MX" sz="2400" dirty="0">
                <a:latin typeface="Times New Roman" panose="02020603050405020304" pitchFamily="18" charset="0"/>
                <a:cs typeface="Times New Roman" panose="02020603050405020304" pitchFamily="18" charset="0"/>
              </a:rPr>
              <a:t>Derechos de los </a:t>
            </a:r>
          </a:p>
          <a:p>
            <a:pPr algn="ctr" eaLnBrk="1" hangingPunct="1"/>
            <a:r>
              <a:rPr lang="es-MX" altLang="es-MX" sz="2400" dirty="0">
                <a:latin typeface="Times New Roman" panose="02020603050405020304" pitchFamily="18" charset="0"/>
                <a:cs typeface="Times New Roman" panose="02020603050405020304" pitchFamily="18" charset="0"/>
              </a:rPr>
              <a:t>Accionistas</a:t>
            </a:r>
          </a:p>
          <a:p>
            <a:pPr algn="ctr" eaLnBrk="1" hangingPunct="1"/>
            <a:endParaRPr lang="es-MX" altLang="es-MX" dirty="0">
              <a:latin typeface="Times New Roman" panose="02020603050405020304" pitchFamily="18" charset="0"/>
              <a:cs typeface="Times New Roman" panose="02020603050405020304" pitchFamily="18" charset="0"/>
            </a:endParaRPr>
          </a:p>
          <a:p>
            <a:pPr algn="ctr" eaLnBrk="1" hangingPunct="1"/>
            <a:r>
              <a:rPr lang="es-MX" altLang="es-MX" sz="2400" dirty="0">
                <a:latin typeface="Times New Roman" panose="02020603050405020304" pitchFamily="18" charset="0"/>
                <a:cs typeface="Times New Roman" panose="02020603050405020304" pitchFamily="18" charset="0"/>
              </a:rPr>
              <a:t>Capital común</a:t>
            </a:r>
          </a:p>
          <a:p>
            <a:pPr algn="ctr" eaLnBrk="1" hangingPunct="1"/>
            <a:endParaRPr lang="es-MX" altLang="es-MX" dirty="0">
              <a:latin typeface="Times New Roman" panose="02020603050405020304" pitchFamily="18" charset="0"/>
              <a:cs typeface="Times New Roman" panose="02020603050405020304" pitchFamily="18" charset="0"/>
            </a:endParaRPr>
          </a:p>
          <a:p>
            <a:pPr algn="ctr" eaLnBrk="1" hangingPunct="1"/>
            <a:r>
              <a:rPr lang="es-MX" altLang="es-MX" sz="2400" dirty="0">
                <a:latin typeface="Times New Roman" panose="02020603050405020304" pitchFamily="18" charset="0"/>
                <a:cs typeface="Times New Roman" panose="02020603050405020304" pitchFamily="18" charset="0"/>
              </a:rPr>
              <a:t>Utilidades retenidas</a:t>
            </a:r>
          </a:p>
          <a:p>
            <a:pPr algn="ctr" eaLnBrk="1" hangingPunct="1"/>
            <a:endParaRPr lang="es-MX" altLang="es-MX" dirty="0">
              <a:latin typeface="Times New Roman" panose="02020603050405020304" pitchFamily="18" charset="0"/>
              <a:cs typeface="Times New Roman" panose="02020603050405020304" pitchFamily="18" charset="0"/>
            </a:endParaRPr>
          </a:p>
        </p:txBody>
      </p:sp>
      <p:sp>
        <p:nvSpPr>
          <p:cNvPr id="6" name="Rectangle 5"/>
          <p:cNvSpPr/>
          <p:nvPr/>
        </p:nvSpPr>
        <p:spPr>
          <a:xfrm>
            <a:off x="2113658" y="841262"/>
            <a:ext cx="2314159" cy="923330"/>
          </a:xfrm>
          <a:prstGeom prst="rect">
            <a:avLst/>
          </a:prstGeom>
          <a:noFill/>
        </p:spPr>
        <p:txBody>
          <a:bodyPr wrap="none" lIns="91440" tIns="45720" rIns="91440" bIns="45720">
            <a:spAutoFit/>
          </a:bodyPr>
          <a:lstStyle/>
          <a:p>
            <a:pPr algn="ctr"/>
            <a:r>
              <a:rPr lang="en-US" sz="5400" b="1" cap="none" spc="0" dirty="0" err="1">
                <a:ln w="12700">
                  <a:solidFill>
                    <a:schemeClr val="tx1"/>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Activos</a:t>
            </a:r>
            <a:endParaRPr lang="en-US" sz="5400" b="1" cap="none" spc="0" dirty="0">
              <a:ln w="12700">
                <a:solidFill>
                  <a:schemeClr val="tx1"/>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5" name="Rectangle 14"/>
          <p:cNvSpPr/>
          <p:nvPr/>
        </p:nvSpPr>
        <p:spPr>
          <a:xfrm>
            <a:off x="6450339" y="2869174"/>
            <a:ext cx="5041486" cy="769441"/>
          </a:xfrm>
          <a:prstGeom prst="rect">
            <a:avLst/>
          </a:prstGeom>
          <a:noFill/>
        </p:spPr>
        <p:txBody>
          <a:bodyPr wrap="square" lIns="91440" tIns="45720" rIns="91440" bIns="45720">
            <a:spAutoFit/>
          </a:bodyPr>
          <a:lstStyle/>
          <a:p>
            <a:pPr algn="ctr"/>
            <a:r>
              <a:rPr lang="en-US" sz="4400" b="1" cap="none" spc="0" dirty="0">
                <a:ln w="12700">
                  <a:solidFill>
                    <a:schemeClr val="tx1"/>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Capital </a:t>
            </a:r>
            <a:r>
              <a:rPr lang="en-US" sz="4400" b="1" cap="none" spc="0" dirty="0" err="1">
                <a:ln w="12700">
                  <a:solidFill>
                    <a:schemeClr val="tx1"/>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contable</a:t>
            </a:r>
            <a:endParaRPr lang="en-US" sz="4400" b="1" cap="none" spc="0" dirty="0">
              <a:ln w="12700">
                <a:solidFill>
                  <a:schemeClr val="tx1"/>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6" name="Rectangle 15"/>
          <p:cNvSpPr/>
          <p:nvPr/>
        </p:nvSpPr>
        <p:spPr>
          <a:xfrm>
            <a:off x="6388793" y="300421"/>
            <a:ext cx="5041487" cy="769441"/>
          </a:xfrm>
          <a:prstGeom prst="rect">
            <a:avLst/>
          </a:prstGeom>
          <a:noFill/>
        </p:spPr>
        <p:txBody>
          <a:bodyPr wrap="square" lIns="91440" tIns="45720" rIns="91440" bIns="45720">
            <a:spAutoFit/>
          </a:bodyPr>
          <a:lstStyle/>
          <a:p>
            <a:pPr algn="ctr"/>
            <a:r>
              <a:rPr lang="en-US" sz="4400" b="1" cap="none" spc="0" dirty="0" err="1" smtClean="0">
                <a:ln w="12700">
                  <a:solidFill>
                    <a:schemeClr val="tx1"/>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Pasivos</a:t>
            </a:r>
            <a:endParaRPr lang="en-US" sz="4400" b="1" cap="none" spc="0" dirty="0">
              <a:ln w="12700">
                <a:solidFill>
                  <a:schemeClr val="tx1"/>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0" name="Rectangle 10"/>
          <p:cNvSpPr/>
          <p:nvPr/>
        </p:nvSpPr>
        <p:spPr>
          <a:xfrm>
            <a:off x="4667489" y="6051642"/>
            <a:ext cx="2840235" cy="646986"/>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s-VE"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Balance General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1" name="Rectangle 4"/>
          <p:cNvSpPr/>
          <p:nvPr/>
        </p:nvSpPr>
        <p:spPr>
          <a:xfrm>
            <a:off x="858981" y="6051642"/>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2" name="Rectangle 5"/>
          <p:cNvSpPr/>
          <p:nvPr/>
        </p:nvSpPr>
        <p:spPr>
          <a:xfrm>
            <a:off x="8667177" y="6051642"/>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223988151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3"/>
          <p:cNvGraphicFramePr/>
          <p:nvPr>
            <p:extLst>
              <p:ext uri="{D42A27DB-BD31-4B8C-83A1-F6EECF244321}">
                <p14:modId xmlns:p14="http://schemas.microsoft.com/office/powerpoint/2010/main" val="1191061623"/>
              </p:ext>
            </p:extLst>
          </p:nvPr>
        </p:nvGraphicFramePr>
        <p:xfrm>
          <a:off x="1104900" y="4124325"/>
          <a:ext cx="10210800" cy="20313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a 7"/>
          <p:cNvGraphicFramePr/>
          <p:nvPr>
            <p:extLst>
              <p:ext uri="{D42A27DB-BD31-4B8C-83A1-F6EECF244321}">
                <p14:modId xmlns:p14="http://schemas.microsoft.com/office/powerpoint/2010/main" val="3110689732"/>
              </p:ext>
            </p:extLst>
          </p:nvPr>
        </p:nvGraphicFramePr>
        <p:xfrm>
          <a:off x="1104900" y="600075"/>
          <a:ext cx="10210800" cy="30670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Rectangle 3"/>
          <p:cNvSpPr>
            <a:spLocks noChangeArrowheads="1"/>
          </p:cNvSpPr>
          <p:nvPr/>
        </p:nvSpPr>
        <p:spPr bwMode="auto">
          <a:xfrm>
            <a:off x="2190750" y="2133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0"/>
          <p:cNvSpPr/>
          <p:nvPr/>
        </p:nvSpPr>
        <p:spPr>
          <a:xfrm>
            <a:off x="4667489" y="6035216"/>
            <a:ext cx="2840235" cy="646986"/>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s-VE" sz="3200" dirty="0" smtClean="0">
                <a:ln w="12700">
                  <a:solidFill>
                    <a:schemeClr val="tx1"/>
                  </a:solidFill>
                  <a:prstDash val="solid"/>
                </a:ln>
                <a:pattFill prst="dkUpDiag">
                  <a:fgClr>
                    <a:schemeClr val="tx2"/>
                  </a:fgClr>
                  <a:bgClr>
                    <a:schemeClr val="tx2">
                      <a:lumMod val="20000"/>
                      <a:lumOff val="80000"/>
                    </a:schemeClr>
                  </a:bgClr>
                </a:pattFill>
                <a:hlinkClick r:id="rId12" action="ppaction://hlinksldjump"/>
              </a:rPr>
              <a:t>Balance General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1" name="Rectangle 4"/>
          <p:cNvSpPr/>
          <p:nvPr/>
        </p:nvSpPr>
        <p:spPr>
          <a:xfrm>
            <a:off x="858981" y="6035216"/>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13"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13"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2" name="Rectangle 5"/>
          <p:cNvSpPr/>
          <p:nvPr/>
        </p:nvSpPr>
        <p:spPr>
          <a:xfrm>
            <a:off x="8667177" y="6035216"/>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1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14"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14"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19426181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05803" y="1604547"/>
            <a:ext cx="954620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El capital lo conoceremos como capital contable y está integrado por las siguientes cuentas</a:t>
            </a:r>
            <a:r>
              <a:rPr kumimoji="0" lang="es-MX"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3" name="Diagrama 6"/>
          <p:cNvGraphicFramePr/>
          <p:nvPr>
            <p:extLst>
              <p:ext uri="{D42A27DB-BD31-4B8C-83A1-F6EECF244321}">
                <p14:modId xmlns:p14="http://schemas.microsoft.com/office/powerpoint/2010/main" val="45510332"/>
              </p:ext>
            </p:extLst>
          </p:nvPr>
        </p:nvGraphicFramePr>
        <p:xfrm>
          <a:off x="1047750" y="1943101"/>
          <a:ext cx="10058400" cy="4057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a:spLocks noChangeArrowheads="1"/>
          </p:cNvSpPr>
          <p:nvPr/>
        </p:nvSpPr>
        <p:spPr bwMode="auto">
          <a:xfrm>
            <a:off x="1543050" y="4981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p:nvPr/>
        </p:nvSpPr>
        <p:spPr>
          <a:xfrm>
            <a:off x="1036321" y="492491"/>
            <a:ext cx="10302239"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9" name="Rectangle 10"/>
          <p:cNvSpPr/>
          <p:nvPr/>
        </p:nvSpPr>
        <p:spPr>
          <a:xfrm>
            <a:off x="4667489" y="5703916"/>
            <a:ext cx="2840235" cy="646986"/>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s-VE" sz="3200" dirty="0" smtClean="0">
                <a:ln w="12700">
                  <a:solidFill>
                    <a:schemeClr val="tx1"/>
                  </a:solidFill>
                  <a:prstDash val="solid"/>
                </a:ln>
                <a:pattFill prst="dkUpDiag">
                  <a:fgClr>
                    <a:schemeClr val="tx2"/>
                  </a:fgClr>
                  <a:bgClr>
                    <a:schemeClr val="tx2">
                      <a:lumMod val="20000"/>
                      <a:lumOff val="80000"/>
                    </a:schemeClr>
                  </a:bgClr>
                </a:pattFill>
                <a:hlinkClick r:id="rId7" action="ppaction://hlinksldjump"/>
              </a:rPr>
              <a:t>Balance General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0" name="Rectangle 4"/>
          <p:cNvSpPr/>
          <p:nvPr/>
        </p:nvSpPr>
        <p:spPr>
          <a:xfrm>
            <a:off x="858981" y="5703916"/>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8"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8"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1" name="Rectangle 5"/>
          <p:cNvSpPr/>
          <p:nvPr/>
        </p:nvSpPr>
        <p:spPr>
          <a:xfrm>
            <a:off x="8667177" y="5703916"/>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9"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9"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9"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15964443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sz="half" idx="1"/>
          </p:nvPr>
        </p:nvSpPr>
        <p:spPr>
          <a:xfrm>
            <a:off x="1213243" y="2380516"/>
            <a:ext cx="4589586" cy="3055937"/>
          </a:xfrm>
        </p:spPr>
        <p:txBody>
          <a:bodyPr>
            <a:noAutofit/>
          </a:bodyPr>
          <a:lstStyle/>
          <a:p>
            <a:pPr eaLnBrk="1" hangingPunct="1">
              <a:lnSpc>
                <a:spcPct val="80000"/>
              </a:lnSpc>
              <a:buFont typeface="Wingdings" panose="05000000000000000000" pitchFamily="2" charset="2"/>
              <a:buNone/>
            </a:pPr>
            <a:endParaRPr lang="es-MX" altLang="es-MX" sz="4000" dirty="0"/>
          </a:p>
          <a:p>
            <a:pPr algn="just" eaLnBrk="1" hangingPunct="1">
              <a:lnSpc>
                <a:spcPct val="80000"/>
              </a:lnSpc>
              <a:buFont typeface="Wingdings" panose="05000000000000000000" pitchFamily="2" charset="2"/>
              <a:buNone/>
            </a:pPr>
            <a:r>
              <a:rPr lang="es-MX" altLang="es-MX" sz="2800" dirty="0">
                <a:latin typeface="Times New Roman" panose="02020603050405020304" pitchFamily="18" charset="0"/>
                <a:cs typeface="Times New Roman" panose="02020603050405020304" pitchFamily="18" charset="0"/>
              </a:rPr>
              <a:t>   En cuanto a su importancia, es un estado principal y se considera el estado financiero fundamental.</a:t>
            </a:r>
          </a:p>
          <a:p>
            <a:pPr eaLnBrk="1" hangingPunct="1">
              <a:lnSpc>
                <a:spcPct val="80000"/>
              </a:lnSpc>
              <a:buFont typeface="Wingdings" panose="05000000000000000000" pitchFamily="2" charset="2"/>
              <a:buNone/>
            </a:pPr>
            <a:endParaRPr lang="es-MX" altLang="es-MX" sz="2800" dirty="0"/>
          </a:p>
        </p:txBody>
      </p:sp>
      <p:sp>
        <p:nvSpPr>
          <p:cNvPr id="6" name="Rectangle 5"/>
          <p:cNvSpPr/>
          <p:nvPr/>
        </p:nvSpPr>
        <p:spPr>
          <a:xfrm>
            <a:off x="1227220" y="1154701"/>
            <a:ext cx="9720772" cy="1107996"/>
          </a:xfrm>
          <a:prstGeom prst="rect">
            <a:avLst/>
          </a:prstGeom>
          <a:solidFill>
            <a:schemeClr val="bg1"/>
          </a:solidFill>
        </p:spPr>
        <p:txBody>
          <a:bodyPr wrap="square" lIns="91440" tIns="45720" rIns="91440" bIns="45720">
            <a:spAutoFit/>
          </a:bodyPr>
          <a:lstStyle/>
          <a:p>
            <a:pPr algn="ctr"/>
            <a:r>
              <a:rPr lang="es-VE" sz="6600" b="1" dirty="0">
                <a:ln w="22225">
                  <a:solidFill>
                    <a:srgbClr val="0070C0"/>
                  </a:solidFill>
                  <a:prstDash val="solid"/>
                </a:ln>
                <a:solidFill>
                  <a:schemeClr val="accent1">
                    <a:lumMod val="40000"/>
                    <a:lumOff val="60000"/>
                  </a:schemeClr>
                </a:solidFill>
              </a:rPr>
              <a:t>Balance general</a:t>
            </a:r>
            <a:endParaRPr lang="en-US" sz="6600" b="1" dirty="0">
              <a:ln w="22225">
                <a:solidFill>
                  <a:srgbClr val="0070C0"/>
                </a:solidFill>
                <a:prstDash val="solid"/>
              </a:ln>
              <a:solidFill>
                <a:schemeClr val="accent1">
                  <a:lumMod val="40000"/>
                  <a:lumOff val="60000"/>
                </a:schemeClr>
              </a:solidFill>
            </a:endParaRPr>
          </a:p>
        </p:txBody>
      </p:sp>
      <p:sp>
        <p:nvSpPr>
          <p:cNvPr id="7" name="Rectangle 6"/>
          <p:cNvSpPr/>
          <p:nvPr/>
        </p:nvSpPr>
        <p:spPr>
          <a:xfrm>
            <a:off x="1036321" y="492491"/>
            <a:ext cx="10302239"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11" name="Rectangle 10"/>
          <p:cNvSpPr/>
          <p:nvPr/>
        </p:nvSpPr>
        <p:spPr>
          <a:xfrm>
            <a:off x="4667489" y="5703916"/>
            <a:ext cx="2840235" cy="646986"/>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s-VE"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Balance General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2" name="Rectangle 4"/>
          <p:cNvSpPr/>
          <p:nvPr/>
        </p:nvSpPr>
        <p:spPr>
          <a:xfrm>
            <a:off x="858981" y="5703916"/>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3" name="Rectangle 5"/>
          <p:cNvSpPr/>
          <p:nvPr/>
        </p:nvSpPr>
        <p:spPr>
          <a:xfrm>
            <a:off x="8667177" y="5703916"/>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pic>
        <p:nvPicPr>
          <p:cNvPr id="1026" name="Picture 2" descr="Resultado de imagen para balance general"/>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28704" y="2338262"/>
            <a:ext cx="4609856" cy="2322361"/>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9260747" y="4620772"/>
            <a:ext cx="2077813" cy="230832"/>
          </a:xfrm>
          <a:prstGeom prst="rect">
            <a:avLst/>
          </a:prstGeom>
        </p:spPr>
        <p:txBody>
          <a:bodyPr wrap="none">
            <a:spAutoFit/>
          </a:bodyPr>
          <a:lstStyle/>
          <a:p>
            <a:r>
              <a:rPr lang="es-MX" sz="900" dirty="0"/>
              <a:t>http://fdnegocios.com/el-balance-general</a:t>
            </a:r>
          </a:p>
        </p:txBody>
      </p:sp>
    </p:spTree>
    <p:extLst>
      <p:ext uri="{BB962C8B-B14F-4D97-AF65-F5344CB8AC3E}">
        <p14:creationId xmlns:p14="http://schemas.microsoft.com/office/powerpoint/2010/main" val="3472051955"/>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1524000" y="2369928"/>
            <a:ext cx="9144000" cy="3739662"/>
          </a:xfrm>
          <a:solidFill>
            <a:schemeClr val="bg1"/>
          </a:solidFill>
        </p:spPr>
        <p:txBody>
          <a:bodyPr/>
          <a:lstStyle/>
          <a:p>
            <a:pPr eaLnBrk="1" hangingPunct="1">
              <a:lnSpc>
                <a:spcPct val="90000"/>
              </a:lnSpc>
            </a:pPr>
            <a:r>
              <a:rPr lang="es-MX" altLang="es-MX" dirty="0">
                <a:latin typeface="Times New Roman" panose="02020603050405020304" pitchFamily="18" charset="0"/>
                <a:cs typeface="Times New Roman" panose="02020603050405020304" pitchFamily="18" charset="0"/>
              </a:rPr>
              <a:t>Las formas de presentación del balance general son 4:</a:t>
            </a:r>
          </a:p>
          <a:p>
            <a:pPr eaLnBrk="1" hangingPunct="1">
              <a:lnSpc>
                <a:spcPct val="90000"/>
              </a:lnSpc>
            </a:pPr>
            <a:endParaRPr lang="es-MX" altLang="es-MX" dirty="0">
              <a:latin typeface="Times New Roman" panose="02020603050405020304" pitchFamily="18" charset="0"/>
              <a:cs typeface="Times New Roman" panose="02020603050405020304" pitchFamily="18" charset="0"/>
            </a:endParaRPr>
          </a:p>
          <a:p>
            <a:pPr eaLnBrk="1" hangingPunct="1">
              <a:lnSpc>
                <a:spcPct val="90000"/>
              </a:lnSpc>
            </a:pPr>
            <a:r>
              <a:rPr lang="es-MX" altLang="es-MX" dirty="0">
                <a:latin typeface="Times New Roman" panose="02020603050405020304" pitchFamily="18" charset="0"/>
                <a:cs typeface="Times New Roman" panose="02020603050405020304" pitchFamily="18" charset="0"/>
              </a:rPr>
              <a:t>1) en forma de cuenta (americana). Es la presentación mas usual, se muestra el activo al lado izquierdo, el pasivo y el capital al lado derecho</a:t>
            </a:r>
            <a:r>
              <a:rPr lang="es-MX" altLang="es-MX" dirty="0" smtClean="0">
                <a:latin typeface="Times New Roman" panose="02020603050405020304" pitchFamily="18" charset="0"/>
                <a:cs typeface="Times New Roman" panose="02020603050405020304" pitchFamily="18" charset="0"/>
              </a:rPr>
              <a:t>.</a:t>
            </a:r>
            <a:endParaRPr lang="es-MX" altLang="es-MX" dirty="0">
              <a:latin typeface="Times New Roman" panose="02020603050405020304" pitchFamily="18" charset="0"/>
              <a:cs typeface="Times New Roman" panose="02020603050405020304" pitchFamily="18" charset="0"/>
            </a:endParaRPr>
          </a:p>
          <a:p>
            <a:pPr algn="ctr" eaLnBrk="1" hangingPunct="1">
              <a:lnSpc>
                <a:spcPct val="90000"/>
              </a:lnSpc>
              <a:buFont typeface="Wingdings" panose="05000000000000000000" pitchFamily="2" charset="2"/>
              <a:buNone/>
            </a:pPr>
            <a:r>
              <a:rPr lang="es-MX" altLang="es-MX" dirty="0">
                <a:latin typeface="Times New Roman" panose="02020603050405020304" pitchFamily="18" charset="0"/>
                <a:cs typeface="Times New Roman" panose="02020603050405020304" pitchFamily="18" charset="0"/>
              </a:rPr>
              <a:t> </a:t>
            </a:r>
            <a:r>
              <a:rPr lang="es-MX" altLang="es-MX" sz="4000" dirty="0">
                <a:latin typeface="Times New Roman" panose="02020603050405020304" pitchFamily="18" charset="0"/>
                <a:cs typeface="Times New Roman" panose="02020603050405020304" pitchFamily="18" charset="0"/>
              </a:rPr>
              <a:t>Activo  =  pasivo  +  capital</a:t>
            </a:r>
          </a:p>
        </p:txBody>
      </p:sp>
      <p:sp>
        <p:nvSpPr>
          <p:cNvPr id="6" name="Rectangle 5"/>
          <p:cNvSpPr/>
          <p:nvPr/>
        </p:nvSpPr>
        <p:spPr>
          <a:xfrm>
            <a:off x="1036321" y="492491"/>
            <a:ext cx="10302239"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8" name="Rectangle 7"/>
          <p:cNvSpPr/>
          <p:nvPr/>
        </p:nvSpPr>
        <p:spPr>
          <a:xfrm>
            <a:off x="1235614" y="1277321"/>
            <a:ext cx="9720772" cy="830997"/>
          </a:xfrm>
          <a:prstGeom prst="rect">
            <a:avLst/>
          </a:prstGeom>
          <a:solidFill>
            <a:schemeClr val="bg1"/>
          </a:solidFill>
        </p:spPr>
        <p:txBody>
          <a:bodyPr wrap="square" lIns="91440" tIns="45720" rIns="91440" bIns="45720">
            <a:spAutoFit/>
          </a:bodyPr>
          <a:lstStyle/>
          <a:p>
            <a:pPr algn="ctr"/>
            <a:r>
              <a:rPr lang="es-VE" sz="4800" b="1" dirty="0">
                <a:ln w="22225">
                  <a:solidFill>
                    <a:srgbClr val="0070C0"/>
                  </a:solidFill>
                  <a:prstDash val="solid"/>
                </a:ln>
                <a:solidFill>
                  <a:schemeClr val="accent1">
                    <a:lumMod val="40000"/>
                    <a:lumOff val="60000"/>
                  </a:schemeClr>
                </a:solidFill>
              </a:rPr>
              <a:t>Forma de presentación</a:t>
            </a:r>
            <a:endParaRPr lang="en-US" sz="4800" b="1" dirty="0">
              <a:ln w="22225">
                <a:solidFill>
                  <a:srgbClr val="0070C0"/>
                </a:solidFill>
                <a:prstDash val="solid"/>
              </a:ln>
              <a:solidFill>
                <a:schemeClr val="accent1">
                  <a:lumMod val="40000"/>
                  <a:lumOff val="60000"/>
                </a:schemeClr>
              </a:solidFill>
            </a:endParaRPr>
          </a:p>
        </p:txBody>
      </p:sp>
      <p:sp>
        <p:nvSpPr>
          <p:cNvPr id="12" name="Rectangle 10"/>
          <p:cNvSpPr/>
          <p:nvPr/>
        </p:nvSpPr>
        <p:spPr>
          <a:xfrm>
            <a:off x="4667489" y="5703916"/>
            <a:ext cx="2840235" cy="646986"/>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s-VE"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Balance General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3" name="Rectangle 4"/>
          <p:cNvSpPr/>
          <p:nvPr/>
        </p:nvSpPr>
        <p:spPr>
          <a:xfrm>
            <a:off x="858981" y="5703916"/>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4" name="Rectangle 5"/>
          <p:cNvSpPr/>
          <p:nvPr/>
        </p:nvSpPr>
        <p:spPr>
          <a:xfrm>
            <a:off x="8667177" y="5703916"/>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2209315978"/>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1386842" y="2134901"/>
            <a:ext cx="9601196" cy="3318936"/>
          </a:xfrm>
          <a:solidFill>
            <a:schemeClr val="bg1"/>
          </a:solidFill>
        </p:spPr>
        <p:txBody>
          <a:bodyPr/>
          <a:lstStyle/>
          <a:p>
            <a:pPr eaLnBrk="1" hangingPunct="1"/>
            <a:r>
              <a:rPr lang="es-MX" altLang="es-MX" dirty="0">
                <a:latin typeface="Times New Roman" panose="02020603050405020304" pitchFamily="18" charset="0"/>
                <a:cs typeface="Times New Roman" panose="02020603050405020304" pitchFamily="18" charset="0"/>
              </a:rPr>
              <a:t>2) En forma de cuenta  (inglesa) conserva la misma formula pero invertida es decir</a:t>
            </a:r>
          </a:p>
          <a:p>
            <a:pPr eaLnBrk="1" hangingPunct="1"/>
            <a:endParaRPr lang="es-MX" altLang="es-MX" dirty="0">
              <a:latin typeface="Times New Roman" panose="02020603050405020304" pitchFamily="18" charset="0"/>
              <a:cs typeface="Times New Roman" panose="02020603050405020304" pitchFamily="18" charset="0"/>
            </a:endParaRPr>
          </a:p>
          <a:p>
            <a:pPr eaLnBrk="1" hangingPunct="1"/>
            <a:endParaRPr lang="es-MX" altLang="es-MX" dirty="0">
              <a:latin typeface="Times New Roman" panose="02020603050405020304" pitchFamily="18" charset="0"/>
              <a:cs typeface="Times New Roman" panose="02020603050405020304" pitchFamily="18" charset="0"/>
            </a:endParaRPr>
          </a:p>
          <a:p>
            <a:pPr algn="ctr" eaLnBrk="1" hangingPunct="1">
              <a:buFont typeface="Wingdings" panose="05000000000000000000" pitchFamily="2" charset="2"/>
              <a:buNone/>
            </a:pPr>
            <a:r>
              <a:rPr lang="es-MX" altLang="es-MX" sz="4000" dirty="0">
                <a:latin typeface="Times New Roman" panose="02020603050405020304" pitchFamily="18" charset="0"/>
                <a:cs typeface="Times New Roman" panose="02020603050405020304" pitchFamily="18" charset="0"/>
              </a:rPr>
              <a:t>Capital  +  pasivo  =  activo</a:t>
            </a:r>
          </a:p>
        </p:txBody>
      </p:sp>
      <p:sp>
        <p:nvSpPr>
          <p:cNvPr id="5" name="Rectangle 4"/>
          <p:cNvSpPr/>
          <p:nvPr/>
        </p:nvSpPr>
        <p:spPr>
          <a:xfrm>
            <a:off x="1036321" y="492491"/>
            <a:ext cx="10302239"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9" name="Rectangle 10"/>
          <p:cNvSpPr/>
          <p:nvPr/>
        </p:nvSpPr>
        <p:spPr>
          <a:xfrm>
            <a:off x="4667489" y="5703916"/>
            <a:ext cx="2840235" cy="646986"/>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s-VE"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Balance General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0" name="Rectangle 4"/>
          <p:cNvSpPr/>
          <p:nvPr/>
        </p:nvSpPr>
        <p:spPr>
          <a:xfrm>
            <a:off x="858981" y="5703916"/>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1" name="Rectangle 5"/>
          <p:cNvSpPr/>
          <p:nvPr/>
        </p:nvSpPr>
        <p:spPr>
          <a:xfrm>
            <a:off x="8667177" y="5703916"/>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2748157489"/>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a:xfrm>
            <a:off x="893298" y="2145323"/>
            <a:ext cx="10588283" cy="3130062"/>
          </a:xfrm>
          <a:solidFill>
            <a:schemeClr val="bg1"/>
          </a:solidFill>
        </p:spPr>
        <p:txBody>
          <a:bodyPr/>
          <a:lstStyle/>
          <a:p>
            <a:pPr eaLnBrk="1" hangingPunct="1"/>
            <a:r>
              <a:rPr lang="es-MX" altLang="es-MX" dirty="0">
                <a:latin typeface="Times New Roman" panose="02020603050405020304" pitchFamily="18" charset="0"/>
                <a:cs typeface="Times New Roman" panose="02020603050405020304" pitchFamily="18" charset="0"/>
              </a:rPr>
              <a:t>3) En forma de reporte. Es una presentación vertical mostrándose en primer lugar el activo posteriormente el pasivo y por ultimo el capital esta presentación obedece a la formula</a:t>
            </a:r>
          </a:p>
          <a:p>
            <a:pPr eaLnBrk="1" hangingPunct="1"/>
            <a:endParaRPr lang="es-MX" altLang="es-MX" dirty="0">
              <a:latin typeface="Times New Roman" panose="02020603050405020304" pitchFamily="18" charset="0"/>
              <a:cs typeface="Times New Roman" panose="02020603050405020304" pitchFamily="18" charset="0"/>
            </a:endParaRPr>
          </a:p>
          <a:p>
            <a:pPr algn="ctr" eaLnBrk="1" hangingPunct="1">
              <a:buFont typeface="Wingdings" panose="05000000000000000000" pitchFamily="2" charset="2"/>
              <a:buNone/>
            </a:pPr>
            <a:r>
              <a:rPr lang="es-MX" altLang="es-MX" dirty="0">
                <a:latin typeface="Times New Roman" panose="02020603050405020304" pitchFamily="18" charset="0"/>
                <a:cs typeface="Times New Roman" panose="02020603050405020304" pitchFamily="18" charset="0"/>
              </a:rPr>
              <a:t>  </a:t>
            </a:r>
            <a:r>
              <a:rPr lang="es-MX" altLang="es-MX" sz="4000" dirty="0">
                <a:latin typeface="Times New Roman" panose="02020603050405020304" pitchFamily="18" charset="0"/>
                <a:cs typeface="Times New Roman" panose="02020603050405020304" pitchFamily="18" charset="0"/>
              </a:rPr>
              <a:t>Activo -  pasivo  =  capital</a:t>
            </a:r>
          </a:p>
        </p:txBody>
      </p:sp>
      <p:sp>
        <p:nvSpPr>
          <p:cNvPr id="5" name="Rectangle 4"/>
          <p:cNvSpPr/>
          <p:nvPr/>
        </p:nvSpPr>
        <p:spPr>
          <a:xfrm>
            <a:off x="1036321" y="492491"/>
            <a:ext cx="10302239"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9" name="Rectangle 10"/>
          <p:cNvSpPr/>
          <p:nvPr/>
        </p:nvSpPr>
        <p:spPr>
          <a:xfrm>
            <a:off x="4667489" y="5703916"/>
            <a:ext cx="2840235" cy="646986"/>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s-VE"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Balance General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0" name="Rectangle 4"/>
          <p:cNvSpPr/>
          <p:nvPr/>
        </p:nvSpPr>
        <p:spPr>
          <a:xfrm>
            <a:off x="858981" y="5703916"/>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1" name="Rectangle 5"/>
          <p:cNvSpPr/>
          <p:nvPr/>
        </p:nvSpPr>
        <p:spPr>
          <a:xfrm>
            <a:off x="8667177" y="5703916"/>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231231792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idx="1"/>
          </p:nvPr>
        </p:nvSpPr>
        <p:spPr>
          <a:xfrm>
            <a:off x="781291" y="2647885"/>
            <a:ext cx="6808229" cy="2616591"/>
          </a:xfrm>
        </p:spPr>
        <p:txBody>
          <a:bodyPr>
            <a:normAutofit/>
          </a:bodyPr>
          <a:lstStyle/>
          <a:p>
            <a:pPr algn="just" eaLnBrk="1" hangingPunct="1"/>
            <a:r>
              <a:rPr lang="es-ES_tradnl" altLang="es-MX" sz="3200" dirty="0">
                <a:latin typeface="Times New Roman" panose="02020603050405020304" pitchFamily="18" charset="0"/>
                <a:cs typeface="Times New Roman" panose="02020603050405020304" pitchFamily="18" charset="0"/>
              </a:rPr>
              <a:t>Una empresa es un conjunto de personas con un objetivo común, y que para su logro utilizan recursos naturales, humanos, tecnológicos y financieros.</a:t>
            </a:r>
            <a:endParaRPr lang="es-ES" altLang="es-MX" sz="3200" dirty="0">
              <a:latin typeface="Times New Roman" panose="02020603050405020304" pitchFamily="18" charset="0"/>
              <a:cs typeface="Times New Roman" panose="02020603050405020304" pitchFamily="18" charset="0"/>
            </a:endParaRPr>
          </a:p>
        </p:txBody>
      </p:sp>
      <p:sp>
        <p:nvSpPr>
          <p:cNvPr id="6" name="Rectangle 5"/>
          <p:cNvSpPr/>
          <p:nvPr/>
        </p:nvSpPr>
        <p:spPr>
          <a:xfrm>
            <a:off x="1036321" y="492491"/>
            <a:ext cx="11483927"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7" name="Rectangle 6"/>
          <p:cNvSpPr/>
          <p:nvPr/>
        </p:nvSpPr>
        <p:spPr>
          <a:xfrm>
            <a:off x="781291" y="1074676"/>
            <a:ext cx="10637518" cy="1446550"/>
          </a:xfrm>
          <a:prstGeom prst="rect">
            <a:avLst/>
          </a:prstGeom>
          <a:solidFill>
            <a:schemeClr val="bg1"/>
          </a:solidFill>
        </p:spPr>
        <p:txBody>
          <a:bodyPr wrap="square" lIns="91440" tIns="45720" rIns="91440" bIns="45720">
            <a:spAutoFit/>
          </a:bodyPr>
          <a:lstStyle/>
          <a:p>
            <a:pPr algn="ctr"/>
            <a:r>
              <a:rPr lang="es-VE" sz="4400" b="1" dirty="0">
                <a:ln w="22225">
                  <a:solidFill>
                    <a:srgbClr val="0070C0"/>
                  </a:solidFill>
                  <a:prstDash val="solid"/>
                </a:ln>
                <a:solidFill>
                  <a:schemeClr val="accent1">
                    <a:lumMod val="40000"/>
                    <a:lumOff val="60000"/>
                  </a:schemeClr>
                </a:solidFill>
              </a:rPr>
              <a:t>Las finanzas y la estructura organizacional de la empresa</a:t>
            </a:r>
            <a:endParaRPr lang="en-US" sz="4400" b="1" dirty="0">
              <a:ln w="22225">
                <a:solidFill>
                  <a:srgbClr val="0070C0"/>
                </a:solidFill>
                <a:prstDash val="solid"/>
              </a:ln>
              <a:solidFill>
                <a:schemeClr val="accent1">
                  <a:lumMod val="40000"/>
                  <a:lumOff val="60000"/>
                </a:schemeClr>
              </a:solidFill>
            </a:endParaRPr>
          </a:p>
        </p:txBody>
      </p:sp>
      <p:sp>
        <p:nvSpPr>
          <p:cNvPr id="8" name="Rectangle 7"/>
          <p:cNvSpPr/>
          <p:nvPr/>
        </p:nvSpPr>
        <p:spPr>
          <a:xfrm>
            <a:off x="874634" y="5689068"/>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9" name="Rectangle 8"/>
          <p:cNvSpPr/>
          <p:nvPr/>
        </p:nvSpPr>
        <p:spPr>
          <a:xfrm>
            <a:off x="8366150" y="5689068"/>
            <a:ext cx="2952579"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pic>
        <p:nvPicPr>
          <p:cNvPr id="1026" name="Picture 2" descr="Resultado de imagen para EMPRES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09578" y="2814365"/>
            <a:ext cx="2823621" cy="1527048"/>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9317922" y="4341413"/>
            <a:ext cx="1877437" cy="246221"/>
          </a:xfrm>
          <a:prstGeom prst="rect">
            <a:avLst/>
          </a:prstGeom>
        </p:spPr>
        <p:txBody>
          <a:bodyPr wrap="none">
            <a:spAutoFit/>
          </a:bodyPr>
          <a:lstStyle/>
          <a:p>
            <a:r>
              <a:rPr lang="es-MX" sz="1000" dirty="0"/>
              <a:t>politicayprotocolo.wordpress.com</a:t>
            </a:r>
          </a:p>
        </p:txBody>
      </p:sp>
    </p:spTree>
    <p:extLst>
      <p:ext uri="{BB962C8B-B14F-4D97-AF65-F5344CB8AC3E}">
        <p14:creationId xmlns:p14="http://schemas.microsoft.com/office/powerpoint/2010/main" val="372897230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a:xfrm>
            <a:off x="1313570" y="2028092"/>
            <a:ext cx="9747739" cy="3575539"/>
          </a:xfrm>
          <a:solidFill>
            <a:schemeClr val="bg1"/>
          </a:solidFill>
        </p:spPr>
        <p:txBody>
          <a:bodyPr>
            <a:normAutofit/>
          </a:bodyPr>
          <a:lstStyle/>
          <a:p>
            <a:pPr algn="just" eaLnBrk="1" hangingPunct="1">
              <a:lnSpc>
                <a:spcPct val="90000"/>
              </a:lnSpc>
            </a:pPr>
            <a:r>
              <a:rPr lang="es-MX" altLang="es-MX" sz="2800" dirty="0">
                <a:latin typeface="Times New Roman" panose="02020603050405020304" pitchFamily="18" charset="0"/>
                <a:cs typeface="Times New Roman" panose="02020603050405020304" pitchFamily="18" charset="0"/>
              </a:rPr>
              <a:t>4) En forma de condición financiera. Es una presentación vertical igual que la anterior pero se obtiene el capital de trabajo que es la diferencia entre activos y pasivos circulantes, aumentando los activos no circulantes y deduciendo los pasivos no circulantes  se obtiene el capital.</a:t>
            </a:r>
          </a:p>
        </p:txBody>
      </p:sp>
      <p:sp>
        <p:nvSpPr>
          <p:cNvPr id="5" name="Rectangle 4"/>
          <p:cNvSpPr/>
          <p:nvPr/>
        </p:nvSpPr>
        <p:spPr>
          <a:xfrm>
            <a:off x="1036321" y="492491"/>
            <a:ext cx="10302239"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Tree>
    <p:extLst>
      <p:ext uri="{BB962C8B-B14F-4D97-AF65-F5344CB8AC3E}">
        <p14:creationId xmlns:p14="http://schemas.microsoft.com/office/powerpoint/2010/main" val="3736317789"/>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295402" y="1211591"/>
            <a:ext cx="9601196" cy="1303867"/>
          </a:xfrm>
        </p:spPr>
        <p:txBody>
          <a:bodyPr>
            <a:normAutofit/>
          </a:bodyPr>
          <a:lstStyle/>
          <a:p>
            <a:pPr eaLnBrk="1" hangingPunct="1">
              <a:defRPr/>
            </a:pPr>
            <a:r>
              <a:rPr lang="es-MX" altLang="es-MX" sz="4000" b="1" dirty="0">
                <a:ln w="0"/>
                <a:solidFill>
                  <a:srgbClr val="0070C0"/>
                </a:solidFill>
                <a:effectLst>
                  <a:outerShdw blurRad="38100" dist="19050" dir="2700000" algn="tl" rotWithShape="0">
                    <a:schemeClr val="dk1">
                      <a:alpha val="40000"/>
                    </a:schemeClr>
                  </a:outerShdw>
                </a:effectLst>
              </a:rPr>
              <a:t>Clasificación del balance general</a:t>
            </a:r>
          </a:p>
        </p:txBody>
      </p:sp>
      <p:sp>
        <p:nvSpPr>
          <p:cNvPr id="47107" name="Rectangle 3"/>
          <p:cNvSpPr>
            <a:spLocks noGrp="1" noChangeArrowheads="1"/>
          </p:cNvSpPr>
          <p:nvPr>
            <p:ph idx="1"/>
          </p:nvPr>
        </p:nvSpPr>
        <p:spPr>
          <a:xfrm>
            <a:off x="1295402" y="2285999"/>
            <a:ext cx="9601196" cy="3318936"/>
          </a:xfrm>
          <a:solidFill>
            <a:schemeClr val="bg1"/>
          </a:solidFill>
        </p:spPr>
        <p:txBody>
          <a:bodyPr>
            <a:normAutofit/>
          </a:bodyPr>
          <a:lstStyle/>
          <a:p>
            <a:pPr eaLnBrk="1" hangingPunct="1">
              <a:lnSpc>
                <a:spcPct val="90000"/>
              </a:lnSpc>
            </a:pPr>
            <a:r>
              <a:rPr lang="es-MX" altLang="es-MX" sz="2800" dirty="0">
                <a:latin typeface="Times New Roman" panose="02020603050405020304" pitchFamily="18" charset="0"/>
                <a:cs typeface="Times New Roman" panose="02020603050405020304" pitchFamily="18" charset="0"/>
              </a:rPr>
              <a:t>Analítico detalla las partidas que forman ciertos grupos, como el caso de las diversas clasificaciones de inventarios.</a:t>
            </a:r>
          </a:p>
          <a:p>
            <a:pPr eaLnBrk="1" hangingPunct="1">
              <a:lnSpc>
                <a:spcPct val="90000"/>
              </a:lnSpc>
            </a:pPr>
            <a:endParaRPr lang="es-MX" altLang="es-MX" sz="2800" dirty="0">
              <a:latin typeface="Times New Roman" panose="02020603050405020304" pitchFamily="18" charset="0"/>
              <a:cs typeface="Times New Roman" panose="02020603050405020304" pitchFamily="18" charset="0"/>
            </a:endParaRPr>
          </a:p>
          <a:p>
            <a:pPr eaLnBrk="1" hangingPunct="1">
              <a:lnSpc>
                <a:spcPct val="90000"/>
              </a:lnSpc>
            </a:pPr>
            <a:r>
              <a:rPr lang="es-MX" altLang="es-MX" sz="2800" dirty="0">
                <a:latin typeface="Times New Roman" panose="02020603050405020304" pitchFamily="18" charset="0"/>
                <a:cs typeface="Times New Roman" panose="02020603050405020304" pitchFamily="18" charset="0"/>
              </a:rPr>
              <a:t>Condensado se presenta generalmente  indicando los conceptos en grupos generales por ejemplo la inversión total en los terrenos, planta o equipos</a:t>
            </a:r>
          </a:p>
        </p:txBody>
      </p:sp>
      <p:sp>
        <p:nvSpPr>
          <p:cNvPr id="6" name="Rectangle 5"/>
          <p:cNvSpPr/>
          <p:nvPr/>
        </p:nvSpPr>
        <p:spPr>
          <a:xfrm>
            <a:off x="1036321" y="492491"/>
            <a:ext cx="10302239"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10" name="Rectangle 10"/>
          <p:cNvSpPr/>
          <p:nvPr/>
        </p:nvSpPr>
        <p:spPr>
          <a:xfrm>
            <a:off x="4667489" y="5703916"/>
            <a:ext cx="2840235" cy="646986"/>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s-VE"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Balance General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1" name="Rectangle 4"/>
          <p:cNvSpPr/>
          <p:nvPr/>
        </p:nvSpPr>
        <p:spPr>
          <a:xfrm>
            <a:off x="858981" y="5703916"/>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2" name="Rectangle 5"/>
          <p:cNvSpPr/>
          <p:nvPr/>
        </p:nvSpPr>
        <p:spPr>
          <a:xfrm>
            <a:off x="8667177" y="5703916"/>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2905528470"/>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1295401" y="2857500"/>
            <a:ext cx="9601196" cy="2922815"/>
          </a:xfrm>
        </p:spPr>
        <p:txBody>
          <a:bodyPr>
            <a:noAutofit/>
          </a:bodyPr>
          <a:lstStyle/>
          <a:p>
            <a:pPr algn="just" eaLnBrk="1" hangingPunct="1"/>
            <a:r>
              <a:rPr lang="es-MX" altLang="es-MX" sz="3200" dirty="0">
                <a:latin typeface="Times New Roman" panose="02020603050405020304" pitchFamily="18" charset="0"/>
                <a:cs typeface="Times New Roman" panose="02020603050405020304" pitchFamily="18" charset="0"/>
              </a:rPr>
              <a:t>En la presentación de un balance o de un estado financiero en general, deben proporcionarse algunos datos y seguir ciertas normas, que se denominan reglas generales de presentación y son:</a:t>
            </a:r>
          </a:p>
        </p:txBody>
      </p:sp>
      <p:sp>
        <p:nvSpPr>
          <p:cNvPr id="6" name="Rectangle 5"/>
          <p:cNvSpPr/>
          <p:nvPr/>
        </p:nvSpPr>
        <p:spPr>
          <a:xfrm>
            <a:off x="1036321" y="492491"/>
            <a:ext cx="10302239"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8" name="Rectangle 7"/>
          <p:cNvSpPr/>
          <p:nvPr/>
        </p:nvSpPr>
        <p:spPr>
          <a:xfrm>
            <a:off x="1295401" y="1725935"/>
            <a:ext cx="9720772" cy="830997"/>
          </a:xfrm>
          <a:prstGeom prst="rect">
            <a:avLst/>
          </a:prstGeom>
          <a:solidFill>
            <a:schemeClr val="bg1"/>
          </a:solidFill>
        </p:spPr>
        <p:txBody>
          <a:bodyPr wrap="square" lIns="91440" tIns="45720" rIns="91440" bIns="45720">
            <a:spAutoFit/>
          </a:bodyPr>
          <a:lstStyle/>
          <a:p>
            <a:pPr algn="ctr"/>
            <a:r>
              <a:rPr lang="es-VE" sz="4800" b="1" dirty="0">
                <a:ln w="22225">
                  <a:solidFill>
                    <a:srgbClr val="0070C0"/>
                  </a:solidFill>
                  <a:prstDash val="solid"/>
                </a:ln>
                <a:solidFill>
                  <a:schemeClr val="accent1">
                    <a:lumMod val="40000"/>
                    <a:lumOff val="60000"/>
                  </a:schemeClr>
                </a:solidFill>
              </a:rPr>
              <a:t>Reglas de presentación</a:t>
            </a:r>
            <a:endParaRPr lang="en-US" sz="4800" b="1" dirty="0">
              <a:ln w="22225">
                <a:solidFill>
                  <a:srgbClr val="0070C0"/>
                </a:solidFill>
                <a:prstDash val="solid"/>
              </a:ln>
              <a:solidFill>
                <a:schemeClr val="accent1">
                  <a:lumMod val="40000"/>
                  <a:lumOff val="60000"/>
                </a:schemeClr>
              </a:solidFill>
            </a:endParaRPr>
          </a:p>
        </p:txBody>
      </p:sp>
      <p:sp>
        <p:nvSpPr>
          <p:cNvPr id="12" name="Rectangle 10"/>
          <p:cNvSpPr/>
          <p:nvPr/>
        </p:nvSpPr>
        <p:spPr>
          <a:xfrm>
            <a:off x="4667489" y="5703916"/>
            <a:ext cx="2840235" cy="646986"/>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s-VE"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Balance General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3" name="Rectangle 4"/>
          <p:cNvSpPr/>
          <p:nvPr/>
        </p:nvSpPr>
        <p:spPr>
          <a:xfrm>
            <a:off x="858981" y="5703916"/>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4" name="Rectangle 5"/>
          <p:cNvSpPr/>
          <p:nvPr/>
        </p:nvSpPr>
        <p:spPr>
          <a:xfrm>
            <a:off x="8667177" y="5703916"/>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215221939"/>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1273629" y="1485900"/>
            <a:ext cx="9807053" cy="4218215"/>
          </a:xfrm>
          <a:solidFill>
            <a:schemeClr val="bg1"/>
          </a:solidFill>
        </p:spPr>
        <p:txBody>
          <a:bodyPr>
            <a:noAutofit/>
          </a:bodyPr>
          <a:lstStyle/>
          <a:p>
            <a:pPr algn="just" eaLnBrk="1" hangingPunct="1">
              <a:lnSpc>
                <a:spcPct val="90000"/>
              </a:lnSpc>
            </a:pPr>
            <a:r>
              <a:rPr lang="es-MX" altLang="es-MX" sz="2800" dirty="0">
                <a:latin typeface="Times New Roman" panose="02020603050405020304" pitchFamily="18" charset="0"/>
                <a:cs typeface="Times New Roman" panose="02020603050405020304" pitchFamily="18" charset="0"/>
              </a:rPr>
              <a:t>A) Nombre de la empresa</a:t>
            </a:r>
          </a:p>
          <a:p>
            <a:pPr algn="just" eaLnBrk="1" hangingPunct="1">
              <a:lnSpc>
                <a:spcPct val="90000"/>
              </a:lnSpc>
            </a:pPr>
            <a:r>
              <a:rPr lang="es-MX" altLang="es-MX" sz="2800" dirty="0">
                <a:latin typeface="Times New Roman" panose="02020603050405020304" pitchFamily="18" charset="0"/>
                <a:cs typeface="Times New Roman" panose="02020603050405020304" pitchFamily="18" charset="0"/>
              </a:rPr>
              <a:t>B) Título del estado financiero</a:t>
            </a:r>
          </a:p>
          <a:p>
            <a:pPr algn="just" eaLnBrk="1" hangingPunct="1">
              <a:lnSpc>
                <a:spcPct val="90000"/>
              </a:lnSpc>
            </a:pPr>
            <a:r>
              <a:rPr lang="es-MX" altLang="es-MX" sz="2800" dirty="0" smtClean="0">
                <a:latin typeface="Times New Roman" panose="02020603050405020304" pitchFamily="18" charset="0"/>
                <a:cs typeface="Times New Roman" panose="02020603050405020304" pitchFamily="18" charset="0"/>
              </a:rPr>
              <a:t>C) Fecha </a:t>
            </a:r>
            <a:r>
              <a:rPr lang="es-MX" altLang="es-MX" sz="2800" dirty="0">
                <a:latin typeface="Times New Roman" panose="02020603050405020304" pitchFamily="18" charset="0"/>
                <a:cs typeface="Times New Roman" panose="02020603050405020304" pitchFamily="18" charset="0"/>
              </a:rPr>
              <a:t>a la que se presenta la información.</a:t>
            </a:r>
          </a:p>
          <a:p>
            <a:pPr algn="just" eaLnBrk="1" hangingPunct="1">
              <a:lnSpc>
                <a:spcPct val="90000"/>
              </a:lnSpc>
            </a:pPr>
            <a:r>
              <a:rPr lang="es-MX" altLang="es-MX" sz="2800" dirty="0" smtClean="0">
                <a:latin typeface="Times New Roman" panose="02020603050405020304" pitchFamily="18" charset="0"/>
                <a:cs typeface="Times New Roman" panose="02020603050405020304" pitchFamily="18" charset="0"/>
              </a:rPr>
              <a:t>D) Márgenes </a:t>
            </a:r>
            <a:r>
              <a:rPr lang="es-MX" altLang="es-MX" sz="2800" dirty="0">
                <a:latin typeface="Times New Roman" panose="02020603050405020304" pitchFamily="18" charset="0"/>
                <a:cs typeface="Times New Roman" panose="02020603050405020304" pitchFamily="18" charset="0"/>
              </a:rPr>
              <a:t>individuales que debe conservar cada grupo y clasificación.</a:t>
            </a:r>
          </a:p>
          <a:p>
            <a:pPr algn="just" eaLnBrk="1" hangingPunct="1">
              <a:lnSpc>
                <a:spcPct val="90000"/>
              </a:lnSpc>
            </a:pPr>
            <a:r>
              <a:rPr lang="es-MX" altLang="es-MX" sz="2800" dirty="0">
                <a:latin typeface="Times New Roman" panose="02020603050405020304" pitchFamily="18" charset="0"/>
                <a:cs typeface="Times New Roman" panose="02020603050405020304" pitchFamily="18" charset="0"/>
              </a:rPr>
              <a:t>E) Cortes de sub totales y totales claramente indicados</a:t>
            </a:r>
          </a:p>
          <a:p>
            <a:pPr algn="just" eaLnBrk="1" hangingPunct="1">
              <a:lnSpc>
                <a:spcPct val="90000"/>
              </a:lnSpc>
            </a:pPr>
            <a:r>
              <a:rPr lang="es-MX" altLang="es-MX" sz="2800" dirty="0">
                <a:latin typeface="Times New Roman" panose="02020603050405020304" pitchFamily="18" charset="0"/>
                <a:cs typeface="Times New Roman" panose="02020603050405020304" pitchFamily="18" charset="0"/>
              </a:rPr>
              <a:t>F) Moneda en que se expresa el estado</a:t>
            </a:r>
          </a:p>
        </p:txBody>
      </p:sp>
      <p:sp>
        <p:nvSpPr>
          <p:cNvPr id="6" name="Rectangle 5"/>
          <p:cNvSpPr/>
          <p:nvPr/>
        </p:nvSpPr>
        <p:spPr>
          <a:xfrm>
            <a:off x="1036321" y="492491"/>
            <a:ext cx="10302239"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7" name="Rectangle 10"/>
          <p:cNvSpPr/>
          <p:nvPr/>
        </p:nvSpPr>
        <p:spPr>
          <a:xfrm>
            <a:off x="4667489" y="5703916"/>
            <a:ext cx="2840235" cy="646986"/>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s-VE"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Balance General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8" name="Rectangle 4"/>
          <p:cNvSpPr/>
          <p:nvPr/>
        </p:nvSpPr>
        <p:spPr>
          <a:xfrm>
            <a:off x="858981" y="5703916"/>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2" name="Rectangle 5"/>
          <p:cNvSpPr/>
          <p:nvPr/>
        </p:nvSpPr>
        <p:spPr>
          <a:xfrm>
            <a:off x="8667177" y="5703916"/>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2432770478"/>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srcRect l="20354" t="27913" r="19617" b="8833"/>
          <a:stretch/>
        </p:blipFill>
        <p:spPr>
          <a:xfrm>
            <a:off x="514350" y="457200"/>
            <a:ext cx="11182350" cy="3238500"/>
          </a:xfrm>
          <a:prstGeom prst="rect">
            <a:avLst/>
          </a:prstGeom>
        </p:spPr>
      </p:pic>
      <p:pic>
        <p:nvPicPr>
          <p:cNvPr id="7" name="Picture 1"/>
          <p:cNvPicPr>
            <a:picLocks noChangeAspect="1"/>
          </p:cNvPicPr>
          <p:nvPr/>
        </p:nvPicPr>
        <p:blipFill rotWithShape="1">
          <a:blip r:embed="rId3" cstate="print"/>
          <a:srcRect l="20294" t="32257" r="20000" b="14445"/>
          <a:stretch/>
        </p:blipFill>
        <p:spPr>
          <a:xfrm>
            <a:off x="514350" y="3695700"/>
            <a:ext cx="11125200" cy="2614948"/>
          </a:xfrm>
          <a:prstGeom prst="rect">
            <a:avLst/>
          </a:prstGeom>
        </p:spPr>
      </p:pic>
      <p:sp>
        <p:nvSpPr>
          <p:cNvPr id="9" name="Rectangle 10"/>
          <p:cNvSpPr/>
          <p:nvPr/>
        </p:nvSpPr>
        <p:spPr>
          <a:xfrm>
            <a:off x="4448548" y="6211014"/>
            <a:ext cx="2840235" cy="646986"/>
          </a:xfrm>
          <a:prstGeom prst="roundRect">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s-VE"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Balance General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0" name="Rectangle 4"/>
          <p:cNvSpPr/>
          <p:nvPr/>
        </p:nvSpPr>
        <p:spPr>
          <a:xfrm>
            <a:off x="640040" y="6211014"/>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5"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1" name="Rectangle 5"/>
          <p:cNvSpPr/>
          <p:nvPr/>
        </p:nvSpPr>
        <p:spPr>
          <a:xfrm>
            <a:off x="8448236" y="6211014"/>
            <a:ext cx="2653354"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6"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6"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6"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8965072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a:xfrm>
            <a:off x="1207919" y="1420870"/>
            <a:ext cx="9601196" cy="3318936"/>
          </a:xfrm>
          <a:solidFill>
            <a:schemeClr val="bg1"/>
          </a:solidFill>
        </p:spPr>
        <p:txBody>
          <a:bodyPr/>
          <a:lstStyle/>
          <a:p>
            <a:pPr eaLnBrk="1" hangingPunct="1">
              <a:buFont typeface="Wingdings" panose="05000000000000000000" pitchFamily="2" charset="2"/>
              <a:buNone/>
            </a:pPr>
            <a:r>
              <a:rPr lang="es-ES_tradnl" altLang="es-MX" sz="3600" dirty="0">
                <a:latin typeface="Times New Roman" panose="02020603050405020304" pitchFamily="18" charset="0"/>
                <a:cs typeface="Times New Roman" panose="02020603050405020304" pitchFamily="18" charset="0"/>
              </a:rPr>
              <a:t>   Si la empresa tiene fines de lucro, el objetivo es la obtención de beneficios. Es decir que hay una organización, dentro de la cual se desenvuelve la función financiera de la empresa.</a:t>
            </a:r>
          </a:p>
          <a:p>
            <a:pPr eaLnBrk="1" hangingPunct="1">
              <a:buFont typeface="Wingdings" panose="05000000000000000000" pitchFamily="2" charset="2"/>
              <a:buNone/>
            </a:pPr>
            <a:endParaRPr lang="es-ES" altLang="es-MX" sz="3600" dirty="0"/>
          </a:p>
        </p:txBody>
      </p:sp>
      <p:sp>
        <p:nvSpPr>
          <p:cNvPr id="5" name="Rectangle 4"/>
          <p:cNvSpPr/>
          <p:nvPr/>
        </p:nvSpPr>
        <p:spPr>
          <a:xfrm>
            <a:off x="1036321" y="492491"/>
            <a:ext cx="11483927"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6" name="Rectangle 5"/>
          <p:cNvSpPr/>
          <p:nvPr/>
        </p:nvSpPr>
        <p:spPr>
          <a:xfrm>
            <a:off x="821552" y="5737569"/>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7" name="Rectangle 6"/>
          <p:cNvSpPr/>
          <p:nvPr/>
        </p:nvSpPr>
        <p:spPr>
          <a:xfrm>
            <a:off x="8595360" y="5678124"/>
            <a:ext cx="2749093"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pic>
        <p:nvPicPr>
          <p:cNvPr id="2050" name="Picture 2" descr="Resultado de imagen para ganancia"/>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7299"/>
          <a:stretch/>
        </p:blipFill>
        <p:spPr bwMode="auto">
          <a:xfrm>
            <a:off x="9021878" y="3115746"/>
            <a:ext cx="2322575" cy="1993392"/>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9969906" y="4892275"/>
            <a:ext cx="1545616" cy="246221"/>
          </a:xfrm>
          <a:prstGeom prst="rect">
            <a:avLst/>
          </a:prstGeom>
        </p:spPr>
        <p:txBody>
          <a:bodyPr wrap="none">
            <a:spAutoFit/>
          </a:bodyPr>
          <a:lstStyle/>
          <a:p>
            <a:r>
              <a:rPr lang="es-MX" sz="1000" dirty="0"/>
              <a:t>https://es.dreamstime.com</a:t>
            </a:r>
          </a:p>
        </p:txBody>
      </p:sp>
    </p:spTree>
    <p:extLst>
      <p:ext uri="{BB962C8B-B14F-4D97-AF65-F5344CB8AC3E}">
        <p14:creationId xmlns:p14="http://schemas.microsoft.com/office/powerpoint/2010/main" val="157852299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idx="1"/>
          </p:nvPr>
        </p:nvSpPr>
        <p:spPr>
          <a:xfrm>
            <a:off x="1148861" y="1808529"/>
            <a:ext cx="10020885" cy="3720074"/>
          </a:xfrm>
          <a:solidFill>
            <a:schemeClr val="bg1"/>
          </a:solidFill>
        </p:spPr>
        <p:txBody>
          <a:bodyPr/>
          <a:lstStyle/>
          <a:p>
            <a:pPr eaLnBrk="1" hangingPunct="1">
              <a:lnSpc>
                <a:spcPct val="90000"/>
              </a:lnSpc>
            </a:pPr>
            <a:r>
              <a:rPr lang="es-ES_tradnl" altLang="es-MX" sz="3600" dirty="0">
                <a:latin typeface="Times New Roman" panose="02020603050405020304" pitchFamily="18" charset="0"/>
                <a:cs typeface="Times New Roman" panose="02020603050405020304" pitchFamily="18" charset="0"/>
              </a:rPr>
              <a:t>El fin perseguido por la teoría financiera se encuentra en las denominadas </a:t>
            </a:r>
            <a:r>
              <a:rPr lang="es-ES_tradnl" altLang="es-MX" sz="3600" b="1" dirty="0">
                <a:latin typeface="Times New Roman" panose="02020603050405020304" pitchFamily="18" charset="0"/>
                <a:cs typeface="Times New Roman" panose="02020603050405020304" pitchFamily="18" charset="0"/>
              </a:rPr>
              <a:t>decisiones básicas:</a:t>
            </a:r>
          </a:p>
          <a:p>
            <a:pPr eaLnBrk="1" hangingPunct="1">
              <a:lnSpc>
                <a:spcPct val="90000"/>
              </a:lnSpc>
            </a:pPr>
            <a:endParaRPr lang="es-ES_tradnl" altLang="es-MX" sz="3600" b="1" dirty="0"/>
          </a:p>
        </p:txBody>
      </p:sp>
      <p:sp>
        <p:nvSpPr>
          <p:cNvPr id="5" name="Rectangle 4"/>
          <p:cNvSpPr/>
          <p:nvPr/>
        </p:nvSpPr>
        <p:spPr>
          <a:xfrm>
            <a:off x="1036321" y="492491"/>
            <a:ext cx="11483927"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6" name="Rectangle 5"/>
          <p:cNvSpPr/>
          <p:nvPr/>
        </p:nvSpPr>
        <p:spPr>
          <a:xfrm>
            <a:off x="819582" y="5674435"/>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7" name="Rectangle 6"/>
          <p:cNvSpPr/>
          <p:nvPr/>
        </p:nvSpPr>
        <p:spPr>
          <a:xfrm>
            <a:off x="8663489" y="5707924"/>
            <a:ext cx="2675941"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pic>
        <p:nvPicPr>
          <p:cNvPr id="3076" name="Picture 4" descr="Resultado de imagen para TOMA DE DECISION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16679" y="3172968"/>
            <a:ext cx="3099689" cy="157734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3783250" y="4750308"/>
            <a:ext cx="3307316" cy="246221"/>
          </a:xfrm>
          <a:prstGeom prst="rect">
            <a:avLst/>
          </a:prstGeom>
        </p:spPr>
        <p:txBody>
          <a:bodyPr wrap="none">
            <a:spAutoFit/>
          </a:bodyPr>
          <a:lstStyle/>
          <a:p>
            <a:r>
              <a:rPr lang="es-MX" sz="1000" dirty="0"/>
              <a:t>http://sinbad2.ujaen.es/?q=es/linea/1448-toma-de-decisiones</a:t>
            </a:r>
          </a:p>
        </p:txBody>
      </p:sp>
    </p:spTree>
    <p:extLst>
      <p:ext uri="{BB962C8B-B14F-4D97-AF65-F5344CB8AC3E}">
        <p14:creationId xmlns:p14="http://schemas.microsoft.com/office/powerpoint/2010/main" val="234963571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964872" y="1146031"/>
            <a:ext cx="8121417" cy="1143000"/>
          </a:xfrm>
        </p:spPr>
        <p:txBody>
          <a:bodyPr/>
          <a:lstStyle/>
          <a:p>
            <a:pPr eaLnBrk="1" hangingPunct="1">
              <a:defRPr/>
            </a:pPr>
            <a:r>
              <a:rPr lang="es-MX" altLang="es-MX" sz="3200" b="1" dirty="0"/>
              <a:t>Principales áreas </a:t>
            </a:r>
            <a:r>
              <a:rPr lang="es-MX" altLang="es-MX" sz="3200" b="1" dirty="0" smtClean="0"/>
              <a:t>de estudio de </a:t>
            </a:r>
            <a:r>
              <a:rPr lang="es-MX" altLang="es-MX" sz="3200" b="1" dirty="0"/>
              <a:t>las finanzas</a:t>
            </a:r>
          </a:p>
        </p:txBody>
      </p:sp>
      <p:sp>
        <p:nvSpPr>
          <p:cNvPr id="16387" name="Oval 3"/>
          <p:cNvSpPr>
            <a:spLocks noChangeArrowheads="1"/>
          </p:cNvSpPr>
          <p:nvPr/>
        </p:nvSpPr>
        <p:spPr bwMode="auto">
          <a:xfrm>
            <a:off x="4197548" y="2426407"/>
            <a:ext cx="3656063" cy="1015195"/>
          </a:xfrm>
          <a:prstGeom prst="flowChartProcess">
            <a:avLst/>
          </a:prstGeom>
          <a:ln>
            <a:headEnd/>
            <a:tailEnd/>
          </a:ln>
          <a:scene3d>
            <a:camera prst="orthographicFront"/>
            <a:lightRig rig="threePt" dir="t"/>
          </a:scene3d>
          <a:sp3d>
            <a:bevelT prst="angle"/>
          </a:sp3d>
        </p:spPr>
        <p:style>
          <a:lnRef idx="1">
            <a:schemeClr val="accent1"/>
          </a:lnRef>
          <a:fillRef idx="2">
            <a:schemeClr val="accent1"/>
          </a:fillRef>
          <a:effectRef idx="1">
            <a:schemeClr val="accent1"/>
          </a:effectRef>
          <a:fontRef idx="minor">
            <a:schemeClr val="dk1"/>
          </a:fontRef>
        </p:style>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s-MX" altLang="en-US" sz="5400" b="1" dirty="0"/>
              <a:t>Finanzas</a:t>
            </a:r>
          </a:p>
        </p:txBody>
      </p:sp>
      <p:sp>
        <p:nvSpPr>
          <p:cNvPr id="13" name="Rectangle 12"/>
          <p:cNvSpPr/>
          <p:nvPr/>
        </p:nvSpPr>
        <p:spPr>
          <a:xfrm>
            <a:off x="1036321" y="504514"/>
            <a:ext cx="11483927"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14" name="Rectangle 13"/>
          <p:cNvSpPr/>
          <p:nvPr/>
        </p:nvSpPr>
        <p:spPr>
          <a:xfrm>
            <a:off x="849149" y="5692544"/>
            <a:ext cx="2649055"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15" name="Rectangle 14"/>
          <p:cNvSpPr/>
          <p:nvPr/>
        </p:nvSpPr>
        <p:spPr>
          <a:xfrm>
            <a:off x="8666837" y="5692544"/>
            <a:ext cx="2657653"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graphicFrame>
        <p:nvGraphicFramePr>
          <p:cNvPr id="2" name="Diagrama 1"/>
          <p:cNvGraphicFramePr/>
          <p:nvPr>
            <p:extLst>
              <p:ext uri="{D42A27DB-BD31-4B8C-83A1-F6EECF244321}">
                <p14:modId xmlns:p14="http://schemas.microsoft.com/office/powerpoint/2010/main" val="2807419985"/>
              </p:ext>
            </p:extLst>
          </p:nvPr>
        </p:nvGraphicFramePr>
        <p:xfrm>
          <a:off x="2596896" y="3303871"/>
          <a:ext cx="6446520" cy="169732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8538315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1350497" y="2496799"/>
            <a:ext cx="9340949" cy="2917581"/>
          </a:xfrm>
        </p:spPr>
        <p:txBody>
          <a:bodyPr>
            <a:noAutofit/>
          </a:bodyPr>
          <a:lstStyle/>
          <a:p>
            <a:pPr algn="just" eaLnBrk="1" hangingPunct="1">
              <a:lnSpc>
                <a:spcPct val="90000"/>
              </a:lnSpc>
            </a:pPr>
            <a:r>
              <a:rPr lang="es-MX" altLang="es-MX" sz="3200" dirty="0">
                <a:latin typeface="Times New Roman" panose="02020603050405020304" pitchFamily="18" charset="0"/>
                <a:cs typeface="Times New Roman" panose="02020603050405020304" pitchFamily="18" charset="0"/>
              </a:rPr>
              <a:t>Es el área de las finanzas que se ocupa de proporcionar asesora y productos financieros a las personas, las empresas y los gobiernos . Los servicios financieros comprenden a Bancos  e instituciones afines, planeación financiera personal, inversiones, bienes raíces y compañías </a:t>
            </a:r>
            <a:r>
              <a:rPr lang="es-MX" altLang="es-MX" sz="3200" dirty="0" smtClean="0">
                <a:latin typeface="Times New Roman" panose="02020603050405020304" pitchFamily="18" charset="0"/>
                <a:cs typeface="Times New Roman" panose="02020603050405020304" pitchFamily="18" charset="0"/>
              </a:rPr>
              <a:t>aseguradoras.</a:t>
            </a:r>
            <a:endParaRPr lang="es-MX" altLang="es-MX" sz="3200" dirty="0">
              <a:latin typeface="Times New Roman" panose="02020603050405020304" pitchFamily="18" charset="0"/>
              <a:cs typeface="Times New Roman" panose="02020603050405020304" pitchFamily="18" charset="0"/>
            </a:endParaRPr>
          </a:p>
        </p:txBody>
      </p:sp>
      <p:sp>
        <p:nvSpPr>
          <p:cNvPr id="6" name="Rectangle 5"/>
          <p:cNvSpPr/>
          <p:nvPr/>
        </p:nvSpPr>
        <p:spPr>
          <a:xfrm>
            <a:off x="864225" y="1202257"/>
            <a:ext cx="10637518" cy="1107996"/>
          </a:xfrm>
          <a:prstGeom prst="rect">
            <a:avLst/>
          </a:prstGeom>
          <a:solidFill>
            <a:schemeClr val="bg1"/>
          </a:solidFill>
        </p:spPr>
        <p:txBody>
          <a:bodyPr wrap="square" lIns="91440" tIns="45720" rIns="91440" bIns="45720">
            <a:spAutoFit/>
          </a:bodyPr>
          <a:lstStyle/>
          <a:p>
            <a:pPr algn="ctr"/>
            <a:r>
              <a:rPr lang="es-VE" sz="6600" b="1" dirty="0">
                <a:ln w="22225">
                  <a:solidFill>
                    <a:srgbClr val="0070C0"/>
                  </a:solidFill>
                  <a:prstDash val="solid"/>
                </a:ln>
                <a:solidFill>
                  <a:schemeClr val="accent1">
                    <a:lumMod val="40000"/>
                    <a:lumOff val="60000"/>
                  </a:schemeClr>
                </a:solidFill>
              </a:rPr>
              <a:t>Servicios financieros</a:t>
            </a:r>
            <a:endParaRPr lang="en-US" sz="6600" b="1" dirty="0">
              <a:ln w="22225">
                <a:solidFill>
                  <a:srgbClr val="0070C0"/>
                </a:solidFill>
                <a:prstDash val="solid"/>
              </a:ln>
              <a:solidFill>
                <a:schemeClr val="accent1">
                  <a:lumMod val="40000"/>
                  <a:lumOff val="60000"/>
                </a:schemeClr>
              </a:solidFill>
            </a:endParaRPr>
          </a:p>
        </p:txBody>
      </p:sp>
      <p:sp>
        <p:nvSpPr>
          <p:cNvPr id="7" name="Rectangle 6"/>
          <p:cNvSpPr/>
          <p:nvPr/>
        </p:nvSpPr>
        <p:spPr>
          <a:xfrm>
            <a:off x="1036321" y="492491"/>
            <a:ext cx="11483927" cy="523220"/>
          </a:xfrm>
          <a:prstGeom prst="rect">
            <a:avLst/>
          </a:prstGeom>
        </p:spPr>
        <p:txBody>
          <a:bodyPr wrap="square">
            <a:spAutoFit/>
          </a:bodyPr>
          <a:lstStyle/>
          <a:p>
            <a:pPr>
              <a:spcBef>
                <a:spcPct val="50000"/>
              </a:spcBef>
              <a:defRPr/>
            </a:pPr>
            <a:r>
              <a:rPr lang="es-MX" altLang="es-MX" sz="2800" dirty="0">
                <a:solidFill>
                  <a:schemeClr val="accent1">
                    <a:lumMod val="60000"/>
                    <a:lumOff val="40000"/>
                  </a:schemeClr>
                </a:solidFill>
                <a:effectLst>
                  <a:outerShdw blurRad="38100" dist="38100" dir="2700000" algn="tl">
                    <a:srgbClr val="000000"/>
                  </a:outerShdw>
                </a:effectLst>
              </a:rPr>
              <a:t>UNIDAD I. </a:t>
            </a:r>
            <a:r>
              <a:rPr lang="es-MX" altLang="es-MX" sz="2800" dirty="0">
                <a:solidFill>
                  <a:schemeClr val="accent1">
                    <a:lumMod val="75000"/>
                  </a:schemeClr>
                </a:solidFill>
                <a:effectLst>
                  <a:outerShdw blurRad="38100" dist="38100" dir="2700000" algn="tl">
                    <a:srgbClr val="000000"/>
                  </a:outerShdw>
                </a:effectLst>
                <a:latin typeface="Comic Sans MS" panose="030F0702030302020204" pitchFamily="66" charset="0"/>
              </a:rPr>
              <a:t>Introducción a las finanzas y estados financieros</a:t>
            </a:r>
          </a:p>
        </p:txBody>
      </p:sp>
      <p:sp>
        <p:nvSpPr>
          <p:cNvPr id="8" name="Rectangle 7"/>
          <p:cNvSpPr/>
          <p:nvPr/>
        </p:nvSpPr>
        <p:spPr>
          <a:xfrm>
            <a:off x="864225" y="5703957"/>
            <a:ext cx="2685003"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3" action="ppaction://hlinksldjump"/>
              </a:rPr>
              <a:t> principal</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
        <p:nvSpPr>
          <p:cNvPr id="9" name="Rectangle 8"/>
          <p:cNvSpPr/>
          <p:nvPr/>
        </p:nvSpPr>
        <p:spPr>
          <a:xfrm>
            <a:off x="8614035" y="5703957"/>
            <a:ext cx="2712517" cy="646986"/>
          </a:xfrm>
          <a:prstGeom prst="flowChartAlternateProcess">
            <a:avLst/>
          </a:prstGeom>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3200" dirty="0" err="1"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Menú</a:t>
            </a:r>
            <a:r>
              <a:rPr lang="en-US"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 </a:t>
            </a:r>
            <a:r>
              <a:rPr lang="es-VE" sz="3200" dirty="0" smtClean="0">
                <a:ln w="12700">
                  <a:solidFill>
                    <a:schemeClr val="tx1"/>
                  </a:solidFill>
                  <a:prstDash val="solid"/>
                </a:ln>
                <a:pattFill prst="dkUpDiag">
                  <a:fgClr>
                    <a:schemeClr val="tx2"/>
                  </a:fgClr>
                  <a:bgClr>
                    <a:schemeClr val="tx2">
                      <a:lumMod val="20000"/>
                      <a:lumOff val="80000"/>
                    </a:schemeClr>
                  </a:bgClr>
                </a:pattFill>
                <a:hlinkClick r:id="rId4" action="ppaction://hlinksldjump"/>
              </a:rPr>
              <a:t>unidad I</a:t>
            </a:r>
            <a:endParaRPr lang="en-US" sz="3200" dirty="0">
              <a:ln w="12700">
                <a:solidFill>
                  <a:schemeClr val="tx1"/>
                </a:solidFill>
                <a:prstDash val="solid"/>
              </a:ln>
              <a:pattFill prst="dkUpDiag">
                <a:fgClr>
                  <a:schemeClr val="tx2"/>
                </a:fgClr>
                <a:bgClr>
                  <a:schemeClr val="tx2">
                    <a:lumMod val="20000"/>
                    <a:lumOff val="80000"/>
                  </a:schemeClr>
                </a:bgClr>
              </a:pattFill>
            </a:endParaRPr>
          </a:p>
        </p:txBody>
      </p:sp>
    </p:spTree>
    <p:extLst>
      <p:ext uri="{BB962C8B-B14F-4D97-AF65-F5344CB8AC3E}">
        <p14:creationId xmlns:p14="http://schemas.microsoft.com/office/powerpoint/2010/main" val="2903487339"/>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2694</TotalTime>
  <Words>3165</Words>
  <Application>Microsoft Office PowerPoint</Application>
  <PresentationFormat>Panorámica</PresentationFormat>
  <Paragraphs>501</Paragraphs>
  <Slides>54</Slides>
  <Notes>41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54</vt:i4>
      </vt:variant>
    </vt:vector>
  </HeadingPairs>
  <TitlesOfParts>
    <vt:vector size="63" baseType="lpstr">
      <vt:lpstr>Arial</vt:lpstr>
      <vt:lpstr>Arial Black</vt:lpstr>
      <vt:lpstr>Calibri</vt:lpstr>
      <vt:lpstr>Comic Sans MS</vt:lpstr>
      <vt:lpstr>Garamond</vt:lpstr>
      <vt:lpstr>Symbol</vt:lpstr>
      <vt:lpstr>Times New Roman</vt:lpstr>
      <vt:lpstr>Wingdings</vt:lpstr>
      <vt:lpstr>Organic</vt:lpstr>
      <vt:lpstr>UNIDAD I.  Introducción a las finanzas y estados financieros</vt:lpstr>
      <vt:lpstr>Presentación de PowerPoint</vt:lpstr>
      <vt:lpstr>Presentación de PowerPoint</vt:lpstr>
      <vt:lpstr> </vt:lpstr>
      <vt:lpstr>Presentación de PowerPoint</vt:lpstr>
      <vt:lpstr>Presentación de PowerPoint</vt:lpstr>
      <vt:lpstr>Presentación de PowerPoint</vt:lpstr>
      <vt:lpstr>Principales áreas de estudio de las finanzas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Obligación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Clasificación del balance general</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I. Introducción a las finanzas y estados financieros</dc:title>
  <dc:creator>Paola Nava</dc:creator>
  <cp:lastModifiedBy>VERONICA AGUSTIN</cp:lastModifiedBy>
  <cp:revision>486</cp:revision>
  <dcterms:created xsi:type="dcterms:W3CDTF">2017-06-11T21:25:02Z</dcterms:created>
  <dcterms:modified xsi:type="dcterms:W3CDTF">2017-08-15T12:12:52Z</dcterms:modified>
</cp:coreProperties>
</file>