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2"/>
  </p:notesMasterIdLst>
  <p:handoutMasterIdLst>
    <p:handoutMasterId r:id="rId13"/>
  </p:handoutMasterIdLst>
  <p:sldIdLst>
    <p:sldId id="302" r:id="rId2"/>
    <p:sldId id="303" r:id="rId3"/>
    <p:sldId id="304" r:id="rId4"/>
    <p:sldId id="305" r:id="rId5"/>
    <p:sldId id="397" r:id="rId6"/>
    <p:sldId id="398" r:id="rId7"/>
    <p:sldId id="399" r:id="rId8"/>
    <p:sldId id="400" r:id="rId9"/>
    <p:sldId id="401" r:id="rId10"/>
    <p:sldId id="40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09A4606-6513-4702-8C5B-93C0A6C6D656}">
          <p14:sldIdLst/>
        </p14:section>
        <p14:section name="Unidad I. Introducción a las finanzas y estados financieros" id="{5AB7D4EE-8054-41AE-83E9-A18D74B740E5}">
          <p14:sldIdLst>
            <p14:sldId id="302"/>
            <p14:sldId id="303"/>
            <p14:sldId id="304"/>
            <p14:sldId id="305"/>
            <p14:sldId id="397"/>
            <p14:sldId id="398"/>
            <p14:sldId id="399"/>
            <p14:sldId id="400"/>
            <p14:sldId id="401"/>
            <p14:sldId id="402"/>
          </p14:sldIdLst>
        </p14:section>
        <p14:section name="UNIDAD II. Análisis y evaluación de estados financieros" id="{7BA23146-A120-4981-ADF1-D5CFACEA92BE}">
          <p14:sldIdLst/>
        </p14:section>
        <p14:section name="Unidad III. Planeación y control financiero" id="{7FB468B6-40E4-40DA-8F19-DEA7B9CAC252}">
          <p14:sldIdLst/>
        </p14:section>
        <p14:section name="Unidad IV. Evaluación y toma de decisiones" id="{39E5A230-7C16-4CCE-A45B-CA1F91858A9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9C9"/>
    <a:srgbClr val="CC99FF"/>
    <a:srgbClr val="FF9797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3" autoAdjust="0"/>
    <p:restoredTop sz="93358" autoAdjust="0"/>
  </p:normalViewPr>
  <p:slideViewPr>
    <p:cSldViewPr snapToGrid="0">
      <p:cViewPr varScale="1">
        <p:scale>
          <a:sx n="86" d="100"/>
          <a:sy n="86" d="100"/>
        </p:scale>
        <p:origin x="342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97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6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VE"/>
              <a:t>UNIDAD I. Introducción a las finanzas y estados financieros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700DB-FCD2-4F73-9245-444D80A8DE56}" type="datetimeFigureOut">
              <a:rPr lang="en-US" smtClean="0"/>
              <a:pPr/>
              <a:t>8/25/2017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BC90A5-C152-421F-9700-579B7B9516F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6475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VE"/>
              <a:t>UNIDAD I. Introducción a las finanzas y estados financieros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85233-017E-4B5B-9C15-187A8900B764}" type="datetimeFigureOut">
              <a:rPr lang="en-US" smtClean="0"/>
              <a:pPr/>
              <a:t>8/25/2017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3C22D-970C-444E-A7FB-F19C44808B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15450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s-MX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VE"/>
              <a:t>UNIDAD I. Introducción a las finanzas y estados financieros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08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s-MX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VE"/>
              <a:t>UNIDAD I. Introducción a las finanzas y estados financieros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27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s-MX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VE"/>
              <a:t>UNIDAD I. Introducción a las finanzas y estados financieros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65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s-MX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VE"/>
              <a:t>UNIDAD I. Introducción a las finanzas y estados financieros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16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5864EF-BD1E-4C88-84AF-78F385F7EFE0}" type="datetimeFigureOut">
              <a:rPr lang="en-US" smtClean="0"/>
              <a:pPr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1D79DB6-9A95-4E96-AC4E-9EF274CD0CE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769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64EF-BD1E-4C88-84AF-78F385F7EFE0}" type="datetimeFigureOut">
              <a:rPr lang="en-US" smtClean="0"/>
              <a:pPr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9DB6-9A95-4E96-AC4E-9EF274CD0CE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05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64EF-BD1E-4C88-84AF-78F385F7EFE0}" type="datetimeFigureOut">
              <a:rPr lang="en-US" smtClean="0"/>
              <a:pPr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9DB6-9A95-4E96-AC4E-9EF274CD0CE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723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64EF-BD1E-4C88-84AF-78F385F7EFE0}" type="datetimeFigureOut">
              <a:rPr lang="en-US" smtClean="0"/>
              <a:pPr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9DB6-9A95-4E96-AC4E-9EF274CD0CEC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453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64EF-BD1E-4C88-84AF-78F385F7EFE0}" type="datetimeFigureOut">
              <a:rPr lang="en-US" smtClean="0"/>
              <a:pPr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9DB6-9A95-4E96-AC4E-9EF274CD0CE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52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64EF-BD1E-4C88-84AF-78F385F7EFE0}" type="datetimeFigureOut">
              <a:rPr lang="en-US" smtClean="0"/>
              <a:pPr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9DB6-9A95-4E96-AC4E-9EF274CD0CEC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758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64EF-BD1E-4C88-84AF-78F385F7EFE0}" type="datetimeFigureOut">
              <a:rPr lang="en-US" smtClean="0"/>
              <a:pPr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9DB6-9A95-4E96-AC4E-9EF274CD0CE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931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64EF-BD1E-4C88-84AF-78F385F7EFE0}" type="datetimeFigureOut">
              <a:rPr lang="en-US" smtClean="0"/>
              <a:pPr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9DB6-9A95-4E96-AC4E-9EF274CD0CE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828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64EF-BD1E-4C88-84AF-78F385F7EFE0}" type="datetimeFigureOut">
              <a:rPr lang="en-US" smtClean="0"/>
              <a:pPr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9DB6-9A95-4E96-AC4E-9EF274CD0CE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938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64EF-BD1E-4C88-84AF-78F385F7EFE0}" type="datetimeFigureOut">
              <a:rPr lang="en-US" smtClean="0"/>
              <a:pPr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9DB6-9A95-4E96-AC4E-9EF274CD0CE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57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64EF-BD1E-4C88-84AF-78F385F7EFE0}" type="datetimeFigureOut">
              <a:rPr lang="en-US" smtClean="0"/>
              <a:pPr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9DB6-9A95-4E96-AC4E-9EF274CD0CE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472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64EF-BD1E-4C88-84AF-78F385F7EFE0}" type="datetimeFigureOut">
              <a:rPr lang="en-US" smtClean="0"/>
              <a:pPr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9DB6-9A95-4E96-AC4E-9EF274CD0CE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72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64EF-BD1E-4C88-84AF-78F385F7EFE0}" type="datetimeFigureOut">
              <a:rPr lang="en-US" smtClean="0"/>
              <a:pPr/>
              <a:t>8/25/2017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9DB6-9A95-4E96-AC4E-9EF274CD0CE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180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64EF-BD1E-4C88-84AF-78F385F7EFE0}" type="datetimeFigureOut">
              <a:rPr lang="en-US" smtClean="0"/>
              <a:pPr/>
              <a:t>8/25/2017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9DB6-9A95-4E96-AC4E-9EF274CD0CE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52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64EF-BD1E-4C88-84AF-78F385F7EFE0}" type="datetimeFigureOut">
              <a:rPr lang="en-US" smtClean="0"/>
              <a:pPr/>
              <a:t>8/25/2017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9DB6-9A95-4E96-AC4E-9EF274CD0CE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50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64EF-BD1E-4C88-84AF-78F385F7EFE0}" type="datetimeFigureOut">
              <a:rPr lang="en-US" smtClean="0"/>
              <a:pPr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9DB6-9A95-4E96-AC4E-9EF274CD0CE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05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64EF-BD1E-4C88-84AF-78F385F7EFE0}" type="datetimeFigureOut">
              <a:rPr lang="en-US" smtClean="0"/>
              <a:pPr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9DB6-9A95-4E96-AC4E-9EF274CD0CE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5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accent5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5864EF-BD1E-4C88-84AF-78F385F7EFE0}" type="datetimeFigureOut">
              <a:rPr lang="en-US" smtClean="0"/>
              <a:pPr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1D79DB6-9A95-4E96-AC4E-9EF274CD0CE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5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844063" y="1174973"/>
            <a:ext cx="10306927" cy="2047875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just" eaLnBrk="1" hangingPunct="1">
              <a:defRPr/>
            </a:pPr>
            <a:r>
              <a:rPr lang="es-MX" altLang="es-MX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 principales aspectos que se deben tomar en cuenta al analizar un balance general son</a:t>
            </a:r>
            <a:r>
              <a:rPr lang="es-MX" altLang="es-MX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844063" y="3382110"/>
            <a:ext cx="10485120" cy="2502876"/>
          </a:xfrm>
        </p:spPr>
        <p:txBody>
          <a:bodyPr>
            <a:noAutofit/>
          </a:bodyPr>
          <a:lstStyle/>
          <a:p>
            <a:pPr algn="just" eaLnBrk="1" hangingPunct="1"/>
            <a:r>
              <a:rPr lang="es-MX" altLang="es-MX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Liquidez: es la facilidad o rapidez con que la empresa puede convertir sus activos en efectivo sin que estos experimenten una pérdida de valor significativo</a:t>
            </a:r>
          </a:p>
        </p:txBody>
      </p:sp>
      <p:sp>
        <p:nvSpPr>
          <p:cNvPr id="6" name="Rectangle 5"/>
          <p:cNvSpPr/>
          <p:nvPr/>
        </p:nvSpPr>
        <p:spPr>
          <a:xfrm>
            <a:off x="1036321" y="492491"/>
            <a:ext cx="103022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MX" altLang="es-MX" sz="28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UNIDAD I. </a:t>
            </a:r>
            <a:r>
              <a:rPr lang="es-MX" altLang="es-MX" sz="2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Introducción a las finanzas y estados financieros</a:t>
            </a:r>
          </a:p>
        </p:txBody>
      </p:sp>
      <p:sp>
        <p:nvSpPr>
          <p:cNvPr id="9" name="Rectangle 4"/>
          <p:cNvSpPr/>
          <p:nvPr/>
        </p:nvSpPr>
        <p:spPr>
          <a:xfrm>
            <a:off x="858981" y="5703916"/>
            <a:ext cx="2649055" cy="646986"/>
          </a:xfrm>
          <a:prstGeom prst="flowChartAlternate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err="1" smtClean="0">
                <a:ln w="12700">
                  <a:solidFill>
                    <a:schemeClr val="tx1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hlinkClick r:id="rId3" action="ppaction://hlinksldjump"/>
              </a:rPr>
              <a:t>Menú</a:t>
            </a:r>
            <a:r>
              <a:rPr lang="en-US" sz="3200" dirty="0" smtClean="0">
                <a:ln w="12700">
                  <a:solidFill>
                    <a:schemeClr val="tx1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hlinkClick r:id="rId3" action="ppaction://hlinksldjump"/>
              </a:rPr>
              <a:t> principal</a:t>
            </a:r>
            <a:endParaRPr lang="en-US" sz="3200" dirty="0">
              <a:ln w="12700">
                <a:solidFill>
                  <a:schemeClr val="tx1"/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</a:endParaRPr>
          </a:p>
        </p:txBody>
      </p:sp>
      <p:sp>
        <p:nvSpPr>
          <p:cNvPr id="10" name="Rectangle 5"/>
          <p:cNvSpPr/>
          <p:nvPr/>
        </p:nvSpPr>
        <p:spPr>
          <a:xfrm>
            <a:off x="8667177" y="5703916"/>
            <a:ext cx="2653354" cy="646986"/>
          </a:xfrm>
          <a:prstGeom prst="flowChartAlternate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err="1" smtClean="0">
                <a:ln w="12700">
                  <a:solidFill>
                    <a:schemeClr val="tx1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hlinkClick r:id="" action="ppaction://noaction"/>
              </a:rPr>
              <a:t>Menú</a:t>
            </a:r>
            <a:r>
              <a:rPr lang="en-US" sz="3200" dirty="0" smtClean="0">
                <a:ln w="12700">
                  <a:solidFill>
                    <a:schemeClr val="tx1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hlinkClick r:id="" action="ppaction://noaction"/>
              </a:rPr>
              <a:t> </a:t>
            </a:r>
            <a:r>
              <a:rPr lang="es-VE" sz="3200" dirty="0" smtClean="0">
                <a:ln w="12700">
                  <a:solidFill>
                    <a:schemeClr val="tx1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hlinkClick r:id="" action="ppaction://noaction"/>
              </a:rPr>
              <a:t>unidad I</a:t>
            </a:r>
            <a:endParaRPr lang="en-US" sz="3200" dirty="0">
              <a:ln w="12700">
                <a:solidFill>
                  <a:schemeClr val="tx1"/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</a:endParaRPr>
          </a:p>
        </p:txBody>
      </p:sp>
    </p:spTree>
    <p:extLst>
      <p:ext uri="{BB962C8B-B14F-4D97-AF65-F5344CB8AC3E}">
        <p14:creationId xmlns:p14="http://schemas.microsoft.com/office/powerpoint/2010/main" val="7532210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/>
          <a:srcRect l="27794" t="43751" r="22500" b="25437"/>
          <a:stretch/>
        </p:blipFill>
        <p:spPr>
          <a:xfrm>
            <a:off x="514350" y="914400"/>
            <a:ext cx="11201399" cy="435996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58981" y="5703916"/>
            <a:ext cx="2649055" cy="646986"/>
          </a:xfrm>
          <a:prstGeom prst="flowChartAlternate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err="1" smtClean="0">
                <a:ln w="12700">
                  <a:solidFill>
                    <a:schemeClr val="tx1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hlinkClick r:id="rId3" action="ppaction://hlinksldjump"/>
              </a:rPr>
              <a:t>Menú</a:t>
            </a:r>
            <a:r>
              <a:rPr lang="en-US" sz="3200" dirty="0" smtClean="0">
                <a:ln w="12700">
                  <a:solidFill>
                    <a:schemeClr val="tx1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hlinkClick r:id="rId3" action="ppaction://hlinksldjump"/>
              </a:rPr>
              <a:t> principal</a:t>
            </a:r>
            <a:endParaRPr lang="en-US" sz="3200" dirty="0">
              <a:ln w="12700">
                <a:solidFill>
                  <a:schemeClr val="tx1"/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667177" y="5703916"/>
            <a:ext cx="2653354" cy="646986"/>
          </a:xfrm>
          <a:prstGeom prst="flowChartAlternate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err="1" smtClean="0">
                <a:ln w="12700">
                  <a:solidFill>
                    <a:schemeClr val="tx1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hlinkClick r:id="" action="ppaction://noaction"/>
              </a:rPr>
              <a:t>Menú</a:t>
            </a:r>
            <a:r>
              <a:rPr lang="en-US" sz="3200" dirty="0" smtClean="0">
                <a:ln w="12700">
                  <a:solidFill>
                    <a:schemeClr val="tx1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hlinkClick r:id="" action="ppaction://noaction"/>
              </a:rPr>
              <a:t> </a:t>
            </a:r>
            <a:r>
              <a:rPr lang="es-VE" sz="3200" dirty="0" smtClean="0">
                <a:ln w="12700">
                  <a:solidFill>
                    <a:schemeClr val="tx1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hlinkClick r:id="" action="ppaction://noaction"/>
              </a:rPr>
              <a:t>unidad I</a:t>
            </a:r>
            <a:endParaRPr lang="en-US" sz="3200" dirty="0">
              <a:ln w="12700">
                <a:solidFill>
                  <a:schemeClr val="tx1"/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</a:endParaRPr>
          </a:p>
        </p:txBody>
      </p:sp>
    </p:spTree>
    <p:extLst>
      <p:ext uri="{BB962C8B-B14F-4D97-AF65-F5344CB8AC3E}">
        <p14:creationId xmlns:p14="http://schemas.microsoft.com/office/powerpoint/2010/main" val="1735216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>
          <a:xfrm>
            <a:off x="1295401" y="2157046"/>
            <a:ext cx="9601196" cy="3718822"/>
          </a:xfrm>
          <a:solidFill>
            <a:schemeClr val="bg1"/>
          </a:solidFill>
        </p:spPr>
        <p:txBody>
          <a:bodyPr/>
          <a:lstStyle/>
          <a:p>
            <a:pPr algn="just" eaLnBrk="1" hangingPunct="1"/>
            <a:r>
              <a:rPr lang="es-MX" altLang="es-MX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Grada de apalancamiento financiero: es la relación que existe entre la deuda y el capital y muestra el grado en que los acreedores y los accionistas tienen derecho a los activos de la empresa</a:t>
            </a:r>
          </a:p>
        </p:txBody>
      </p:sp>
      <p:sp>
        <p:nvSpPr>
          <p:cNvPr id="5" name="Rectangle 4"/>
          <p:cNvSpPr/>
          <p:nvPr/>
        </p:nvSpPr>
        <p:spPr>
          <a:xfrm>
            <a:off x="1036321" y="492491"/>
            <a:ext cx="103022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MX" altLang="es-MX" sz="28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UNIDAD I. </a:t>
            </a:r>
            <a:r>
              <a:rPr lang="es-MX" altLang="es-MX" sz="2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Introducción a las finanzas y estados financieros</a:t>
            </a:r>
          </a:p>
        </p:txBody>
      </p:sp>
      <p:sp>
        <p:nvSpPr>
          <p:cNvPr id="8" name="Rectangle 4"/>
          <p:cNvSpPr/>
          <p:nvPr/>
        </p:nvSpPr>
        <p:spPr>
          <a:xfrm>
            <a:off x="858981" y="5703916"/>
            <a:ext cx="2649055" cy="646986"/>
          </a:xfrm>
          <a:prstGeom prst="flowChartAlternate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err="1" smtClean="0">
                <a:ln w="12700">
                  <a:solidFill>
                    <a:schemeClr val="tx1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hlinkClick r:id="rId3" action="ppaction://hlinksldjump"/>
              </a:rPr>
              <a:t>Menú</a:t>
            </a:r>
            <a:r>
              <a:rPr lang="en-US" sz="3200" dirty="0" smtClean="0">
                <a:ln w="12700">
                  <a:solidFill>
                    <a:schemeClr val="tx1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hlinkClick r:id="rId3" action="ppaction://hlinksldjump"/>
              </a:rPr>
              <a:t> principal</a:t>
            </a:r>
            <a:endParaRPr lang="en-US" sz="3200" dirty="0">
              <a:ln w="12700">
                <a:solidFill>
                  <a:schemeClr val="tx1"/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</a:endParaRPr>
          </a:p>
        </p:txBody>
      </p:sp>
      <p:sp>
        <p:nvSpPr>
          <p:cNvPr id="9" name="Rectangle 5"/>
          <p:cNvSpPr/>
          <p:nvPr/>
        </p:nvSpPr>
        <p:spPr>
          <a:xfrm>
            <a:off x="8667177" y="5703916"/>
            <a:ext cx="2653354" cy="646986"/>
          </a:xfrm>
          <a:prstGeom prst="flowChartAlternate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err="1" smtClean="0">
                <a:ln w="12700">
                  <a:solidFill>
                    <a:schemeClr val="tx1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hlinkClick r:id="" action="ppaction://noaction"/>
              </a:rPr>
              <a:t>Menú</a:t>
            </a:r>
            <a:r>
              <a:rPr lang="en-US" sz="3200" dirty="0" smtClean="0">
                <a:ln w="12700">
                  <a:solidFill>
                    <a:schemeClr val="tx1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hlinkClick r:id="" action="ppaction://noaction"/>
              </a:rPr>
              <a:t> </a:t>
            </a:r>
            <a:r>
              <a:rPr lang="es-VE" sz="3200" dirty="0" smtClean="0">
                <a:ln w="12700">
                  <a:solidFill>
                    <a:schemeClr val="tx1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hlinkClick r:id="" action="ppaction://noaction"/>
              </a:rPr>
              <a:t>unidad I</a:t>
            </a:r>
            <a:endParaRPr lang="en-US" sz="3200" dirty="0">
              <a:ln w="12700">
                <a:solidFill>
                  <a:schemeClr val="tx1"/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</a:endParaRPr>
          </a:p>
        </p:txBody>
      </p:sp>
    </p:spTree>
    <p:extLst>
      <p:ext uri="{BB962C8B-B14F-4D97-AF65-F5344CB8AC3E}">
        <p14:creationId xmlns:p14="http://schemas.microsoft.com/office/powerpoint/2010/main" val="29420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1295401" y="2039815"/>
            <a:ext cx="9601196" cy="3836053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just" eaLnBrk="1" hangingPunct="1"/>
            <a:r>
              <a:rPr lang="es-MX" altLang="es-MX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Valor de mercado  vs valor en libros: es una manera de medir la rentabilidad de la inversión de los accionistas mediante la relación que existe entre el valor de mercado de la empresa y su valor contable o valor en libros que muestra el balance general.</a:t>
            </a:r>
          </a:p>
        </p:txBody>
      </p:sp>
      <p:sp>
        <p:nvSpPr>
          <p:cNvPr id="5" name="Rectangle 4"/>
          <p:cNvSpPr/>
          <p:nvPr/>
        </p:nvSpPr>
        <p:spPr>
          <a:xfrm>
            <a:off x="1036321" y="492491"/>
            <a:ext cx="103022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MX" altLang="es-MX" sz="28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UNIDAD I. </a:t>
            </a:r>
            <a:r>
              <a:rPr lang="es-MX" altLang="es-MX" sz="2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Introducción a las finanzas y estados financieros</a:t>
            </a:r>
          </a:p>
        </p:txBody>
      </p:sp>
      <p:sp>
        <p:nvSpPr>
          <p:cNvPr id="8" name="Rectangle 4"/>
          <p:cNvSpPr/>
          <p:nvPr/>
        </p:nvSpPr>
        <p:spPr>
          <a:xfrm>
            <a:off x="858981" y="5703916"/>
            <a:ext cx="2649055" cy="646986"/>
          </a:xfrm>
          <a:prstGeom prst="flowChartAlternate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err="1" smtClean="0">
                <a:ln w="12700">
                  <a:solidFill>
                    <a:schemeClr val="tx1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hlinkClick r:id="rId3" action="ppaction://hlinksldjump"/>
              </a:rPr>
              <a:t>Menú</a:t>
            </a:r>
            <a:r>
              <a:rPr lang="en-US" sz="3200" dirty="0" smtClean="0">
                <a:ln w="12700">
                  <a:solidFill>
                    <a:schemeClr val="tx1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hlinkClick r:id="rId3" action="ppaction://hlinksldjump"/>
              </a:rPr>
              <a:t> principal</a:t>
            </a:r>
            <a:endParaRPr lang="en-US" sz="3200" dirty="0">
              <a:ln w="12700">
                <a:solidFill>
                  <a:schemeClr val="tx1"/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</a:endParaRPr>
          </a:p>
        </p:txBody>
      </p:sp>
      <p:sp>
        <p:nvSpPr>
          <p:cNvPr id="9" name="Rectangle 5"/>
          <p:cNvSpPr/>
          <p:nvPr/>
        </p:nvSpPr>
        <p:spPr>
          <a:xfrm>
            <a:off x="8667177" y="5703916"/>
            <a:ext cx="2653354" cy="646986"/>
          </a:xfrm>
          <a:prstGeom prst="flowChartAlternate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err="1" smtClean="0">
                <a:ln w="12700">
                  <a:solidFill>
                    <a:schemeClr val="tx1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hlinkClick r:id="" action="ppaction://noaction"/>
              </a:rPr>
              <a:t>Menú</a:t>
            </a:r>
            <a:r>
              <a:rPr lang="en-US" sz="3200" dirty="0" smtClean="0">
                <a:ln w="12700">
                  <a:solidFill>
                    <a:schemeClr val="tx1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hlinkClick r:id="" action="ppaction://noaction"/>
              </a:rPr>
              <a:t> </a:t>
            </a:r>
            <a:r>
              <a:rPr lang="es-VE" sz="3200" dirty="0" smtClean="0">
                <a:ln w="12700">
                  <a:solidFill>
                    <a:schemeClr val="tx1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hlinkClick r:id="" action="ppaction://noaction"/>
              </a:rPr>
              <a:t>unidad I</a:t>
            </a:r>
            <a:endParaRPr lang="en-US" sz="3200" dirty="0">
              <a:ln w="12700">
                <a:solidFill>
                  <a:schemeClr val="tx1"/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</a:endParaRPr>
          </a:p>
        </p:txBody>
      </p:sp>
    </p:spTree>
    <p:extLst>
      <p:ext uri="{BB962C8B-B14F-4D97-AF65-F5344CB8AC3E}">
        <p14:creationId xmlns:p14="http://schemas.microsoft.com/office/powerpoint/2010/main" val="8603698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idx="1"/>
          </p:nvPr>
        </p:nvSpPr>
        <p:spPr>
          <a:xfrm>
            <a:off x="562709" y="1511668"/>
            <a:ext cx="10775851" cy="4091963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just" eaLnBrk="1" hangingPunct="1"/>
            <a:r>
              <a:rPr lang="es-MX" altLang="es-MX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análisis </a:t>
            </a:r>
            <a:r>
              <a:rPr lang="es-MX" altLang="es-MX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 balance general es útil para </a:t>
            </a:r>
            <a:r>
              <a:rPr lang="es-MX" altLang="es-MX" sz="3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proveedores </a:t>
            </a:r>
            <a:r>
              <a:rPr lang="es-MX" altLang="es-MX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(interesados en la rotación de las cuentas por pagar y en el tiempo promedio de pago), </a:t>
            </a:r>
            <a:r>
              <a:rPr lang="es-MX" altLang="es-MX" sz="3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acreedores</a:t>
            </a:r>
            <a:r>
              <a:rPr lang="es-MX" altLang="es-MX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(interesados en la liquidez y en el grado de apalancamiento financiero) y </a:t>
            </a:r>
            <a:r>
              <a:rPr lang="es-MX" altLang="es-MX" sz="3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administradores e inversionistas</a:t>
            </a:r>
            <a:r>
              <a:rPr lang="es-MX" altLang="es-MX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(interesados en la liquidez, en el manejo </a:t>
            </a:r>
            <a:r>
              <a:rPr lang="es-MX" altLang="es-MX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inventarios y en la rentabilidad de la empresa)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36321" y="492491"/>
            <a:ext cx="103022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MX" altLang="es-MX" sz="28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UNIDAD I. </a:t>
            </a:r>
            <a:r>
              <a:rPr lang="es-MX" altLang="es-MX" sz="2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Introducción a las finanzas y estados financieros</a:t>
            </a:r>
          </a:p>
        </p:txBody>
      </p:sp>
      <p:sp>
        <p:nvSpPr>
          <p:cNvPr id="8" name="Rectangle 4"/>
          <p:cNvSpPr/>
          <p:nvPr/>
        </p:nvSpPr>
        <p:spPr>
          <a:xfrm>
            <a:off x="858981" y="5703916"/>
            <a:ext cx="2649055" cy="646986"/>
          </a:xfrm>
          <a:prstGeom prst="flowChartAlternate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err="1" smtClean="0">
                <a:ln w="12700">
                  <a:solidFill>
                    <a:schemeClr val="tx1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hlinkClick r:id="rId3" action="ppaction://hlinksldjump"/>
              </a:rPr>
              <a:t>Menú</a:t>
            </a:r>
            <a:r>
              <a:rPr lang="en-US" sz="3200" dirty="0" smtClean="0">
                <a:ln w="12700">
                  <a:solidFill>
                    <a:schemeClr val="tx1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hlinkClick r:id="rId3" action="ppaction://hlinksldjump"/>
              </a:rPr>
              <a:t> principal</a:t>
            </a:r>
            <a:endParaRPr lang="en-US" sz="3200" dirty="0">
              <a:ln w="12700">
                <a:solidFill>
                  <a:schemeClr val="tx1"/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</a:endParaRPr>
          </a:p>
        </p:txBody>
      </p:sp>
      <p:sp>
        <p:nvSpPr>
          <p:cNvPr id="9" name="Rectangle 5"/>
          <p:cNvSpPr/>
          <p:nvPr/>
        </p:nvSpPr>
        <p:spPr>
          <a:xfrm>
            <a:off x="8667177" y="5703916"/>
            <a:ext cx="2653354" cy="646986"/>
          </a:xfrm>
          <a:prstGeom prst="flowChartAlternate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err="1" smtClean="0">
                <a:ln w="12700">
                  <a:solidFill>
                    <a:schemeClr val="tx1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hlinkClick r:id="" action="ppaction://noaction"/>
              </a:rPr>
              <a:t>Menú</a:t>
            </a:r>
            <a:r>
              <a:rPr lang="en-US" sz="3200" dirty="0" smtClean="0">
                <a:ln w="12700">
                  <a:solidFill>
                    <a:schemeClr val="tx1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hlinkClick r:id="" action="ppaction://noaction"/>
              </a:rPr>
              <a:t> </a:t>
            </a:r>
            <a:r>
              <a:rPr lang="es-VE" sz="3200" dirty="0" smtClean="0">
                <a:ln w="12700">
                  <a:solidFill>
                    <a:schemeClr val="tx1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hlinkClick r:id="" action="ppaction://noaction"/>
              </a:rPr>
              <a:t>unidad I</a:t>
            </a:r>
            <a:endParaRPr lang="en-US" sz="3200" dirty="0">
              <a:ln w="12700">
                <a:solidFill>
                  <a:schemeClr val="tx1"/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</a:endParaRPr>
          </a:p>
        </p:txBody>
      </p:sp>
    </p:spTree>
    <p:extLst>
      <p:ext uri="{BB962C8B-B14F-4D97-AF65-F5344CB8AC3E}">
        <p14:creationId xmlns:p14="http://schemas.microsoft.com/office/powerpoint/2010/main" val="23126722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3828" y="2152223"/>
            <a:ext cx="10748009" cy="3051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 registro de todas las transacciones económicas que realiza una empresa está basado fundamentalmente  en la teoría de la partida doble.</a:t>
            </a:r>
            <a:endParaRPr lang="en-US" sz="2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s-MX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Es el método o sistema de registro de las operaciones más usado en la contabilidad. Cada operación se registra dos veces, una en él debe y la otra en el haber, con el fin de establecer una conexión entre los diversos elementos patrimoniales. La anotación que involucra las dos partidas (debe y haber) se denomina asiento contable</a:t>
            </a:r>
            <a:r>
              <a:rPr lang="es-MX" sz="2600" dirty="0">
                <a:latin typeface="Arial" panose="020B0604020202020204" pitchFamily="34" charset="0"/>
                <a:ea typeface="Calibri" panose="020F0502020204030204" pitchFamily="34" charset="0"/>
              </a:rPr>
              <a:t>. </a:t>
            </a:r>
            <a:endParaRPr lang="en-US" sz="2600" dirty="0"/>
          </a:p>
        </p:txBody>
      </p:sp>
      <p:sp>
        <p:nvSpPr>
          <p:cNvPr id="3" name="Rectangle 2"/>
          <p:cNvSpPr/>
          <p:nvPr/>
        </p:nvSpPr>
        <p:spPr>
          <a:xfrm>
            <a:off x="1036321" y="492491"/>
            <a:ext cx="103022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MX" altLang="es-MX" sz="28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UNIDAD I. </a:t>
            </a:r>
            <a:r>
              <a:rPr lang="es-MX" altLang="es-MX" sz="2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Introducción a las finanzas y estados financieros</a:t>
            </a:r>
          </a:p>
        </p:txBody>
      </p:sp>
      <p:sp>
        <p:nvSpPr>
          <p:cNvPr id="4" name="Rectangle 3"/>
          <p:cNvSpPr/>
          <p:nvPr/>
        </p:nvSpPr>
        <p:spPr>
          <a:xfrm>
            <a:off x="674223" y="1418737"/>
            <a:ext cx="10887220" cy="707886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VE" sz="4000" b="1" dirty="0">
                <a:ln w="22225">
                  <a:solidFill>
                    <a:srgbClr val="0070C0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</a:rPr>
              <a:t>Teoría de la partida doble y la ecuación contable</a:t>
            </a:r>
            <a:endParaRPr lang="en-US" sz="4000" b="1" dirty="0">
              <a:ln w="22225">
                <a:solidFill>
                  <a:srgbClr val="0070C0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Rectangle 4"/>
          <p:cNvSpPr/>
          <p:nvPr/>
        </p:nvSpPr>
        <p:spPr>
          <a:xfrm>
            <a:off x="858981" y="5703916"/>
            <a:ext cx="2649055" cy="646986"/>
          </a:xfrm>
          <a:prstGeom prst="flowChartAlternate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err="1" smtClean="0">
                <a:ln w="12700">
                  <a:solidFill>
                    <a:schemeClr val="tx1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hlinkClick r:id="rId2" action="ppaction://hlinksldjump"/>
              </a:rPr>
              <a:t>Menú</a:t>
            </a:r>
            <a:r>
              <a:rPr lang="en-US" sz="3200" dirty="0" smtClean="0">
                <a:ln w="12700">
                  <a:solidFill>
                    <a:schemeClr val="tx1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hlinkClick r:id="rId2" action="ppaction://hlinksldjump"/>
              </a:rPr>
              <a:t> principal</a:t>
            </a:r>
            <a:endParaRPr lang="en-US" sz="3200" dirty="0">
              <a:ln w="12700">
                <a:solidFill>
                  <a:schemeClr val="tx1"/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</a:endParaRPr>
          </a:p>
        </p:txBody>
      </p:sp>
      <p:sp>
        <p:nvSpPr>
          <p:cNvPr id="8" name="Rectangle 5"/>
          <p:cNvSpPr/>
          <p:nvPr/>
        </p:nvSpPr>
        <p:spPr>
          <a:xfrm>
            <a:off x="8667177" y="5703916"/>
            <a:ext cx="2653354" cy="646986"/>
          </a:xfrm>
          <a:prstGeom prst="flowChartAlternate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err="1" smtClean="0">
                <a:ln w="12700">
                  <a:solidFill>
                    <a:schemeClr val="tx1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hlinkClick r:id="" action="ppaction://noaction"/>
              </a:rPr>
              <a:t>Menú</a:t>
            </a:r>
            <a:r>
              <a:rPr lang="en-US" sz="3200" dirty="0" smtClean="0">
                <a:ln w="12700">
                  <a:solidFill>
                    <a:schemeClr val="tx1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hlinkClick r:id="" action="ppaction://noaction"/>
              </a:rPr>
              <a:t> </a:t>
            </a:r>
            <a:r>
              <a:rPr lang="es-VE" sz="3200" dirty="0" smtClean="0">
                <a:ln w="12700">
                  <a:solidFill>
                    <a:schemeClr val="tx1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hlinkClick r:id="" action="ppaction://noaction"/>
              </a:rPr>
              <a:t>unidad I</a:t>
            </a:r>
            <a:endParaRPr lang="en-US" sz="3200" dirty="0">
              <a:ln w="12700">
                <a:solidFill>
                  <a:schemeClr val="tx1"/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</a:endParaRPr>
          </a:p>
        </p:txBody>
      </p:sp>
    </p:spTree>
    <p:extLst>
      <p:ext uri="{BB962C8B-B14F-4D97-AF65-F5344CB8AC3E}">
        <p14:creationId xmlns:p14="http://schemas.microsoft.com/office/powerpoint/2010/main" val="241887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6321" y="492491"/>
            <a:ext cx="103022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MX" altLang="es-MX" sz="28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UNIDAD I. </a:t>
            </a:r>
            <a:r>
              <a:rPr lang="es-MX" altLang="es-MX" sz="2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Introducción a las finanzas y estados financieros</a:t>
            </a:r>
          </a:p>
        </p:txBody>
      </p:sp>
      <p:sp>
        <p:nvSpPr>
          <p:cNvPr id="3" name="Rectangle 2"/>
          <p:cNvSpPr/>
          <p:nvPr/>
        </p:nvSpPr>
        <p:spPr>
          <a:xfrm>
            <a:off x="632388" y="1268929"/>
            <a:ext cx="10887220" cy="707886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VE" sz="4000" b="1" dirty="0">
                <a:ln w="22225">
                  <a:solidFill>
                    <a:srgbClr val="0070C0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</a:rPr>
              <a:t>Teoría de la partida doble y la ecuación contable</a:t>
            </a:r>
            <a:endParaRPr lang="en-US" sz="4000" b="1" dirty="0">
              <a:ln w="22225">
                <a:solidFill>
                  <a:srgbClr val="0070C0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3436" y="2128546"/>
            <a:ext cx="10525123" cy="303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Este sistema se asemeja a una balanza en equilibrio, ya que, dentro de un asiento contable, la suma de los conceptos del debe y del haber siempre tiene que coincidir.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Esta teoría contiene ciertos criterios o reglas que aseguran un registro preciso de las operaciones que se realizan en la entidad.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Estos criterios o reglas están definidos como los elementos indispensables para un registro confiable de las operaciones del ente económico, así como su integración en los estados financieros.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4"/>
          <p:cNvSpPr/>
          <p:nvPr/>
        </p:nvSpPr>
        <p:spPr>
          <a:xfrm>
            <a:off x="858981" y="5703916"/>
            <a:ext cx="2649055" cy="646986"/>
          </a:xfrm>
          <a:prstGeom prst="flowChartAlternate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err="1" smtClean="0">
                <a:ln w="12700">
                  <a:solidFill>
                    <a:schemeClr val="tx1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hlinkClick r:id="rId2" action="ppaction://hlinksldjump"/>
              </a:rPr>
              <a:t>Menú</a:t>
            </a:r>
            <a:r>
              <a:rPr lang="en-US" sz="3200" dirty="0" smtClean="0">
                <a:ln w="12700">
                  <a:solidFill>
                    <a:schemeClr val="tx1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hlinkClick r:id="rId2" action="ppaction://hlinksldjump"/>
              </a:rPr>
              <a:t> principal</a:t>
            </a:r>
            <a:endParaRPr lang="en-US" sz="3200" dirty="0">
              <a:ln w="12700">
                <a:solidFill>
                  <a:schemeClr val="tx1"/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</a:endParaRPr>
          </a:p>
        </p:txBody>
      </p:sp>
      <p:sp>
        <p:nvSpPr>
          <p:cNvPr id="8" name="Rectangle 5"/>
          <p:cNvSpPr/>
          <p:nvPr/>
        </p:nvSpPr>
        <p:spPr>
          <a:xfrm>
            <a:off x="8667177" y="5703916"/>
            <a:ext cx="2653354" cy="646986"/>
          </a:xfrm>
          <a:prstGeom prst="flowChartAlternate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err="1" smtClean="0">
                <a:ln w="12700">
                  <a:solidFill>
                    <a:schemeClr val="tx1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hlinkClick r:id="" action="ppaction://noaction"/>
              </a:rPr>
              <a:t>Menú</a:t>
            </a:r>
            <a:r>
              <a:rPr lang="en-US" sz="3200" dirty="0" smtClean="0">
                <a:ln w="12700">
                  <a:solidFill>
                    <a:schemeClr val="tx1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hlinkClick r:id="" action="ppaction://noaction"/>
              </a:rPr>
              <a:t> </a:t>
            </a:r>
            <a:r>
              <a:rPr lang="es-VE" sz="3200" dirty="0" smtClean="0">
                <a:ln w="12700">
                  <a:solidFill>
                    <a:schemeClr val="tx1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hlinkClick r:id="" action="ppaction://noaction"/>
              </a:rPr>
              <a:t>unidad I</a:t>
            </a:r>
            <a:endParaRPr lang="en-US" sz="3200" dirty="0">
              <a:ln w="12700">
                <a:solidFill>
                  <a:schemeClr val="tx1"/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</a:endParaRPr>
          </a:p>
        </p:txBody>
      </p:sp>
    </p:spTree>
    <p:extLst>
      <p:ext uri="{BB962C8B-B14F-4D97-AF65-F5344CB8AC3E}">
        <p14:creationId xmlns:p14="http://schemas.microsoft.com/office/powerpoint/2010/main" val="655251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06874" y="830678"/>
            <a:ext cx="7559489" cy="4967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24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Las reglas son: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24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1.-A un aumento de activo corresponde:	 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24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a) una disminución del mismo  activo	      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24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b) un aumento de  en el pasivo	 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24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c) un aumento en el capital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24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24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2.- A una disminución de pasivo corresponde	 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24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a) un aumento de pasivo	 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24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b) un aumento de capital	 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24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c) una disminución  de activo</a:t>
            </a:r>
            <a:endParaRPr lang="en-US" sz="20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8981" y="5703916"/>
            <a:ext cx="2649055" cy="646986"/>
          </a:xfrm>
          <a:prstGeom prst="flowChartAlternate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err="1" smtClean="0">
                <a:ln w="12700">
                  <a:solidFill>
                    <a:schemeClr val="tx1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hlinkClick r:id="rId2" action="ppaction://hlinksldjump"/>
              </a:rPr>
              <a:t>Menú</a:t>
            </a:r>
            <a:r>
              <a:rPr lang="en-US" sz="3200" dirty="0" smtClean="0">
                <a:ln w="12700">
                  <a:solidFill>
                    <a:schemeClr val="tx1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hlinkClick r:id="rId2" action="ppaction://hlinksldjump"/>
              </a:rPr>
              <a:t> principal</a:t>
            </a:r>
            <a:endParaRPr lang="en-US" sz="3200" dirty="0">
              <a:ln w="12700">
                <a:solidFill>
                  <a:schemeClr val="tx1"/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667177" y="5703916"/>
            <a:ext cx="2653354" cy="646986"/>
          </a:xfrm>
          <a:prstGeom prst="flowChartAlternate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err="1" smtClean="0">
                <a:ln w="12700">
                  <a:solidFill>
                    <a:schemeClr val="tx1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hlinkClick r:id="" action="ppaction://noaction"/>
              </a:rPr>
              <a:t>Menú</a:t>
            </a:r>
            <a:r>
              <a:rPr lang="en-US" sz="3200" dirty="0" smtClean="0">
                <a:ln w="12700">
                  <a:solidFill>
                    <a:schemeClr val="tx1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hlinkClick r:id="" action="ppaction://noaction"/>
              </a:rPr>
              <a:t> </a:t>
            </a:r>
            <a:r>
              <a:rPr lang="es-VE" sz="3200" dirty="0" smtClean="0">
                <a:ln w="12700">
                  <a:solidFill>
                    <a:schemeClr val="tx1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hlinkClick r:id="" action="ppaction://noaction"/>
              </a:rPr>
              <a:t>unidad I</a:t>
            </a:r>
            <a:endParaRPr lang="en-US" sz="3200" dirty="0">
              <a:ln w="12700">
                <a:solidFill>
                  <a:schemeClr val="tx1"/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</a:endParaRPr>
          </a:p>
        </p:txBody>
      </p:sp>
    </p:spTree>
    <p:extLst>
      <p:ext uri="{BB962C8B-B14F-4D97-AF65-F5344CB8AC3E}">
        <p14:creationId xmlns:p14="http://schemas.microsoft.com/office/powerpoint/2010/main" val="1326506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33047" y="800654"/>
            <a:ext cx="9928567" cy="2853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24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3.- A una disminución de capital corresponde	 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24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a) un aumento  de capital	 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24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b) un aumento de pasivo	 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24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c) una disminución  del activo	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24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Las reglas de la técnica contable denominada partida doble se aplican sobre lo que la Contabilidad llama "Cuentas T"</a:t>
            </a:r>
            <a:endParaRPr lang="en-US" sz="20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/>
          <a:srcRect l="29853" t="43489" r="28529" b="31771"/>
          <a:stretch/>
        </p:blipFill>
        <p:spPr>
          <a:xfrm>
            <a:off x="2507562" y="3654512"/>
            <a:ext cx="6159615" cy="2067715"/>
          </a:xfrm>
          <a:prstGeom prst="rect">
            <a:avLst/>
          </a:prstGeom>
        </p:spPr>
      </p:pic>
      <p:sp>
        <p:nvSpPr>
          <p:cNvPr id="6" name="Rectangle 4"/>
          <p:cNvSpPr/>
          <p:nvPr/>
        </p:nvSpPr>
        <p:spPr>
          <a:xfrm>
            <a:off x="858981" y="5703916"/>
            <a:ext cx="2649055" cy="646986"/>
          </a:xfrm>
          <a:prstGeom prst="flowChartAlternate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err="1" smtClean="0">
                <a:ln w="12700">
                  <a:solidFill>
                    <a:schemeClr val="tx1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hlinkClick r:id="rId3" action="ppaction://hlinksldjump"/>
              </a:rPr>
              <a:t>Menú</a:t>
            </a:r>
            <a:r>
              <a:rPr lang="en-US" sz="3200" dirty="0" smtClean="0">
                <a:ln w="12700">
                  <a:solidFill>
                    <a:schemeClr val="tx1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hlinkClick r:id="rId3" action="ppaction://hlinksldjump"/>
              </a:rPr>
              <a:t> principal</a:t>
            </a:r>
            <a:endParaRPr lang="en-US" sz="3200" dirty="0">
              <a:ln w="12700">
                <a:solidFill>
                  <a:schemeClr val="tx1"/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</a:endParaRPr>
          </a:p>
        </p:txBody>
      </p:sp>
      <p:sp>
        <p:nvSpPr>
          <p:cNvPr id="7" name="Rectangle 5"/>
          <p:cNvSpPr/>
          <p:nvPr/>
        </p:nvSpPr>
        <p:spPr>
          <a:xfrm>
            <a:off x="8667177" y="5703916"/>
            <a:ext cx="2653354" cy="646986"/>
          </a:xfrm>
          <a:prstGeom prst="flowChartAlternate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err="1" smtClean="0">
                <a:ln w="12700">
                  <a:solidFill>
                    <a:schemeClr val="tx1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hlinkClick r:id="" action="ppaction://noaction"/>
              </a:rPr>
              <a:t>Menú</a:t>
            </a:r>
            <a:r>
              <a:rPr lang="en-US" sz="3200" dirty="0" smtClean="0">
                <a:ln w="12700">
                  <a:solidFill>
                    <a:schemeClr val="tx1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hlinkClick r:id="" action="ppaction://noaction"/>
              </a:rPr>
              <a:t> </a:t>
            </a:r>
            <a:r>
              <a:rPr lang="es-VE" sz="3200" dirty="0" smtClean="0">
                <a:ln w="12700">
                  <a:solidFill>
                    <a:schemeClr val="tx1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hlinkClick r:id="" action="ppaction://noaction"/>
              </a:rPr>
              <a:t>unidad I</a:t>
            </a:r>
            <a:endParaRPr lang="en-US" sz="3200" dirty="0">
              <a:ln w="12700">
                <a:solidFill>
                  <a:schemeClr val="tx1"/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</a:endParaRPr>
          </a:p>
        </p:txBody>
      </p:sp>
    </p:spTree>
    <p:extLst>
      <p:ext uri="{BB962C8B-B14F-4D97-AF65-F5344CB8AC3E}">
        <p14:creationId xmlns:p14="http://schemas.microsoft.com/office/powerpoint/2010/main" val="4157399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99161" y="549554"/>
            <a:ext cx="5124450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n-US" sz="32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 </a:t>
            </a:r>
            <a:r>
              <a:rPr kumimoji="0" lang="es-MX" altLang="en-US" sz="32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Ecuaci</a:t>
            </a:r>
            <a:r>
              <a:rPr lang="es-MX" altLang="en-US" sz="32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ó</a:t>
            </a:r>
            <a:r>
              <a:rPr kumimoji="0" lang="es-MX" altLang="en-US" sz="32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kumimoji="0" lang="es-MX" altLang="en-US" sz="32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Contable es:  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64193" name="Imagen 21" descr="http://cursos.tecmilenio.edu.mx/cursos/at8q3ozr5p/master/cf/cf09501/anexos/imagenes/e2-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988" y="1349804"/>
            <a:ext cx="7962334" cy="186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362450" y="35242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75311" y="3211942"/>
            <a:ext cx="11616689" cy="2639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0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Ejemplo: 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24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Registra los efectos de las cuentas en la ecuación contable</a:t>
            </a:r>
            <a:r>
              <a:rPr lang="es-ES_tradnl" i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150000"/>
              </a:lnSpc>
            </a:pPr>
            <a:r>
              <a:rPr lang="es-ES_tradnl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Realice el cuadro de análisis de transacciones que corresponda de acuerdo a las siguientes operaciones: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  <a:tabLst>
                <a:tab pos="228600" algn="l"/>
              </a:tabLst>
            </a:pPr>
            <a:r>
              <a:rPr lang="es-ES_tradnl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Aporte inicial: auto $ 4.500.000, mercancías $ 400.000, dinero en efectivo $350.000.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  <a:tabLst>
                <a:tab pos="228600" algn="l"/>
              </a:tabLst>
            </a:pPr>
            <a:r>
              <a:rPr lang="es-ES_tradnl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abre cuenta corriente en el Banco del Occidente  $ 150.000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  <a:tabLst>
                <a:tab pos="228600" algn="l"/>
              </a:tabLst>
            </a:pPr>
            <a:r>
              <a:rPr lang="es-ES_tradnl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compra mercancía $ 100.000, se paga 50% de contado y por el resto se firma un documento.</a:t>
            </a:r>
            <a:endParaRPr lang="en-US" sz="24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858981" y="5858464"/>
            <a:ext cx="2649055" cy="646986"/>
          </a:xfrm>
          <a:prstGeom prst="flowChartAlternate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err="1" smtClean="0">
                <a:ln w="12700">
                  <a:solidFill>
                    <a:schemeClr val="tx1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hlinkClick r:id="rId3" action="ppaction://hlinksldjump"/>
              </a:rPr>
              <a:t>Menú</a:t>
            </a:r>
            <a:r>
              <a:rPr lang="en-US" sz="3200" dirty="0" smtClean="0">
                <a:ln w="12700">
                  <a:solidFill>
                    <a:schemeClr val="tx1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hlinkClick r:id="rId3" action="ppaction://hlinksldjump"/>
              </a:rPr>
              <a:t> principal</a:t>
            </a:r>
            <a:endParaRPr lang="en-US" sz="3200" dirty="0">
              <a:ln w="12700">
                <a:solidFill>
                  <a:schemeClr val="tx1"/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</a:endParaRPr>
          </a:p>
        </p:txBody>
      </p:sp>
      <p:sp>
        <p:nvSpPr>
          <p:cNvPr id="12" name="Rectangle 5"/>
          <p:cNvSpPr/>
          <p:nvPr/>
        </p:nvSpPr>
        <p:spPr>
          <a:xfrm>
            <a:off x="8667177" y="5858464"/>
            <a:ext cx="2653354" cy="646986"/>
          </a:xfrm>
          <a:prstGeom prst="flowChartAlternate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err="1" smtClean="0">
                <a:ln w="12700">
                  <a:solidFill>
                    <a:schemeClr val="tx1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hlinkClick r:id="" action="ppaction://noaction"/>
              </a:rPr>
              <a:t>Menú</a:t>
            </a:r>
            <a:r>
              <a:rPr lang="en-US" sz="3200" dirty="0" smtClean="0">
                <a:ln w="12700">
                  <a:solidFill>
                    <a:schemeClr val="tx1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hlinkClick r:id="" action="ppaction://noaction"/>
              </a:rPr>
              <a:t> </a:t>
            </a:r>
            <a:r>
              <a:rPr lang="es-VE" sz="3200" dirty="0" smtClean="0">
                <a:ln w="12700">
                  <a:solidFill>
                    <a:schemeClr val="tx1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hlinkClick r:id="" action="ppaction://noaction"/>
              </a:rPr>
              <a:t>unidad I</a:t>
            </a:r>
            <a:endParaRPr lang="en-US" sz="3200" dirty="0">
              <a:ln w="12700">
                <a:solidFill>
                  <a:schemeClr val="tx1"/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</a:endParaRPr>
          </a:p>
        </p:txBody>
      </p:sp>
    </p:spTree>
    <p:extLst>
      <p:ext uri="{BB962C8B-B14F-4D97-AF65-F5344CB8AC3E}">
        <p14:creationId xmlns:p14="http://schemas.microsoft.com/office/powerpoint/2010/main" val="11741933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2696</TotalTime>
  <Words>618</Words>
  <Application>Microsoft Office PowerPoint</Application>
  <PresentationFormat>Panorámica</PresentationFormat>
  <Paragraphs>64</Paragraphs>
  <Slides>10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Comic Sans MS</vt:lpstr>
      <vt:lpstr>Garamond</vt:lpstr>
      <vt:lpstr>Times New Roman</vt:lpstr>
      <vt:lpstr>Organic</vt:lpstr>
      <vt:lpstr>Los principales aspectos que se deben tomar en cuenta al analizar un balance general son: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I. Introducción a las finanzas y estados financieros</dc:title>
  <dc:creator>Paola Nava</dc:creator>
  <cp:lastModifiedBy>VERONICA AGUSTIN</cp:lastModifiedBy>
  <cp:revision>485</cp:revision>
  <dcterms:created xsi:type="dcterms:W3CDTF">2017-06-11T21:25:02Z</dcterms:created>
  <dcterms:modified xsi:type="dcterms:W3CDTF">2017-08-25T19:18:25Z</dcterms:modified>
</cp:coreProperties>
</file>