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4660"/>
  </p:normalViewPr>
  <p:slideViewPr>
    <p:cSldViewPr>
      <p:cViewPr varScale="1">
        <p:scale>
          <a:sx n="87" d="100"/>
          <a:sy n="87" d="100"/>
        </p:scale>
        <p:origin x="109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6B08DA-83DE-4AA2-A00C-C7E3FB808A9B}" type="doc">
      <dgm:prSet loTypeId="urn:microsoft.com/office/officeart/2005/8/layout/chevron2" loCatId="list" qsTypeId="urn:microsoft.com/office/officeart/2005/8/quickstyle/simple1" qsCatId="simple" csTypeId="urn:microsoft.com/office/officeart/2005/8/colors/colorful3" csCatId="colorful" phldr="1"/>
      <dgm:spPr/>
      <dgm:t>
        <a:bodyPr/>
        <a:lstStyle/>
        <a:p>
          <a:endParaRPr lang="es-ES"/>
        </a:p>
      </dgm:t>
    </dgm:pt>
    <dgm:pt modelId="{3EA11CD0-73AB-4737-A175-32B0F6BEA122}">
      <dgm:prSet phldrT="[Texto]" custT="1"/>
      <dgm:spPr/>
      <dgm:t>
        <a:bodyPr/>
        <a:lstStyle/>
        <a:p>
          <a:r>
            <a:rPr lang="es-ES" sz="2000" dirty="0" smtClean="0">
              <a:solidFill>
                <a:schemeClr val="accent2">
                  <a:lumMod val="50000"/>
                </a:schemeClr>
              </a:solidFill>
            </a:rPr>
            <a:t>RECUPERACIÓN DE LA INVERSIÓN </a:t>
          </a:r>
          <a:endParaRPr lang="es-ES" sz="2000" dirty="0">
            <a:solidFill>
              <a:schemeClr val="accent2">
                <a:lumMod val="50000"/>
              </a:schemeClr>
            </a:solidFill>
          </a:endParaRPr>
        </a:p>
      </dgm:t>
    </dgm:pt>
    <dgm:pt modelId="{DC5247A5-D28F-49EB-B2D2-3A4839DC0492}" type="parTrans" cxnId="{6CE1FA1A-DA54-43FB-BF45-F58F370AD1A9}">
      <dgm:prSet/>
      <dgm:spPr/>
      <dgm:t>
        <a:bodyPr/>
        <a:lstStyle/>
        <a:p>
          <a:endParaRPr lang="es-ES"/>
        </a:p>
      </dgm:t>
    </dgm:pt>
    <dgm:pt modelId="{7017DCAE-74BE-404E-8FF8-9BF83BF53498}" type="sibTrans" cxnId="{6CE1FA1A-DA54-43FB-BF45-F58F370AD1A9}">
      <dgm:prSet/>
      <dgm:spPr/>
      <dgm:t>
        <a:bodyPr/>
        <a:lstStyle/>
        <a:p>
          <a:endParaRPr lang="es-ES"/>
        </a:p>
      </dgm:t>
    </dgm:pt>
    <dgm:pt modelId="{EF702BF4-95ED-4F0A-98EB-54072ACB19BD}">
      <dgm:prSet phldrT="[Texto]"/>
      <dgm:spPr/>
      <dgm:t>
        <a:bodyPr/>
        <a:lstStyle/>
        <a:p>
          <a:r>
            <a:rPr lang="es-ES" dirty="0" smtClean="0"/>
            <a:t>Periodo de recuperación </a:t>
          </a:r>
          <a:endParaRPr lang="es-ES" dirty="0"/>
        </a:p>
      </dgm:t>
    </dgm:pt>
    <dgm:pt modelId="{940C5C5D-F31F-4888-9213-E419DE22E0E0}" type="parTrans" cxnId="{E51BC7C7-F289-41FD-A617-041BDD9A4584}">
      <dgm:prSet/>
      <dgm:spPr/>
      <dgm:t>
        <a:bodyPr/>
        <a:lstStyle/>
        <a:p>
          <a:endParaRPr lang="es-ES"/>
        </a:p>
      </dgm:t>
    </dgm:pt>
    <dgm:pt modelId="{BDC4251D-7C98-4503-8DA9-CFB6F52E5A26}" type="sibTrans" cxnId="{E51BC7C7-F289-41FD-A617-041BDD9A4584}">
      <dgm:prSet/>
      <dgm:spPr/>
      <dgm:t>
        <a:bodyPr/>
        <a:lstStyle/>
        <a:p>
          <a:endParaRPr lang="es-ES"/>
        </a:p>
      </dgm:t>
    </dgm:pt>
    <dgm:pt modelId="{AD3F37E0-2B73-41CC-BDB8-106B77366C0B}">
      <dgm:prSet phldrT="[Texto]"/>
      <dgm:spPr/>
      <dgm:t>
        <a:bodyPr/>
        <a:lstStyle/>
        <a:p>
          <a:r>
            <a:rPr lang="es-ES" dirty="0" smtClean="0"/>
            <a:t>Periodo de recuperación descontado </a:t>
          </a:r>
          <a:endParaRPr lang="es-ES" dirty="0"/>
        </a:p>
      </dgm:t>
    </dgm:pt>
    <dgm:pt modelId="{EE7514A4-8301-4090-9BBF-C90D68D1AB75}" type="parTrans" cxnId="{3920A15A-FD57-4A0B-91F2-89BFB69EBE1D}">
      <dgm:prSet/>
      <dgm:spPr/>
      <dgm:t>
        <a:bodyPr/>
        <a:lstStyle/>
        <a:p>
          <a:endParaRPr lang="es-ES"/>
        </a:p>
      </dgm:t>
    </dgm:pt>
    <dgm:pt modelId="{AFBF3835-BF26-4635-AE04-5FCEA6626E1E}" type="sibTrans" cxnId="{3920A15A-FD57-4A0B-91F2-89BFB69EBE1D}">
      <dgm:prSet/>
      <dgm:spPr/>
      <dgm:t>
        <a:bodyPr/>
        <a:lstStyle/>
        <a:p>
          <a:endParaRPr lang="es-ES"/>
        </a:p>
      </dgm:t>
    </dgm:pt>
    <dgm:pt modelId="{C17C482A-4183-4FA7-8F11-D7A729B296DD}">
      <dgm:prSet phldrT="[Texto]" custT="1"/>
      <dgm:spPr/>
      <dgm:t>
        <a:bodyPr/>
        <a:lstStyle/>
        <a:p>
          <a:r>
            <a:rPr lang="es-ES" sz="2000" dirty="0" smtClean="0">
              <a:solidFill>
                <a:schemeClr val="accent2">
                  <a:lumMod val="50000"/>
                </a:schemeClr>
              </a:solidFill>
            </a:rPr>
            <a:t>CRITERIO CONTABLE </a:t>
          </a:r>
          <a:endParaRPr lang="es-ES" sz="2000" dirty="0">
            <a:solidFill>
              <a:schemeClr val="accent2">
                <a:lumMod val="50000"/>
              </a:schemeClr>
            </a:solidFill>
          </a:endParaRPr>
        </a:p>
      </dgm:t>
    </dgm:pt>
    <dgm:pt modelId="{847F6485-401D-474A-BB27-912402489E49}" type="parTrans" cxnId="{D9661D89-17E0-472C-AC20-7AEF140A5248}">
      <dgm:prSet/>
      <dgm:spPr/>
      <dgm:t>
        <a:bodyPr/>
        <a:lstStyle/>
        <a:p>
          <a:endParaRPr lang="es-ES"/>
        </a:p>
      </dgm:t>
    </dgm:pt>
    <dgm:pt modelId="{35599AED-1C31-40A8-8B4C-71EF4618B3FD}" type="sibTrans" cxnId="{D9661D89-17E0-472C-AC20-7AEF140A5248}">
      <dgm:prSet/>
      <dgm:spPr/>
      <dgm:t>
        <a:bodyPr/>
        <a:lstStyle/>
        <a:p>
          <a:endParaRPr lang="es-ES"/>
        </a:p>
      </dgm:t>
    </dgm:pt>
    <dgm:pt modelId="{13A32FBC-3E38-4CC7-AED8-FEC2BB93D0AA}">
      <dgm:prSet phldrT="[Texto]"/>
      <dgm:spPr/>
      <dgm:t>
        <a:bodyPr/>
        <a:lstStyle/>
        <a:p>
          <a:r>
            <a:rPr lang="es-ES" dirty="0" smtClean="0"/>
            <a:t>Rendimiento anual promedio RAP</a:t>
          </a:r>
          <a:endParaRPr lang="es-ES" dirty="0"/>
        </a:p>
      </dgm:t>
    </dgm:pt>
    <dgm:pt modelId="{A27B60F9-7341-4F25-B597-7C0BC7436E35}" type="parTrans" cxnId="{B49B5ACB-5B03-4208-89DD-61F6F3A9000E}">
      <dgm:prSet/>
      <dgm:spPr/>
      <dgm:t>
        <a:bodyPr/>
        <a:lstStyle/>
        <a:p>
          <a:endParaRPr lang="es-ES"/>
        </a:p>
      </dgm:t>
    </dgm:pt>
    <dgm:pt modelId="{E5E5700B-0031-4491-9AD0-B452E97B2849}" type="sibTrans" cxnId="{B49B5ACB-5B03-4208-89DD-61F6F3A9000E}">
      <dgm:prSet/>
      <dgm:spPr/>
      <dgm:t>
        <a:bodyPr/>
        <a:lstStyle/>
        <a:p>
          <a:endParaRPr lang="es-ES"/>
        </a:p>
      </dgm:t>
    </dgm:pt>
    <dgm:pt modelId="{BBE39A41-654C-412E-B9B0-3DB7177A8FD0}">
      <dgm:prSet phldrT="[Texto]" custT="1"/>
      <dgm:spPr/>
      <dgm:t>
        <a:bodyPr/>
        <a:lstStyle/>
        <a:p>
          <a:r>
            <a:rPr lang="es-ES" sz="1800" dirty="0" smtClean="0">
              <a:solidFill>
                <a:schemeClr val="accent2">
                  <a:lumMod val="50000"/>
                </a:schemeClr>
              </a:solidFill>
            </a:rPr>
            <a:t>FLUJOS DE EFECTIVO DESCONTADO </a:t>
          </a:r>
          <a:endParaRPr lang="es-ES" sz="1800" dirty="0">
            <a:solidFill>
              <a:schemeClr val="accent2">
                <a:lumMod val="50000"/>
              </a:schemeClr>
            </a:solidFill>
          </a:endParaRPr>
        </a:p>
      </dgm:t>
    </dgm:pt>
    <dgm:pt modelId="{01280047-1721-4476-A537-DB76374A4101}" type="parTrans" cxnId="{CB50C710-EB91-4F63-9FE0-237A9DE177E7}">
      <dgm:prSet/>
      <dgm:spPr/>
      <dgm:t>
        <a:bodyPr/>
        <a:lstStyle/>
        <a:p>
          <a:endParaRPr lang="es-ES"/>
        </a:p>
      </dgm:t>
    </dgm:pt>
    <dgm:pt modelId="{41E1F2D6-5C84-4C4A-A751-FAF98ED5CE07}" type="sibTrans" cxnId="{CB50C710-EB91-4F63-9FE0-237A9DE177E7}">
      <dgm:prSet/>
      <dgm:spPr/>
      <dgm:t>
        <a:bodyPr/>
        <a:lstStyle/>
        <a:p>
          <a:endParaRPr lang="es-ES"/>
        </a:p>
      </dgm:t>
    </dgm:pt>
    <dgm:pt modelId="{1A238E08-7CD1-4E00-ACF9-8A591FF00DCD}">
      <dgm:prSet phldrT="[Texto]" custT="1"/>
      <dgm:spPr/>
      <dgm:t>
        <a:bodyPr/>
        <a:lstStyle/>
        <a:p>
          <a:r>
            <a:rPr lang="es-ES" sz="1800" dirty="0" smtClean="0"/>
            <a:t>Índice de rentabilidad IR</a:t>
          </a:r>
          <a:endParaRPr lang="es-ES" sz="1800" dirty="0"/>
        </a:p>
      </dgm:t>
    </dgm:pt>
    <dgm:pt modelId="{BF56783B-CBEF-4C06-B862-C62013ACD776}" type="parTrans" cxnId="{41AF9AC9-ED4B-487B-91F9-EECC238E8C7E}">
      <dgm:prSet/>
      <dgm:spPr/>
      <dgm:t>
        <a:bodyPr/>
        <a:lstStyle/>
        <a:p>
          <a:endParaRPr lang="es-ES"/>
        </a:p>
      </dgm:t>
    </dgm:pt>
    <dgm:pt modelId="{E2554AE0-70FF-4EF0-911C-AD3CBA53323C}" type="sibTrans" cxnId="{41AF9AC9-ED4B-487B-91F9-EECC238E8C7E}">
      <dgm:prSet/>
      <dgm:spPr/>
      <dgm:t>
        <a:bodyPr/>
        <a:lstStyle/>
        <a:p>
          <a:endParaRPr lang="es-ES"/>
        </a:p>
      </dgm:t>
    </dgm:pt>
    <dgm:pt modelId="{56F28409-A3D1-487C-928F-BC37F6603E33}">
      <dgm:prSet phldrT="[Texto]" custT="1"/>
      <dgm:spPr/>
      <dgm:t>
        <a:bodyPr/>
        <a:lstStyle/>
        <a:p>
          <a:r>
            <a:rPr lang="es-ES" sz="1800" dirty="0" smtClean="0"/>
            <a:t>Valor presente neto VPN</a:t>
          </a:r>
          <a:endParaRPr lang="es-ES" sz="1800" dirty="0"/>
        </a:p>
      </dgm:t>
    </dgm:pt>
    <dgm:pt modelId="{9A58C859-D1A0-4854-8EAD-FBC469B6667B}" type="parTrans" cxnId="{5EAD35B0-5846-47E8-9CC0-2B94872091BE}">
      <dgm:prSet/>
      <dgm:spPr/>
      <dgm:t>
        <a:bodyPr/>
        <a:lstStyle/>
        <a:p>
          <a:endParaRPr lang="es-ES"/>
        </a:p>
      </dgm:t>
    </dgm:pt>
    <dgm:pt modelId="{ED3CE859-15C9-497C-A4E3-75CFFDD84DAC}" type="sibTrans" cxnId="{5EAD35B0-5846-47E8-9CC0-2B94872091BE}">
      <dgm:prSet/>
      <dgm:spPr/>
      <dgm:t>
        <a:bodyPr/>
        <a:lstStyle/>
        <a:p>
          <a:endParaRPr lang="es-ES"/>
        </a:p>
      </dgm:t>
    </dgm:pt>
    <dgm:pt modelId="{C7981BC0-E636-450A-B703-13528DFD1E60}">
      <dgm:prSet phldrT="[Texto]" custT="1"/>
      <dgm:spPr/>
      <dgm:t>
        <a:bodyPr/>
        <a:lstStyle/>
        <a:p>
          <a:r>
            <a:rPr lang="es-ES" sz="1800" dirty="0" smtClean="0"/>
            <a:t>Tasa interna de retorno TIR </a:t>
          </a:r>
          <a:endParaRPr lang="es-ES" sz="1800" dirty="0"/>
        </a:p>
      </dgm:t>
    </dgm:pt>
    <dgm:pt modelId="{6B50282D-8964-449D-9B50-82817C235A88}" type="parTrans" cxnId="{D38FF65A-0B9B-4D86-8E6B-6000C0C98C82}">
      <dgm:prSet/>
      <dgm:spPr/>
      <dgm:t>
        <a:bodyPr/>
        <a:lstStyle/>
        <a:p>
          <a:endParaRPr lang="es-ES"/>
        </a:p>
      </dgm:t>
    </dgm:pt>
    <dgm:pt modelId="{D7C7932D-FDBB-43E8-AB97-C9AC05DA1A95}" type="sibTrans" cxnId="{D38FF65A-0B9B-4D86-8E6B-6000C0C98C82}">
      <dgm:prSet/>
      <dgm:spPr/>
      <dgm:t>
        <a:bodyPr/>
        <a:lstStyle/>
        <a:p>
          <a:endParaRPr lang="es-ES"/>
        </a:p>
      </dgm:t>
    </dgm:pt>
    <dgm:pt modelId="{28A5D04A-B89D-46EC-AEC9-A11C4466296B}" type="pres">
      <dgm:prSet presAssocID="{1B6B08DA-83DE-4AA2-A00C-C7E3FB808A9B}" presName="linearFlow" presStyleCnt="0">
        <dgm:presLayoutVars>
          <dgm:dir/>
          <dgm:animLvl val="lvl"/>
          <dgm:resizeHandles val="exact"/>
        </dgm:presLayoutVars>
      </dgm:prSet>
      <dgm:spPr/>
      <dgm:t>
        <a:bodyPr/>
        <a:lstStyle/>
        <a:p>
          <a:endParaRPr lang="es-ES"/>
        </a:p>
      </dgm:t>
    </dgm:pt>
    <dgm:pt modelId="{69B18C76-B560-4341-837F-B040C8F4D6D3}" type="pres">
      <dgm:prSet presAssocID="{3EA11CD0-73AB-4737-A175-32B0F6BEA122}" presName="composite" presStyleCnt="0"/>
      <dgm:spPr/>
    </dgm:pt>
    <dgm:pt modelId="{372F987A-3065-4F7F-A6D2-EC2A17E1BC6D}" type="pres">
      <dgm:prSet presAssocID="{3EA11CD0-73AB-4737-A175-32B0F6BEA122}" presName="parentText" presStyleLbl="alignNode1" presStyleIdx="0" presStyleCnt="3" custScaleX="264676">
        <dgm:presLayoutVars>
          <dgm:chMax val="1"/>
          <dgm:bulletEnabled val="1"/>
        </dgm:presLayoutVars>
      </dgm:prSet>
      <dgm:spPr/>
      <dgm:t>
        <a:bodyPr/>
        <a:lstStyle/>
        <a:p>
          <a:endParaRPr lang="es-ES"/>
        </a:p>
      </dgm:t>
    </dgm:pt>
    <dgm:pt modelId="{A2528ED2-2326-41C2-A075-49123DD594E4}" type="pres">
      <dgm:prSet presAssocID="{3EA11CD0-73AB-4737-A175-32B0F6BEA122}" presName="descendantText" presStyleLbl="alignAcc1" presStyleIdx="0" presStyleCnt="3" custScaleX="71835">
        <dgm:presLayoutVars>
          <dgm:bulletEnabled val="1"/>
        </dgm:presLayoutVars>
      </dgm:prSet>
      <dgm:spPr/>
      <dgm:t>
        <a:bodyPr/>
        <a:lstStyle/>
        <a:p>
          <a:endParaRPr lang="es-ES"/>
        </a:p>
      </dgm:t>
    </dgm:pt>
    <dgm:pt modelId="{AF00788C-4B17-4370-8C1C-9A4E2A8D6ACD}" type="pres">
      <dgm:prSet presAssocID="{7017DCAE-74BE-404E-8FF8-9BF83BF53498}" presName="sp" presStyleCnt="0"/>
      <dgm:spPr/>
    </dgm:pt>
    <dgm:pt modelId="{75DB3F0D-703D-498A-9C65-DFDCE407D212}" type="pres">
      <dgm:prSet presAssocID="{C17C482A-4183-4FA7-8F11-D7A729B296DD}" presName="composite" presStyleCnt="0"/>
      <dgm:spPr/>
    </dgm:pt>
    <dgm:pt modelId="{E23DE290-6FF1-4783-8653-FFF4C08936E7}" type="pres">
      <dgm:prSet presAssocID="{C17C482A-4183-4FA7-8F11-D7A729B296DD}" presName="parentText" presStyleLbl="alignNode1" presStyleIdx="1" presStyleCnt="3" custScaleX="248208">
        <dgm:presLayoutVars>
          <dgm:chMax val="1"/>
          <dgm:bulletEnabled val="1"/>
        </dgm:presLayoutVars>
      </dgm:prSet>
      <dgm:spPr/>
      <dgm:t>
        <a:bodyPr/>
        <a:lstStyle/>
        <a:p>
          <a:endParaRPr lang="es-ES"/>
        </a:p>
      </dgm:t>
    </dgm:pt>
    <dgm:pt modelId="{8DFB3ED5-6817-47F1-A0ED-70971B2C7C17}" type="pres">
      <dgm:prSet presAssocID="{C17C482A-4183-4FA7-8F11-D7A729B296DD}" presName="descendantText" presStyleLbl="alignAcc1" presStyleIdx="1" presStyleCnt="3" custScaleX="71324" custScaleY="112849" custLinFactNeighborX="2663" custLinFactNeighborY="-10895">
        <dgm:presLayoutVars>
          <dgm:bulletEnabled val="1"/>
        </dgm:presLayoutVars>
      </dgm:prSet>
      <dgm:spPr/>
      <dgm:t>
        <a:bodyPr/>
        <a:lstStyle/>
        <a:p>
          <a:endParaRPr lang="es-ES"/>
        </a:p>
      </dgm:t>
    </dgm:pt>
    <dgm:pt modelId="{84B65233-DA53-475E-BD0D-74D53B571DC3}" type="pres">
      <dgm:prSet presAssocID="{35599AED-1C31-40A8-8B4C-71EF4618B3FD}" presName="sp" presStyleCnt="0"/>
      <dgm:spPr/>
    </dgm:pt>
    <dgm:pt modelId="{F8DEE7EA-ED7D-4721-B082-F9D051C47F64}" type="pres">
      <dgm:prSet presAssocID="{BBE39A41-654C-412E-B9B0-3DB7177A8FD0}" presName="composite" presStyleCnt="0"/>
      <dgm:spPr/>
    </dgm:pt>
    <dgm:pt modelId="{A8A298D2-3388-4281-81CA-0178A873E800}" type="pres">
      <dgm:prSet presAssocID="{BBE39A41-654C-412E-B9B0-3DB7177A8FD0}" presName="parentText" presStyleLbl="alignNode1" presStyleIdx="2" presStyleCnt="3" custScaleX="242773">
        <dgm:presLayoutVars>
          <dgm:chMax val="1"/>
          <dgm:bulletEnabled val="1"/>
        </dgm:presLayoutVars>
      </dgm:prSet>
      <dgm:spPr/>
      <dgm:t>
        <a:bodyPr/>
        <a:lstStyle/>
        <a:p>
          <a:endParaRPr lang="es-ES"/>
        </a:p>
      </dgm:t>
    </dgm:pt>
    <dgm:pt modelId="{120F9AA4-C685-41B4-8717-7CAFF8FEF7F4}" type="pres">
      <dgm:prSet presAssocID="{BBE39A41-654C-412E-B9B0-3DB7177A8FD0}" presName="descendantText" presStyleLbl="alignAcc1" presStyleIdx="2" presStyleCnt="3" custScaleX="71324" custScaleY="112849" custLinFactNeighborX="5047" custLinFactNeighborY="-329">
        <dgm:presLayoutVars>
          <dgm:bulletEnabled val="1"/>
        </dgm:presLayoutVars>
      </dgm:prSet>
      <dgm:spPr/>
      <dgm:t>
        <a:bodyPr/>
        <a:lstStyle/>
        <a:p>
          <a:endParaRPr lang="es-ES"/>
        </a:p>
      </dgm:t>
    </dgm:pt>
  </dgm:ptLst>
  <dgm:cxnLst>
    <dgm:cxn modelId="{E51BC7C7-F289-41FD-A617-041BDD9A4584}" srcId="{3EA11CD0-73AB-4737-A175-32B0F6BEA122}" destId="{EF702BF4-95ED-4F0A-98EB-54072ACB19BD}" srcOrd="0" destOrd="0" parTransId="{940C5C5D-F31F-4888-9213-E419DE22E0E0}" sibTransId="{BDC4251D-7C98-4503-8DA9-CFB6F52E5A26}"/>
    <dgm:cxn modelId="{EDDBAED2-002D-4B51-BBEB-4C79FD263E94}" type="presOf" srcId="{56F28409-A3D1-487C-928F-BC37F6603E33}" destId="{120F9AA4-C685-41B4-8717-7CAFF8FEF7F4}" srcOrd="0" destOrd="1" presId="urn:microsoft.com/office/officeart/2005/8/layout/chevron2"/>
    <dgm:cxn modelId="{1E5B726D-933F-4A8E-A1A9-74A4C92B2B6E}" type="presOf" srcId="{BBE39A41-654C-412E-B9B0-3DB7177A8FD0}" destId="{A8A298D2-3388-4281-81CA-0178A873E800}" srcOrd="0" destOrd="0" presId="urn:microsoft.com/office/officeart/2005/8/layout/chevron2"/>
    <dgm:cxn modelId="{46A6AB54-B91C-4509-99A4-3CAC684AE1CF}" type="presOf" srcId="{AD3F37E0-2B73-41CC-BDB8-106B77366C0B}" destId="{A2528ED2-2326-41C2-A075-49123DD594E4}" srcOrd="0" destOrd="1" presId="urn:microsoft.com/office/officeart/2005/8/layout/chevron2"/>
    <dgm:cxn modelId="{D9661D89-17E0-472C-AC20-7AEF140A5248}" srcId="{1B6B08DA-83DE-4AA2-A00C-C7E3FB808A9B}" destId="{C17C482A-4183-4FA7-8F11-D7A729B296DD}" srcOrd="1" destOrd="0" parTransId="{847F6485-401D-474A-BB27-912402489E49}" sibTransId="{35599AED-1C31-40A8-8B4C-71EF4618B3FD}"/>
    <dgm:cxn modelId="{D38FF65A-0B9B-4D86-8E6B-6000C0C98C82}" srcId="{BBE39A41-654C-412E-B9B0-3DB7177A8FD0}" destId="{C7981BC0-E636-450A-B703-13528DFD1E60}" srcOrd="2" destOrd="0" parTransId="{6B50282D-8964-449D-9B50-82817C235A88}" sibTransId="{D7C7932D-FDBB-43E8-AB97-C9AC05DA1A95}"/>
    <dgm:cxn modelId="{2390EC41-E076-4ACD-8CD9-14F0A8DF007D}" type="presOf" srcId="{1B6B08DA-83DE-4AA2-A00C-C7E3FB808A9B}" destId="{28A5D04A-B89D-46EC-AEC9-A11C4466296B}" srcOrd="0" destOrd="0" presId="urn:microsoft.com/office/officeart/2005/8/layout/chevron2"/>
    <dgm:cxn modelId="{6CE1FA1A-DA54-43FB-BF45-F58F370AD1A9}" srcId="{1B6B08DA-83DE-4AA2-A00C-C7E3FB808A9B}" destId="{3EA11CD0-73AB-4737-A175-32B0F6BEA122}" srcOrd="0" destOrd="0" parTransId="{DC5247A5-D28F-49EB-B2D2-3A4839DC0492}" sibTransId="{7017DCAE-74BE-404E-8FF8-9BF83BF53498}"/>
    <dgm:cxn modelId="{BF54888E-A0EF-4445-809E-A320EF14A74E}" type="presOf" srcId="{C17C482A-4183-4FA7-8F11-D7A729B296DD}" destId="{E23DE290-6FF1-4783-8653-FFF4C08936E7}" srcOrd="0" destOrd="0" presId="urn:microsoft.com/office/officeart/2005/8/layout/chevron2"/>
    <dgm:cxn modelId="{B49B5ACB-5B03-4208-89DD-61F6F3A9000E}" srcId="{C17C482A-4183-4FA7-8F11-D7A729B296DD}" destId="{13A32FBC-3E38-4CC7-AED8-FEC2BB93D0AA}" srcOrd="0" destOrd="0" parTransId="{A27B60F9-7341-4F25-B597-7C0BC7436E35}" sibTransId="{E5E5700B-0031-4491-9AD0-B452E97B2849}"/>
    <dgm:cxn modelId="{CB50C710-EB91-4F63-9FE0-237A9DE177E7}" srcId="{1B6B08DA-83DE-4AA2-A00C-C7E3FB808A9B}" destId="{BBE39A41-654C-412E-B9B0-3DB7177A8FD0}" srcOrd="2" destOrd="0" parTransId="{01280047-1721-4476-A537-DB76374A4101}" sibTransId="{41E1F2D6-5C84-4C4A-A751-FAF98ED5CE07}"/>
    <dgm:cxn modelId="{5D28500C-D92D-4062-A351-32FF68717973}" type="presOf" srcId="{C7981BC0-E636-450A-B703-13528DFD1E60}" destId="{120F9AA4-C685-41B4-8717-7CAFF8FEF7F4}" srcOrd="0" destOrd="2" presId="urn:microsoft.com/office/officeart/2005/8/layout/chevron2"/>
    <dgm:cxn modelId="{41AF9AC9-ED4B-487B-91F9-EECC238E8C7E}" srcId="{BBE39A41-654C-412E-B9B0-3DB7177A8FD0}" destId="{1A238E08-7CD1-4E00-ACF9-8A591FF00DCD}" srcOrd="0" destOrd="0" parTransId="{BF56783B-CBEF-4C06-B862-C62013ACD776}" sibTransId="{E2554AE0-70FF-4EF0-911C-AD3CBA53323C}"/>
    <dgm:cxn modelId="{2BB40EC8-C54E-4067-AC2E-95D2DB2B9D4F}" type="presOf" srcId="{EF702BF4-95ED-4F0A-98EB-54072ACB19BD}" destId="{A2528ED2-2326-41C2-A075-49123DD594E4}" srcOrd="0" destOrd="0" presId="urn:microsoft.com/office/officeart/2005/8/layout/chevron2"/>
    <dgm:cxn modelId="{4288C5D5-C13A-4D64-AD59-42B0DE464463}" type="presOf" srcId="{13A32FBC-3E38-4CC7-AED8-FEC2BB93D0AA}" destId="{8DFB3ED5-6817-47F1-A0ED-70971B2C7C17}" srcOrd="0" destOrd="0" presId="urn:microsoft.com/office/officeart/2005/8/layout/chevron2"/>
    <dgm:cxn modelId="{CC75A988-2C26-4FFC-862B-928EE636433D}" type="presOf" srcId="{3EA11CD0-73AB-4737-A175-32B0F6BEA122}" destId="{372F987A-3065-4F7F-A6D2-EC2A17E1BC6D}" srcOrd="0" destOrd="0" presId="urn:microsoft.com/office/officeart/2005/8/layout/chevron2"/>
    <dgm:cxn modelId="{5EAD35B0-5846-47E8-9CC0-2B94872091BE}" srcId="{BBE39A41-654C-412E-B9B0-3DB7177A8FD0}" destId="{56F28409-A3D1-487C-928F-BC37F6603E33}" srcOrd="1" destOrd="0" parTransId="{9A58C859-D1A0-4854-8EAD-FBC469B6667B}" sibTransId="{ED3CE859-15C9-497C-A4E3-75CFFDD84DAC}"/>
    <dgm:cxn modelId="{3920A15A-FD57-4A0B-91F2-89BFB69EBE1D}" srcId="{3EA11CD0-73AB-4737-A175-32B0F6BEA122}" destId="{AD3F37E0-2B73-41CC-BDB8-106B77366C0B}" srcOrd="1" destOrd="0" parTransId="{EE7514A4-8301-4090-9BBF-C90D68D1AB75}" sibTransId="{AFBF3835-BF26-4635-AE04-5FCEA6626E1E}"/>
    <dgm:cxn modelId="{0095D998-6034-48CD-B71E-2B3A64EF42AB}" type="presOf" srcId="{1A238E08-7CD1-4E00-ACF9-8A591FF00DCD}" destId="{120F9AA4-C685-41B4-8717-7CAFF8FEF7F4}" srcOrd="0" destOrd="0" presId="urn:microsoft.com/office/officeart/2005/8/layout/chevron2"/>
    <dgm:cxn modelId="{CB6AA22F-BAAB-4A78-8619-F2ABFFB784D2}" type="presParOf" srcId="{28A5D04A-B89D-46EC-AEC9-A11C4466296B}" destId="{69B18C76-B560-4341-837F-B040C8F4D6D3}" srcOrd="0" destOrd="0" presId="urn:microsoft.com/office/officeart/2005/8/layout/chevron2"/>
    <dgm:cxn modelId="{4EC21756-1141-46EF-9B4F-FF6AFA17B6F6}" type="presParOf" srcId="{69B18C76-B560-4341-837F-B040C8F4D6D3}" destId="{372F987A-3065-4F7F-A6D2-EC2A17E1BC6D}" srcOrd="0" destOrd="0" presId="urn:microsoft.com/office/officeart/2005/8/layout/chevron2"/>
    <dgm:cxn modelId="{47217E87-CC42-4EBC-B83F-40CA2F231FE7}" type="presParOf" srcId="{69B18C76-B560-4341-837F-B040C8F4D6D3}" destId="{A2528ED2-2326-41C2-A075-49123DD594E4}" srcOrd="1" destOrd="0" presId="urn:microsoft.com/office/officeart/2005/8/layout/chevron2"/>
    <dgm:cxn modelId="{FF30B05D-A4AC-4E22-BA9D-8622650633CB}" type="presParOf" srcId="{28A5D04A-B89D-46EC-AEC9-A11C4466296B}" destId="{AF00788C-4B17-4370-8C1C-9A4E2A8D6ACD}" srcOrd="1" destOrd="0" presId="urn:microsoft.com/office/officeart/2005/8/layout/chevron2"/>
    <dgm:cxn modelId="{87C54A75-2708-4342-B5C2-CAB285671178}" type="presParOf" srcId="{28A5D04A-B89D-46EC-AEC9-A11C4466296B}" destId="{75DB3F0D-703D-498A-9C65-DFDCE407D212}" srcOrd="2" destOrd="0" presId="urn:microsoft.com/office/officeart/2005/8/layout/chevron2"/>
    <dgm:cxn modelId="{72CBE708-F176-40C4-B4CB-E642BD859A0B}" type="presParOf" srcId="{75DB3F0D-703D-498A-9C65-DFDCE407D212}" destId="{E23DE290-6FF1-4783-8653-FFF4C08936E7}" srcOrd="0" destOrd="0" presId="urn:microsoft.com/office/officeart/2005/8/layout/chevron2"/>
    <dgm:cxn modelId="{2D9ED04A-CE89-40FE-9619-A2417583A877}" type="presParOf" srcId="{75DB3F0D-703D-498A-9C65-DFDCE407D212}" destId="{8DFB3ED5-6817-47F1-A0ED-70971B2C7C17}" srcOrd="1" destOrd="0" presId="urn:microsoft.com/office/officeart/2005/8/layout/chevron2"/>
    <dgm:cxn modelId="{596301AE-47D2-445D-9A7A-4A4AF5AA8F73}" type="presParOf" srcId="{28A5D04A-B89D-46EC-AEC9-A11C4466296B}" destId="{84B65233-DA53-475E-BD0D-74D53B571DC3}" srcOrd="3" destOrd="0" presId="urn:microsoft.com/office/officeart/2005/8/layout/chevron2"/>
    <dgm:cxn modelId="{579A75E4-2328-4A93-AE8E-B2D670912D6A}" type="presParOf" srcId="{28A5D04A-B89D-46EC-AEC9-A11C4466296B}" destId="{F8DEE7EA-ED7D-4721-B082-F9D051C47F64}" srcOrd="4" destOrd="0" presId="urn:microsoft.com/office/officeart/2005/8/layout/chevron2"/>
    <dgm:cxn modelId="{5BB313FC-1276-4314-B639-DD69C0D133D5}" type="presParOf" srcId="{F8DEE7EA-ED7D-4721-B082-F9D051C47F64}" destId="{A8A298D2-3388-4281-81CA-0178A873E800}" srcOrd="0" destOrd="0" presId="urn:microsoft.com/office/officeart/2005/8/layout/chevron2"/>
    <dgm:cxn modelId="{20C428CD-ED7B-4F18-9FD6-A5DC0F7E9F79}" type="presParOf" srcId="{F8DEE7EA-ED7D-4721-B082-F9D051C47F64}" destId="{120F9AA4-C685-41B4-8717-7CAFF8FEF7F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F987A-3065-4F7F-A6D2-EC2A17E1BC6D}">
      <dsp:nvSpPr>
        <dsp:cNvPr id="0" name=""/>
        <dsp:cNvSpPr/>
      </dsp:nvSpPr>
      <dsp:spPr>
        <a:xfrm rot="5400000">
          <a:off x="1493559" y="-513031"/>
          <a:ext cx="1211685" cy="2244928"/>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ES" sz="2000" kern="1200" dirty="0" smtClean="0">
              <a:solidFill>
                <a:schemeClr val="accent2">
                  <a:lumMod val="50000"/>
                </a:schemeClr>
              </a:solidFill>
            </a:rPr>
            <a:t>RECUPERACIÓN DE LA INVERSIÓN </a:t>
          </a:r>
          <a:endParaRPr lang="es-ES" sz="2000" kern="1200" dirty="0">
            <a:solidFill>
              <a:schemeClr val="accent2">
                <a:lumMod val="50000"/>
              </a:schemeClr>
            </a:solidFill>
          </a:endParaRPr>
        </a:p>
      </dsp:txBody>
      <dsp:txXfrm rot="-5400000">
        <a:off x="976938" y="3590"/>
        <a:ext cx="2244928" cy="1211685"/>
      </dsp:txXfrm>
    </dsp:sp>
    <dsp:sp modelId="{A2528ED2-2326-41C2-A075-49123DD594E4}">
      <dsp:nvSpPr>
        <dsp:cNvPr id="0" name=""/>
        <dsp:cNvSpPr/>
      </dsp:nvSpPr>
      <dsp:spPr>
        <a:xfrm rot="5400000">
          <a:off x="5413783" y="-1961679"/>
          <a:ext cx="788009" cy="4718548"/>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s-ES" sz="2200" kern="1200" dirty="0" smtClean="0"/>
            <a:t>Periodo de recuperación </a:t>
          </a:r>
          <a:endParaRPr lang="es-ES" sz="2200" kern="1200" dirty="0"/>
        </a:p>
        <a:p>
          <a:pPr marL="228600" lvl="1" indent="-228600" algn="l" defTabSz="977900">
            <a:lnSpc>
              <a:spcPct val="90000"/>
            </a:lnSpc>
            <a:spcBef>
              <a:spcPct val="0"/>
            </a:spcBef>
            <a:spcAft>
              <a:spcPct val="15000"/>
            </a:spcAft>
            <a:buChar char="••"/>
          </a:pPr>
          <a:r>
            <a:rPr lang="es-ES" sz="2200" kern="1200" dirty="0" smtClean="0"/>
            <a:t>Periodo de recuperación descontado </a:t>
          </a:r>
          <a:endParaRPr lang="es-ES" sz="2200" kern="1200" dirty="0"/>
        </a:p>
      </dsp:txBody>
      <dsp:txXfrm rot="-5400000">
        <a:off x="3448514" y="42057"/>
        <a:ext cx="4680081" cy="711075"/>
      </dsp:txXfrm>
    </dsp:sp>
    <dsp:sp modelId="{E23DE290-6FF1-4783-8653-FFF4C08936E7}">
      <dsp:nvSpPr>
        <dsp:cNvPr id="0" name=""/>
        <dsp:cNvSpPr/>
      </dsp:nvSpPr>
      <dsp:spPr>
        <a:xfrm rot="5400000">
          <a:off x="1423720" y="625724"/>
          <a:ext cx="1211685" cy="2105250"/>
        </a:xfrm>
        <a:prstGeom prst="chevron">
          <a:avLst/>
        </a:prstGeom>
        <a:solidFill>
          <a:schemeClr val="accent3">
            <a:hueOff val="5625132"/>
            <a:satOff val="-8440"/>
            <a:lumOff val="-1373"/>
            <a:alphaOff val="0"/>
          </a:schemeClr>
        </a:solidFill>
        <a:ln w="25400" cap="flat" cmpd="sng" algn="ctr">
          <a:solidFill>
            <a:schemeClr val="accent3">
              <a:hueOff val="5625132"/>
              <a:satOff val="-8440"/>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ES" sz="2000" kern="1200" dirty="0" smtClean="0">
              <a:solidFill>
                <a:schemeClr val="accent2">
                  <a:lumMod val="50000"/>
                </a:schemeClr>
              </a:solidFill>
            </a:rPr>
            <a:t>CRITERIO CONTABLE </a:t>
          </a:r>
          <a:endParaRPr lang="es-ES" sz="2000" kern="1200" dirty="0">
            <a:solidFill>
              <a:schemeClr val="accent2">
                <a:lumMod val="50000"/>
              </a:schemeClr>
            </a:solidFill>
          </a:endParaRPr>
        </a:p>
      </dsp:txBody>
      <dsp:txXfrm rot="-5400000">
        <a:off x="976938" y="1072506"/>
        <a:ext cx="2105250" cy="1211685"/>
      </dsp:txXfrm>
    </dsp:sp>
    <dsp:sp modelId="{8DFB3ED5-6817-47F1-A0ED-70971B2C7C17}">
      <dsp:nvSpPr>
        <dsp:cNvPr id="0" name=""/>
        <dsp:cNvSpPr/>
      </dsp:nvSpPr>
      <dsp:spPr>
        <a:xfrm rot="5400000">
          <a:off x="5443866" y="-945331"/>
          <a:ext cx="888793" cy="4651656"/>
        </a:xfrm>
        <a:prstGeom prst="round2SameRect">
          <a:avLst/>
        </a:prstGeom>
        <a:solidFill>
          <a:schemeClr val="lt1">
            <a:alpha val="90000"/>
            <a:hueOff val="0"/>
            <a:satOff val="0"/>
            <a:lumOff val="0"/>
            <a:alphaOff val="0"/>
          </a:schemeClr>
        </a:solidFill>
        <a:ln w="25400" cap="flat" cmpd="sng" algn="ctr">
          <a:solidFill>
            <a:schemeClr val="accent3">
              <a:hueOff val="5625132"/>
              <a:satOff val="-8440"/>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s-ES" sz="2200" kern="1200" dirty="0" smtClean="0"/>
            <a:t>Rendimiento anual promedio RAP</a:t>
          </a:r>
          <a:endParaRPr lang="es-ES" sz="2200" kern="1200" dirty="0"/>
        </a:p>
      </dsp:txBody>
      <dsp:txXfrm rot="-5400000">
        <a:off x="3562435" y="979487"/>
        <a:ext cx="4608269" cy="802019"/>
      </dsp:txXfrm>
    </dsp:sp>
    <dsp:sp modelId="{A8A298D2-3388-4281-81CA-0178A873E800}">
      <dsp:nvSpPr>
        <dsp:cNvPr id="0" name=""/>
        <dsp:cNvSpPr/>
      </dsp:nvSpPr>
      <dsp:spPr>
        <a:xfrm rot="5400000">
          <a:off x="1400670" y="1717691"/>
          <a:ext cx="1211685" cy="2059151"/>
        </a:xfrm>
        <a:prstGeom prst="chevron">
          <a:avLst/>
        </a:prstGeom>
        <a:solidFill>
          <a:schemeClr val="accent3">
            <a:hueOff val="11250264"/>
            <a:satOff val="-16880"/>
            <a:lumOff val="-2745"/>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ES" sz="1800" kern="1200" dirty="0" smtClean="0">
              <a:solidFill>
                <a:schemeClr val="accent2">
                  <a:lumMod val="50000"/>
                </a:schemeClr>
              </a:solidFill>
            </a:rPr>
            <a:t>FLUJOS DE EFECTIVO DESCONTADO </a:t>
          </a:r>
          <a:endParaRPr lang="es-ES" sz="1800" kern="1200" dirty="0">
            <a:solidFill>
              <a:schemeClr val="accent2">
                <a:lumMod val="50000"/>
              </a:schemeClr>
            </a:solidFill>
          </a:endParaRPr>
        </a:p>
      </dsp:txBody>
      <dsp:txXfrm rot="-5400000">
        <a:off x="976937" y="2141424"/>
        <a:ext cx="2059151" cy="1211685"/>
      </dsp:txXfrm>
    </dsp:sp>
    <dsp:sp modelId="{120F9AA4-C685-41B4-8717-7CAFF8FEF7F4}">
      <dsp:nvSpPr>
        <dsp:cNvPr id="0" name=""/>
        <dsp:cNvSpPr/>
      </dsp:nvSpPr>
      <dsp:spPr>
        <a:xfrm rot="5400000">
          <a:off x="5576298" y="206803"/>
          <a:ext cx="888793" cy="4651656"/>
        </a:xfrm>
        <a:prstGeom prst="round2SameRect">
          <a:avLst/>
        </a:prstGeom>
        <a:solidFill>
          <a:schemeClr val="lt1">
            <a:alpha val="90000"/>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smtClean="0"/>
            <a:t>Índice de rentabilidad IR</a:t>
          </a:r>
          <a:endParaRPr lang="es-ES" sz="1800" kern="1200" dirty="0"/>
        </a:p>
        <a:p>
          <a:pPr marL="171450" lvl="1" indent="-171450" algn="l" defTabSz="800100">
            <a:lnSpc>
              <a:spcPct val="90000"/>
            </a:lnSpc>
            <a:spcBef>
              <a:spcPct val="0"/>
            </a:spcBef>
            <a:spcAft>
              <a:spcPct val="15000"/>
            </a:spcAft>
            <a:buChar char="••"/>
          </a:pPr>
          <a:r>
            <a:rPr lang="es-ES" sz="1800" kern="1200" dirty="0" smtClean="0"/>
            <a:t>Valor presente neto VPN</a:t>
          </a:r>
          <a:endParaRPr lang="es-ES" sz="1800" kern="1200" dirty="0"/>
        </a:p>
        <a:p>
          <a:pPr marL="171450" lvl="1" indent="-171450" algn="l" defTabSz="800100">
            <a:lnSpc>
              <a:spcPct val="90000"/>
            </a:lnSpc>
            <a:spcBef>
              <a:spcPct val="0"/>
            </a:spcBef>
            <a:spcAft>
              <a:spcPct val="15000"/>
            </a:spcAft>
            <a:buChar char="••"/>
          </a:pPr>
          <a:r>
            <a:rPr lang="es-ES" sz="1800" kern="1200" dirty="0" smtClean="0"/>
            <a:t>Tasa interna de retorno TIR </a:t>
          </a:r>
          <a:endParaRPr lang="es-ES" sz="1800" kern="1200" dirty="0"/>
        </a:p>
      </dsp:txBody>
      <dsp:txXfrm rot="-5400000">
        <a:off x="3694867" y="2131622"/>
        <a:ext cx="4608269" cy="80201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B9F60420-5027-4691-AFE2-B4936419FBA5}" type="datetimeFigureOut">
              <a:rPr lang="es-MX" smtClean="0"/>
              <a:t>07/06/2017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D59DFF7-1F8A-42C4-AD99-57CE69840271}" type="slidenum">
              <a:rPr lang="es-MX" smtClean="0"/>
              <a:t>‹Nº›</a:t>
            </a:fld>
            <a:endParaRPr lang="es-MX"/>
          </a:p>
        </p:txBody>
      </p:sp>
    </p:spTree>
    <p:extLst>
      <p:ext uri="{BB962C8B-B14F-4D97-AF65-F5344CB8AC3E}">
        <p14:creationId xmlns:p14="http://schemas.microsoft.com/office/powerpoint/2010/main" val="245032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B9F60420-5027-4691-AFE2-B4936419FBA5}" type="datetimeFigureOut">
              <a:rPr lang="es-MX" smtClean="0"/>
              <a:t>07/06/2017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D59DFF7-1F8A-42C4-AD99-57CE69840271}" type="slidenum">
              <a:rPr lang="es-MX" smtClean="0"/>
              <a:t>‹Nº›</a:t>
            </a:fld>
            <a:endParaRPr lang="es-MX"/>
          </a:p>
        </p:txBody>
      </p:sp>
    </p:spTree>
    <p:extLst>
      <p:ext uri="{BB962C8B-B14F-4D97-AF65-F5344CB8AC3E}">
        <p14:creationId xmlns:p14="http://schemas.microsoft.com/office/powerpoint/2010/main" val="1086820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B9F60420-5027-4691-AFE2-B4936419FBA5}" type="datetimeFigureOut">
              <a:rPr lang="es-MX" smtClean="0"/>
              <a:t>07/06/2017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D59DFF7-1F8A-42C4-AD99-57CE69840271}" type="slidenum">
              <a:rPr lang="es-MX" smtClean="0"/>
              <a:t>‹Nº›</a:t>
            </a:fld>
            <a:endParaRPr lang="es-MX"/>
          </a:p>
        </p:txBody>
      </p:sp>
    </p:spTree>
    <p:extLst>
      <p:ext uri="{BB962C8B-B14F-4D97-AF65-F5344CB8AC3E}">
        <p14:creationId xmlns:p14="http://schemas.microsoft.com/office/powerpoint/2010/main" val="306880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B9F60420-5027-4691-AFE2-B4936419FBA5}" type="datetimeFigureOut">
              <a:rPr lang="es-MX" smtClean="0"/>
              <a:t>07/06/2017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D59DFF7-1F8A-42C4-AD99-57CE69840271}" type="slidenum">
              <a:rPr lang="es-MX" smtClean="0"/>
              <a:t>‹Nº›</a:t>
            </a:fld>
            <a:endParaRPr lang="es-MX"/>
          </a:p>
        </p:txBody>
      </p:sp>
    </p:spTree>
    <p:extLst>
      <p:ext uri="{BB962C8B-B14F-4D97-AF65-F5344CB8AC3E}">
        <p14:creationId xmlns:p14="http://schemas.microsoft.com/office/powerpoint/2010/main" val="49302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9F60420-5027-4691-AFE2-B4936419FBA5}" type="datetimeFigureOut">
              <a:rPr lang="es-MX" smtClean="0"/>
              <a:t>07/06/2017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D59DFF7-1F8A-42C4-AD99-57CE69840271}" type="slidenum">
              <a:rPr lang="es-MX" smtClean="0"/>
              <a:t>‹Nº›</a:t>
            </a:fld>
            <a:endParaRPr lang="es-MX"/>
          </a:p>
        </p:txBody>
      </p:sp>
    </p:spTree>
    <p:extLst>
      <p:ext uri="{BB962C8B-B14F-4D97-AF65-F5344CB8AC3E}">
        <p14:creationId xmlns:p14="http://schemas.microsoft.com/office/powerpoint/2010/main" val="2446938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B9F60420-5027-4691-AFE2-B4936419FBA5}" type="datetimeFigureOut">
              <a:rPr lang="es-MX" smtClean="0"/>
              <a:t>07/06/2017</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D59DFF7-1F8A-42C4-AD99-57CE69840271}" type="slidenum">
              <a:rPr lang="es-MX" smtClean="0"/>
              <a:t>‹Nº›</a:t>
            </a:fld>
            <a:endParaRPr lang="es-MX"/>
          </a:p>
        </p:txBody>
      </p:sp>
    </p:spTree>
    <p:extLst>
      <p:ext uri="{BB962C8B-B14F-4D97-AF65-F5344CB8AC3E}">
        <p14:creationId xmlns:p14="http://schemas.microsoft.com/office/powerpoint/2010/main" val="369398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B9F60420-5027-4691-AFE2-B4936419FBA5}" type="datetimeFigureOut">
              <a:rPr lang="es-MX" smtClean="0"/>
              <a:t>07/06/2017</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2D59DFF7-1F8A-42C4-AD99-57CE69840271}" type="slidenum">
              <a:rPr lang="es-MX" smtClean="0"/>
              <a:t>‹Nº›</a:t>
            </a:fld>
            <a:endParaRPr lang="es-MX"/>
          </a:p>
        </p:txBody>
      </p:sp>
    </p:spTree>
    <p:extLst>
      <p:ext uri="{BB962C8B-B14F-4D97-AF65-F5344CB8AC3E}">
        <p14:creationId xmlns:p14="http://schemas.microsoft.com/office/powerpoint/2010/main" val="239897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B9F60420-5027-4691-AFE2-B4936419FBA5}" type="datetimeFigureOut">
              <a:rPr lang="es-MX" smtClean="0"/>
              <a:t>07/06/2017</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2D59DFF7-1F8A-42C4-AD99-57CE69840271}" type="slidenum">
              <a:rPr lang="es-MX" smtClean="0"/>
              <a:t>‹Nº›</a:t>
            </a:fld>
            <a:endParaRPr lang="es-MX"/>
          </a:p>
        </p:txBody>
      </p:sp>
    </p:spTree>
    <p:extLst>
      <p:ext uri="{BB962C8B-B14F-4D97-AF65-F5344CB8AC3E}">
        <p14:creationId xmlns:p14="http://schemas.microsoft.com/office/powerpoint/2010/main" val="3460790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9F60420-5027-4691-AFE2-B4936419FBA5}" type="datetimeFigureOut">
              <a:rPr lang="es-MX" smtClean="0"/>
              <a:t>07/06/2017</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2D59DFF7-1F8A-42C4-AD99-57CE69840271}" type="slidenum">
              <a:rPr lang="es-MX" smtClean="0"/>
              <a:t>‹Nº›</a:t>
            </a:fld>
            <a:endParaRPr lang="es-MX"/>
          </a:p>
        </p:txBody>
      </p:sp>
    </p:spTree>
    <p:extLst>
      <p:ext uri="{BB962C8B-B14F-4D97-AF65-F5344CB8AC3E}">
        <p14:creationId xmlns:p14="http://schemas.microsoft.com/office/powerpoint/2010/main" val="1768885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9F60420-5027-4691-AFE2-B4936419FBA5}" type="datetimeFigureOut">
              <a:rPr lang="es-MX" smtClean="0"/>
              <a:t>07/06/2017</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D59DFF7-1F8A-42C4-AD99-57CE69840271}" type="slidenum">
              <a:rPr lang="es-MX" smtClean="0"/>
              <a:t>‹Nº›</a:t>
            </a:fld>
            <a:endParaRPr lang="es-MX"/>
          </a:p>
        </p:txBody>
      </p:sp>
    </p:spTree>
    <p:extLst>
      <p:ext uri="{BB962C8B-B14F-4D97-AF65-F5344CB8AC3E}">
        <p14:creationId xmlns:p14="http://schemas.microsoft.com/office/powerpoint/2010/main" val="396245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9F60420-5027-4691-AFE2-B4936419FBA5}" type="datetimeFigureOut">
              <a:rPr lang="es-MX" smtClean="0"/>
              <a:t>07/06/2017</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D59DFF7-1F8A-42C4-AD99-57CE69840271}" type="slidenum">
              <a:rPr lang="es-MX" smtClean="0"/>
              <a:t>‹Nº›</a:t>
            </a:fld>
            <a:endParaRPr lang="es-MX"/>
          </a:p>
        </p:txBody>
      </p:sp>
    </p:spTree>
    <p:extLst>
      <p:ext uri="{BB962C8B-B14F-4D97-AF65-F5344CB8AC3E}">
        <p14:creationId xmlns:p14="http://schemas.microsoft.com/office/powerpoint/2010/main" val="2628325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60420-5027-4691-AFE2-B4936419FBA5}" type="datetimeFigureOut">
              <a:rPr lang="es-MX" smtClean="0"/>
              <a:t>07/06/2017</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9DFF7-1F8A-42C4-AD99-57CE69840271}" type="slidenum">
              <a:rPr lang="es-MX" smtClean="0"/>
              <a:t>‹Nº›</a:t>
            </a:fld>
            <a:endParaRPr lang="es-MX"/>
          </a:p>
        </p:txBody>
      </p:sp>
    </p:spTree>
    <p:extLst>
      <p:ext uri="{BB962C8B-B14F-4D97-AF65-F5344CB8AC3E}">
        <p14:creationId xmlns:p14="http://schemas.microsoft.com/office/powerpoint/2010/main" val="4082083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5 Rectángulo"/>
          <p:cNvSpPr/>
          <p:nvPr/>
        </p:nvSpPr>
        <p:spPr>
          <a:xfrm>
            <a:off x="2627784" y="4869160"/>
            <a:ext cx="6120680" cy="1008112"/>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2000" dirty="0" smtClean="0">
                <a:solidFill>
                  <a:schemeClr val="bg1"/>
                </a:solidFill>
                <a:latin typeface="Century Gothic" pitchFamily="34" charset="0"/>
              </a:rPr>
              <a:t>ESTADOS FINANCIEROS PRO-FORMA Y MÉTODOS PARA LA EVALUACIÓN FINANCIERA DE UN PROYECTO DE INVERSIÓN</a:t>
            </a:r>
            <a:endParaRPr lang="es-MX" sz="2000" dirty="0">
              <a:solidFill>
                <a:schemeClr val="bg1"/>
              </a:solidFill>
              <a:latin typeface="Century Gothic" pitchFamily="34" charset="0"/>
            </a:endParaRPr>
          </a:p>
        </p:txBody>
      </p:sp>
    </p:spTree>
    <p:extLst>
      <p:ext uri="{BB962C8B-B14F-4D97-AF65-F5344CB8AC3E}">
        <p14:creationId xmlns:p14="http://schemas.microsoft.com/office/powerpoint/2010/main" val="176784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2 Rectángulo"/>
          <p:cNvSpPr/>
          <p:nvPr/>
        </p:nvSpPr>
        <p:spPr>
          <a:xfrm>
            <a:off x="3851920" y="404664"/>
            <a:ext cx="4752528" cy="1080120"/>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smtClean="0">
                <a:solidFill>
                  <a:schemeClr val="bg1"/>
                </a:solidFill>
                <a:latin typeface="Century Gothic" pitchFamily="34" charset="0"/>
              </a:rPr>
              <a:t>MÉTODO DEL VALOR PRESENTE NETO</a:t>
            </a:r>
            <a:endParaRPr lang="es-MX" sz="2000" dirty="0">
              <a:solidFill>
                <a:schemeClr val="bg1"/>
              </a:solidFill>
              <a:latin typeface="Century Gothic" pitchFamily="34" charset="0"/>
            </a:endParaRPr>
          </a:p>
        </p:txBody>
      </p:sp>
      <p:sp>
        <p:nvSpPr>
          <p:cNvPr id="5" name="4 Rectángulo"/>
          <p:cNvSpPr/>
          <p:nvPr/>
        </p:nvSpPr>
        <p:spPr>
          <a:xfrm>
            <a:off x="405798" y="1988840"/>
            <a:ext cx="4022185" cy="1944216"/>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smtClean="0">
                <a:latin typeface="Century Gothic" pitchFamily="34" charset="0"/>
              </a:rPr>
              <a:t>El valor presente neto de una inversión es la diferencia entre el valor de mercado de la inversión y su costo. Es una medida de la cantidad de valor que se crea o se agrega en el momento de llevar a cabo una inversión</a:t>
            </a:r>
            <a:endParaRPr lang="es-MX" dirty="0">
              <a:solidFill>
                <a:schemeClr val="bg1"/>
              </a:solidFill>
              <a:latin typeface="Century Gothic" pitchFamily="34" charset="0"/>
            </a:endParaRPr>
          </a:p>
        </p:txBody>
      </p:sp>
      <p:sp>
        <p:nvSpPr>
          <p:cNvPr id="8" name="7 Rectángulo"/>
          <p:cNvSpPr/>
          <p:nvPr/>
        </p:nvSpPr>
        <p:spPr>
          <a:xfrm>
            <a:off x="3203848" y="4869160"/>
            <a:ext cx="5681129" cy="1728192"/>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smtClean="0">
                <a:latin typeface="Century Gothic" pitchFamily="34" charset="0"/>
              </a:rPr>
              <a:t>VPN &gt; </a:t>
            </a:r>
            <a:r>
              <a:rPr lang="es-MX" dirty="0">
                <a:latin typeface="Century Gothic" pitchFamily="34" charset="0"/>
              </a:rPr>
              <a:t>0</a:t>
            </a:r>
            <a:r>
              <a:rPr lang="es-MX" dirty="0" smtClean="0">
                <a:latin typeface="Century Gothic" pitchFamily="34" charset="0"/>
              </a:rPr>
              <a:t> el proyecto se acepta porque los beneficios que genera son superiores al costo.</a:t>
            </a:r>
          </a:p>
          <a:p>
            <a:pPr algn="just"/>
            <a:r>
              <a:rPr lang="es-MX" dirty="0" smtClean="0">
                <a:solidFill>
                  <a:schemeClr val="bg1"/>
                </a:solidFill>
                <a:latin typeface="Century Gothic" pitchFamily="34" charset="0"/>
              </a:rPr>
              <a:t>VPN &lt; 0 el proyecto debe de rechazarse</a:t>
            </a:r>
          </a:p>
          <a:p>
            <a:pPr algn="just"/>
            <a:r>
              <a:rPr lang="es-MX" dirty="0" smtClean="0">
                <a:solidFill>
                  <a:schemeClr val="bg1"/>
                </a:solidFill>
                <a:latin typeface="Century Gothic" pitchFamily="34" charset="0"/>
              </a:rPr>
              <a:t>VPN = 0 es indiferente.</a:t>
            </a:r>
            <a:endParaRPr lang="es-MX" dirty="0">
              <a:solidFill>
                <a:schemeClr val="bg1"/>
              </a:solidFill>
              <a:latin typeface="Century Gothic" pitchFamily="34" charset="0"/>
            </a:endParaRPr>
          </a:p>
        </p:txBody>
      </p:sp>
    </p:spTree>
    <p:extLst>
      <p:ext uri="{BB962C8B-B14F-4D97-AF65-F5344CB8AC3E}">
        <p14:creationId xmlns:p14="http://schemas.microsoft.com/office/powerpoint/2010/main" val="1720691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2 Rectángulo"/>
          <p:cNvSpPr/>
          <p:nvPr/>
        </p:nvSpPr>
        <p:spPr>
          <a:xfrm>
            <a:off x="3851920" y="404664"/>
            <a:ext cx="4752528" cy="1080120"/>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latin typeface="Century Gothic" pitchFamily="34" charset="0"/>
              </a:rPr>
              <a:t>MÉTODO DE LA TASA INTERNA DE RENDIMIENTO (TIR)</a:t>
            </a:r>
          </a:p>
        </p:txBody>
      </p:sp>
      <p:sp>
        <p:nvSpPr>
          <p:cNvPr id="5" name="4 Rectángulo"/>
          <p:cNvSpPr/>
          <p:nvPr/>
        </p:nvSpPr>
        <p:spPr>
          <a:xfrm>
            <a:off x="405798" y="1988840"/>
            <a:ext cx="6254434" cy="1944216"/>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Century Gothic" pitchFamily="34" charset="0"/>
              </a:rPr>
              <a:t>Se encuentra estrechamente relacionado con el método del VPN. La TIR es la tasa de descuento que hace que el valor presente de los flujos de efectivo netos generados por un proyecto sea igual al costo del mismo; es decir es la tasa que provoca que el VPN de un proyecto sea igual a cero.</a:t>
            </a:r>
          </a:p>
        </p:txBody>
      </p:sp>
      <p:sp>
        <p:nvSpPr>
          <p:cNvPr id="8" name="7 Rectángulo"/>
          <p:cNvSpPr/>
          <p:nvPr/>
        </p:nvSpPr>
        <p:spPr>
          <a:xfrm>
            <a:off x="3203848" y="4869160"/>
            <a:ext cx="5681129" cy="1728192"/>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smtClean="0">
                <a:latin typeface="Century Gothic" pitchFamily="34" charset="0"/>
              </a:rPr>
              <a:t>TIR &gt; K el proyecto se acepta porque los beneficios que genera son superiores al costo.</a:t>
            </a:r>
          </a:p>
          <a:p>
            <a:pPr algn="just"/>
            <a:r>
              <a:rPr lang="es-MX" dirty="0" smtClean="0">
                <a:solidFill>
                  <a:schemeClr val="bg1"/>
                </a:solidFill>
                <a:latin typeface="Century Gothic" pitchFamily="34" charset="0"/>
              </a:rPr>
              <a:t>TIR &lt; </a:t>
            </a:r>
            <a:r>
              <a:rPr lang="es-MX" dirty="0">
                <a:solidFill>
                  <a:schemeClr val="bg1"/>
                </a:solidFill>
                <a:latin typeface="Century Gothic" pitchFamily="34" charset="0"/>
              </a:rPr>
              <a:t>K</a:t>
            </a:r>
            <a:r>
              <a:rPr lang="es-MX" dirty="0" smtClean="0">
                <a:solidFill>
                  <a:schemeClr val="bg1"/>
                </a:solidFill>
                <a:latin typeface="Century Gothic" pitchFamily="34" charset="0"/>
              </a:rPr>
              <a:t> el proyecto debe de rechazarse</a:t>
            </a:r>
          </a:p>
          <a:p>
            <a:pPr algn="just"/>
            <a:r>
              <a:rPr lang="es-MX" dirty="0" smtClean="0">
                <a:solidFill>
                  <a:schemeClr val="bg1"/>
                </a:solidFill>
                <a:latin typeface="Century Gothic" pitchFamily="34" charset="0"/>
              </a:rPr>
              <a:t>TIR= K es indiferente.</a:t>
            </a:r>
            <a:endParaRPr lang="es-MX" dirty="0">
              <a:solidFill>
                <a:schemeClr val="bg1"/>
              </a:solidFill>
              <a:latin typeface="Century Gothic" pitchFamily="34" charset="0"/>
            </a:endParaRPr>
          </a:p>
        </p:txBody>
      </p:sp>
    </p:spTree>
    <p:extLst>
      <p:ext uri="{BB962C8B-B14F-4D97-AF65-F5344CB8AC3E}">
        <p14:creationId xmlns:p14="http://schemas.microsoft.com/office/powerpoint/2010/main" val="1863014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3 Rectángulo"/>
          <p:cNvSpPr/>
          <p:nvPr/>
        </p:nvSpPr>
        <p:spPr>
          <a:xfrm>
            <a:off x="467544" y="404664"/>
            <a:ext cx="6120680" cy="1008112"/>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smtClean="0">
                <a:solidFill>
                  <a:schemeClr val="bg1"/>
                </a:solidFill>
                <a:latin typeface="Century Gothic" pitchFamily="34" charset="0"/>
              </a:rPr>
              <a:t>EVALUACIÓN FINANCIERA DE  UN PROYECTO DE INVERSIÓN</a:t>
            </a:r>
            <a:endParaRPr lang="es-MX" sz="2000" dirty="0">
              <a:solidFill>
                <a:schemeClr val="bg1"/>
              </a:solidFill>
              <a:latin typeface="Century Gothic" pitchFamily="34" charset="0"/>
            </a:endParaRPr>
          </a:p>
        </p:txBody>
      </p:sp>
      <p:sp>
        <p:nvSpPr>
          <p:cNvPr id="6" name="5 Rectángulo"/>
          <p:cNvSpPr/>
          <p:nvPr/>
        </p:nvSpPr>
        <p:spPr>
          <a:xfrm>
            <a:off x="3559447" y="2564904"/>
            <a:ext cx="5148572" cy="2232248"/>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smtClean="0">
                <a:latin typeface="Century Gothic" pitchFamily="34" charset="0"/>
              </a:rPr>
              <a:t>El procedimiento para evaluar un proyecto de inversión varía de una empresa a otra , e incluso de un proyecto a otro; sin embargo, casi siempre se realiza lo siguiente:</a:t>
            </a:r>
            <a:endParaRPr lang="es-MX" dirty="0">
              <a:solidFill>
                <a:schemeClr val="bg1"/>
              </a:solidFill>
              <a:latin typeface="Century Gothic" pitchFamily="34" charset="0"/>
            </a:endParaRPr>
          </a:p>
        </p:txBody>
      </p:sp>
    </p:spTree>
    <p:extLst>
      <p:ext uri="{BB962C8B-B14F-4D97-AF65-F5344CB8AC3E}">
        <p14:creationId xmlns:p14="http://schemas.microsoft.com/office/powerpoint/2010/main" val="1892446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2 Rectángulo"/>
          <p:cNvSpPr/>
          <p:nvPr/>
        </p:nvSpPr>
        <p:spPr>
          <a:xfrm>
            <a:off x="1691680" y="836712"/>
            <a:ext cx="5904656" cy="3384376"/>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90000"/>
              </a:lnSpc>
            </a:pPr>
            <a:r>
              <a:rPr lang="es-MX" dirty="0" smtClean="0">
                <a:latin typeface="Century Gothic" pitchFamily="34" charset="0"/>
              </a:rPr>
              <a:t>1.- Determinación del monto de la inversión o gastos de capital requeridos</a:t>
            </a:r>
          </a:p>
          <a:p>
            <a:pPr algn="just">
              <a:lnSpc>
                <a:spcPct val="90000"/>
              </a:lnSpc>
            </a:pPr>
            <a:r>
              <a:rPr lang="es-MX" dirty="0" smtClean="0">
                <a:latin typeface="Century Gothic" pitchFamily="34" charset="0"/>
              </a:rPr>
              <a:t>2.- Determinación del costo de capital o tasa de descuento apropiada para el proyecto</a:t>
            </a:r>
          </a:p>
          <a:p>
            <a:pPr algn="just">
              <a:lnSpc>
                <a:spcPct val="90000"/>
              </a:lnSpc>
            </a:pPr>
            <a:r>
              <a:rPr lang="es-MX" dirty="0" smtClean="0">
                <a:latin typeface="Century Gothic" pitchFamily="34" charset="0"/>
              </a:rPr>
              <a:t>3.- Cálculo de los flujos de efectivo netos que se espera que genere el proyecto</a:t>
            </a:r>
          </a:p>
          <a:p>
            <a:pPr algn="just">
              <a:lnSpc>
                <a:spcPct val="90000"/>
              </a:lnSpc>
            </a:pPr>
            <a:r>
              <a:rPr lang="es-MX" dirty="0" smtClean="0">
                <a:latin typeface="Century Gothic" pitchFamily="34" charset="0"/>
              </a:rPr>
              <a:t>4.- Aplicación de algún método de evaluación de proyectos</a:t>
            </a:r>
          </a:p>
          <a:p>
            <a:pPr algn="just">
              <a:lnSpc>
                <a:spcPct val="90000"/>
              </a:lnSpc>
            </a:pPr>
            <a:r>
              <a:rPr lang="es-MX" dirty="0" smtClean="0">
                <a:latin typeface="Century Gothic" pitchFamily="34" charset="0"/>
              </a:rPr>
              <a:t>5.- Aceptación o rechazo del proyecto</a:t>
            </a:r>
          </a:p>
          <a:p>
            <a:pPr algn="just"/>
            <a:endParaRPr lang="es-MX" dirty="0">
              <a:solidFill>
                <a:schemeClr val="bg1"/>
              </a:solidFill>
              <a:latin typeface="Century Gothic" pitchFamily="34" charset="0"/>
            </a:endParaRPr>
          </a:p>
        </p:txBody>
      </p:sp>
    </p:spTree>
    <p:extLst>
      <p:ext uri="{BB962C8B-B14F-4D97-AF65-F5344CB8AC3E}">
        <p14:creationId xmlns:p14="http://schemas.microsoft.com/office/powerpoint/2010/main" val="3270691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2 Rectángulo"/>
          <p:cNvSpPr/>
          <p:nvPr/>
        </p:nvSpPr>
        <p:spPr>
          <a:xfrm>
            <a:off x="395536" y="2204864"/>
            <a:ext cx="5148572" cy="1080120"/>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4800" dirty="0" smtClean="0">
                <a:solidFill>
                  <a:schemeClr val="bg1"/>
                </a:solidFill>
                <a:latin typeface="Century Gothic" pitchFamily="34" charset="0"/>
              </a:rPr>
              <a:t>TMAR = i +f +</a:t>
            </a:r>
            <a:r>
              <a:rPr lang="es-ES_tradnl" sz="4800" dirty="0" err="1" smtClean="0">
                <a:solidFill>
                  <a:schemeClr val="bg1"/>
                </a:solidFill>
                <a:latin typeface="Century Gothic" pitchFamily="34" charset="0"/>
              </a:rPr>
              <a:t>if</a:t>
            </a:r>
            <a:endParaRPr lang="es-ES_tradnl" sz="4800" dirty="0" smtClean="0">
              <a:solidFill>
                <a:schemeClr val="bg1"/>
              </a:solidFill>
              <a:latin typeface="Century Gothic" pitchFamily="34" charset="0"/>
            </a:endParaRPr>
          </a:p>
          <a:p>
            <a:pPr algn="just"/>
            <a:endParaRPr lang="es-MX" dirty="0">
              <a:solidFill>
                <a:schemeClr val="bg1"/>
              </a:solidFill>
              <a:latin typeface="Century Gothic" pitchFamily="34" charset="0"/>
            </a:endParaRPr>
          </a:p>
        </p:txBody>
      </p:sp>
      <p:sp>
        <p:nvSpPr>
          <p:cNvPr id="4" name="3 Rectángulo"/>
          <p:cNvSpPr/>
          <p:nvPr/>
        </p:nvSpPr>
        <p:spPr>
          <a:xfrm>
            <a:off x="2483768" y="404664"/>
            <a:ext cx="6120680" cy="1008112"/>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_tradnl" sz="2000" dirty="0" smtClean="0">
                <a:latin typeface="Century Gothic" pitchFamily="34" charset="0"/>
              </a:rPr>
              <a:t>COSTO DE CAPITA (K) O TASA MÍNIMA DE RENDIMIENTO (TMAR)</a:t>
            </a:r>
            <a:endParaRPr lang="es-MX" sz="2000" dirty="0">
              <a:latin typeface="Century Gothic" pitchFamily="34" charset="0"/>
            </a:endParaRPr>
          </a:p>
        </p:txBody>
      </p:sp>
      <p:sp>
        <p:nvSpPr>
          <p:cNvPr id="5" name="4 Rectángulo"/>
          <p:cNvSpPr/>
          <p:nvPr/>
        </p:nvSpPr>
        <p:spPr>
          <a:xfrm>
            <a:off x="5940152" y="4149080"/>
            <a:ext cx="2880320" cy="1008112"/>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Wingdings" pitchFamily="2" charset="2"/>
              <a:buNone/>
            </a:pPr>
            <a:r>
              <a:rPr lang="es-ES_tradnl" dirty="0" smtClean="0">
                <a:latin typeface="Century Gothic" pitchFamily="34" charset="0"/>
              </a:rPr>
              <a:t> i = Premio al Riesgo</a:t>
            </a:r>
          </a:p>
          <a:p>
            <a:pPr algn="just">
              <a:buFont typeface="Wingdings" pitchFamily="2" charset="2"/>
              <a:buNone/>
            </a:pPr>
            <a:r>
              <a:rPr lang="es-ES_tradnl" dirty="0" smtClean="0">
                <a:latin typeface="Century Gothic" pitchFamily="34" charset="0"/>
              </a:rPr>
              <a:t>  f = Inflación</a:t>
            </a:r>
            <a:endParaRPr lang="es-MX" dirty="0">
              <a:latin typeface="Century Gothic" pitchFamily="34" charset="0"/>
            </a:endParaRPr>
          </a:p>
        </p:txBody>
      </p:sp>
    </p:spTree>
    <p:extLst>
      <p:ext uri="{BB962C8B-B14F-4D97-AF65-F5344CB8AC3E}">
        <p14:creationId xmlns:p14="http://schemas.microsoft.com/office/powerpoint/2010/main" val="3270691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2 Rectángulo"/>
          <p:cNvSpPr/>
          <p:nvPr/>
        </p:nvSpPr>
        <p:spPr>
          <a:xfrm>
            <a:off x="467544" y="404664"/>
            <a:ext cx="6120680" cy="1008112"/>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smtClean="0">
                <a:solidFill>
                  <a:schemeClr val="bg1"/>
                </a:solidFill>
                <a:latin typeface="Century Gothic" pitchFamily="34" charset="0"/>
              </a:rPr>
              <a:t>EVALUACIÓN FINANCIERA DE  UN PROYECTO DE INVERSIÓN</a:t>
            </a:r>
            <a:endParaRPr lang="es-MX" sz="2000" dirty="0">
              <a:solidFill>
                <a:schemeClr val="bg1"/>
              </a:solidFill>
              <a:latin typeface="Century Gothic" pitchFamily="34" charset="0"/>
            </a:endParaRPr>
          </a:p>
        </p:txBody>
      </p:sp>
      <p:graphicFrame>
        <p:nvGraphicFramePr>
          <p:cNvPr id="4" name="3 Diagrama"/>
          <p:cNvGraphicFramePr/>
          <p:nvPr>
            <p:extLst>
              <p:ext uri="{D42A27DB-BD31-4B8C-83A1-F6EECF244321}">
                <p14:modId xmlns:p14="http://schemas.microsoft.com/office/powerpoint/2010/main" val="982195559"/>
              </p:ext>
            </p:extLst>
          </p:nvPr>
        </p:nvGraphicFramePr>
        <p:xfrm>
          <a:off x="-30547" y="3428189"/>
          <a:ext cx="9144000" cy="33567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4 Rectángulo"/>
          <p:cNvSpPr/>
          <p:nvPr/>
        </p:nvSpPr>
        <p:spPr>
          <a:xfrm>
            <a:off x="3203848" y="1700808"/>
            <a:ext cx="5537113" cy="1368152"/>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smtClean="0">
                <a:latin typeface="Century Gothic" pitchFamily="34" charset="0"/>
              </a:rPr>
              <a:t>Existen diversos métodos para evaluar proyectos de inversión, los cuales se pueden clasificar en función del criterio de evaluación que utilizan:</a:t>
            </a:r>
          </a:p>
          <a:p>
            <a:pPr algn="just"/>
            <a:endParaRPr lang="es-MX" dirty="0">
              <a:solidFill>
                <a:schemeClr val="bg1"/>
              </a:solidFill>
              <a:latin typeface="Century Gothic" pitchFamily="34" charset="0"/>
            </a:endParaRPr>
          </a:p>
        </p:txBody>
      </p:sp>
    </p:spTree>
    <p:extLst>
      <p:ext uri="{BB962C8B-B14F-4D97-AF65-F5344CB8AC3E}">
        <p14:creationId xmlns:p14="http://schemas.microsoft.com/office/powerpoint/2010/main" val="3270691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2 Rectángulo"/>
          <p:cNvSpPr/>
          <p:nvPr/>
        </p:nvSpPr>
        <p:spPr>
          <a:xfrm>
            <a:off x="2483768" y="404664"/>
            <a:ext cx="6120680" cy="1008112"/>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latin typeface="Century Gothic" pitchFamily="34" charset="0"/>
              </a:rPr>
              <a:t>MÉTODO DEL PERIODO DE RECUPERACIÓN DE LA INVERSIÓN</a:t>
            </a:r>
          </a:p>
        </p:txBody>
      </p:sp>
      <p:sp>
        <p:nvSpPr>
          <p:cNvPr id="5" name="4 Rectángulo"/>
          <p:cNvSpPr/>
          <p:nvPr/>
        </p:nvSpPr>
        <p:spPr>
          <a:xfrm>
            <a:off x="407745" y="2456892"/>
            <a:ext cx="5676423" cy="1944216"/>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smtClean="0">
                <a:latin typeface="Century Gothic" pitchFamily="34" charset="0"/>
              </a:rPr>
              <a:t>El periodo de recuperación es el tiempo, en años y fracciones de años, que se requiere para recuperar la inversión inicial de un proyecto. Consiste en sumar los flujos de efectivo netos del proyecto hasta recuperar la inversión inicial.</a:t>
            </a:r>
          </a:p>
          <a:p>
            <a:pPr algn="just"/>
            <a:endParaRPr lang="es-MX" dirty="0">
              <a:solidFill>
                <a:schemeClr val="bg1"/>
              </a:solidFill>
              <a:latin typeface="Century Gothic" pitchFamily="34" charset="0"/>
            </a:endParaRPr>
          </a:p>
        </p:txBody>
      </p:sp>
    </p:spTree>
    <p:extLst>
      <p:ext uri="{BB962C8B-B14F-4D97-AF65-F5344CB8AC3E}">
        <p14:creationId xmlns:p14="http://schemas.microsoft.com/office/powerpoint/2010/main" val="3270691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2 Rectángulo"/>
          <p:cNvSpPr/>
          <p:nvPr/>
        </p:nvSpPr>
        <p:spPr>
          <a:xfrm>
            <a:off x="3203848" y="2996952"/>
            <a:ext cx="5681129" cy="1584176"/>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smtClean="0">
                <a:latin typeface="Century Gothic" pitchFamily="34" charset="0"/>
              </a:rPr>
              <a:t>Es el tiempo, en años y fracciones de año, que se requiere para recuperar la inversión inicial de un proyecto pero a partir de la suma de los flujos de efectivo netos descontados con la tasa de costo de capital K.</a:t>
            </a:r>
            <a:endParaRPr lang="es-MX" dirty="0">
              <a:solidFill>
                <a:schemeClr val="bg1"/>
              </a:solidFill>
              <a:latin typeface="Century Gothic" pitchFamily="34" charset="0"/>
            </a:endParaRPr>
          </a:p>
        </p:txBody>
      </p:sp>
      <p:sp>
        <p:nvSpPr>
          <p:cNvPr id="4" name="3 Rectángulo"/>
          <p:cNvSpPr/>
          <p:nvPr/>
        </p:nvSpPr>
        <p:spPr>
          <a:xfrm>
            <a:off x="467544" y="404664"/>
            <a:ext cx="6120680" cy="1008112"/>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latin typeface="Century Gothic" pitchFamily="34" charset="0"/>
              </a:rPr>
              <a:t>MÉTODO DEL PERIODO DE RECUPERACIÓN DE LA INVERSIÓN DESCONTADO</a:t>
            </a:r>
          </a:p>
        </p:txBody>
      </p:sp>
    </p:spTree>
    <p:extLst>
      <p:ext uri="{BB962C8B-B14F-4D97-AF65-F5344CB8AC3E}">
        <p14:creationId xmlns:p14="http://schemas.microsoft.com/office/powerpoint/2010/main" val="3270691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2 Rectángulo"/>
          <p:cNvSpPr/>
          <p:nvPr/>
        </p:nvSpPr>
        <p:spPr>
          <a:xfrm>
            <a:off x="2483768" y="404664"/>
            <a:ext cx="6120680" cy="1080120"/>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latin typeface="Century Gothic" pitchFamily="34" charset="0"/>
              </a:rPr>
              <a:t>MÉTODO DEL (RAP) O TASA CONTABLE DE RENDIMIENTO (TCR) RENDIMIENTO ANUAL </a:t>
            </a:r>
            <a:r>
              <a:rPr lang="es-MX" sz="2000" dirty="0" smtClean="0">
                <a:latin typeface="Century Gothic" pitchFamily="34" charset="0"/>
              </a:rPr>
              <a:t>PROMEDIO</a:t>
            </a:r>
            <a:endParaRPr lang="es-MX" sz="2000" dirty="0">
              <a:latin typeface="Century Gothic" pitchFamily="34" charset="0"/>
            </a:endParaRPr>
          </a:p>
        </p:txBody>
      </p:sp>
      <p:sp>
        <p:nvSpPr>
          <p:cNvPr id="5" name="4 Rectángulo"/>
          <p:cNvSpPr/>
          <p:nvPr/>
        </p:nvSpPr>
        <p:spPr>
          <a:xfrm>
            <a:off x="405799" y="1988840"/>
            <a:ext cx="3878170" cy="1944216"/>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90000"/>
              </a:lnSpc>
            </a:pPr>
            <a:r>
              <a:rPr lang="es-MX" dirty="0" smtClean="0">
                <a:latin typeface="Century Gothic" pitchFamily="34" charset="0"/>
              </a:rPr>
              <a:t>El rendimiento anual promedio es la razón existente entre los flujos de efectivo netos promedio del proyecto y la inversión inicial requerida; es decir:</a:t>
            </a:r>
          </a:p>
          <a:p>
            <a:pPr algn="just"/>
            <a:endParaRPr lang="es-MX" dirty="0">
              <a:solidFill>
                <a:schemeClr val="bg1"/>
              </a:solidFill>
              <a:latin typeface="Century Gothic" pitchFamily="34" charset="0"/>
            </a:endParaRPr>
          </a:p>
        </p:txBody>
      </p:sp>
      <p:sp>
        <p:nvSpPr>
          <p:cNvPr id="6" name="5 Rectángulo"/>
          <p:cNvSpPr/>
          <p:nvPr/>
        </p:nvSpPr>
        <p:spPr>
          <a:xfrm>
            <a:off x="5076056" y="3366971"/>
            <a:ext cx="3878170" cy="1070141"/>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buFont typeface="Wingdings" pitchFamily="2" charset="2"/>
              <a:buNone/>
            </a:pPr>
            <a:r>
              <a:rPr lang="es-MX" dirty="0" smtClean="0"/>
              <a:t> RAP= </a:t>
            </a:r>
            <a:r>
              <a:rPr lang="es-MX" sz="1600" u="sng" dirty="0" smtClean="0"/>
              <a:t>suma de los flujos / tiempo de vida</a:t>
            </a:r>
          </a:p>
          <a:p>
            <a:pPr>
              <a:lnSpc>
                <a:spcPct val="90000"/>
              </a:lnSpc>
              <a:buFont typeface="Wingdings" pitchFamily="2" charset="2"/>
              <a:buNone/>
            </a:pPr>
            <a:r>
              <a:rPr lang="es-MX" sz="1600" dirty="0" smtClean="0"/>
              <a:t>                       inversión inicial</a:t>
            </a:r>
            <a:endParaRPr lang="es-MX" sz="1600" dirty="0">
              <a:solidFill>
                <a:schemeClr val="bg1"/>
              </a:solidFill>
              <a:latin typeface="Century Gothic" pitchFamily="34" charset="0"/>
            </a:endParaRPr>
          </a:p>
        </p:txBody>
      </p:sp>
      <p:sp>
        <p:nvSpPr>
          <p:cNvPr id="7" name="6 Rectángulo"/>
          <p:cNvSpPr/>
          <p:nvPr/>
        </p:nvSpPr>
        <p:spPr>
          <a:xfrm>
            <a:off x="405798" y="5409220"/>
            <a:ext cx="8414673" cy="972108"/>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smtClean="0">
                <a:latin typeface="Century Gothic" pitchFamily="34" charset="0"/>
              </a:rPr>
              <a:t>El proyecto se debe aceptar siempre y cuando su rendimiento anual promedio sea igual o superior a la tasa de rendimiento anual mínima que se le exige a un proyecto</a:t>
            </a:r>
            <a:endParaRPr lang="es-MX" dirty="0">
              <a:solidFill>
                <a:schemeClr val="bg1"/>
              </a:solidFill>
              <a:latin typeface="Century Gothic" pitchFamily="34" charset="0"/>
            </a:endParaRPr>
          </a:p>
        </p:txBody>
      </p:sp>
    </p:spTree>
    <p:extLst>
      <p:ext uri="{BB962C8B-B14F-4D97-AF65-F5344CB8AC3E}">
        <p14:creationId xmlns:p14="http://schemas.microsoft.com/office/powerpoint/2010/main" val="4130673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2 Rectángulo"/>
          <p:cNvSpPr/>
          <p:nvPr/>
        </p:nvSpPr>
        <p:spPr>
          <a:xfrm>
            <a:off x="3203847" y="1988840"/>
            <a:ext cx="5681129" cy="1728192"/>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smtClean="0">
                <a:latin typeface="Century Gothic" pitchFamily="34" charset="0"/>
              </a:rPr>
              <a:t>El índice de rentabilidad se define como la razón existente entre la suma de los valores presentes de los flujos de efectivo netos de un proyecto, descontados con la tasa de costo de capital k, y la inversión inicial requerida.</a:t>
            </a:r>
          </a:p>
          <a:p>
            <a:pPr algn="just"/>
            <a:endParaRPr lang="es-MX" dirty="0">
              <a:solidFill>
                <a:schemeClr val="bg1"/>
              </a:solidFill>
              <a:latin typeface="Century Gothic" pitchFamily="34" charset="0"/>
            </a:endParaRPr>
          </a:p>
        </p:txBody>
      </p:sp>
      <p:sp>
        <p:nvSpPr>
          <p:cNvPr id="4" name="3 Rectángulo"/>
          <p:cNvSpPr/>
          <p:nvPr/>
        </p:nvSpPr>
        <p:spPr>
          <a:xfrm>
            <a:off x="467544" y="404664"/>
            <a:ext cx="6120680" cy="1008112"/>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latin typeface="Century Gothic" pitchFamily="34" charset="0"/>
              </a:rPr>
              <a:t>MÉTODO DEL ÍNDICE DE RENTABILIDAD (IR) O RAZÓN DE BENEFICIO/COSTO</a:t>
            </a:r>
          </a:p>
          <a:p>
            <a:endParaRPr lang="es-MX" sz="2000" dirty="0">
              <a:latin typeface="Century Gothic" pitchFamily="34" charset="0"/>
            </a:endParaRPr>
          </a:p>
        </p:txBody>
      </p:sp>
      <p:sp>
        <p:nvSpPr>
          <p:cNvPr id="5" name="4 Rectángulo"/>
          <p:cNvSpPr/>
          <p:nvPr/>
        </p:nvSpPr>
        <p:spPr>
          <a:xfrm>
            <a:off x="480607" y="4725144"/>
            <a:ext cx="5681129" cy="1728192"/>
          </a:xfrm>
          <a:prstGeom prst="rect">
            <a:avLst/>
          </a:prstGeom>
          <a:solidFill>
            <a:schemeClr val="bg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smtClean="0">
                <a:latin typeface="Century Gothic" pitchFamily="34" charset="0"/>
              </a:rPr>
              <a:t>IR &gt; 1 el proyecto se acepta porque los beneficios que genera son superiores al costo.</a:t>
            </a:r>
          </a:p>
          <a:p>
            <a:pPr algn="just"/>
            <a:r>
              <a:rPr lang="es-MX" dirty="0" smtClean="0">
                <a:solidFill>
                  <a:schemeClr val="bg1"/>
                </a:solidFill>
                <a:latin typeface="Century Gothic" pitchFamily="34" charset="0"/>
              </a:rPr>
              <a:t>IR &lt; 1 el proyecto debe de rechazarse</a:t>
            </a:r>
          </a:p>
          <a:p>
            <a:pPr algn="just"/>
            <a:r>
              <a:rPr lang="es-MX" dirty="0" smtClean="0">
                <a:solidFill>
                  <a:schemeClr val="bg1"/>
                </a:solidFill>
                <a:latin typeface="Century Gothic" pitchFamily="34" charset="0"/>
              </a:rPr>
              <a:t>IR = 1 es indiferente.</a:t>
            </a:r>
            <a:endParaRPr lang="es-MX" dirty="0">
              <a:solidFill>
                <a:schemeClr val="bg1"/>
              </a:solidFill>
              <a:latin typeface="Century Gothic" pitchFamily="34" charset="0"/>
            </a:endParaRPr>
          </a:p>
        </p:txBody>
      </p:sp>
    </p:spTree>
    <p:extLst>
      <p:ext uri="{BB962C8B-B14F-4D97-AF65-F5344CB8AC3E}">
        <p14:creationId xmlns:p14="http://schemas.microsoft.com/office/powerpoint/2010/main" val="14536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666</Words>
  <Application>Microsoft Office PowerPoint</Application>
  <PresentationFormat>Presentación en pantalla (4:3)</PresentationFormat>
  <Paragraphs>47</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Century Gothic</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PERSONAL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Figue</dc:creator>
  <cp:lastModifiedBy>VERONICA AGUSTIN</cp:lastModifiedBy>
  <cp:revision>17</cp:revision>
  <dcterms:created xsi:type="dcterms:W3CDTF">2017-06-06T01:16:24Z</dcterms:created>
  <dcterms:modified xsi:type="dcterms:W3CDTF">2017-06-07T17:30:06Z</dcterms:modified>
</cp:coreProperties>
</file>