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89" r:id="rId2"/>
    <p:sldId id="256" r:id="rId3"/>
    <p:sldId id="257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0" r:id="rId23"/>
    <p:sldId id="261" r:id="rId24"/>
    <p:sldId id="262" r:id="rId25"/>
    <p:sldId id="288" r:id="rId26"/>
    <p:sldId id="263" r:id="rId27"/>
    <p:sldId id="264" r:id="rId28"/>
    <p:sldId id="265" r:id="rId29"/>
    <p:sldId id="266" r:id="rId30"/>
    <p:sldId id="267" r:id="rId31"/>
    <p:sldId id="268" r:id="rId32"/>
    <p:sldId id="270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2CC9-B204-4754-BE87-60EE8B332EA9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1E1DD-3DE4-4CC6-9E8A-070C901088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29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3A4103-80C8-421E-8B4A-AC90CFD0E18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B300EA-6450-4085-9845-6CE7E0734308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Materiales Semiconductores</a:t>
            </a:r>
            <a:endParaRPr lang="es-MX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4149080"/>
            <a:ext cx="4229930" cy="21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s-MX" dirty="0"/>
              <a:t>Materiales semiconductores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principio de los 70’s, se descubrió un semiconductor capaz de satisfacer las necesidades de altas velocidades.</a:t>
            </a:r>
          </a:p>
          <a:p>
            <a:r>
              <a:rPr lang="es-ES" dirty="0" smtClean="0"/>
              <a:t>Se descubrió el primer transistor de arseniuro de galio (</a:t>
            </a:r>
            <a:r>
              <a:rPr lang="es-ES" dirty="0" err="1" smtClean="0"/>
              <a:t>GaAs</a:t>
            </a:r>
            <a:r>
              <a:rPr lang="es-ES" dirty="0" smtClean="0"/>
              <a:t>), que opera a velocidades hasta 5 veces las del Si.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GaAs</a:t>
            </a:r>
            <a:r>
              <a:rPr lang="es-ES" dirty="0" smtClean="0"/>
              <a:t> en la actualidad se utiliza de manera constante como material base para nuevos diseños de circuitos integrados a gran escala (VLSI, por sus siglas en ingles) de alta velocidad.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6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semiconductores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 embargo en la actualidad se continúan fabricando dispositivos de Ge y Si para un numero limitado de aplicaciones.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34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 átomo se compone de tres partículas básicas: electrón, protón y neutrón.</a:t>
            </a:r>
          </a:p>
          <a:p>
            <a:r>
              <a:rPr lang="es-ES" dirty="0" smtClean="0"/>
              <a:t>Los protones y neutrones forman un núcleo mientras que los electrones aparecen en sus órbitas fijas alrededor de este. 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861048"/>
            <a:ext cx="4932040" cy="26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60" y="1935163"/>
            <a:ext cx="4928752" cy="4734197"/>
          </a:xfrm>
        </p:spPr>
      </p:pic>
    </p:spTree>
    <p:extLst>
      <p:ext uri="{BB962C8B-B14F-4D97-AF65-F5344CB8AC3E}">
        <p14:creationId xmlns:p14="http://schemas.microsoft.com/office/powerpoint/2010/main" val="159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Silicio  tiene 14 electrones en  órbita, el Germanio 32, El Galio 31 y el arsénico 33.</a:t>
            </a:r>
          </a:p>
          <a:p>
            <a:r>
              <a:rPr lang="es-ES" dirty="0" smtClean="0"/>
              <a:t>Mientras que l Silicio y el Galio tienen solo 4 electrones en su ultimo nivel de energía, a estos electrones  se les conoce como electrones de valencia.</a:t>
            </a:r>
          </a:p>
          <a:p>
            <a:r>
              <a:rPr lang="es-ES" dirty="0" smtClean="0"/>
              <a:t>El galio tiene 3 electrones de valencia y el arsénico 5.</a:t>
            </a:r>
          </a:p>
          <a:p>
            <a:r>
              <a:rPr lang="es-ES" dirty="0" smtClean="0"/>
              <a:t>Los átomos de tres electrones de valencia se llaman trivalentes, los de cuatro tetravalentes y los de cinco pentavalentes.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termino Valencia se utiliza para indicar que el potencial de </a:t>
            </a:r>
            <a:r>
              <a:rPr lang="es-ES" dirty="0" err="1" smtClean="0"/>
              <a:t>ionizacion</a:t>
            </a:r>
            <a:r>
              <a:rPr lang="es-ES" dirty="0" smtClean="0"/>
              <a:t> requerido para remover </a:t>
            </a:r>
            <a:r>
              <a:rPr lang="es-ES" dirty="0" err="1" smtClean="0"/>
              <a:t>cualquera</a:t>
            </a:r>
            <a:r>
              <a:rPr lang="es-ES" dirty="0" smtClean="0"/>
              <a:t> de esos electrones de su estructura es significativamente más bajo que para cualquier otro electrón en la estructura.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un cristal de silicio o germanio puros, los cuatro electrones de valencia de un átomo forman un arreglo de enlace con cuatro átomos adyacentes.</a:t>
            </a:r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enlace de átomos, reforzado por compartir electrones se llama enlace covalente.</a:t>
            </a:r>
          </a:p>
          <a:p>
            <a:endParaRPr lang="es-ES" dirty="0"/>
          </a:p>
          <a:p>
            <a:r>
              <a:rPr lang="es-ES" dirty="0" smtClean="0"/>
              <a:t>Como el </a:t>
            </a:r>
            <a:r>
              <a:rPr lang="es-ES" dirty="0" err="1" smtClean="0"/>
              <a:t>GaAS</a:t>
            </a:r>
            <a:r>
              <a:rPr lang="es-ES" dirty="0" smtClean="0"/>
              <a:t> es un semiconductor compuesto, existe la compartición de dos átomos diferentes. Cada átomo esta rodeado por átomos del tipo complementario.</a:t>
            </a:r>
          </a:p>
          <a:p>
            <a:r>
              <a:rPr lang="es-ES" dirty="0" smtClean="0"/>
              <a:t>El átomo de As aporta cinco electrones mientras que el átomo de Ga aporta tres.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25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8" y="1935163"/>
            <a:ext cx="4742432" cy="4683884"/>
          </a:xfrm>
        </p:spPr>
      </p:pic>
    </p:spTree>
    <p:extLst>
      <p:ext uri="{BB962C8B-B14F-4D97-AF65-F5344CB8AC3E}">
        <p14:creationId xmlns:p14="http://schemas.microsoft.com/office/powerpoint/2010/main" val="13282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termino </a:t>
            </a:r>
            <a:r>
              <a:rPr lang="es-ES" dirty="0" err="1" smtClean="0"/>
              <a:t>electron</a:t>
            </a:r>
            <a:r>
              <a:rPr lang="es-ES" dirty="0" smtClean="0"/>
              <a:t> libre se aplica a </a:t>
            </a:r>
            <a:r>
              <a:rPr lang="es-ES" dirty="0" err="1" smtClean="0"/>
              <a:t>cualquer</a:t>
            </a:r>
            <a:r>
              <a:rPr lang="es-ES" dirty="0" smtClean="0"/>
              <a:t> electrón que se haya separado de la estructura entrelazada fija, siendo muy sensible a cualquier campo eléctrico aplicado ya sea como alguna fuente de voltaje o cualquier diferencia de potencial.</a:t>
            </a:r>
          </a:p>
          <a:p>
            <a:endParaRPr lang="es-ES" dirty="0" smtClean="0"/>
          </a:p>
          <a:p>
            <a:r>
              <a:rPr lang="es-ES" dirty="0" smtClean="0"/>
              <a:t>El término intrínseco se aplica a cualquier material semiconductor que haya sido cuidadosamente refinado para reducir el número de impurezas a un nivel muy bajo.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Semiconductores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MX" dirty="0" smtClean="0"/>
              <a:t>Los materiales electrónicos se pueden dividir en tres grandes grupos:</a:t>
            </a:r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Aislantes.</a:t>
            </a:r>
          </a:p>
          <a:p>
            <a:pPr algn="just"/>
            <a:r>
              <a:rPr lang="es-MX" dirty="0" smtClean="0"/>
              <a:t>Conductores.</a:t>
            </a:r>
          </a:p>
          <a:p>
            <a:pPr algn="just"/>
            <a:r>
              <a:rPr lang="es-MX" dirty="0" smtClean="0"/>
              <a:t>Semiconductores.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electrones libres presentes en un material debido a causas externas se conoce como portadores </a:t>
            </a:r>
            <a:r>
              <a:rPr lang="es-ES" dirty="0" err="1" smtClean="0"/>
              <a:t>intrísecos</a:t>
            </a:r>
            <a:r>
              <a:rPr lang="es-ES" dirty="0" smtClean="0"/>
              <a:t>. 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51192"/>
              </p:ext>
            </p:extLst>
          </p:nvPr>
        </p:nvGraphicFramePr>
        <p:xfrm>
          <a:off x="1259632" y="3356992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Semiconductor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Portadores intrínsecos</a:t>
                      </a:r>
                    </a:p>
                    <a:p>
                      <a:r>
                        <a:rPr lang="es-ES" dirty="0" smtClean="0"/>
                        <a:t>(por centímetro</a:t>
                      </a:r>
                      <a:r>
                        <a:rPr lang="es-ES" baseline="0" dirty="0" smtClean="0"/>
                        <a:t> cúbico)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GaAs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1.7 x</a:t>
                      </a:r>
                      <a:r>
                        <a:rPr lang="es-ES" baseline="0" dirty="0" smtClean="0"/>
                        <a:t> 10 </a:t>
                      </a:r>
                      <a:r>
                        <a:rPr lang="es-ES" baseline="30000" dirty="0" smtClean="0"/>
                        <a:t>6</a:t>
                      </a:r>
                      <a:endParaRPr lang="es-MX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1.5 x</a:t>
                      </a:r>
                      <a:r>
                        <a:rPr lang="es-ES" baseline="0" dirty="0" smtClean="0"/>
                        <a:t> 10</a:t>
                      </a:r>
                      <a:r>
                        <a:rPr lang="es-ES" baseline="30000" dirty="0" smtClean="0"/>
                        <a:t>10</a:t>
                      </a:r>
                      <a:endParaRPr lang="es-MX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2.5 x</a:t>
                      </a:r>
                      <a:r>
                        <a:rPr lang="es-ES" baseline="0" dirty="0" smtClean="0"/>
                        <a:t> 10</a:t>
                      </a:r>
                      <a:r>
                        <a:rPr lang="es-ES" baseline="30000" dirty="0" smtClean="0"/>
                        <a:t>10</a:t>
                      </a:r>
                      <a:endParaRPr lang="es-MX" baseline="30000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movilidad relativa (</a:t>
            </a:r>
            <a:r>
              <a:rPr lang="es-ES" sz="3600" dirty="0" err="1" smtClean="0">
                <a:latin typeface="Symbol" pitchFamily="18" charset="2"/>
              </a:rPr>
              <a:t>m</a:t>
            </a:r>
            <a:r>
              <a:rPr lang="es-ES" dirty="0" err="1" smtClean="0"/>
              <a:t>n</a:t>
            </a:r>
            <a:r>
              <a:rPr lang="es-ES" dirty="0" smtClean="0"/>
              <a:t>) es la capacidad de los electrones libres de moverse por todo el material.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Enlace Covalente y Materiales Intrínsecos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1247"/>
              </p:ext>
            </p:extLst>
          </p:nvPr>
        </p:nvGraphicFramePr>
        <p:xfrm>
          <a:off x="1259632" y="3356992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Semiconductor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Movilidad Relativa</a:t>
                      </a:r>
                      <a:r>
                        <a:rPr lang="es-ES" baseline="0" dirty="0" smtClean="0"/>
                        <a:t>  </a:t>
                      </a:r>
                      <a:r>
                        <a:rPr lang="es-ES" dirty="0" smtClean="0"/>
                        <a:t>(</a:t>
                      </a:r>
                      <a:r>
                        <a:rPr lang="es-ES" sz="240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s-ES" dirty="0" err="1" smtClean="0"/>
                        <a:t>n</a:t>
                      </a:r>
                      <a:r>
                        <a:rPr lang="es-ES" dirty="0" smtClean="0"/>
                        <a:t>) </a:t>
                      </a:r>
                    </a:p>
                    <a:p>
                      <a:r>
                        <a:rPr lang="es-ES" dirty="0" smtClean="0"/>
                        <a:t>(cm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dirty="0" smtClean="0"/>
                        <a:t> / V s</a:t>
                      </a:r>
                      <a:r>
                        <a:rPr lang="es-ES" baseline="0" dirty="0" smtClean="0"/>
                        <a:t>)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Si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1500</a:t>
                      </a:r>
                      <a:endParaRPr lang="es-MX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3900</a:t>
                      </a:r>
                      <a:endParaRPr lang="es-MX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GaAs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8500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0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Un material semiconductor como el silicio en su forma cristalina tiene sus cuatro electrones de valencia entrelazadas con los átomos adyacentes.</a:t>
            </a:r>
          </a:p>
          <a:p>
            <a:endParaRPr lang="es-MX" sz="2400" dirty="0" smtClean="0"/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7" name="6 Imagen" descr="Si 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3071810"/>
            <a:ext cx="356235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A muy bajas temperaturas el silicio se comporta como un </a:t>
            </a:r>
            <a:r>
              <a:rPr lang="es-MX" sz="2400" dirty="0" smtClean="0"/>
              <a:t>aislante, </a:t>
            </a:r>
            <a:r>
              <a:rPr lang="es-MX" sz="2400" dirty="0" smtClean="0"/>
              <a:t>ya que no hay electrones libres que puedan conducir corriente eléctrica. Sin embargo, a temperatura ambiente, por la agitación térmica, algunos electrones serán separados de su posición dentro de la red cristalina, quedando libres y dejando en su lugar un "hueco" con carga positiva. Si a través del cristal se aplica un campo eléctrico circulará una pequeña corriente eléctrica debido al movimiento de electrones libres y de huecos.</a:t>
            </a:r>
            <a:endParaRPr lang="es-MX" sz="24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2"/>
            <a:ext cx="8339166" cy="4525963"/>
          </a:xfrm>
        </p:spPr>
        <p:txBody>
          <a:bodyPr>
            <a:normAutofit/>
          </a:bodyPr>
          <a:lstStyle/>
          <a:p>
            <a:pPr algn="just"/>
            <a:endParaRPr lang="es-MX" sz="2500" dirty="0" smtClean="0"/>
          </a:p>
          <a:p>
            <a:pPr algn="just"/>
            <a:endParaRPr lang="es-MX" sz="2500" dirty="0"/>
          </a:p>
          <a:p>
            <a:pPr algn="just"/>
            <a:r>
              <a:rPr lang="es-MX" sz="2500" dirty="0" smtClean="0"/>
              <a:t>Para aumentar en forma controlada la conductividad de un semiconductor, durante la formación del semiconductor puro se introduce una pequeña cantidad de átomos "contaminantes" (dopado) con tres o con cinco electrones de valencia en lugar de sólo cuatro.</a:t>
            </a:r>
          </a:p>
          <a:p>
            <a:pPr algn="just"/>
            <a:r>
              <a:rPr lang="es-MX" sz="2500" dirty="0" smtClean="0"/>
              <a:t> Un material semiconductor que ha sido sometido al proceso de dopado se conoce como material extrínseco. </a:t>
            </a:r>
            <a:endParaRPr lang="es-MX" sz="25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z="2800" dirty="0" smtClean="0"/>
          </a:p>
          <a:p>
            <a:r>
              <a:rPr lang="es-MX" sz="2800" dirty="0" smtClean="0"/>
              <a:t>La </a:t>
            </a:r>
            <a:r>
              <a:rPr lang="es-MX" sz="2800" dirty="0"/>
              <a:t>introducción de átomos contaminantes con tres electrones de valencia como por ejemplo el bario (Ba), el galio (Ga) o el indio (In), da lugar a una estructura cristalina imperfecta en la cual han quedado "huecos positivos" que aumentan la conductividad del material. Este tipo de materiales se conocen como </a:t>
            </a:r>
            <a:r>
              <a:rPr lang="es-MX" sz="2800" i="1" dirty="0"/>
              <a:t>semiconductores tipo P</a:t>
            </a:r>
            <a:endParaRPr lang="es-MX" sz="2800" dirty="0"/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8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i i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6050" y="2586831"/>
            <a:ext cx="3771900" cy="3086100"/>
          </a:xfr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La introducción de átomos contaminantes con cinco electrones de valencia, como por ejemplo el fósforo (P), el arsénico (As), el bismuto (B) o el antimonio (Sb), da origen a una estructura cristalina imperfecta en la cual han quedado electrones en exceso qué incrementan la conductividad del material. Estos materiales contaminados con átomos con cinco electrones de valencia son llamados </a:t>
            </a:r>
            <a:r>
              <a:rPr lang="es-MX" sz="2400" i="1" dirty="0" smtClean="0"/>
              <a:t>semiconductores tipo N.</a:t>
            </a:r>
            <a:endParaRPr lang="es-MX" sz="2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i A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5562" y="2620169"/>
            <a:ext cx="3952875" cy="3019425"/>
          </a:xfr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Extrínsecos 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semiconductores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Cuando un trozo de material semiconductor tipo P y uno tipo N se unen tenemos una "unión P-N que es también conocida como </a:t>
            </a:r>
            <a:r>
              <a:rPr lang="es-MX" i="1" dirty="0" smtClean="0"/>
              <a:t>diodo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3 Imagen" descr="Diod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429000"/>
            <a:ext cx="3257550" cy="2257425"/>
          </a:xfrm>
          <a:prstGeom prst="rect">
            <a:avLst/>
          </a:prstGeom>
        </p:spPr>
      </p:pic>
      <p:pic>
        <p:nvPicPr>
          <p:cNvPr id="5" name="4 Imagen" descr="Diodo di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357562"/>
            <a:ext cx="347662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resistividad </a:t>
            </a:r>
            <a:r>
              <a:rPr lang="es-MX" sz="5400" cap="none" dirty="0" smtClean="0">
                <a:latin typeface="Symbol" pitchFamily="18" charset="2"/>
                <a:cs typeface="Aharoni" pitchFamily="2" charset="-79"/>
              </a:rPr>
              <a:t>r</a:t>
            </a:r>
            <a:endParaRPr lang="es-MX" sz="5400" dirty="0">
              <a:latin typeface="Symbol" pitchFamily="18" charset="2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el parámetro para distinguir entre este tipo de materiales, su unidad es el </a:t>
            </a:r>
            <a:r>
              <a:rPr lang="es-MX" dirty="0" err="1" smtClean="0">
                <a:latin typeface="Symbol" pitchFamily="18" charset="2"/>
              </a:rPr>
              <a:t>W</a:t>
            </a:r>
            <a:r>
              <a:rPr lang="es-MX" dirty="0" err="1" smtClean="0"/>
              <a:t>cm.</a:t>
            </a:r>
            <a:endParaRPr lang="es-MX" dirty="0" smtClean="0"/>
          </a:p>
          <a:p>
            <a:pPr algn="just"/>
            <a:r>
              <a:rPr lang="es-MX" dirty="0" smtClean="0"/>
              <a:t>Los aislantes tienen resistividades mayores a 10 </a:t>
            </a:r>
            <a:r>
              <a:rPr lang="es-MX" baseline="30000" dirty="0" smtClean="0"/>
              <a:t>5</a:t>
            </a:r>
            <a:r>
              <a:rPr lang="es-MX" dirty="0" smtClean="0"/>
              <a:t> </a:t>
            </a:r>
            <a:r>
              <a:rPr lang="es-MX" dirty="0" err="1" smtClean="0">
                <a:latin typeface="Symbol" pitchFamily="18" charset="2"/>
              </a:rPr>
              <a:t>W</a:t>
            </a:r>
            <a:r>
              <a:rPr lang="es-MX" dirty="0" err="1" smtClean="0"/>
              <a:t>cm.</a:t>
            </a:r>
            <a:r>
              <a:rPr lang="es-MX" dirty="0" smtClean="0"/>
              <a:t> ( El diamante tiene 10 </a:t>
            </a:r>
            <a:r>
              <a:rPr lang="es-MX" baseline="30000" dirty="0" smtClean="0"/>
              <a:t>16</a:t>
            </a:r>
            <a:r>
              <a:rPr lang="es-MX" dirty="0" smtClean="0"/>
              <a:t> </a:t>
            </a:r>
            <a:r>
              <a:rPr lang="es-MX" dirty="0" err="1" smtClean="0">
                <a:latin typeface="Symbol" pitchFamily="18" charset="2"/>
              </a:rPr>
              <a:t>W</a:t>
            </a:r>
            <a:r>
              <a:rPr lang="es-MX" dirty="0" err="1" smtClean="0"/>
              <a:t>cm</a:t>
            </a:r>
            <a:r>
              <a:rPr lang="es-MX" dirty="0" smtClean="0"/>
              <a:t> por lo que se considera uno del los aislantes de mas alta calidad).</a:t>
            </a:r>
          </a:p>
          <a:p>
            <a:pPr algn="just"/>
            <a:r>
              <a:rPr lang="es-MX" dirty="0" smtClean="0"/>
              <a:t>Los conductores están por debajo de 10 </a:t>
            </a:r>
            <a:r>
              <a:rPr lang="es-MX" baseline="30000" dirty="0" smtClean="0"/>
              <a:t>-3</a:t>
            </a:r>
            <a:r>
              <a:rPr lang="es-MX" dirty="0" smtClean="0"/>
              <a:t> </a:t>
            </a:r>
            <a:r>
              <a:rPr lang="es-MX" dirty="0" err="1" smtClean="0">
                <a:latin typeface="Symbol" pitchFamily="18" charset="2"/>
              </a:rPr>
              <a:t>W</a:t>
            </a:r>
            <a:r>
              <a:rPr lang="es-MX" dirty="0" err="1" smtClean="0"/>
              <a:t>cm</a:t>
            </a:r>
            <a:r>
              <a:rPr lang="es-MX" dirty="0" smtClean="0"/>
              <a:t> (como el cobre que tiene 3 x 10 </a:t>
            </a:r>
            <a:r>
              <a:rPr lang="es-MX" baseline="30000" dirty="0" smtClean="0"/>
              <a:t>-6</a:t>
            </a:r>
            <a:r>
              <a:rPr lang="es-MX" dirty="0" smtClean="0"/>
              <a:t> </a:t>
            </a:r>
            <a:r>
              <a:rPr lang="es-MX" dirty="0" err="1" smtClean="0">
                <a:latin typeface="Symbol" pitchFamily="18" charset="2"/>
              </a:rPr>
              <a:t>W</a:t>
            </a:r>
            <a:r>
              <a:rPr lang="es-MX" dirty="0" err="1" smtClean="0"/>
              <a:t>cm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semiconductores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Transistor Bipolar.</a:t>
            </a:r>
          </a:p>
          <a:p>
            <a:endParaRPr lang="es-MX" dirty="0"/>
          </a:p>
        </p:txBody>
      </p:sp>
      <p:pic>
        <p:nvPicPr>
          <p:cNvPr id="6" name="5 Imagen" descr="TR bj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2643182"/>
            <a:ext cx="4080530" cy="3238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semiconductores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Tiristor</a:t>
            </a:r>
            <a:endParaRPr lang="es-MX" dirty="0"/>
          </a:p>
        </p:txBody>
      </p:sp>
      <p:pic>
        <p:nvPicPr>
          <p:cNvPr id="5" name="4 Imagen" descr="Tria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428868"/>
            <a:ext cx="2247900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semiconductores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JFET.</a:t>
            </a:r>
            <a:endParaRPr lang="es-MX" dirty="0"/>
          </a:p>
        </p:txBody>
      </p:sp>
      <p:pic>
        <p:nvPicPr>
          <p:cNvPr id="4" name="3 Imagen" descr="Jf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428868"/>
            <a:ext cx="5848189" cy="335758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Materiales semiconductores</a:t>
            </a:r>
            <a:r>
              <a:rPr lang="es-ES" dirty="0" smtClean="0"/>
              <a:t>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una clase especial de elementos cuya conductividad se encuentra entre la de un buen conductor y un aislante. </a:t>
            </a:r>
            <a:endParaRPr lang="es-MX" dirty="0"/>
          </a:p>
          <a:p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56992"/>
            <a:ext cx="3533378" cy="29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MX" dirty="0" smtClean="0"/>
              <a:t>Materiales semiconductores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Ocupan la gama completa de resistividad entre las fronteras de los aislantes y los conductores; además, la resistividad se puede controlar agregando varios átomos de impurezas al cristal semiconductor.</a:t>
            </a:r>
            <a:endParaRPr lang="es-MX" sz="2400" dirty="0"/>
          </a:p>
        </p:txBody>
      </p:sp>
      <p:pic>
        <p:nvPicPr>
          <p:cNvPr id="4" name="3 Imagen" descr="Escanear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06500"/>
            <a:ext cx="3286148" cy="346966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57" y="3372329"/>
            <a:ext cx="2866885" cy="3485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su estructura, los semiconductores pueden ser de dos clases: de un solo cristal y compuesto.</a:t>
            </a:r>
            <a:endParaRPr lang="es-MX" dirty="0"/>
          </a:p>
          <a:p>
            <a:r>
              <a:rPr lang="es-ES" dirty="0"/>
              <a:t>De un solo cristal como el Germanio (Ge), el Silicio (Si)</a:t>
            </a:r>
            <a:endParaRPr lang="es-MX" dirty="0"/>
          </a:p>
          <a:p>
            <a:r>
              <a:rPr lang="es-ES" dirty="0"/>
              <a:t>De Cristal Compuesto como el Arseniuro de galio (</a:t>
            </a:r>
            <a:r>
              <a:rPr lang="es-ES" dirty="0" err="1"/>
              <a:t>GaAs</a:t>
            </a:r>
            <a:r>
              <a:rPr lang="es-ES" dirty="0"/>
              <a:t>), el Sulfuro de Cadmio (</a:t>
            </a:r>
            <a:r>
              <a:rPr lang="es-ES" dirty="0" err="1"/>
              <a:t>CdS</a:t>
            </a:r>
            <a:r>
              <a:rPr lang="es-ES" dirty="0"/>
              <a:t>), el Nitruro de Galio (</a:t>
            </a:r>
            <a:r>
              <a:rPr lang="es-ES" dirty="0" err="1"/>
              <a:t>GaN</a:t>
            </a:r>
            <a:r>
              <a:rPr lang="es-ES" dirty="0"/>
              <a:t>) y el Fosfuro de Galio y Arsénico (</a:t>
            </a:r>
            <a:r>
              <a:rPr lang="es-ES" dirty="0" err="1"/>
              <a:t>GaAsP</a:t>
            </a:r>
            <a:r>
              <a:rPr lang="es-ES" dirty="0"/>
              <a:t>)</a:t>
            </a:r>
            <a:endParaRPr lang="es-MX" dirty="0"/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Materiales semiconductores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1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semiconductores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principales semiconductores que más se emplean en la construcción de dispositivos electrónicos son el Germanio, el Silicio y el Arseniuro de galio.</a:t>
            </a:r>
            <a:endParaRPr lang="es-MX" dirty="0"/>
          </a:p>
          <a:p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29430"/>
            <a:ext cx="4791050" cy="36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semiconductores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primer material utilizado como semiconductor fue el germanio, era utilizado por que era relativamente fácil de encontrar y en grandes cantidades y con niveles altos de pureza.</a:t>
            </a:r>
          </a:p>
          <a:p>
            <a:r>
              <a:rPr lang="es-ES" dirty="0" smtClean="0"/>
              <a:t>Sin embargo se descubrió que los diodos y transistores de Ge eran poco fiables a los cambios de temperatura.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05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 semiconductores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Posteriormente se opto por el uso del silicio como semiconductor ya que es menos susceptible a los cambios de temperatura y es uno de los elementos mas abundantes de la Tierra.</a:t>
            </a:r>
          </a:p>
          <a:p>
            <a:r>
              <a:rPr lang="es-ES" dirty="0" smtClean="0"/>
              <a:t>El inconveniente principal del Si es la velocidad de respuesta, ya que las computadoras funciona a velocidades cada vez más altas, se requería un material que satisficiera esta necesidad.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7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1258</Words>
  <Application>Microsoft Office PowerPoint</Application>
  <PresentationFormat>Presentación en pantalla (4:3)</PresentationFormat>
  <Paragraphs>103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Flujo</vt:lpstr>
      <vt:lpstr>Materiales Semiconductores</vt:lpstr>
      <vt:lpstr>Semiconductores</vt:lpstr>
      <vt:lpstr>La resistividad r</vt:lpstr>
      <vt:lpstr>Materiales semiconductores.</vt:lpstr>
      <vt:lpstr>Materiales semiconductores</vt:lpstr>
      <vt:lpstr>Materiales semiconductores</vt:lpstr>
      <vt:lpstr>Materiales semiconductores</vt:lpstr>
      <vt:lpstr>Materiales semiconductores</vt:lpstr>
      <vt:lpstr>Materiales semiconductores</vt:lpstr>
      <vt:lpstr>Materiales semiconductores</vt:lpstr>
      <vt:lpstr>Materiales semiconductores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Enlace Covalente y Materiales Intrínsecos</vt:lpstr>
      <vt:lpstr>Materiales Extrínsecos  </vt:lpstr>
      <vt:lpstr>Materiales Extrínsecos  </vt:lpstr>
      <vt:lpstr>Materiales Extrínsecos  </vt:lpstr>
      <vt:lpstr>Materiales Extrínsecos  </vt:lpstr>
      <vt:lpstr>Materiales Extrínsecos  </vt:lpstr>
      <vt:lpstr>Materiales Extrínsecos  </vt:lpstr>
      <vt:lpstr>Materiales Extrínsecos  </vt:lpstr>
      <vt:lpstr>Los semiconductores</vt:lpstr>
      <vt:lpstr>Los semiconductores</vt:lpstr>
      <vt:lpstr>Los semiconductores</vt:lpstr>
      <vt:lpstr>Los semiconductores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Semiconductores</dc:title>
  <dc:creator>Sercan</dc:creator>
  <cp:lastModifiedBy>Scancino</cp:lastModifiedBy>
  <cp:revision>35</cp:revision>
  <dcterms:created xsi:type="dcterms:W3CDTF">2011-01-25T15:31:14Z</dcterms:created>
  <dcterms:modified xsi:type="dcterms:W3CDTF">2014-01-21T20:39:15Z</dcterms:modified>
</cp:coreProperties>
</file>