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38"/>
  </p:notesMasterIdLst>
  <p:sldIdLst>
    <p:sldId id="256" r:id="rId5"/>
    <p:sldId id="257" r:id="rId6"/>
    <p:sldId id="259" r:id="rId7"/>
    <p:sldId id="261" r:id="rId8"/>
    <p:sldId id="272" r:id="rId9"/>
    <p:sldId id="292" r:id="rId10"/>
    <p:sldId id="294" r:id="rId11"/>
    <p:sldId id="302" r:id="rId12"/>
    <p:sldId id="295" r:id="rId13"/>
    <p:sldId id="296" r:id="rId14"/>
    <p:sldId id="297" r:id="rId15"/>
    <p:sldId id="298" r:id="rId16"/>
    <p:sldId id="299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20" r:id="rId28"/>
    <p:sldId id="300" r:id="rId29"/>
    <p:sldId id="301" r:id="rId30"/>
    <p:sldId id="316" r:id="rId31"/>
    <p:sldId id="317" r:id="rId32"/>
    <p:sldId id="319" r:id="rId33"/>
    <p:sldId id="318" r:id="rId34"/>
    <p:sldId id="291" r:id="rId35"/>
    <p:sldId id="313" r:id="rId36"/>
    <p:sldId id="278" r:id="rId3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9"/>
      <p:bold r:id="rId40"/>
      <p:italic r:id="rId41"/>
      <p:boldItalic r:id="rId42"/>
    </p:embeddedFont>
    <p:embeddedFont>
      <p:font typeface="Barlow Light" panose="00000400000000000000" pitchFamily="2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libri Light" panose="020F0302020204030204" pitchFamily="34" charset="0"/>
      <p:regular r:id="rId51"/>
      <p:italic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Raleway Thin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FB7D"/>
    <a:srgbClr val="81F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4647E-D23B-40BC-A897-2FA885547088}" v="9" dt="2023-03-03T13:42:13.219"/>
  </p1510:revLst>
</p1510:revInfo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332" autoAdjust="0"/>
  </p:normalViewPr>
  <p:slideViewPr>
    <p:cSldViewPr snapToGrid="0">
      <p:cViewPr varScale="1">
        <p:scale>
          <a:sx n="114" d="100"/>
          <a:sy n="114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font" Target="fonts/font21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font" Target="fonts/font22.fntdata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053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034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522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409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4627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1743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1058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238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7824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030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1156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8554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066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8205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92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115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537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915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6374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145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0516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g70b9f856d4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6" name="Google Shape;2526;g70b9f856d4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242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296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525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641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21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dynamic-programming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youtube.com/watch?v=prx1psByp7U" TargetMode="External"/><Relationship Id="rId5" Type="http://schemas.openxmlformats.org/officeDocument/2006/relationships/hyperlink" Target="https://www.youtube.com/watch?v=GMzVeWpyTN0&amp;t=111s" TargetMode="External"/><Relationship Id="rId4" Type="http://schemas.openxmlformats.org/officeDocument/2006/relationships/hyperlink" Target="https://www.geeksforgeeks.org/matrix-chain-multiplication-dp-8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Matrix chain multiplication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849843" y="1926329"/>
            <a:ext cx="4598134" cy="13103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Matrix chain multiplication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143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334137"/>
            <a:ext cx="5714716" cy="12566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718168" y="3520874"/>
            <a:ext cx="6668470" cy="14083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c</a:t>
            </a:r>
            <a:r>
              <a:rPr lang="en-US" sz="1800" baseline="-25000" dirty="0"/>
              <a:t>11</a:t>
            </a:r>
            <a:r>
              <a:rPr lang="en-US" sz="1800" dirty="0"/>
              <a:t> =a</a:t>
            </a:r>
            <a:r>
              <a:rPr lang="en-US" sz="1800" baseline="-25000" dirty="0"/>
              <a:t>11</a:t>
            </a:r>
            <a:r>
              <a:rPr lang="en-US" sz="1800" dirty="0"/>
              <a:t> x b</a:t>
            </a:r>
            <a:r>
              <a:rPr lang="en-US" sz="1800" baseline="-25000" dirty="0"/>
              <a:t>11</a:t>
            </a:r>
            <a:r>
              <a:rPr lang="en-US" sz="1800" dirty="0"/>
              <a:t> + a</a:t>
            </a:r>
            <a:r>
              <a:rPr lang="en-US" sz="1800" baseline="-25000" dirty="0"/>
              <a:t>12</a:t>
            </a:r>
            <a:r>
              <a:rPr lang="en-US" sz="1800" dirty="0"/>
              <a:t> x b</a:t>
            </a:r>
            <a:r>
              <a:rPr lang="en-US" sz="1800" baseline="-25000" dirty="0"/>
              <a:t>21</a:t>
            </a:r>
            <a:r>
              <a:rPr lang="en-US" sz="1800" dirty="0"/>
              <a:t> +a</a:t>
            </a:r>
            <a:r>
              <a:rPr lang="en-US" sz="1800" baseline="-25000" dirty="0"/>
              <a:t>13</a:t>
            </a:r>
            <a:r>
              <a:rPr lang="en-US" sz="1800" dirty="0"/>
              <a:t> x b</a:t>
            </a:r>
            <a:r>
              <a:rPr lang="en-US" sz="1800" baseline="-25000" dirty="0"/>
              <a:t>31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Number of multiplication operations needed = 3x3x4= 36</a:t>
            </a:r>
            <a:endParaRPr sz="18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F9D5C241-109B-C5CA-EB47-6C5311B19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262514"/>
              </p:ext>
            </p:extLst>
          </p:nvPr>
        </p:nvGraphicFramePr>
        <p:xfrm>
          <a:off x="718168" y="2029310"/>
          <a:ext cx="1154868" cy="926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956">
                  <a:extLst>
                    <a:ext uri="{9D8B030D-6E8A-4147-A177-3AD203B41FA5}">
                      <a16:colId xmlns:a16="http://schemas.microsoft.com/office/drawing/2014/main" val="2189029443"/>
                    </a:ext>
                  </a:extLst>
                </a:gridCol>
                <a:gridCol w="384956">
                  <a:extLst>
                    <a:ext uri="{9D8B030D-6E8A-4147-A177-3AD203B41FA5}">
                      <a16:colId xmlns:a16="http://schemas.microsoft.com/office/drawing/2014/main" val="2687306306"/>
                    </a:ext>
                  </a:extLst>
                </a:gridCol>
                <a:gridCol w="384956">
                  <a:extLst>
                    <a:ext uri="{9D8B030D-6E8A-4147-A177-3AD203B41FA5}">
                      <a16:colId xmlns:a16="http://schemas.microsoft.com/office/drawing/2014/main" val="1383955938"/>
                    </a:ext>
                  </a:extLst>
                </a:gridCol>
              </a:tblGrid>
              <a:tr h="31244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07499"/>
                  </a:ext>
                </a:extLst>
              </a:tr>
              <a:tr h="28365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163244"/>
                  </a:ext>
                </a:extLst>
              </a:tr>
              <a:tr h="309708"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724979"/>
                  </a:ext>
                </a:extLst>
              </a:tr>
            </a:tbl>
          </a:graphicData>
        </a:graphic>
      </p:graphicFrame>
      <p:sp>
        <p:nvSpPr>
          <p:cNvPr id="20" name="Double Bracket 19">
            <a:extLst>
              <a:ext uri="{FF2B5EF4-FFF2-40B4-BE49-F238E27FC236}">
                <a16:creationId xmlns:a16="http://schemas.microsoft.com/office/drawing/2014/main" id="{7037DEC4-EC5A-B940-6F75-D6770122C6CB}"/>
              </a:ext>
            </a:extLst>
          </p:cNvPr>
          <p:cNvSpPr/>
          <p:nvPr/>
        </p:nvSpPr>
        <p:spPr>
          <a:xfrm>
            <a:off x="718168" y="1960109"/>
            <a:ext cx="1154868" cy="1065357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8065D4FF-DFD1-A72D-F732-A4A305B6F2A7}"/>
              </a:ext>
            </a:extLst>
          </p:cNvPr>
          <p:cNvSpPr/>
          <p:nvPr/>
        </p:nvSpPr>
        <p:spPr>
          <a:xfrm>
            <a:off x="2407498" y="1952888"/>
            <a:ext cx="1633540" cy="1065357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FC819B60-E7DD-8B87-7172-2795C337919E}"/>
              </a:ext>
            </a:extLst>
          </p:cNvPr>
          <p:cNvSpPr/>
          <p:nvPr/>
        </p:nvSpPr>
        <p:spPr>
          <a:xfrm>
            <a:off x="1951801" y="2336297"/>
            <a:ext cx="379295" cy="298538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1D98BDBE-0462-3F2A-2F61-AC6FDFCC91BD}"/>
              </a:ext>
            </a:extLst>
          </p:cNvPr>
          <p:cNvSpPr/>
          <p:nvPr/>
        </p:nvSpPr>
        <p:spPr>
          <a:xfrm>
            <a:off x="4151143" y="2306222"/>
            <a:ext cx="392906" cy="32861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8DFC6F45-BADB-7A96-0A04-3462B7905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723603"/>
              </p:ext>
            </p:extLst>
          </p:nvPr>
        </p:nvGraphicFramePr>
        <p:xfrm>
          <a:off x="2407498" y="2004114"/>
          <a:ext cx="1633540" cy="982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85">
                  <a:extLst>
                    <a:ext uri="{9D8B030D-6E8A-4147-A177-3AD203B41FA5}">
                      <a16:colId xmlns:a16="http://schemas.microsoft.com/office/drawing/2014/main" val="1362935919"/>
                    </a:ext>
                  </a:extLst>
                </a:gridCol>
                <a:gridCol w="408385">
                  <a:extLst>
                    <a:ext uri="{9D8B030D-6E8A-4147-A177-3AD203B41FA5}">
                      <a16:colId xmlns:a16="http://schemas.microsoft.com/office/drawing/2014/main" val="3906555666"/>
                    </a:ext>
                  </a:extLst>
                </a:gridCol>
                <a:gridCol w="408385">
                  <a:extLst>
                    <a:ext uri="{9D8B030D-6E8A-4147-A177-3AD203B41FA5}">
                      <a16:colId xmlns:a16="http://schemas.microsoft.com/office/drawing/2014/main" val="2509265020"/>
                    </a:ext>
                  </a:extLst>
                </a:gridCol>
                <a:gridCol w="408385">
                  <a:extLst>
                    <a:ext uri="{9D8B030D-6E8A-4147-A177-3AD203B41FA5}">
                      <a16:colId xmlns:a16="http://schemas.microsoft.com/office/drawing/2014/main" val="3811714076"/>
                    </a:ext>
                  </a:extLst>
                </a:gridCol>
              </a:tblGrid>
              <a:tr h="32756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90001"/>
                  </a:ext>
                </a:extLst>
              </a:tr>
              <a:tr h="327566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084615"/>
                  </a:ext>
                </a:extLst>
              </a:tr>
              <a:tr h="327566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99945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4C1299C5-EC09-210C-A409-F938F1439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44336"/>
              </p:ext>
            </p:extLst>
          </p:nvPr>
        </p:nvGraphicFramePr>
        <p:xfrm>
          <a:off x="4708868" y="2034646"/>
          <a:ext cx="199072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682">
                  <a:extLst>
                    <a:ext uri="{9D8B030D-6E8A-4147-A177-3AD203B41FA5}">
                      <a16:colId xmlns:a16="http://schemas.microsoft.com/office/drawing/2014/main" val="1900087984"/>
                    </a:ext>
                  </a:extLst>
                </a:gridCol>
                <a:gridCol w="497682">
                  <a:extLst>
                    <a:ext uri="{9D8B030D-6E8A-4147-A177-3AD203B41FA5}">
                      <a16:colId xmlns:a16="http://schemas.microsoft.com/office/drawing/2014/main" val="1231691335"/>
                    </a:ext>
                  </a:extLst>
                </a:gridCol>
                <a:gridCol w="497682">
                  <a:extLst>
                    <a:ext uri="{9D8B030D-6E8A-4147-A177-3AD203B41FA5}">
                      <a16:colId xmlns:a16="http://schemas.microsoft.com/office/drawing/2014/main" val="1947352236"/>
                    </a:ext>
                  </a:extLst>
                </a:gridCol>
                <a:gridCol w="497682">
                  <a:extLst>
                    <a:ext uri="{9D8B030D-6E8A-4147-A177-3AD203B41FA5}">
                      <a16:colId xmlns:a16="http://schemas.microsoft.com/office/drawing/2014/main" val="146882049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798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2019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75273"/>
                  </a:ext>
                </a:extLst>
              </a:tr>
            </a:tbl>
          </a:graphicData>
        </a:graphic>
      </p:graphicFrame>
      <p:sp>
        <p:nvSpPr>
          <p:cNvPr id="28" name="Double Bracket 27">
            <a:extLst>
              <a:ext uri="{FF2B5EF4-FFF2-40B4-BE49-F238E27FC236}">
                <a16:creationId xmlns:a16="http://schemas.microsoft.com/office/drawing/2014/main" id="{1D7B39F3-A2B9-7CB5-61CE-AC5822CE3B8F}"/>
              </a:ext>
            </a:extLst>
          </p:cNvPr>
          <p:cNvSpPr/>
          <p:nvPr/>
        </p:nvSpPr>
        <p:spPr>
          <a:xfrm>
            <a:off x="4668387" y="2041790"/>
            <a:ext cx="2071690" cy="90812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75C93C-BD0C-ABEA-D4F8-0994EFD480B0}"/>
              </a:ext>
            </a:extLst>
          </p:cNvPr>
          <p:cNvSpPr txBox="1"/>
          <p:nvPr/>
        </p:nvSpPr>
        <p:spPr>
          <a:xfrm>
            <a:off x="1008623" y="3060067"/>
            <a:ext cx="528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746158-1C03-B2BF-A43D-A038E817D7FA}"/>
              </a:ext>
            </a:extLst>
          </p:cNvPr>
          <p:cNvSpPr txBox="1"/>
          <p:nvPr/>
        </p:nvSpPr>
        <p:spPr>
          <a:xfrm>
            <a:off x="2959949" y="3094667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21F5C2-D86D-9732-4E7B-4D5E0C3AB34D}"/>
              </a:ext>
            </a:extLst>
          </p:cNvPr>
          <p:cNvSpPr txBox="1"/>
          <p:nvPr/>
        </p:nvSpPr>
        <p:spPr>
          <a:xfrm>
            <a:off x="5439913" y="3094666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8E943B-6386-FE4A-E089-AC4CCD8C090C}"/>
              </a:ext>
            </a:extLst>
          </p:cNvPr>
          <p:cNvSpPr txBox="1"/>
          <p:nvPr/>
        </p:nvSpPr>
        <p:spPr>
          <a:xfrm>
            <a:off x="1143156" y="168693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F5D20-071B-51D9-A5DC-E350093A5D82}"/>
              </a:ext>
            </a:extLst>
          </p:cNvPr>
          <p:cNvSpPr txBox="1"/>
          <p:nvPr/>
        </p:nvSpPr>
        <p:spPr>
          <a:xfrm>
            <a:off x="3010673" y="163470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353622-9B0B-B74F-660B-E57526327470}"/>
              </a:ext>
            </a:extLst>
          </p:cNvPr>
          <p:cNvSpPr txBox="1"/>
          <p:nvPr/>
        </p:nvSpPr>
        <p:spPr>
          <a:xfrm>
            <a:off x="5546977" y="163982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9492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334137"/>
            <a:ext cx="5714716" cy="12566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675305" y="1590779"/>
            <a:ext cx="3796683" cy="33698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100" dirty="0"/>
              <a:t>A</a:t>
            </a:r>
            <a:r>
              <a:rPr lang="en-US" sz="2100" baseline="-25000" dirty="0"/>
              <a:t>4x10</a:t>
            </a:r>
            <a:r>
              <a:rPr lang="en-US" sz="2100" dirty="0"/>
              <a:t> x B</a:t>
            </a:r>
            <a:r>
              <a:rPr lang="en-US" sz="2100" baseline="-25000" dirty="0"/>
              <a:t>10x3</a:t>
            </a:r>
            <a:r>
              <a:rPr lang="en-US" sz="2100" dirty="0"/>
              <a:t> x C</a:t>
            </a:r>
            <a:r>
              <a:rPr lang="en-US" sz="2100" baseline="-25000" dirty="0"/>
              <a:t>3x8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(A x B) x C =4x10x3 + 3x8x4 = 216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 x (B x C) =4x10x8 + 10x3x8=560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1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Google Shape;595;p17">
            <a:extLst>
              <a:ext uri="{FF2B5EF4-FFF2-40B4-BE49-F238E27FC236}">
                <a16:creationId xmlns:a16="http://schemas.microsoft.com/office/drawing/2014/main" id="{0AEA5C88-1429-7D48-50C6-B7F5DCCD0B8D}"/>
              </a:ext>
            </a:extLst>
          </p:cNvPr>
          <p:cNvSpPr txBox="1">
            <a:spLocks/>
          </p:cNvSpPr>
          <p:nvPr/>
        </p:nvSpPr>
        <p:spPr>
          <a:xfrm>
            <a:off x="4828206" y="1590779"/>
            <a:ext cx="3858595" cy="298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lnSpc>
                <a:spcPct val="150000"/>
              </a:lnSpc>
              <a:buFont typeface="Barlow Light"/>
              <a:buNone/>
            </a:pPr>
            <a:r>
              <a:rPr lang="pt-BR" sz="2100" dirty="0"/>
              <a:t>A1 x A2 x A3 x A4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( (A1 A2)  (A3 A4) )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 ( ( A1 (A2 A3) )  A4)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 ( ( ( A1 A2 ) A3)  A4)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 ( A1 ( (A2 A3) A4) )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 ( A1  ( A2 (A3 A4) )  )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70617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29947" y="1667147"/>
            <a:ext cx="4676700" cy="1822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Matrix chain multiplication</a:t>
            </a:r>
            <a:br>
              <a:rPr lang="en-US" dirty="0"/>
            </a:br>
            <a:r>
              <a:rPr lang="en-US" dirty="0"/>
              <a:t>(example)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8574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334137"/>
            <a:ext cx="5714716" cy="9731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600" dirty="0"/>
              <a:t>Matrix chain multiplication</a:t>
            </a:r>
            <a:br>
              <a:rPr lang="en-US" sz="3600" dirty="0"/>
            </a:br>
            <a:r>
              <a:rPr lang="en-US" sz="3600" dirty="0"/>
              <a:t>(example)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69C2A-F813-A4FE-4844-E8AFDFB4402A}"/>
              </a:ext>
            </a:extLst>
          </p:cNvPr>
          <p:cNvSpPr txBox="1"/>
          <p:nvPr/>
        </p:nvSpPr>
        <p:spPr>
          <a:xfrm>
            <a:off x="2390512" y="1432977"/>
            <a:ext cx="4362975" cy="11387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sz="2000" dirty="0">
                <a:latin typeface="Barlow Light"/>
                <a:sym typeface="Barlow Light"/>
              </a:rPr>
              <a:t> </a:t>
            </a:r>
            <a:r>
              <a:rPr lang="en-GB" sz="2400" dirty="0">
                <a:latin typeface="Barlow Light"/>
                <a:sym typeface="Barlow Light"/>
              </a:rPr>
              <a:t>A1  *    A2   *  A3   *    A4    *    A5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sz="1800" dirty="0">
                <a:latin typeface="Barlow Light"/>
                <a:sym typeface="Barlow Light"/>
              </a:rPr>
              <a:t>4x10       10x3        3x12        12x20         20x7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dirty="0">
                <a:latin typeface="Barlow Light"/>
                <a:sym typeface="Barlow Light"/>
              </a:rPr>
              <a:t>P0  P1          P1  P2         P2  P3           P3   P4            P4   P5</a:t>
            </a:r>
          </a:p>
        </p:txBody>
      </p:sp>
      <p:sp>
        <p:nvSpPr>
          <p:cNvPr id="7" name="Google Shape;595;p17">
            <a:extLst>
              <a:ext uri="{FF2B5EF4-FFF2-40B4-BE49-F238E27FC236}">
                <a16:creationId xmlns:a16="http://schemas.microsoft.com/office/drawing/2014/main" id="{2DB5885C-719B-61A2-2614-C896928611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3112" y="3085923"/>
            <a:ext cx="5057776" cy="15005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M[I , j] = M[ I , k] + M[k+1,j] + (Pi * Pk * </a:t>
            </a:r>
            <a:r>
              <a:rPr lang="en-US" dirty="0" err="1"/>
              <a:t>Pj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M[I ,I ] = 0</a:t>
            </a:r>
          </a:p>
          <a:p>
            <a:pPr>
              <a:lnSpc>
                <a:spcPct val="100000"/>
              </a:lnSpc>
            </a:pPr>
            <a:r>
              <a:rPr lang="en-US" dirty="0"/>
              <a:t>If I &gt; j , we can’t multiply </a:t>
            </a:r>
          </a:p>
          <a:p>
            <a:pPr>
              <a:lnSpc>
                <a:spcPct val="100000"/>
              </a:lnSpc>
            </a:pPr>
            <a:r>
              <a:rPr lang="en-US" dirty="0"/>
              <a:t>M[1,5] = M[1,2] + M[3,5] + 4*3*7</a:t>
            </a:r>
          </a:p>
        </p:txBody>
      </p:sp>
    </p:spTree>
    <p:extLst>
      <p:ext uri="{BB962C8B-B14F-4D97-AF65-F5344CB8AC3E}">
        <p14:creationId xmlns:p14="http://schemas.microsoft.com/office/powerpoint/2010/main" val="68982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A3A4BD-BF8A-E4A0-51CC-2A87639A5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633176"/>
              </p:ext>
            </p:extLst>
          </p:nvPr>
        </p:nvGraphicFramePr>
        <p:xfrm>
          <a:off x="305493" y="2438092"/>
          <a:ext cx="3436146" cy="2546352"/>
        </p:xfrm>
        <a:graphic>
          <a:graphicData uri="http://schemas.openxmlformats.org/drawingml/2006/table">
            <a:tbl>
              <a:tblPr firstRow="1" bandRow="1">
                <a:tableStyleId>{11E2214B-EEA6-4F0E-851E-DA328E0D34B4}</a:tableStyleId>
              </a:tblPr>
              <a:tblGrid>
                <a:gridCol w="572691">
                  <a:extLst>
                    <a:ext uri="{9D8B030D-6E8A-4147-A177-3AD203B41FA5}">
                      <a16:colId xmlns:a16="http://schemas.microsoft.com/office/drawing/2014/main" val="1341193858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45750694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634704637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51601906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738308403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2113114634"/>
                    </a:ext>
                  </a:extLst>
                </a:gridCol>
              </a:tblGrid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I\j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885030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66317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37266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83321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246819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33106"/>
                  </a:ext>
                </a:extLst>
              </a:tr>
            </a:tbl>
          </a:graphicData>
        </a:graphic>
      </p:graphicFrame>
      <p:sp>
        <p:nvSpPr>
          <p:cNvPr id="2" name="Left Brace 1">
            <a:extLst>
              <a:ext uri="{FF2B5EF4-FFF2-40B4-BE49-F238E27FC236}">
                <a16:creationId xmlns:a16="http://schemas.microsoft.com/office/drawing/2014/main" id="{A6FA6D1D-9875-0644-7FBF-0E463375D465}"/>
              </a:ext>
            </a:extLst>
          </p:cNvPr>
          <p:cNvSpPr/>
          <p:nvPr/>
        </p:nvSpPr>
        <p:spPr>
          <a:xfrm>
            <a:off x="4572000" y="1178719"/>
            <a:ext cx="163392" cy="9144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90C41-86BE-2E0E-45B5-541CDBBBFE92}"/>
              </a:ext>
            </a:extLst>
          </p:cNvPr>
          <p:cNvSpPr txBox="1"/>
          <p:nvPr/>
        </p:nvSpPr>
        <p:spPr>
          <a:xfrm>
            <a:off x="4725392" y="1251199"/>
            <a:ext cx="4272875" cy="7694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solidFill>
                  <a:schemeClr val="dk1"/>
                </a:solidFill>
                <a:latin typeface="Barlow Light"/>
              </a:rPr>
              <a:t>0     if  I = J</a:t>
            </a:r>
            <a:endParaRPr lang="en-US" sz="1400" dirty="0">
              <a:solidFill>
                <a:schemeClr val="dk1"/>
              </a:solidFill>
              <a:latin typeface="Barlow Light"/>
            </a:endParaRPr>
          </a:p>
          <a:p>
            <a:endParaRPr lang="en-GB" dirty="0">
              <a:cs typeface="Calibri"/>
            </a:endParaRP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I &lt;= k &lt; j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{M[I ,j] = M[ I, k] + M [ k+1,j] + p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I-1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 p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k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 p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j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} </a:t>
            </a:r>
            <a:r>
              <a:rPr lang="en-GB" baseline="-25000" dirty="0">
                <a:cs typeface="Calibri"/>
              </a:rPr>
              <a:t> </a:t>
            </a:r>
            <a:endParaRPr lang="en-GB" strike="sngStrike" baseline="-25000" dirty="0">
              <a:cs typeface="Calibri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467CCD9-588F-D5A1-DBCB-B47991BAB6DF}"/>
              </a:ext>
            </a:extLst>
          </p:cNvPr>
          <p:cNvSpPr/>
          <p:nvPr/>
        </p:nvSpPr>
        <p:spPr>
          <a:xfrm>
            <a:off x="8834875" y="1178718"/>
            <a:ext cx="163392" cy="9144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1CA58-CB9E-96DC-D0D2-49BB64836411}"/>
              </a:ext>
            </a:extLst>
          </p:cNvPr>
          <p:cNvSpPr txBox="1"/>
          <p:nvPr/>
        </p:nvSpPr>
        <p:spPr>
          <a:xfrm>
            <a:off x="3741639" y="1380727"/>
            <a:ext cx="982067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M[</a:t>
            </a:r>
            <a:r>
              <a:rPr lang="en-US" sz="1600" dirty="0" err="1">
                <a:solidFill>
                  <a:schemeClr val="dk1"/>
                </a:solidFill>
                <a:latin typeface="Barlow Light"/>
              </a:rPr>
              <a:t>I,j</a:t>
            </a:r>
            <a:r>
              <a:rPr lang="en-US" sz="1600" dirty="0">
                <a:solidFill>
                  <a:schemeClr val="dk1"/>
                </a:solidFill>
                <a:latin typeface="Barlow Light"/>
              </a:rPr>
              <a:t>] =</a:t>
            </a:r>
          </a:p>
        </p:txBody>
      </p:sp>
      <p:sp>
        <p:nvSpPr>
          <p:cNvPr id="11" name="Google Shape;595;p17">
            <a:extLst>
              <a:ext uri="{FF2B5EF4-FFF2-40B4-BE49-F238E27FC236}">
                <a16:creationId xmlns:a16="http://schemas.microsoft.com/office/drawing/2014/main" id="{7DF7F05D-CAF6-1366-3830-DFA7A82DF1B6}"/>
              </a:ext>
            </a:extLst>
          </p:cNvPr>
          <p:cNvSpPr txBox="1">
            <a:spLocks/>
          </p:cNvSpPr>
          <p:nvPr/>
        </p:nvSpPr>
        <p:spPr>
          <a:xfrm>
            <a:off x="4790430" y="2093119"/>
            <a:ext cx="3858595" cy="298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/>
              <a:t>Step 1: Fill the table for I  = j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2: Fill the table for 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 =1, j=2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 =2, j=3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 =3, j=4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 =4, j=5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35EFC-CF35-86A3-5DFA-40EE5E43E709}"/>
              </a:ext>
            </a:extLst>
          </p:cNvPr>
          <p:cNvSpPr txBox="1"/>
          <p:nvPr/>
        </p:nvSpPr>
        <p:spPr>
          <a:xfrm>
            <a:off x="305493" y="611977"/>
            <a:ext cx="255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Raleway Thin"/>
                <a:sym typeface="Raleway Thin"/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80022-2BD5-8FD6-8393-76FE66BB1514}"/>
              </a:ext>
            </a:extLst>
          </p:cNvPr>
          <p:cNvSpPr txBox="1"/>
          <p:nvPr/>
        </p:nvSpPr>
        <p:spPr>
          <a:xfrm>
            <a:off x="305493" y="1302388"/>
            <a:ext cx="3436146" cy="984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sz="2000" dirty="0">
                <a:latin typeface="Barlow Light"/>
                <a:sym typeface="Barlow Light"/>
              </a:rPr>
              <a:t> </a:t>
            </a:r>
            <a:r>
              <a:rPr lang="en-GB" sz="1800" dirty="0">
                <a:latin typeface="Barlow Light"/>
                <a:sym typeface="Barlow Light"/>
              </a:rPr>
              <a:t>A1  *    A2   *  A3   *    A4    *    A5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dirty="0">
                <a:latin typeface="Barlow Light"/>
                <a:sym typeface="Barlow Light"/>
              </a:rPr>
              <a:t>4x10       10x3        3x12        12x20         20x7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200" dirty="0">
                <a:latin typeface="Barlow Light"/>
                <a:sym typeface="Barlow Light"/>
              </a:rPr>
              <a:t> </a:t>
            </a:r>
            <a:r>
              <a:rPr lang="en-GB" sz="1100" dirty="0">
                <a:latin typeface="Barlow Light"/>
                <a:sym typeface="Barlow Light"/>
              </a:rPr>
              <a:t>P0  P1         </a:t>
            </a:r>
            <a:r>
              <a:rPr lang="en-GB" sz="1100" dirty="0" err="1">
                <a:latin typeface="Barlow Light"/>
                <a:sym typeface="Barlow Light"/>
              </a:rPr>
              <a:t>P1</a:t>
            </a:r>
            <a:r>
              <a:rPr lang="en-GB" sz="1100" dirty="0">
                <a:latin typeface="Barlow Light"/>
                <a:sym typeface="Barlow Light"/>
              </a:rPr>
              <a:t>  P2         P2  P3         </a:t>
            </a:r>
            <a:r>
              <a:rPr lang="en-GB" sz="1100" dirty="0" err="1">
                <a:latin typeface="Barlow Light"/>
                <a:sym typeface="Barlow Light"/>
              </a:rPr>
              <a:t>P3</a:t>
            </a:r>
            <a:r>
              <a:rPr lang="en-GB" sz="1100" dirty="0">
                <a:latin typeface="Barlow Light"/>
                <a:sym typeface="Barlow Light"/>
              </a:rPr>
              <a:t>   P4            </a:t>
            </a:r>
            <a:r>
              <a:rPr lang="en-GB" sz="1100" dirty="0" err="1">
                <a:latin typeface="Barlow Light"/>
                <a:sym typeface="Barlow Light"/>
              </a:rPr>
              <a:t>P4</a:t>
            </a:r>
            <a:r>
              <a:rPr lang="en-GB" sz="1100" dirty="0">
                <a:latin typeface="Barlow Light"/>
                <a:sym typeface="Barlow Light"/>
              </a:rPr>
              <a:t>   P5</a:t>
            </a:r>
          </a:p>
        </p:txBody>
      </p:sp>
    </p:spTree>
    <p:extLst>
      <p:ext uri="{BB962C8B-B14F-4D97-AF65-F5344CB8AC3E}">
        <p14:creationId xmlns:p14="http://schemas.microsoft.com/office/powerpoint/2010/main" val="91798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A3A4BD-BF8A-E4A0-51CC-2A87639A5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27411"/>
              </p:ext>
            </p:extLst>
          </p:nvPr>
        </p:nvGraphicFramePr>
        <p:xfrm>
          <a:off x="317880" y="2414302"/>
          <a:ext cx="3436146" cy="2546352"/>
        </p:xfrm>
        <a:graphic>
          <a:graphicData uri="http://schemas.openxmlformats.org/drawingml/2006/table">
            <a:tbl>
              <a:tblPr firstRow="1" bandRow="1">
                <a:tableStyleId>{11E2214B-EEA6-4F0E-851E-DA328E0D34B4}</a:tableStyleId>
              </a:tblPr>
              <a:tblGrid>
                <a:gridCol w="572691">
                  <a:extLst>
                    <a:ext uri="{9D8B030D-6E8A-4147-A177-3AD203B41FA5}">
                      <a16:colId xmlns:a16="http://schemas.microsoft.com/office/drawing/2014/main" val="1341193858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45750694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634704637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51601906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738308403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2113114634"/>
                    </a:ext>
                  </a:extLst>
                </a:gridCol>
              </a:tblGrid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I\j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885030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66317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37266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83321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46819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33106"/>
                  </a:ext>
                </a:extLst>
              </a:tr>
            </a:tbl>
          </a:graphicData>
        </a:graphic>
      </p:graphicFrame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138C92F-A375-1D12-7391-9B8B2E8ACE5A}"/>
              </a:ext>
            </a:extLst>
          </p:cNvPr>
          <p:cNvSpPr txBox="1">
            <a:spLocks/>
          </p:cNvSpPr>
          <p:nvPr/>
        </p:nvSpPr>
        <p:spPr>
          <a:xfrm>
            <a:off x="4422322" y="964479"/>
            <a:ext cx="4683603" cy="40647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dk1"/>
                </a:solidFill>
                <a:latin typeface="Barlow Light"/>
              </a:rPr>
              <a:t>M[1,2] = min </a:t>
            </a:r>
            <a:r>
              <a:rPr lang="en-GB" sz="4400" baseline="-25000" dirty="0">
                <a:solidFill>
                  <a:schemeClr val="dk1"/>
                </a:solidFill>
                <a:latin typeface="Barlow Light"/>
              </a:rPr>
              <a:t>1&lt;=k&lt;2  </a:t>
            </a:r>
            <a:r>
              <a:rPr lang="en-GB" sz="4400" dirty="0">
                <a:solidFill>
                  <a:schemeClr val="dk1"/>
                </a:solidFill>
                <a:latin typeface="Barlow Light"/>
              </a:rPr>
              <a:t>{M[1,1] + M[1+1,2] + P0 P1 P2}</a:t>
            </a:r>
          </a:p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dk1"/>
                </a:solidFill>
                <a:latin typeface="Barlow Light"/>
              </a:rPr>
              <a:t>M[1,2] = min </a:t>
            </a:r>
            <a:r>
              <a:rPr lang="en-GB" sz="4400" baseline="-25000" dirty="0">
                <a:solidFill>
                  <a:schemeClr val="dk1"/>
                </a:solidFill>
                <a:latin typeface="Barlow Light"/>
              </a:rPr>
              <a:t>1&lt;=k&lt;2 </a:t>
            </a:r>
            <a:r>
              <a:rPr lang="en-GB" sz="4400" dirty="0">
                <a:solidFill>
                  <a:schemeClr val="dk1"/>
                </a:solidFill>
                <a:latin typeface="Barlow Light"/>
              </a:rPr>
              <a:t>{0+ 0 + 4x10x3}</a:t>
            </a:r>
          </a:p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accent2"/>
                </a:solidFill>
                <a:latin typeface="Barlow Light"/>
              </a:rPr>
              <a:t>M[1,2] = 120                 </a:t>
            </a:r>
          </a:p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dk1"/>
                </a:solidFill>
                <a:latin typeface="Barlow Light"/>
              </a:rPr>
              <a:t>M[2,3] = min </a:t>
            </a:r>
            <a:r>
              <a:rPr lang="en-GB" sz="4400" baseline="-25000" dirty="0">
                <a:solidFill>
                  <a:schemeClr val="dk1"/>
                </a:solidFill>
                <a:latin typeface="Barlow Light"/>
              </a:rPr>
              <a:t>2&lt;=k&lt;3 </a:t>
            </a:r>
            <a:r>
              <a:rPr lang="en-GB" sz="4400" dirty="0">
                <a:solidFill>
                  <a:schemeClr val="dk1"/>
                </a:solidFill>
                <a:latin typeface="Barlow Light"/>
              </a:rPr>
              <a:t>{M[2,2] + M[2+1,3] + P1 P2  P3}</a:t>
            </a:r>
          </a:p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dk1"/>
                </a:solidFill>
                <a:latin typeface="Barlow Light"/>
              </a:rPr>
              <a:t>M[2,3] = min </a:t>
            </a:r>
            <a:r>
              <a:rPr lang="en-GB" sz="4400" baseline="-25000" dirty="0">
                <a:solidFill>
                  <a:schemeClr val="dk1"/>
                </a:solidFill>
                <a:latin typeface="Barlow Light"/>
              </a:rPr>
              <a:t>2&lt;=k&lt;3 </a:t>
            </a:r>
            <a:r>
              <a:rPr lang="en-GB" sz="4400" dirty="0">
                <a:solidFill>
                  <a:schemeClr val="dk1"/>
                </a:solidFill>
                <a:latin typeface="Barlow Light"/>
              </a:rPr>
              <a:t>{0 + 0 + 10x3x12} </a:t>
            </a:r>
          </a:p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accent2"/>
                </a:solidFill>
                <a:latin typeface="Barlow Light"/>
              </a:rPr>
              <a:t>M[2,3] = 360                </a:t>
            </a:r>
          </a:p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dk1"/>
                </a:solidFill>
                <a:latin typeface="Barlow Light"/>
              </a:rPr>
              <a:t>M[3,4] = min </a:t>
            </a:r>
            <a:r>
              <a:rPr lang="en-GB" sz="4400" baseline="-25000" dirty="0">
                <a:solidFill>
                  <a:schemeClr val="dk1"/>
                </a:solidFill>
                <a:latin typeface="Barlow Light"/>
              </a:rPr>
              <a:t>3&lt;=k&lt;4 </a:t>
            </a:r>
            <a:r>
              <a:rPr lang="en-GB" sz="4400" dirty="0">
                <a:solidFill>
                  <a:schemeClr val="dk1"/>
                </a:solidFill>
                <a:latin typeface="Barlow Light"/>
              </a:rPr>
              <a:t> M[3,3] + M[3+1,4] + P 2 P3 P4}</a:t>
            </a:r>
          </a:p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dk1"/>
                </a:solidFill>
                <a:latin typeface="Barlow Light"/>
              </a:rPr>
              <a:t>M[3,4] = min </a:t>
            </a:r>
            <a:r>
              <a:rPr lang="en-GB" sz="4400" baseline="-25000" dirty="0">
                <a:solidFill>
                  <a:schemeClr val="dk1"/>
                </a:solidFill>
                <a:latin typeface="Barlow Light"/>
              </a:rPr>
              <a:t>3&lt;=k&lt;4 </a:t>
            </a:r>
            <a:r>
              <a:rPr lang="en-GB" sz="4400" dirty="0">
                <a:solidFill>
                  <a:schemeClr val="dk1"/>
                </a:solidFill>
                <a:latin typeface="Barlow Light"/>
              </a:rPr>
              <a:t>{0 + 0 + 3x12x20}</a:t>
            </a:r>
          </a:p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accent2"/>
                </a:solidFill>
                <a:latin typeface="Barlow Light"/>
              </a:rPr>
              <a:t>M[3,4] = 720                 </a:t>
            </a:r>
          </a:p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dk1"/>
                </a:solidFill>
                <a:latin typeface="Barlow Light"/>
              </a:rPr>
              <a:t>M[4,5] = min </a:t>
            </a:r>
            <a:r>
              <a:rPr lang="en-GB" sz="4400" baseline="-25000" dirty="0">
                <a:solidFill>
                  <a:schemeClr val="dk1"/>
                </a:solidFill>
                <a:latin typeface="Barlow Light"/>
              </a:rPr>
              <a:t>4&lt;=k&lt;5 </a:t>
            </a:r>
            <a:r>
              <a:rPr lang="en-GB" sz="4400" dirty="0">
                <a:solidFill>
                  <a:schemeClr val="dk1"/>
                </a:solidFill>
                <a:latin typeface="Barlow Light"/>
              </a:rPr>
              <a:t>{M[4,4] + M[4+1,5] + P3 P4 P5}</a:t>
            </a:r>
          </a:p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dk1"/>
                </a:solidFill>
                <a:latin typeface="Barlow Light"/>
              </a:rPr>
              <a:t>M[4,5] = min </a:t>
            </a:r>
            <a:r>
              <a:rPr lang="en-GB" sz="4400" baseline="-25000" dirty="0">
                <a:solidFill>
                  <a:schemeClr val="dk1"/>
                </a:solidFill>
                <a:latin typeface="Barlow Light"/>
              </a:rPr>
              <a:t>4&lt;=k&lt;5 </a:t>
            </a:r>
            <a:r>
              <a:rPr lang="en-GB" sz="4400" dirty="0">
                <a:solidFill>
                  <a:schemeClr val="dk1"/>
                </a:solidFill>
                <a:latin typeface="Barlow Light"/>
              </a:rPr>
              <a:t>{0 + 0 + 12x20x7}</a:t>
            </a:r>
          </a:p>
          <a:p>
            <a:pPr marL="114300">
              <a:lnSpc>
                <a:spcPct val="17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4400" dirty="0">
                <a:solidFill>
                  <a:schemeClr val="accent2"/>
                </a:solidFill>
                <a:latin typeface="Barlow Light"/>
              </a:rPr>
              <a:t>M[4,5] = 1680</a:t>
            </a:r>
            <a:endParaRPr lang="en-GB" sz="9600" baseline="30000" dirty="0">
              <a:ea typeface="+mn-lt"/>
              <a:cs typeface="+mn-lt"/>
            </a:endParaRPr>
          </a:p>
          <a:p>
            <a:r>
              <a:rPr lang="en-GB" sz="4000" baseline="30000" dirty="0">
                <a:ea typeface="+mn-lt"/>
                <a:cs typeface="+mn-lt"/>
              </a:rPr>
              <a:t>        </a:t>
            </a:r>
            <a:endParaRPr lang="en-GB" sz="4000" dirty="0">
              <a:cs typeface="Calibri"/>
            </a:endParaRPr>
          </a:p>
          <a:p>
            <a:r>
              <a:rPr lang="en-GB" sz="3200" baseline="30000" dirty="0">
                <a:ea typeface="+mn-lt"/>
                <a:cs typeface="+mn-lt"/>
              </a:rPr>
              <a:t>        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5B95E-BB3C-FF00-2266-46728025017E}"/>
              </a:ext>
            </a:extLst>
          </p:cNvPr>
          <p:cNvSpPr txBox="1"/>
          <p:nvPr/>
        </p:nvSpPr>
        <p:spPr>
          <a:xfrm>
            <a:off x="1395755" y="2817188"/>
            <a:ext cx="602673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AED9E-2453-AD0E-17FC-01492AF27F69}"/>
              </a:ext>
            </a:extLst>
          </p:cNvPr>
          <p:cNvSpPr txBox="1"/>
          <p:nvPr/>
        </p:nvSpPr>
        <p:spPr>
          <a:xfrm>
            <a:off x="1963793" y="3238141"/>
            <a:ext cx="623889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360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70DEB-F9DD-F538-6C46-ABF93377BB8B}"/>
              </a:ext>
            </a:extLst>
          </p:cNvPr>
          <p:cNvSpPr txBox="1"/>
          <p:nvPr/>
        </p:nvSpPr>
        <p:spPr>
          <a:xfrm>
            <a:off x="2536316" y="3657049"/>
            <a:ext cx="620683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720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D41B6-6CAF-1A7B-EC64-527B7BDDFA9F}"/>
              </a:ext>
            </a:extLst>
          </p:cNvPr>
          <p:cNvSpPr txBox="1"/>
          <p:nvPr/>
        </p:nvSpPr>
        <p:spPr>
          <a:xfrm>
            <a:off x="3068708" y="4089811"/>
            <a:ext cx="697627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1680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1F8140-E0A4-79D8-0A83-DA059E3D29B7}"/>
              </a:ext>
            </a:extLst>
          </p:cNvPr>
          <p:cNvSpPr txBox="1"/>
          <p:nvPr/>
        </p:nvSpPr>
        <p:spPr>
          <a:xfrm>
            <a:off x="276885" y="605579"/>
            <a:ext cx="255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Raleway Thin"/>
                <a:sym typeface="Raleway Thin"/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11773-9272-FAE3-0C5C-8FD268140163}"/>
              </a:ext>
            </a:extLst>
          </p:cNvPr>
          <p:cNvSpPr txBox="1"/>
          <p:nvPr/>
        </p:nvSpPr>
        <p:spPr>
          <a:xfrm>
            <a:off x="317880" y="1279108"/>
            <a:ext cx="3436146" cy="984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sz="2000" dirty="0">
                <a:latin typeface="Barlow Light"/>
                <a:sym typeface="Barlow Light"/>
              </a:rPr>
              <a:t> </a:t>
            </a:r>
            <a:r>
              <a:rPr lang="en-GB" sz="1800" dirty="0">
                <a:latin typeface="Barlow Light"/>
                <a:sym typeface="Barlow Light"/>
              </a:rPr>
              <a:t>A1  *    A2   *  A3   *    A4    *    A5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dirty="0">
                <a:latin typeface="Barlow Light"/>
                <a:sym typeface="Barlow Light"/>
              </a:rPr>
              <a:t>4x10       10x3        3x12        12x20         20x7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200" dirty="0">
                <a:latin typeface="Barlow Light"/>
                <a:sym typeface="Barlow Light"/>
              </a:rPr>
              <a:t> </a:t>
            </a:r>
            <a:r>
              <a:rPr lang="en-GB" sz="1100" dirty="0">
                <a:latin typeface="Barlow Light"/>
                <a:sym typeface="Barlow Light"/>
              </a:rPr>
              <a:t>P0  P1         </a:t>
            </a:r>
            <a:r>
              <a:rPr lang="en-GB" sz="1100" dirty="0" err="1">
                <a:latin typeface="Barlow Light"/>
                <a:sym typeface="Barlow Light"/>
              </a:rPr>
              <a:t>P1</a:t>
            </a:r>
            <a:r>
              <a:rPr lang="en-GB" sz="1100" dirty="0">
                <a:latin typeface="Barlow Light"/>
                <a:sym typeface="Barlow Light"/>
              </a:rPr>
              <a:t>  P2         P2  P3         </a:t>
            </a:r>
            <a:r>
              <a:rPr lang="en-GB" sz="1100" dirty="0" err="1">
                <a:latin typeface="Barlow Light"/>
                <a:sym typeface="Barlow Light"/>
              </a:rPr>
              <a:t>P3</a:t>
            </a:r>
            <a:r>
              <a:rPr lang="en-GB" sz="1100" dirty="0">
                <a:latin typeface="Barlow Light"/>
                <a:sym typeface="Barlow Light"/>
              </a:rPr>
              <a:t>   P4            </a:t>
            </a:r>
            <a:r>
              <a:rPr lang="en-GB" sz="1100" dirty="0" err="1">
                <a:latin typeface="Barlow Light"/>
                <a:sym typeface="Barlow Light"/>
              </a:rPr>
              <a:t>P4</a:t>
            </a:r>
            <a:r>
              <a:rPr lang="en-GB" sz="1100" dirty="0">
                <a:latin typeface="Barlow Light"/>
                <a:sym typeface="Barlow Light"/>
              </a:rPr>
              <a:t>   P5</a:t>
            </a:r>
          </a:p>
        </p:txBody>
      </p:sp>
    </p:spTree>
    <p:extLst>
      <p:ext uri="{BB962C8B-B14F-4D97-AF65-F5344CB8AC3E}">
        <p14:creationId xmlns:p14="http://schemas.microsoft.com/office/powerpoint/2010/main" val="359976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A3A4BD-BF8A-E4A0-51CC-2A87639A5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71982"/>
              </p:ext>
            </p:extLst>
          </p:nvPr>
        </p:nvGraphicFramePr>
        <p:xfrm>
          <a:off x="305493" y="2471852"/>
          <a:ext cx="3436146" cy="2546352"/>
        </p:xfrm>
        <a:graphic>
          <a:graphicData uri="http://schemas.openxmlformats.org/drawingml/2006/table">
            <a:tbl>
              <a:tblPr firstRow="1" bandRow="1">
                <a:tableStyleId>{11E2214B-EEA6-4F0E-851E-DA328E0D34B4}</a:tableStyleId>
              </a:tblPr>
              <a:tblGrid>
                <a:gridCol w="572691">
                  <a:extLst>
                    <a:ext uri="{9D8B030D-6E8A-4147-A177-3AD203B41FA5}">
                      <a16:colId xmlns:a16="http://schemas.microsoft.com/office/drawing/2014/main" val="1341193858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45750694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634704637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51601906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738308403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2113114634"/>
                    </a:ext>
                  </a:extLst>
                </a:gridCol>
              </a:tblGrid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I\j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885030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66317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37266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83321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46819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33106"/>
                  </a:ext>
                </a:extLst>
              </a:tr>
            </a:tbl>
          </a:graphicData>
        </a:graphic>
      </p:graphicFrame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138C92F-A375-1D12-7391-9B8B2E8ACE5A}"/>
              </a:ext>
            </a:extLst>
          </p:cNvPr>
          <p:cNvSpPr txBox="1">
            <a:spLocks/>
          </p:cNvSpPr>
          <p:nvPr/>
        </p:nvSpPr>
        <p:spPr>
          <a:xfrm>
            <a:off x="4221208" y="1803835"/>
            <a:ext cx="4683603" cy="2134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M[1,3]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1&lt;=k&lt;3 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{M[1,1] + M[1+1,3] + P0 P1 P3}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M[1,3]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1&lt;=k&lt;3 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{0+ 360 + 4x10x12}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M[1,3] = 840                                     if  K = 1</a:t>
            </a:r>
          </a:p>
          <a:p>
            <a:endParaRPr lang="en-GB" sz="1600" dirty="0">
              <a:solidFill>
                <a:schemeClr val="accent2"/>
              </a:solidFill>
              <a:latin typeface="Barlow Light"/>
            </a:endParaRP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M[1,3]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1&lt;=k&lt;3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{M[1,2] + M[2+1,3] + P0 P2 P3}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M[1,3]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1&lt;=k&lt;3 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{120+ 0 + 4x3x12} 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M[1,3] = 264                                     if  K = 2</a:t>
            </a:r>
            <a:r>
              <a:rPr lang="en-GB" sz="1600" baseline="30000" dirty="0">
                <a:ea typeface="+mn-lt"/>
                <a:cs typeface="+mn-lt"/>
              </a:rPr>
              <a:t>  </a:t>
            </a:r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5B95E-BB3C-FF00-2266-46728025017E}"/>
              </a:ext>
            </a:extLst>
          </p:cNvPr>
          <p:cNvSpPr txBox="1"/>
          <p:nvPr/>
        </p:nvSpPr>
        <p:spPr>
          <a:xfrm>
            <a:off x="1383368" y="2874738"/>
            <a:ext cx="602673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AED9E-2453-AD0E-17FC-01492AF27F69}"/>
              </a:ext>
            </a:extLst>
          </p:cNvPr>
          <p:cNvSpPr txBox="1"/>
          <p:nvPr/>
        </p:nvSpPr>
        <p:spPr>
          <a:xfrm>
            <a:off x="1951406" y="3295691"/>
            <a:ext cx="623889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360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70DEB-F9DD-F538-6C46-ABF93377BB8B}"/>
              </a:ext>
            </a:extLst>
          </p:cNvPr>
          <p:cNvSpPr txBox="1"/>
          <p:nvPr/>
        </p:nvSpPr>
        <p:spPr>
          <a:xfrm>
            <a:off x="2523929" y="3714599"/>
            <a:ext cx="620683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720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D41B6-6CAF-1A7B-EC64-527B7BDDFA9F}"/>
              </a:ext>
            </a:extLst>
          </p:cNvPr>
          <p:cNvSpPr txBox="1"/>
          <p:nvPr/>
        </p:nvSpPr>
        <p:spPr>
          <a:xfrm>
            <a:off x="3056321" y="4147361"/>
            <a:ext cx="697627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1680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3A0B6-5734-3AA4-3CDC-9289CDD76CF7}"/>
              </a:ext>
            </a:extLst>
          </p:cNvPr>
          <p:cNvSpPr txBox="1"/>
          <p:nvPr/>
        </p:nvSpPr>
        <p:spPr>
          <a:xfrm>
            <a:off x="2074132" y="2945280"/>
            <a:ext cx="54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264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FD13E-CB2A-7014-3786-277691F38E6B}"/>
              </a:ext>
            </a:extLst>
          </p:cNvPr>
          <p:cNvSpPr txBox="1"/>
          <p:nvPr/>
        </p:nvSpPr>
        <p:spPr>
          <a:xfrm>
            <a:off x="305493" y="612597"/>
            <a:ext cx="255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Raleway Thin"/>
                <a:sym typeface="Raleway Thin"/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74565-47C0-CB89-F4E6-6ED4CFF3F778}"/>
              </a:ext>
            </a:extLst>
          </p:cNvPr>
          <p:cNvSpPr txBox="1"/>
          <p:nvPr/>
        </p:nvSpPr>
        <p:spPr>
          <a:xfrm>
            <a:off x="305493" y="1311392"/>
            <a:ext cx="3436146" cy="984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sz="2000" dirty="0">
                <a:latin typeface="Barlow Light"/>
                <a:sym typeface="Barlow Light"/>
              </a:rPr>
              <a:t> </a:t>
            </a:r>
            <a:r>
              <a:rPr lang="en-GB" sz="1800" dirty="0">
                <a:latin typeface="Barlow Light"/>
                <a:sym typeface="Barlow Light"/>
              </a:rPr>
              <a:t>A1  *    A2   *  A3   *    A4    *    A5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dirty="0">
                <a:latin typeface="Barlow Light"/>
                <a:sym typeface="Barlow Light"/>
              </a:rPr>
              <a:t>4x10       10x3        3x12        12x20         20x7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200" dirty="0">
                <a:latin typeface="Barlow Light"/>
                <a:sym typeface="Barlow Light"/>
              </a:rPr>
              <a:t> </a:t>
            </a:r>
            <a:r>
              <a:rPr lang="en-GB" sz="1100" dirty="0">
                <a:latin typeface="Barlow Light"/>
                <a:sym typeface="Barlow Light"/>
              </a:rPr>
              <a:t>P0  P1         </a:t>
            </a:r>
            <a:r>
              <a:rPr lang="en-GB" sz="1100" dirty="0" err="1">
                <a:latin typeface="Barlow Light"/>
                <a:sym typeface="Barlow Light"/>
              </a:rPr>
              <a:t>P1</a:t>
            </a:r>
            <a:r>
              <a:rPr lang="en-GB" sz="1100" dirty="0">
                <a:latin typeface="Barlow Light"/>
                <a:sym typeface="Barlow Light"/>
              </a:rPr>
              <a:t>  P2         P2  P3         </a:t>
            </a:r>
            <a:r>
              <a:rPr lang="en-GB" sz="1100" dirty="0" err="1">
                <a:latin typeface="Barlow Light"/>
                <a:sym typeface="Barlow Light"/>
              </a:rPr>
              <a:t>P3</a:t>
            </a:r>
            <a:r>
              <a:rPr lang="en-GB" sz="1100" dirty="0">
                <a:latin typeface="Barlow Light"/>
                <a:sym typeface="Barlow Light"/>
              </a:rPr>
              <a:t>   P4            </a:t>
            </a:r>
            <a:r>
              <a:rPr lang="en-GB" sz="1100" dirty="0" err="1">
                <a:latin typeface="Barlow Light"/>
                <a:sym typeface="Barlow Light"/>
              </a:rPr>
              <a:t>P4</a:t>
            </a:r>
            <a:r>
              <a:rPr lang="en-GB" sz="1100" dirty="0">
                <a:latin typeface="Barlow Light"/>
                <a:sym typeface="Barlow Light"/>
              </a:rPr>
              <a:t>   P5</a:t>
            </a:r>
          </a:p>
        </p:txBody>
      </p:sp>
    </p:spTree>
    <p:extLst>
      <p:ext uri="{BB962C8B-B14F-4D97-AF65-F5344CB8AC3E}">
        <p14:creationId xmlns:p14="http://schemas.microsoft.com/office/powerpoint/2010/main" val="194282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A3A4BD-BF8A-E4A0-51CC-2A87639A5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73430"/>
              </p:ext>
            </p:extLst>
          </p:nvPr>
        </p:nvGraphicFramePr>
        <p:xfrm>
          <a:off x="293650" y="2470181"/>
          <a:ext cx="3436146" cy="2546352"/>
        </p:xfrm>
        <a:graphic>
          <a:graphicData uri="http://schemas.openxmlformats.org/drawingml/2006/table">
            <a:tbl>
              <a:tblPr firstRow="1" bandRow="1">
                <a:tableStyleId>{11E2214B-EEA6-4F0E-851E-DA328E0D34B4}</a:tableStyleId>
              </a:tblPr>
              <a:tblGrid>
                <a:gridCol w="572691">
                  <a:extLst>
                    <a:ext uri="{9D8B030D-6E8A-4147-A177-3AD203B41FA5}">
                      <a16:colId xmlns:a16="http://schemas.microsoft.com/office/drawing/2014/main" val="1341193858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45750694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634704637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51601906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738308403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2113114634"/>
                    </a:ext>
                  </a:extLst>
                </a:gridCol>
              </a:tblGrid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I\j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885030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66317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37266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83321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46819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33106"/>
                  </a:ext>
                </a:extLst>
              </a:tr>
            </a:tbl>
          </a:graphicData>
        </a:graphic>
      </p:graphicFrame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138C92F-A375-1D12-7391-9B8B2E8ACE5A}"/>
              </a:ext>
            </a:extLst>
          </p:cNvPr>
          <p:cNvSpPr txBox="1">
            <a:spLocks/>
          </p:cNvSpPr>
          <p:nvPr/>
        </p:nvSpPr>
        <p:spPr>
          <a:xfrm>
            <a:off x="4221208" y="1803835"/>
            <a:ext cx="4683603" cy="2134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M[2,4]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2&lt;=k&lt;4 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{M[2,2] + M[2+1,4] + P1 P2 P4}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M[2,4]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2&lt;=k&lt;4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 {0+ 720 + 10x3x20}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M[2,4] = 1320                                     if  K = 2</a:t>
            </a:r>
          </a:p>
          <a:p>
            <a:endParaRPr lang="en-GB" sz="1600" dirty="0">
              <a:solidFill>
                <a:schemeClr val="accent2"/>
              </a:solidFill>
              <a:latin typeface="Barlow Light"/>
            </a:endParaRP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M[2,4]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2&lt;=k&lt;4  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{M[2,3] + M[3+1,4] + P1 P3 P4}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M[2,4]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2&lt;=k&lt;4 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{360+ 0 +10x12x20} 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M[2,4] = 2760                                    if  K = 3</a:t>
            </a:r>
            <a:r>
              <a:rPr lang="en-GB" sz="1600" baseline="30000" dirty="0">
                <a:ea typeface="+mn-lt"/>
                <a:cs typeface="+mn-lt"/>
              </a:rPr>
              <a:t> </a:t>
            </a:r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5B95E-BB3C-FF00-2266-46728025017E}"/>
              </a:ext>
            </a:extLst>
          </p:cNvPr>
          <p:cNvSpPr txBox="1"/>
          <p:nvPr/>
        </p:nvSpPr>
        <p:spPr>
          <a:xfrm>
            <a:off x="1371525" y="2873067"/>
            <a:ext cx="602673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AED9E-2453-AD0E-17FC-01492AF27F69}"/>
              </a:ext>
            </a:extLst>
          </p:cNvPr>
          <p:cNvSpPr txBox="1"/>
          <p:nvPr/>
        </p:nvSpPr>
        <p:spPr>
          <a:xfrm>
            <a:off x="1939563" y="3294020"/>
            <a:ext cx="623889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360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70DEB-F9DD-F538-6C46-ABF93377BB8B}"/>
              </a:ext>
            </a:extLst>
          </p:cNvPr>
          <p:cNvSpPr txBox="1"/>
          <p:nvPr/>
        </p:nvSpPr>
        <p:spPr>
          <a:xfrm>
            <a:off x="2512086" y="3712928"/>
            <a:ext cx="620683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720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D41B6-6CAF-1A7B-EC64-527B7BDDFA9F}"/>
              </a:ext>
            </a:extLst>
          </p:cNvPr>
          <p:cNvSpPr txBox="1"/>
          <p:nvPr/>
        </p:nvSpPr>
        <p:spPr>
          <a:xfrm>
            <a:off x="3044478" y="4145690"/>
            <a:ext cx="697627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1680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3A0B6-5734-3AA4-3CDC-9289CDD76CF7}"/>
              </a:ext>
            </a:extLst>
          </p:cNvPr>
          <p:cNvSpPr txBox="1"/>
          <p:nvPr/>
        </p:nvSpPr>
        <p:spPr>
          <a:xfrm>
            <a:off x="2062289" y="2943609"/>
            <a:ext cx="54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264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FC829-6478-9902-2B13-238C0C1965BF}"/>
              </a:ext>
            </a:extLst>
          </p:cNvPr>
          <p:cNvSpPr txBox="1"/>
          <p:nvPr/>
        </p:nvSpPr>
        <p:spPr>
          <a:xfrm>
            <a:off x="2577306" y="3374374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1320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69444-9724-FCDC-ED67-E2BA7420DA7E}"/>
              </a:ext>
            </a:extLst>
          </p:cNvPr>
          <p:cNvSpPr txBox="1"/>
          <p:nvPr/>
        </p:nvSpPr>
        <p:spPr>
          <a:xfrm>
            <a:off x="264964" y="617020"/>
            <a:ext cx="255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Raleway Thin"/>
                <a:sym typeface="Raleway Thin"/>
              </a:rPr>
              <a:t>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81FEB2-FFF2-B066-0114-3D154437AEB9}"/>
              </a:ext>
            </a:extLst>
          </p:cNvPr>
          <p:cNvSpPr txBox="1"/>
          <p:nvPr/>
        </p:nvSpPr>
        <p:spPr>
          <a:xfrm>
            <a:off x="293650" y="1311392"/>
            <a:ext cx="3436146" cy="984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sz="2000" dirty="0">
                <a:latin typeface="Barlow Light"/>
                <a:sym typeface="Barlow Light"/>
              </a:rPr>
              <a:t> </a:t>
            </a:r>
            <a:r>
              <a:rPr lang="en-GB" sz="1800" dirty="0">
                <a:latin typeface="Barlow Light"/>
                <a:sym typeface="Barlow Light"/>
              </a:rPr>
              <a:t>A1  *    A2   *  A3   *    A4    *    A5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dirty="0">
                <a:latin typeface="Barlow Light"/>
                <a:sym typeface="Barlow Light"/>
              </a:rPr>
              <a:t>4x10       10x3        3x12        12x20         20x7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200" dirty="0">
                <a:latin typeface="Barlow Light"/>
                <a:sym typeface="Barlow Light"/>
              </a:rPr>
              <a:t> </a:t>
            </a:r>
            <a:r>
              <a:rPr lang="en-GB" sz="1100" dirty="0">
                <a:latin typeface="Barlow Light"/>
                <a:sym typeface="Barlow Light"/>
              </a:rPr>
              <a:t>P0  P1         </a:t>
            </a:r>
            <a:r>
              <a:rPr lang="en-GB" sz="1100" dirty="0" err="1">
                <a:latin typeface="Barlow Light"/>
                <a:sym typeface="Barlow Light"/>
              </a:rPr>
              <a:t>P1</a:t>
            </a:r>
            <a:r>
              <a:rPr lang="en-GB" sz="1100" dirty="0">
                <a:latin typeface="Barlow Light"/>
                <a:sym typeface="Barlow Light"/>
              </a:rPr>
              <a:t>  P2         P2  P3         </a:t>
            </a:r>
            <a:r>
              <a:rPr lang="en-GB" sz="1100" dirty="0" err="1">
                <a:latin typeface="Barlow Light"/>
                <a:sym typeface="Barlow Light"/>
              </a:rPr>
              <a:t>P3</a:t>
            </a:r>
            <a:r>
              <a:rPr lang="en-GB" sz="1100" dirty="0">
                <a:latin typeface="Barlow Light"/>
                <a:sym typeface="Barlow Light"/>
              </a:rPr>
              <a:t>   P4            </a:t>
            </a:r>
            <a:r>
              <a:rPr lang="en-GB" sz="1100" dirty="0" err="1">
                <a:latin typeface="Barlow Light"/>
                <a:sym typeface="Barlow Light"/>
              </a:rPr>
              <a:t>P4</a:t>
            </a:r>
            <a:r>
              <a:rPr lang="en-GB" sz="1100" dirty="0">
                <a:latin typeface="Barlow Light"/>
                <a:sym typeface="Barlow Light"/>
              </a:rPr>
              <a:t>   P5</a:t>
            </a:r>
          </a:p>
        </p:txBody>
      </p:sp>
    </p:spTree>
    <p:extLst>
      <p:ext uri="{BB962C8B-B14F-4D97-AF65-F5344CB8AC3E}">
        <p14:creationId xmlns:p14="http://schemas.microsoft.com/office/powerpoint/2010/main" val="336620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A3A4BD-BF8A-E4A0-51CC-2A87639A5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63525"/>
              </p:ext>
            </p:extLst>
          </p:nvPr>
        </p:nvGraphicFramePr>
        <p:xfrm>
          <a:off x="305493" y="2384050"/>
          <a:ext cx="3436146" cy="2546352"/>
        </p:xfrm>
        <a:graphic>
          <a:graphicData uri="http://schemas.openxmlformats.org/drawingml/2006/table">
            <a:tbl>
              <a:tblPr firstRow="1" bandRow="1">
                <a:tableStyleId>{11E2214B-EEA6-4F0E-851E-DA328E0D34B4}</a:tableStyleId>
              </a:tblPr>
              <a:tblGrid>
                <a:gridCol w="572691">
                  <a:extLst>
                    <a:ext uri="{9D8B030D-6E8A-4147-A177-3AD203B41FA5}">
                      <a16:colId xmlns:a16="http://schemas.microsoft.com/office/drawing/2014/main" val="1341193858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45750694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634704637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51601906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738308403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2113114634"/>
                    </a:ext>
                  </a:extLst>
                </a:gridCol>
              </a:tblGrid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I\j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885030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66317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37266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883321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46819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33106"/>
                  </a:ext>
                </a:extLst>
              </a:tr>
            </a:tbl>
          </a:graphicData>
        </a:graphic>
      </p:graphicFrame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138C92F-A375-1D12-7391-9B8B2E8ACE5A}"/>
              </a:ext>
            </a:extLst>
          </p:cNvPr>
          <p:cNvSpPr txBox="1">
            <a:spLocks/>
          </p:cNvSpPr>
          <p:nvPr/>
        </p:nvSpPr>
        <p:spPr>
          <a:xfrm>
            <a:off x="4221208" y="1803835"/>
            <a:ext cx="4683603" cy="2134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M[3,5]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3&lt;=k&lt;5 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{M[3,3] + M[3+1,5] + P2 P3 P5}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M[3,5]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3&lt;=k&lt;5 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{0+ 1680 + 3x12x7}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M[3,5] = 1932                                     if  K = 3</a:t>
            </a:r>
          </a:p>
          <a:p>
            <a:endParaRPr lang="en-GB" sz="1600" dirty="0">
              <a:solidFill>
                <a:schemeClr val="accent2"/>
              </a:solidFill>
              <a:latin typeface="Barlow Light"/>
            </a:endParaRP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M[3,5]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3&lt;=k&lt;5 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{M[3,4] + M[4+1,5] + P2 P4 P5}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M[3,5]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3&lt;=k&lt;5 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{720+ 0 +3x20x7} 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M[3,5] = 1140                                    if  K = 4</a:t>
            </a:r>
            <a:r>
              <a:rPr lang="en-GB" sz="1600" baseline="30000" dirty="0">
                <a:ea typeface="+mn-lt"/>
                <a:cs typeface="+mn-lt"/>
              </a:rPr>
              <a:t> </a:t>
            </a:r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5B95E-BB3C-FF00-2266-46728025017E}"/>
              </a:ext>
            </a:extLst>
          </p:cNvPr>
          <p:cNvSpPr txBox="1"/>
          <p:nvPr/>
        </p:nvSpPr>
        <p:spPr>
          <a:xfrm>
            <a:off x="1383368" y="2786936"/>
            <a:ext cx="602673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AED9E-2453-AD0E-17FC-01492AF27F69}"/>
              </a:ext>
            </a:extLst>
          </p:cNvPr>
          <p:cNvSpPr txBox="1"/>
          <p:nvPr/>
        </p:nvSpPr>
        <p:spPr>
          <a:xfrm>
            <a:off x="1951406" y="3207889"/>
            <a:ext cx="623889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360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70DEB-F9DD-F538-6C46-ABF93377BB8B}"/>
              </a:ext>
            </a:extLst>
          </p:cNvPr>
          <p:cNvSpPr txBox="1"/>
          <p:nvPr/>
        </p:nvSpPr>
        <p:spPr>
          <a:xfrm>
            <a:off x="2523929" y="3626797"/>
            <a:ext cx="620683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720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D41B6-6CAF-1A7B-EC64-527B7BDDFA9F}"/>
              </a:ext>
            </a:extLst>
          </p:cNvPr>
          <p:cNvSpPr txBox="1"/>
          <p:nvPr/>
        </p:nvSpPr>
        <p:spPr>
          <a:xfrm>
            <a:off x="3056321" y="4059559"/>
            <a:ext cx="697627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1680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3A0B6-5734-3AA4-3CDC-9289CDD76CF7}"/>
              </a:ext>
            </a:extLst>
          </p:cNvPr>
          <p:cNvSpPr txBox="1"/>
          <p:nvPr/>
        </p:nvSpPr>
        <p:spPr>
          <a:xfrm>
            <a:off x="2074132" y="2857478"/>
            <a:ext cx="54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264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FC829-6478-9902-2B13-238C0C1965BF}"/>
              </a:ext>
            </a:extLst>
          </p:cNvPr>
          <p:cNvSpPr txBox="1"/>
          <p:nvPr/>
        </p:nvSpPr>
        <p:spPr>
          <a:xfrm>
            <a:off x="2589149" y="3288243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1320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BCA48-FFBE-91D2-DF57-1FC073315537}"/>
              </a:ext>
            </a:extLst>
          </p:cNvPr>
          <p:cNvSpPr txBox="1"/>
          <p:nvPr/>
        </p:nvSpPr>
        <p:spPr>
          <a:xfrm>
            <a:off x="3172416" y="3699301"/>
            <a:ext cx="58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1140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89733-C852-C168-9D0A-512533541574}"/>
              </a:ext>
            </a:extLst>
          </p:cNvPr>
          <p:cNvSpPr txBox="1"/>
          <p:nvPr/>
        </p:nvSpPr>
        <p:spPr>
          <a:xfrm>
            <a:off x="305493" y="617827"/>
            <a:ext cx="255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Raleway Thin"/>
                <a:sym typeface="Raleway Thin"/>
              </a:rPr>
              <a:t>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1F7E5-4995-E710-E6FE-A8BB05FBACFA}"/>
              </a:ext>
            </a:extLst>
          </p:cNvPr>
          <p:cNvSpPr txBox="1"/>
          <p:nvPr/>
        </p:nvSpPr>
        <p:spPr>
          <a:xfrm>
            <a:off x="305493" y="1270106"/>
            <a:ext cx="3436146" cy="984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sz="2000" dirty="0">
                <a:latin typeface="Barlow Light"/>
                <a:sym typeface="Barlow Light"/>
              </a:rPr>
              <a:t> </a:t>
            </a:r>
            <a:r>
              <a:rPr lang="en-GB" sz="1800" dirty="0">
                <a:latin typeface="Barlow Light"/>
                <a:sym typeface="Barlow Light"/>
              </a:rPr>
              <a:t>A1  *    A2   *  A3   *    A4    *    A5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dirty="0">
                <a:latin typeface="Barlow Light"/>
                <a:sym typeface="Barlow Light"/>
              </a:rPr>
              <a:t>4x10       10x3        3x12        12x20         20x7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200" dirty="0">
                <a:latin typeface="Barlow Light"/>
                <a:sym typeface="Barlow Light"/>
              </a:rPr>
              <a:t> </a:t>
            </a:r>
            <a:r>
              <a:rPr lang="en-GB" sz="1100" dirty="0">
                <a:latin typeface="Barlow Light"/>
                <a:sym typeface="Barlow Light"/>
              </a:rPr>
              <a:t>P0  P1         </a:t>
            </a:r>
            <a:r>
              <a:rPr lang="en-GB" sz="1100" dirty="0" err="1">
                <a:latin typeface="Barlow Light"/>
                <a:sym typeface="Barlow Light"/>
              </a:rPr>
              <a:t>P1</a:t>
            </a:r>
            <a:r>
              <a:rPr lang="en-GB" sz="1100" dirty="0">
                <a:latin typeface="Barlow Light"/>
                <a:sym typeface="Barlow Light"/>
              </a:rPr>
              <a:t>  P2         P2  P3         </a:t>
            </a:r>
            <a:r>
              <a:rPr lang="en-GB" sz="1100" dirty="0" err="1">
                <a:latin typeface="Barlow Light"/>
                <a:sym typeface="Barlow Light"/>
              </a:rPr>
              <a:t>P3</a:t>
            </a:r>
            <a:r>
              <a:rPr lang="en-GB" sz="1100" dirty="0">
                <a:latin typeface="Barlow Light"/>
                <a:sym typeface="Barlow Light"/>
              </a:rPr>
              <a:t>   P4            </a:t>
            </a:r>
            <a:r>
              <a:rPr lang="en-GB" sz="1100" dirty="0" err="1">
                <a:latin typeface="Barlow Light"/>
                <a:sym typeface="Barlow Light"/>
              </a:rPr>
              <a:t>P4</a:t>
            </a:r>
            <a:r>
              <a:rPr lang="en-GB" sz="1100" dirty="0">
                <a:latin typeface="Barlow Light"/>
                <a:sym typeface="Barlow Light"/>
              </a:rPr>
              <a:t>   P5</a:t>
            </a:r>
          </a:p>
        </p:txBody>
      </p:sp>
    </p:spTree>
    <p:extLst>
      <p:ext uri="{BB962C8B-B14F-4D97-AF65-F5344CB8AC3E}">
        <p14:creationId xmlns:p14="http://schemas.microsoft.com/office/powerpoint/2010/main" val="216166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8613" y="674419"/>
            <a:ext cx="1900238" cy="4687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Agenda</a:t>
            </a:r>
            <a:endParaRPr sz="36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4AD7EC-5785-DC64-129E-C64B5ED6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3" y="1256348"/>
            <a:ext cx="5409888" cy="342917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Dynamic programming</a:t>
            </a:r>
          </a:p>
          <a:p>
            <a:pPr>
              <a:buFont typeface="+mj-lt"/>
              <a:buAutoNum type="arabicPeriod"/>
            </a:pPr>
            <a:r>
              <a:rPr lang="en-US" dirty="0"/>
              <a:t>Dynamic programming example</a:t>
            </a:r>
          </a:p>
          <a:p>
            <a:pPr>
              <a:buFont typeface="+mj-lt"/>
              <a:buAutoNum type="arabicPeriod"/>
            </a:pPr>
            <a:r>
              <a:rPr lang="en-US" dirty="0"/>
              <a:t>Matrix chain multiplication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Matrix chain multiplication example</a:t>
            </a:r>
          </a:p>
          <a:p>
            <a:pPr>
              <a:buFont typeface="+mj-lt"/>
              <a:buAutoNum type="arabicPeriod"/>
            </a:pPr>
            <a:r>
              <a:rPr lang="en-US" dirty="0"/>
              <a:t>Algorithm (pseudo code)</a:t>
            </a:r>
          </a:p>
          <a:p>
            <a:pPr>
              <a:buFont typeface="+mj-lt"/>
              <a:buAutoNum type="arabicPeriod"/>
            </a:pPr>
            <a:r>
              <a:rPr lang="en-US" dirty="0"/>
              <a:t>Implementation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Time complexity</a:t>
            </a:r>
          </a:p>
          <a:p>
            <a:pPr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A3A4BD-BF8A-E4A0-51CC-2A87639A5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27924"/>
              </p:ext>
            </p:extLst>
          </p:nvPr>
        </p:nvGraphicFramePr>
        <p:xfrm>
          <a:off x="353391" y="2398332"/>
          <a:ext cx="3436146" cy="2546352"/>
        </p:xfrm>
        <a:graphic>
          <a:graphicData uri="http://schemas.openxmlformats.org/drawingml/2006/table">
            <a:tbl>
              <a:tblPr firstRow="1" bandRow="1">
                <a:tableStyleId>{11E2214B-EEA6-4F0E-851E-DA328E0D34B4}</a:tableStyleId>
              </a:tblPr>
              <a:tblGrid>
                <a:gridCol w="572691">
                  <a:extLst>
                    <a:ext uri="{9D8B030D-6E8A-4147-A177-3AD203B41FA5}">
                      <a16:colId xmlns:a16="http://schemas.microsoft.com/office/drawing/2014/main" val="1341193858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45750694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634704637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51601906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738308403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2113114634"/>
                    </a:ext>
                  </a:extLst>
                </a:gridCol>
              </a:tblGrid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I\j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885030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rgbClr val="81FBE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66317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37266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883321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46819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33106"/>
                  </a:ext>
                </a:extLst>
              </a:tr>
            </a:tbl>
          </a:graphicData>
        </a:graphic>
      </p:graphicFrame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138C92F-A375-1D12-7391-9B8B2E8ACE5A}"/>
              </a:ext>
            </a:extLst>
          </p:cNvPr>
          <p:cNvSpPr txBox="1">
            <a:spLocks/>
          </p:cNvSpPr>
          <p:nvPr/>
        </p:nvSpPr>
        <p:spPr>
          <a:xfrm>
            <a:off x="4221208" y="1803835"/>
            <a:ext cx="4683603" cy="3005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M[1,4]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1&lt;=k&lt;4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 {M[1,1] + M[1+1,4] + P0 P1 P4}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M[1,4]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1&lt;=k&lt;4 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{0+ 1320 + 4x10x20}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M[1,4] = 2120                            if  K =  1</a:t>
            </a:r>
          </a:p>
          <a:p>
            <a:endParaRPr lang="en-GB" sz="1600" dirty="0">
              <a:solidFill>
                <a:schemeClr val="accent2"/>
              </a:solidFill>
              <a:latin typeface="Barlow Light"/>
            </a:endParaRP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M[1,4]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1&lt;=k&lt;4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{M[1,2] + M[2+1,4] + P0 P2  P4}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M[1,4]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1&lt;=k&lt;4 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{120+ 720 + 4x3x20} 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M[1,4] = 1080                           if  K  = 2</a:t>
            </a:r>
          </a:p>
          <a:p>
            <a:endParaRPr lang="en-GB" sz="1600" dirty="0">
              <a:solidFill>
                <a:schemeClr val="accent2"/>
              </a:solidFill>
              <a:latin typeface="Barlow Light"/>
            </a:endParaRP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M[1,4]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1&lt;=k&lt;4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 [ 1,3] + M[3+1,4] + P 0 P3 P4}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M[1,4]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1&lt;=k&lt;4 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{264 + 0 + 4x12x20}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M[1,4] = 1224                             if K = 3    </a:t>
            </a:r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5B95E-BB3C-FF00-2266-46728025017E}"/>
              </a:ext>
            </a:extLst>
          </p:cNvPr>
          <p:cNvSpPr txBox="1"/>
          <p:nvPr/>
        </p:nvSpPr>
        <p:spPr>
          <a:xfrm>
            <a:off x="1431266" y="2801218"/>
            <a:ext cx="602673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AED9E-2453-AD0E-17FC-01492AF27F69}"/>
              </a:ext>
            </a:extLst>
          </p:cNvPr>
          <p:cNvSpPr txBox="1"/>
          <p:nvPr/>
        </p:nvSpPr>
        <p:spPr>
          <a:xfrm>
            <a:off x="1999304" y="3222171"/>
            <a:ext cx="623889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360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70DEB-F9DD-F538-6C46-ABF93377BB8B}"/>
              </a:ext>
            </a:extLst>
          </p:cNvPr>
          <p:cNvSpPr txBox="1"/>
          <p:nvPr/>
        </p:nvSpPr>
        <p:spPr>
          <a:xfrm>
            <a:off x="2571827" y="3641079"/>
            <a:ext cx="620683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720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D41B6-6CAF-1A7B-EC64-527B7BDDFA9F}"/>
              </a:ext>
            </a:extLst>
          </p:cNvPr>
          <p:cNvSpPr txBox="1"/>
          <p:nvPr/>
        </p:nvSpPr>
        <p:spPr>
          <a:xfrm>
            <a:off x="3104219" y="4073841"/>
            <a:ext cx="697627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1680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3A0B6-5734-3AA4-3CDC-9289CDD76CF7}"/>
              </a:ext>
            </a:extLst>
          </p:cNvPr>
          <p:cNvSpPr txBox="1"/>
          <p:nvPr/>
        </p:nvSpPr>
        <p:spPr>
          <a:xfrm>
            <a:off x="2122030" y="2871760"/>
            <a:ext cx="54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264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FC829-6478-9902-2B13-238C0C1965BF}"/>
              </a:ext>
            </a:extLst>
          </p:cNvPr>
          <p:cNvSpPr txBox="1"/>
          <p:nvPr/>
        </p:nvSpPr>
        <p:spPr>
          <a:xfrm>
            <a:off x="2637047" y="3302525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1320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BCA48-FFBE-91D2-DF57-1FC073315537}"/>
              </a:ext>
            </a:extLst>
          </p:cNvPr>
          <p:cNvSpPr txBox="1"/>
          <p:nvPr/>
        </p:nvSpPr>
        <p:spPr>
          <a:xfrm>
            <a:off x="3220314" y="3713583"/>
            <a:ext cx="58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1140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582CD-FD93-C0F6-7787-679886242016}"/>
              </a:ext>
            </a:extLst>
          </p:cNvPr>
          <p:cNvSpPr txBox="1"/>
          <p:nvPr/>
        </p:nvSpPr>
        <p:spPr>
          <a:xfrm>
            <a:off x="2644054" y="2870148"/>
            <a:ext cx="59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1080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0F7C9-7D18-05B5-89EF-8B4668090B26}"/>
              </a:ext>
            </a:extLst>
          </p:cNvPr>
          <p:cNvSpPr txBox="1"/>
          <p:nvPr/>
        </p:nvSpPr>
        <p:spPr>
          <a:xfrm>
            <a:off x="289116" y="602461"/>
            <a:ext cx="255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Raleway Thin"/>
                <a:sym typeface="Raleway Thin"/>
              </a:rPr>
              <a:t>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F7E93F-DBD6-350B-C4FF-7C65E713BC54}"/>
              </a:ext>
            </a:extLst>
          </p:cNvPr>
          <p:cNvSpPr txBox="1"/>
          <p:nvPr/>
        </p:nvSpPr>
        <p:spPr>
          <a:xfrm>
            <a:off x="368368" y="1269564"/>
            <a:ext cx="3436146" cy="984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sz="2000" dirty="0">
                <a:latin typeface="Barlow Light"/>
                <a:sym typeface="Barlow Light"/>
              </a:rPr>
              <a:t> </a:t>
            </a:r>
            <a:r>
              <a:rPr lang="en-GB" sz="1800" dirty="0">
                <a:latin typeface="Barlow Light"/>
                <a:sym typeface="Barlow Light"/>
              </a:rPr>
              <a:t>A1  *    A2   *  A3   *    A4    *    A5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dirty="0">
                <a:latin typeface="Barlow Light"/>
                <a:sym typeface="Barlow Light"/>
              </a:rPr>
              <a:t>4x10       10x3        3x12        12x20         20x7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200" dirty="0">
                <a:latin typeface="Barlow Light"/>
                <a:sym typeface="Barlow Light"/>
              </a:rPr>
              <a:t> </a:t>
            </a:r>
            <a:r>
              <a:rPr lang="en-GB" sz="1100" dirty="0">
                <a:latin typeface="Barlow Light"/>
                <a:sym typeface="Barlow Light"/>
              </a:rPr>
              <a:t>P0  P1         </a:t>
            </a:r>
            <a:r>
              <a:rPr lang="en-GB" sz="1100" dirty="0" err="1">
                <a:latin typeface="Barlow Light"/>
                <a:sym typeface="Barlow Light"/>
              </a:rPr>
              <a:t>P1</a:t>
            </a:r>
            <a:r>
              <a:rPr lang="en-GB" sz="1100" dirty="0">
                <a:latin typeface="Barlow Light"/>
                <a:sym typeface="Barlow Light"/>
              </a:rPr>
              <a:t>  P2         P2  P3         </a:t>
            </a:r>
            <a:r>
              <a:rPr lang="en-GB" sz="1100" dirty="0" err="1">
                <a:latin typeface="Barlow Light"/>
                <a:sym typeface="Barlow Light"/>
              </a:rPr>
              <a:t>P3</a:t>
            </a:r>
            <a:r>
              <a:rPr lang="en-GB" sz="1100" dirty="0">
                <a:latin typeface="Barlow Light"/>
                <a:sym typeface="Barlow Light"/>
              </a:rPr>
              <a:t>   P4            </a:t>
            </a:r>
            <a:r>
              <a:rPr lang="en-GB" sz="1100" dirty="0" err="1">
                <a:latin typeface="Barlow Light"/>
                <a:sym typeface="Barlow Light"/>
              </a:rPr>
              <a:t>P4</a:t>
            </a:r>
            <a:r>
              <a:rPr lang="en-GB" sz="1100" dirty="0">
                <a:latin typeface="Barlow Light"/>
                <a:sym typeface="Barlow Light"/>
              </a:rPr>
              <a:t>   P5</a:t>
            </a:r>
          </a:p>
        </p:txBody>
      </p:sp>
    </p:spTree>
    <p:extLst>
      <p:ext uri="{BB962C8B-B14F-4D97-AF65-F5344CB8AC3E}">
        <p14:creationId xmlns:p14="http://schemas.microsoft.com/office/powerpoint/2010/main" val="173707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A3A4BD-BF8A-E4A0-51CC-2A87639A5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639302"/>
              </p:ext>
            </p:extLst>
          </p:nvPr>
        </p:nvGraphicFramePr>
        <p:xfrm>
          <a:off x="305493" y="2420172"/>
          <a:ext cx="3436146" cy="2546352"/>
        </p:xfrm>
        <a:graphic>
          <a:graphicData uri="http://schemas.openxmlformats.org/drawingml/2006/table">
            <a:tbl>
              <a:tblPr firstRow="1" bandRow="1">
                <a:tableStyleId>{11E2214B-EEA6-4F0E-851E-DA328E0D34B4}</a:tableStyleId>
              </a:tblPr>
              <a:tblGrid>
                <a:gridCol w="572691">
                  <a:extLst>
                    <a:ext uri="{9D8B030D-6E8A-4147-A177-3AD203B41FA5}">
                      <a16:colId xmlns:a16="http://schemas.microsoft.com/office/drawing/2014/main" val="1341193858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45750694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634704637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51601906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738308403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2113114634"/>
                    </a:ext>
                  </a:extLst>
                </a:gridCol>
              </a:tblGrid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I\j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885030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rgbClr val="81FBE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66317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rgbClr val="81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37266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883321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46819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33106"/>
                  </a:ext>
                </a:extLst>
              </a:tr>
            </a:tbl>
          </a:graphicData>
        </a:graphic>
      </p:graphicFrame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138C92F-A375-1D12-7391-9B8B2E8ACE5A}"/>
              </a:ext>
            </a:extLst>
          </p:cNvPr>
          <p:cNvSpPr txBox="1">
            <a:spLocks/>
          </p:cNvSpPr>
          <p:nvPr/>
        </p:nvSpPr>
        <p:spPr>
          <a:xfrm>
            <a:off x="4221208" y="1803835"/>
            <a:ext cx="4683603" cy="3005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M[2,5]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2&lt;=k&lt;5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 {M[2,2] + M[2+1,5] + P1 P2 P5}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M[2,5]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2&lt;=k&lt;5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 {0+ 1140 +10x3x7}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M[2,5] = 1350                            if  K =  2</a:t>
            </a:r>
          </a:p>
          <a:p>
            <a:endParaRPr lang="en-GB" sz="1600" dirty="0">
              <a:solidFill>
                <a:schemeClr val="accent2"/>
              </a:solidFill>
              <a:latin typeface="Barlow Light"/>
            </a:endParaRP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M[2,5]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2&lt;=k&lt;5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 {M[2,3] + M[3+1,5] + P1 P3  P5}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M[2,5]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2&lt;=k&lt;5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 {360+ 1680 + 10x12x7} 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M[2,5] = 2880                           if  K  = 3</a:t>
            </a:r>
          </a:p>
          <a:p>
            <a:endParaRPr lang="en-GB" sz="1600" dirty="0">
              <a:solidFill>
                <a:schemeClr val="accent2"/>
              </a:solidFill>
              <a:latin typeface="Barlow Light"/>
            </a:endParaRP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M[2,5]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2&lt;=k&lt;5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 {M [2,4] + M[4+1,5] + P1 P4 P5}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M[2,5]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2&lt;=k&lt;5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 {1320 + 0 + 10x20x7}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M[2,5] = 2720                             if K = 4    </a:t>
            </a:r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5B95E-BB3C-FF00-2266-46728025017E}"/>
              </a:ext>
            </a:extLst>
          </p:cNvPr>
          <p:cNvSpPr txBox="1"/>
          <p:nvPr/>
        </p:nvSpPr>
        <p:spPr>
          <a:xfrm>
            <a:off x="1383368" y="2823058"/>
            <a:ext cx="602673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AED9E-2453-AD0E-17FC-01492AF27F69}"/>
              </a:ext>
            </a:extLst>
          </p:cNvPr>
          <p:cNvSpPr txBox="1"/>
          <p:nvPr/>
        </p:nvSpPr>
        <p:spPr>
          <a:xfrm>
            <a:off x="1951406" y="3244011"/>
            <a:ext cx="623889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360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70DEB-F9DD-F538-6C46-ABF93377BB8B}"/>
              </a:ext>
            </a:extLst>
          </p:cNvPr>
          <p:cNvSpPr txBox="1"/>
          <p:nvPr/>
        </p:nvSpPr>
        <p:spPr>
          <a:xfrm>
            <a:off x="2523929" y="3662919"/>
            <a:ext cx="620683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720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D41B6-6CAF-1A7B-EC64-527B7BDDFA9F}"/>
              </a:ext>
            </a:extLst>
          </p:cNvPr>
          <p:cNvSpPr txBox="1"/>
          <p:nvPr/>
        </p:nvSpPr>
        <p:spPr>
          <a:xfrm>
            <a:off x="3056321" y="4095681"/>
            <a:ext cx="697627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1680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3A0B6-5734-3AA4-3CDC-9289CDD76CF7}"/>
              </a:ext>
            </a:extLst>
          </p:cNvPr>
          <p:cNvSpPr txBox="1"/>
          <p:nvPr/>
        </p:nvSpPr>
        <p:spPr>
          <a:xfrm>
            <a:off x="2074132" y="2893600"/>
            <a:ext cx="54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264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FC829-6478-9902-2B13-238C0C1965BF}"/>
              </a:ext>
            </a:extLst>
          </p:cNvPr>
          <p:cNvSpPr txBox="1"/>
          <p:nvPr/>
        </p:nvSpPr>
        <p:spPr>
          <a:xfrm>
            <a:off x="2589149" y="3324365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1320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BCA48-FFBE-91D2-DF57-1FC073315537}"/>
              </a:ext>
            </a:extLst>
          </p:cNvPr>
          <p:cNvSpPr txBox="1"/>
          <p:nvPr/>
        </p:nvSpPr>
        <p:spPr>
          <a:xfrm>
            <a:off x="3172416" y="3735423"/>
            <a:ext cx="58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1140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582CD-FD93-C0F6-7787-679886242016}"/>
              </a:ext>
            </a:extLst>
          </p:cNvPr>
          <p:cNvSpPr txBox="1"/>
          <p:nvPr/>
        </p:nvSpPr>
        <p:spPr>
          <a:xfrm>
            <a:off x="2596156" y="2891988"/>
            <a:ext cx="59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1080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20BA7-3DF3-8EED-22D9-138B7692DF4C}"/>
              </a:ext>
            </a:extLst>
          </p:cNvPr>
          <p:cNvSpPr txBox="1"/>
          <p:nvPr/>
        </p:nvSpPr>
        <p:spPr>
          <a:xfrm>
            <a:off x="3167734" y="3306606"/>
            <a:ext cx="623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1350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7EA589-15BE-3F8A-A198-BDA5192F186C}"/>
              </a:ext>
            </a:extLst>
          </p:cNvPr>
          <p:cNvSpPr txBox="1"/>
          <p:nvPr/>
        </p:nvSpPr>
        <p:spPr>
          <a:xfrm>
            <a:off x="305493" y="606599"/>
            <a:ext cx="255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Raleway Thin"/>
                <a:sym typeface="Raleway Thin"/>
              </a:rPr>
              <a:t>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61E66-D1F8-CB0B-B072-2ED2C1C06DA3}"/>
              </a:ext>
            </a:extLst>
          </p:cNvPr>
          <p:cNvSpPr txBox="1"/>
          <p:nvPr/>
        </p:nvSpPr>
        <p:spPr>
          <a:xfrm>
            <a:off x="317802" y="1266010"/>
            <a:ext cx="3436146" cy="984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sz="2000" dirty="0">
                <a:latin typeface="Barlow Light"/>
                <a:sym typeface="Barlow Light"/>
              </a:rPr>
              <a:t> </a:t>
            </a:r>
            <a:r>
              <a:rPr lang="en-GB" sz="1800" dirty="0">
                <a:latin typeface="Barlow Light"/>
                <a:sym typeface="Barlow Light"/>
              </a:rPr>
              <a:t>A1  *    A2   *  A3   *    A4    *    A5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dirty="0">
                <a:latin typeface="Barlow Light"/>
                <a:sym typeface="Barlow Light"/>
              </a:rPr>
              <a:t>4x10       10x3        3x12        12x20         20x7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200" dirty="0">
                <a:latin typeface="Barlow Light"/>
                <a:sym typeface="Barlow Light"/>
              </a:rPr>
              <a:t> </a:t>
            </a:r>
            <a:r>
              <a:rPr lang="en-GB" sz="1100" dirty="0">
                <a:latin typeface="Barlow Light"/>
                <a:sym typeface="Barlow Light"/>
              </a:rPr>
              <a:t>P0  P1         </a:t>
            </a:r>
            <a:r>
              <a:rPr lang="en-GB" sz="1100" dirty="0" err="1">
                <a:latin typeface="Barlow Light"/>
                <a:sym typeface="Barlow Light"/>
              </a:rPr>
              <a:t>P1</a:t>
            </a:r>
            <a:r>
              <a:rPr lang="en-GB" sz="1100" dirty="0">
                <a:latin typeface="Barlow Light"/>
                <a:sym typeface="Barlow Light"/>
              </a:rPr>
              <a:t>  P2         P2  P3         </a:t>
            </a:r>
            <a:r>
              <a:rPr lang="en-GB" sz="1100" dirty="0" err="1">
                <a:latin typeface="Barlow Light"/>
                <a:sym typeface="Barlow Light"/>
              </a:rPr>
              <a:t>P3</a:t>
            </a:r>
            <a:r>
              <a:rPr lang="en-GB" sz="1100" dirty="0">
                <a:latin typeface="Barlow Light"/>
                <a:sym typeface="Barlow Light"/>
              </a:rPr>
              <a:t>   P4            </a:t>
            </a:r>
            <a:r>
              <a:rPr lang="en-GB" sz="1100" dirty="0" err="1">
                <a:latin typeface="Barlow Light"/>
                <a:sym typeface="Barlow Light"/>
              </a:rPr>
              <a:t>P4</a:t>
            </a:r>
            <a:r>
              <a:rPr lang="en-GB" sz="1100" dirty="0">
                <a:latin typeface="Barlow Light"/>
                <a:sym typeface="Barlow Light"/>
              </a:rPr>
              <a:t>   P5</a:t>
            </a:r>
          </a:p>
        </p:txBody>
      </p:sp>
    </p:spTree>
    <p:extLst>
      <p:ext uri="{BB962C8B-B14F-4D97-AF65-F5344CB8AC3E}">
        <p14:creationId xmlns:p14="http://schemas.microsoft.com/office/powerpoint/2010/main" val="36288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A3A4BD-BF8A-E4A0-51CC-2A87639A5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34414"/>
              </p:ext>
            </p:extLst>
          </p:nvPr>
        </p:nvGraphicFramePr>
        <p:xfrm>
          <a:off x="305493" y="2352980"/>
          <a:ext cx="3436146" cy="2546352"/>
        </p:xfrm>
        <a:graphic>
          <a:graphicData uri="http://schemas.openxmlformats.org/drawingml/2006/table">
            <a:tbl>
              <a:tblPr firstRow="1" bandRow="1">
                <a:tableStyleId>{11E2214B-EEA6-4F0E-851E-DA328E0D34B4}</a:tableStyleId>
              </a:tblPr>
              <a:tblGrid>
                <a:gridCol w="572691">
                  <a:extLst>
                    <a:ext uri="{9D8B030D-6E8A-4147-A177-3AD203B41FA5}">
                      <a16:colId xmlns:a16="http://schemas.microsoft.com/office/drawing/2014/main" val="1341193858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45750694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634704637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516019064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3738308403"/>
                    </a:ext>
                  </a:extLst>
                </a:gridCol>
                <a:gridCol w="572691">
                  <a:extLst>
                    <a:ext uri="{9D8B030D-6E8A-4147-A177-3AD203B41FA5}">
                      <a16:colId xmlns:a16="http://schemas.microsoft.com/office/drawing/2014/main" val="2113114634"/>
                    </a:ext>
                  </a:extLst>
                </a:gridCol>
              </a:tblGrid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I\j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885030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rgbClr val="81FBE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rgbClr val="83FB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166317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rgbClr val="81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37266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883321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Barlow Light"/>
                        <a:sym typeface="Barlow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46819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marR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Barlow Light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Barlow Light"/>
                          <a:sym typeface="Barlow Light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33106"/>
                  </a:ext>
                </a:extLst>
              </a:tr>
            </a:tbl>
          </a:graphicData>
        </a:graphic>
      </p:graphicFrame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138C92F-A375-1D12-7391-9B8B2E8ACE5A}"/>
              </a:ext>
            </a:extLst>
          </p:cNvPr>
          <p:cNvSpPr txBox="1">
            <a:spLocks/>
          </p:cNvSpPr>
          <p:nvPr/>
        </p:nvSpPr>
        <p:spPr>
          <a:xfrm>
            <a:off x="4221208" y="1039091"/>
            <a:ext cx="4683603" cy="3770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1&lt;=k&lt;5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{M[1,1] + M[1+1,5] + P0 P1 P5}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1&lt;=k&lt;5 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{0+ 1350 + 4x10x7}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M[1,5] = 1630                                                          if  K =  1</a:t>
            </a:r>
          </a:p>
          <a:p>
            <a:endParaRPr lang="en-GB" sz="1600" dirty="0">
              <a:solidFill>
                <a:schemeClr val="accent2"/>
              </a:solidFill>
              <a:latin typeface="Barlow Light"/>
            </a:endParaRP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1&lt;=k&lt;5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{M[1,2] + M[2+1,5] + P0 P2 P5}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1&lt;=k&lt;5 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{120+ 1140 + 4x3x7} 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M[1,5] = 1344                                                          if  K  = 2</a:t>
            </a:r>
          </a:p>
          <a:p>
            <a:endParaRPr lang="en-GB" sz="1600" dirty="0">
              <a:solidFill>
                <a:schemeClr val="accent2"/>
              </a:solidFill>
              <a:latin typeface="Barlow Light"/>
            </a:endParaRP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1&lt;=k&lt;5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 [1,3] + M[3+1,5] + P0 P3 P5}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1&lt;=k&lt;5 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{264 + 1680 + 4x12x7}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M[1,5] = 2280                                                         if K = 3  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    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M[1,5] = min 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1&lt;=k&lt;5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{M [ 1,4] + M[4+1,5] + P0 P4 P5}</a:t>
            </a:r>
          </a:p>
          <a:p>
            <a:r>
              <a:rPr lang="en-GB" sz="1600" dirty="0">
                <a:solidFill>
                  <a:schemeClr val="dk1"/>
                </a:solidFill>
                <a:latin typeface="Barlow Light"/>
              </a:rPr>
              <a:t>M[1,5] = min </a:t>
            </a:r>
            <a:r>
              <a:rPr lang="en-GB" sz="1600" baseline="-25000" dirty="0">
                <a:solidFill>
                  <a:schemeClr val="dk1"/>
                </a:solidFill>
                <a:latin typeface="Barlow Light"/>
              </a:rPr>
              <a:t>1&lt;=k&lt;5 </a:t>
            </a:r>
            <a:r>
              <a:rPr lang="en-GB" sz="1600" dirty="0">
                <a:solidFill>
                  <a:schemeClr val="dk1"/>
                </a:solidFill>
                <a:latin typeface="Barlow Light"/>
              </a:rPr>
              <a:t>{1080 + 0 + 4x20x7}</a:t>
            </a:r>
          </a:p>
          <a:p>
            <a:r>
              <a:rPr lang="en-GB" sz="1600" dirty="0">
                <a:solidFill>
                  <a:schemeClr val="accent2"/>
                </a:solidFill>
                <a:latin typeface="Barlow Light"/>
              </a:rPr>
              <a:t>M[1,5] = 1640                                                          if K = 4  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5B95E-BB3C-FF00-2266-46728025017E}"/>
              </a:ext>
            </a:extLst>
          </p:cNvPr>
          <p:cNvSpPr txBox="1"/>
          <p:nvPr/>
        </p:nvSpPr>
        <p:spPr>
          <a:xfrm>
            <a:off x="1383368" y="2755866"/>
            <a:ext cx="602673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AED9E-2453-AD0E-17FC-01492AF27F69}"/>
              </a:ext>
            </a:extLst>
          </p:cNvPr>
          <p:cNvSpPr txBox="1"/>
          <p:nvPr/>
        </p:nvSpPr>
        <p:spPr>
          <a:xfrm>
            <a:off x="1951406" y="3176819"/>
            <a:ext cx="623889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360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70DEB-F9DD-F538-6C46-ABF93377BB8B}"/>
              </a:ext>
            </a:extLst>
          </p:cNvPr>
          <p:cNvSpPr txBox="1"/>
          <p:nvPr/>
        </p:nvSpPr>
        <p:spPr>
          <a:xfrm>
            <a:off x="2523929" y="3595727"/>
            <a:ext cx="620683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720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D41B6-6CAF-1A7B-EC64-527B7BDDFA9F}"/>
              </a:ext>
            </a:extLst>
          </p:cNvPr>
          <p:cNvSpPr txBox="1"/>
          <p:nvPr/>
        </p:nvSpPr>
        <p:spPr>
          <a:xfrm>
            <a:off x="3056321" y="4028489"/>
            <a:ext cx="697627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Barlow Light"/>
              </a:rPr>
              <a:t>1680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3A0B6-5734-3AA4-3CDC-9289CDD76CF7}"/>
              </a:ext>
            </a:extLst>
          </p:cNvPr>
          <p:cNvSpPr txBox="1"/>
          <p:nvPr/>
        </p:nvSpPr>
        <p:spPr>
          <a:xfrm>
            <a:off x="2074132" y="2826408"/>
            <a:ext cx="54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264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FC829-6478-9902-2B13-238C0C1965BF}"/>
              </a:ext>
            </a:extLst>
          </p:cNvPr>
          <p:cNvSpPr txBox="1"/>
          <p:nvPr/>
        </p:nvSpPr>
        <p:spPr>
          <a:xfrm>
            <a:off x="2589149" y="3257173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1320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BCA48-FFBE-91D2-DF57-1FC073315537}"/>
              </a:ext>
            </a:extLst>
          </p:cNvPr>
          <p:cNvSpPr txBox="1"/>
          <p:nvPr/>
        </p:nvSpPr>
        <p:spPr>
          <a:xfrm>
            <a:off x="3172416" y="3668231"/>
            <a:ext cx="58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1140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582CD-FD93-C0F6-7787-679886242016}"/>
              </a:ext>
            </a:extLst>
          </p:cNvPr>
          <p:cNvSpPr txBox="1"/>
          <p:nvPr/>
        </p:nvSpPr>
        <p:spPr>
          <a:xfrm>
            <a:off x="2596156" y="2824796"/>
            <a:ext cx="59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1080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20BA7-3DF3-8EED-22D9-138B7692DF4C}"/>
              </a:ext>
            </a:extLst>
          </p:cNvPr>
          <p:cNvSpPr txBox="1"/>
          <p:nvPr/>
        </p:nvSpPr>
        <p:spPr>
          <a:xfrm>
            <a:off x="3167734" y="3239414"/>
            <a:ext cx="623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1350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47C48-943A-FC3D-6EF8-79E8ECEB2734}"/>
              </a:ext>
            </a:extLst>
          </p:cNvPr>
          <p:cNvSpPr txBox="1"/>
          <p:nvPr/>
        </p:nvSpPr>
        <p:spPr>
          <a:xfrm>
            <a:off x="3153943" y="2817524"/>
            <a:ext cx="59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Light"/>
              </a:rPr>
              <a:t>1344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381CF-51A0-CE3F-AD33-874B7F06D306}"/>
              </a:ext>
            </a:extLst>
          </p:cNvPr>
          <p:cNvSpPr txBox="1"/>
          <p:nvPr/>
        </p:nvSpPr>
        <p:spPr>
          <a:xfrm>
            <a:off x="305493" y="613743"/>
            <a:ext cx="255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Raleway Thin"/>
                <a:sym typeface="Raleway Thin"/>
              </a:rPr>
              <a:t>Example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B2602-1E90-0F18-5AE5-E57C35C372A0}"/>
              </a:ext>
            </a:extLst>
          </p:cNvPr>
          <p:cNvSpPr txBox="1"/>
          <p:nvPr/>
        </p:nvSpPr>
        <p:spPr>
          <a:xfrm>
            <a:off x="320470" y="1252529"/>
            <a:ext cx="3436146" cy="984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sz="2000" dirty="0">
                <a:latin typeface="Barlow Light"/>
                <a:sym typeface="Barlow Light"/>
              </a:rPr>
              <a:t> </a:t>
            </a:r>
            <a:r>
              <a:rPr lang="en-GB" sz="1800" dirty="0">
                <a:latin typeface="Barlow Light"/>
                <a:sym typeface="Barlow Light"/>
              </a:rPr>
              <a:t>A1  *    A2   *  A3   *    A4    *    A5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dirty="0">
                <a:latin typeface="Barlow Light"/>
                <a:sym typeface="Barlow Light"/>
              </a:rPr>
              <a:t>4x10       10x3        3x12        12x20         20x7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200" dirty="0">
                <a:latin typeface="Barlow Light"/>
                <a:sym typeface="Barlow Light"/>
              </a:rPr>
              <a:t> </a:t>
            </a:r>
            <a:r>
              <a:rPr lang="en-GB" sz="1100" dirty="0">
                <a:latin typeface="Barlow Light"/>
                <a:sym typeface="Barlow Light"/>
              </a:rPr>
              <a:t>P0  P1         </a:t>
            </a:r>
            <a:r>
              <a:rPr lang="en-GB" sz="1100" dirty="0" err="1">
                <a:latin typeface="Barlow Light"/>
                <a:sym typeface="Barlow Light"/>
              </a:rPr>
              <a:t>P1</a:t>
            </a:r>
            <a:r>
              <a:rPr lang="en-GB" sz="1100" dirty="0">
                <a:latin typeface="Barlow Light"/>
                <a:sym typeface="Barlow Light"/>
              </a:rPr>
              <a:t>  P2         P2  P3         </a:t>
            </a:r>
            <a:r>
              <a:rPr lang="en-GB" sz="1100" dirty="0" err="1">
                <a:latin typeface="Barlow Light"/>
                <a:sym typeface="Barlow Light"/>
              </a:rPr>
              <a:t>P3</a:t>
            </a:r>
            <a:r>
              <a:rPr lang="en-GB" sz="1100" dirty="0">
                <a:latin typeface="Barlow Light"/>
                <a:sym typeface="Barlow Light"/>
              </a:rPr>
              <a:t>   P4            </a:t>
            </a:r>
            <a:r>
              <a:rPr lang="en-GB" sz="1100" dirty="0" err="1">
                <a:latin typeface="Barlow Light"/>
                <a:sym typeface="Barlow Light"/>
              </a:rPr>
              <a:t>P4</a:t>
            </a:r>
            <a:r>
              <a:rPr lang="en-GB" sz="1100" dirty="0">
                <a:latin typeface="Barlow Light"/>
                <a:sym typeface="Barlow Light"/>
              </a:rPr>
              <a:t>   P5</a:t>
            </a:r>
          </a:p>
        </p:txBody>
      </p:sp>
    </p:spTree>
    <p:extLst>
      <p:ext uri="{BB962C8B-B14F-4D97-AF65-F5344CB8AC3E}">
        <p14:creationId xmlns:p14="http://schemas.microsoft.com/office/powerpoint/2010/main" val="121669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334137"/>
            <a:ext cx="5714716" cy="9731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600" dirty="0"/>
              <a:t>Matrix chain multiplication</a:t>
            </a:r>
            <a:br>
              <a:rPr lang="en-US" sz="3600" dirty="0"/>
            </a:br>
            <a:r>
              <a:rPr lang="en-US" sz="3600" dirty="0"/>
              <a:t>(example)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" name="Google Shape;595;p17">
            <a:extLst>
              <a:ext uri="{FF2B5EF4-FFF2-40B4-BE49-F238E27FC236}">
                <a16:creationId xmlns:a16="http://schemas.microsoft.com/office/drawing/2014/main" id="{6C6BCE11-E751-8DD9-009D-09B868FBF5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5017" y="2697420"/>
            <a:ext cx="7013966" cy="20871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US" sz="1800" dirty="0"/>
              <a:t>Best solution: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For M[1,5] is when k=2</a:t>
            </a:r>
          </a:p>
          <a:p>
            <a:pPr lvl="1">
              <a:lnSpc>
                <a:spcPct val="100000"/>
              </a:lnSpc>
            </a:pPr>
            <a:r>
              <a:rPr lang="en-GB" sz="1800" dirty="0"/>
              <a:t>M[1,5] = M[1,2] + M[2+1,5] + P0 P2 P5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For M[3,5] is when k=4</a:t>
            </a:r>
          </a:p>
          <a:p>
            <a:pPr lvl="1">
              <a:lnSpc>
                <a:spcPct val="100000"/>
              </a:lnSpc>
            </a:pPr>
            <a:r>
              <a:rPr lang="en-GB" sz="1800" dirty="0"/>
              <a:t>M[3,5] = M[3,4] + M[4+1,5] + P2 P4 P5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E8F17-073C-F22F-7CEC-3D3AA703E9D0}"/>
              </a:ext>
            </a:extLst>
          </p:cNvPr>
          <p:cNvSpPr txBox="1"/>
          <p:nvPr/>
        </p:nvSpPr>
        <p:spPr>
          <a:xfrm>
            <a:off x="2390512" y="1432977"/>
            <a:ext cx="4453633" cy="11387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2400" dirty="0">
                <a:latin typeface="Barlow Light"/>
                <a:sym typeface="Barlow Light"/>
              </a:rPr>
              <a:t>  A1  *    A2    *    A3   *    A4     *   A5 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sz="1800" dirty="0">
                <a:latin typeface="Barlow Light"/>
                <a:sym typeface="Barlow Light"/>
              </a:rPr>
              <a:t>4x10        10x3            3x12        12x20          20x7</a:t>
            </a:r>
          </a:p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GB" sz="1600" dirty="0">
                <a:latin typeface="Barlow Light"/>
                <a:sym typeface="Barlow Light"/>
              </a:rPr>
              <a:t> </a:t>
            </a:r>
            <a:r>
              <a:rPr lang="en-GB" dirty="0">
                <a:latin typeface="Barlow Light"/>
                <a:sym typeface="Barlow Light"/>
              </a:rPr>
              <a:t>P0  P1          P1  P2               P2  P3           P3   P4             P4   P5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808AD-5212-60EF-EC00-B139DB304BC2}"/>
              </a:ext>
            </a:extLst>
          </p:cNvPr>
          <p:cNvSpPr txBox="1"/>
          <p:nvPr/>
        </p:nvSpPr>
        <p:spPr>
          <a:xfrm>
            <a:off x="4251754" y="1432977"/>
            <a:ext cx="1708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dk1"/>
                </a:solidFill>
                <a:latin typeface="Barlow Light"/>
                <a:ea typeface="+mn-ea"/>
                <a:cs typeface="+mn-cs"/>
                <a:sym typeface="Barlow Light"/>
              </a:rPr>
              <a:t>(                     </a:t>
            </a:r>
            <a:r>
              <a:rPr lang="en-GB" sz="2400" dirty="0">
                <a:solidFill>
                  <a:schemeClr val="dk1"/>
                </a:solidFill>
                <a:latin typeface="Barlow Light"/>
                <a:sym typeface="Barlow Light"/>
              </a:rPr>
              <a:t>)</a:t>
            </a:r>
            <a:endParaRPr lang="en-US" sz="2400" dirty="0">
              <a:solidFill>
                <a:schemeClr val="dk1"/>
              </a:solidFill>
              <a:latin typeface="Barlow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C477AB-C062-48B4-8688-CF9BB10F907A}"/>
              </a:ext>
            </a:extLst>
          </p:cNvPr>
          <p:cNvSpPr txBox="1"/>
          <p:nvPr/>
        </p:nvSpPr>
        <p:spPr>
          <a:xfrm>
            <a:off x="2448500" y="1432977"/>
            <a:ext cx="433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dk1"/>
                </a:solidFill>
                <a:latin typeface="Barlow Light"/>
                <a:sym typeface="Barlow Light"/>
              </a:rPr>
              <a:t> (</a:t>
            </a:r>
            <a:r>
              <a:rPr lang="en-US" sz="2400" dirty="0">
                <a:solidFill>
                  <a:schemeClr val="dk1"/>
                </a:solidFill>
                <a:latin typeface="Barlow Light"/>
              </a:rPr>
              <a:t>                   </a:t>
            </a:r>
            <a:r>
              <a:rPr lang="en-GB" sz="2400" dirty="0">
                <a:solidFill>
                  <a:schemeClr val="dk1"/>
                </a:solidFill>
                <a:latin typeface="Barlow Light"/>
                <a:sym typeface="Barlow Light"/>
              </a:rPr>
              <a:t>)      ( </a:t>
            </a:r>
            <a:r>
              <a:rPr lang="en-US" sz="2400" dirty="0">
                <a:solidFill>
                  <a:schemeClr val="dk1"/>
                </a:solidFill>
                <a:latin typeface="Barlow Light"/>
              </a:rPr>
              <a:t>                                     </a:t>
            </a:r>
            <a:r>
              <a:rPr lang="en-GB" sz="2400" dirty="0">
                <a:solidFill>
                  <a:schemeClr val="dk1"/>
                </a:solidFill>
                <a:latin typeface="Barlow Light"/>
                <a:sym typeface="Barlow Light"/>
              </a:rPr>
              <a:t>)</a:t>
            </a:r>
            <a:endParaRPr lang="en-US" sz="2400" dirty="0">
              <a:solidFill>
                <a:schemeClr val="dk1"/>
              </a:solidFill>
              <a:latin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475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5492" y="643419"/>
            <a:ext cx="6564407" cy="6159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600" dirty="0"/>
              <a:t>Implementation(non-dynamic)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4FC501-902F-4646-B6F3-A111B3CED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93" y="1317219"/>
            <a:ext cx="4182036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MatrixChainOrder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p[],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i,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j)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(i == j)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0;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k;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minimum = INT_MAX;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// recursively calculate count of multiplications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(k = i; k &lt; j; k++)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minimum = min(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MatrixChainOrder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(p, i, k)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+ 	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MatrixChainOrder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(p, k + 1, j)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	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p[i - 1] * p[k] * p[j] , minimum);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// Return minimum count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minimum;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6C32A1D-5282-33A7-F3A1-0A56C5C8D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3" y="1384454"/>
            <a:ext cx="4282889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arr[] = { 4, </a:t>
            </a:r>
            <a:r>
              <a:rPr lang="en-US" altLang="en-US" sz="1100" dirty="0">
                <a:latin typeface="Consolas" panose="020B0609020204030204" pitchFamily="49" charset="0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3, 12, </a:t>
            </a:r>
            <a:r>
              <a:rPr lang="en-US" altLang="en-US" sz="1100" dirty="0">
                <a:latin typeface="Consolas" panose="020B0609020204030204" pitchFamily="49" charset="0"/>
              </a:rPr>
              <a:t>20, 7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};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N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(arr) /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(arr[0]);</a:t>
            </a:r>
            <a:endParaRPr lang="en-US" altLang="en-US" sz="6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// Function call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cout &lt;&lt; "Minimum number of multiplications is "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&lt;&lt; MatrixChainOrder(arr, 1, N - 1);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0;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BA78F-4C35-32D5-A468-1E9BAB284C0C}"/>
              </a:ext>
            </a:extLst>
          </p:cNvPr>
          <p:cNvSpPr txBox="1"/>
          <p:nvPr/>
        </p:nvSpPr>
        <p:spPr>
          <a:xfrm>
            <a:off x="4706473" y="3581105"/>
            <a:ext cx="46089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//Output: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//Minimum number of multiplications is 1344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7E3BE2-67F9-56A2-BC21-6A0458A1C1CC}"/>
              </a:ext>
            </a:extLst>
          </p:cNvPr>
          <p:cNvSpPr txBox="1"/>
          <p:nvPr/>
        </p:nvSpPr>
        <p:spPr>
          <a:xfrm>
            <a:off x="4706472" y="4328973"/>
            <a:ext cx="251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Time complexity=O(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US" sz="1600" baseline="30000" dirty="0" err="1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652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51827" y="2138968"/>
            <a:ext cx="4676700" cy="781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3748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562737"/>
            <a:ext cx="5714716" cy="6159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535779" y="1243012"/>
            <a:ext cx="4333401" cy="3900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GB" sz="1200" dirty="0"/>
              <a:t>MatrixChainOrder(p , size):</a:t>
            </a:r>
          </a:p>
          <a:p>
            <a:r>
              <a:rPr lang="en-GB" sz="1200" dirty="0"/>
              <a:t>n = size</a:t>
            </a:r>
          </a:p>
          <a:p>
            <a:r>
              <a:rPr lang="en-GB" sz="1200" dirty="0"/>
              <a:t>m[n, n]</a:t>
            </a:r>
          </a:p>
          <a:p>
            <a:r>
              <a:rPr lang="en-US" sz="1200" dirty="0"/>
              <a:t>for i =1 to n</a:t>
            </a:r>
          </a:p>
          <a:p>
            <a:pPr lvl="1"/>
            <a:r>
              <a:rPr lang="en-US" sz="1200" dirty="0"/>
              <a:t>m[i, i] = 0</a:t>
            </a:r>
          </a:p>
          <a:p>
            <a:r>
              <a:rPr lang="en-US" sz="1200" dirty="0"/>
              <a:t>for l = 2 to n</a:t>
            </a:r>
          </a:p>
          <a:p>
            <a:pPr lvl="1"/>
            <a:r>
              <a:rPr lang="en-US" sz="1200" dirty="0"/>
              <a:t>For I = 1 to n-L +1</a:t>
            </a:r>
          </a:p>
          <a:p>
            <a:pPr lvl="2"/>
            <a:r>
              <a:rPr lang="en-US" sz="1200" dirty="0"/>
              <a:t>j = i + L-1</a:t>
            </a:r>
          </a:p>
          <a:p>
            <a:pPr lvl="2"/>
            <a:r>
              <a:rPr lang="en-US" sz="1200" dirty="0"/>
              <a:t>m[I,j]=</a:t>
            </a:r>
            <a:r>
              <a:rPr lang="en-GB" sz="1200" dirty="0"/>
              <a:t>∞</a:t>
            </a:r>
          </a:p>
          <a:p>
            <a:pPr lvl="2"/>
            <a:r>
              <a:rPr lang="en-GB" sz="1200" dirty="0"/>
              <a:t>For k=I to j-1</a:t>
            </a:r>
          </a:p>
          <a:p>
            <a:pPr lvl="3"/>
            <a:r>
              <a:rPr lang="en-GB" sz="1200" dirty="0"/>
              <a:t>q =</a:t>
            </a:r>
            <a:r>
              <a:rPr lang="pl-PL" sz="1200" dirty="0"/>
              <a:t>m [i, k] + m [k + 1, j] + pi-1 pk pj </a:t>
            </a:r>
          </a:p>
          <a:p>
            <a:pPr lvl="3"/>
            <a:r>
              <a:rPr lang="en-US" sz="1200" dirty="0"/>
              <a:t>If q &lt; m [i,j] </a:t>
            </a:r>
          </a:p>
          <a:p>
            <a:pPr lvl="4"/>
            <a:r>
              <a:rPr lang="en-US" sz="1200" dirty="0"/>
              <a:t>M[i,j] = q</a:t>
            </a:r>
          </a:p>
          <a:p>
            <a:pPr marL="273050" indent="-171450"/>
            <a:r>
              <a:rPr lang="en-US" sz="1200" dirty="0"/>
              <a:t>return m[1][n - 1]</a:t>
            </a:r>
            <a:r>
              <a:rPr lang="en-US" sz="1100" dirty="0"/>
              <a:t>		</a:t>
            </a:r>
          </a:p>
          <a:p>
            <a:pPr marL="1930400" lvl="4" indent="0">
              <a:buNone/>
            </a:pPr>
            <a:endParaRPr lang="en-US" sz="11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2287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51827" y="2138968"/>
            <a:ext cx="4676700" cy="781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3500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5493" y="643419"/>
            <a:ext cx="5714716" cy="6159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4FC501-902F-4646-B6F3-A111B3CED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44" y="1384454"/>
            <a:ext cx="4249273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 dirty="0">
                <a:latin typeface="Consolas" panose="020B0609020204030204" pitchFamily="49" charset="0"/>
              </a:rPr>
              <a:t> </a:t>
            </a:r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MatrixChainOrder</a:t>
            </a:r>
            <a:r>
              <a:rPr lang="en-US" altLang="en-US" sz="1100" dirty="0">
                <a:latin typeface="Consolas" panose="020B0609020204030204" pitchFamily="49" charset="0"/>
              </a:rPr>
              <a:t>(</a:t>
            </a:r>
            <a:r>
              <a:rPr lang="en-US" alt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 dirty="0">
                <a:latin typeface="Consolas" panose="020B0609020204030204" pitchFamily="49" charset="0"/>
              </a:rPr>
              <a:t> p[], </a:t>
            </a:r>
            <a:r>
              <a:rPr lang="en-US" alt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 dirty="0">
                <a:latin typeface="Consolas" panose="020B0609020204030204" pitchFamily="49" charset="0"/>
              </a:rPr>
              <a:t> 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 dirty="0">
                <a:latin typeface="Consolas" panose="020B0609020204030204" pitchFamily="49" charset="0"/>
              </a:rPr>
              <a:t> m[n][n];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 dirty="0">
                <a:latin typeface="Consolas" panose="020B0609020204030204" pitchFamily="49" charset="0"/>
              </a:rPr>
              <a:t> i, j, k, L, q;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b="1" dirty="0">
                <a:solidFill>
                  <a:schemeClr val="accent5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100" dirty="0">
                <a:latin typeface="Consolas" panose="020B0609020204030204" pitchFamily="49" charset="0"/>
              </a:rPr>
              <a:t> (i = 1; i &lt; n; i++)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    m[i][i]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b="1" dirty="0">
                <a:solidFill>
                  <a:schemeClr val="accent5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100" dirty="0">
                <a:latin typeface="Consolas" panose="020B0609020204030204" pitchFamily="49" charset="0"/>
              </a:rPr>
              <a:t> (L = 2; L &lt; n; L++){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    </a:t>
            </a:r>
            <a:r>
              <a:rPr lang="en-US" altLang="en-US" sz="1100" b="1" dirty="0">
                <a:solidFill>
                  <a:schemeClr val="accent5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100" dirty="0">
                <a:latin typeface="Consolas" panose="020B0609020204030204" pitchFamily="49" charset="0"/>
              </a:rPr>
              <a:t> (i = 1; i &lt; n - L + 1; i++){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        j = i + L - 1;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	m[i][j] = INT_MAX;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	</a:t>
            </a:r>
            <a:r>
              <a:rPr lang="en-US" altLang="en-US" sz="1100" b="1" dirty="0">
                <a:solidFill>
                  <a:schemeClr val="accent5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100" dirty="0">
                <a:latin typeface="Consolas" panose="020B0609020204030204" pitchFamily="49" charset="0"/>
              </a:rPr>
              <a:t> (k = i; k &lt;= j - 1; k++){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	    q = m[i][k] + m[k + 1][j]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                + p[i - 1] * p[k] * p[j];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            </a:t>
            </a:r>
            <a:r>
              <a:rPr lang="en-US" altLang="en-US" sz="1100" b="1" dirty="0">
                <a:solidFill>
                  <a:schemeClr val="accent5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100" dirty="0">
                <a:latin typeface="Consolas" panose="020B0609020204030204" pitchFamily="49" charset="0"/>
              </a:rPr>
              <a:t> (q &lt; m[i][j])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                m[i][j] = q;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en-US" sz="1100" dirty="0">
                <a:latin typeface="Consolas" panose="020B0609020204030204" pitchFamily="49" charset="0"/>
              </a:rPr>
              <a:t> m[1][n - 1];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6C32A1D-5282-33A7-F3A1-0A56C5C8D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619" y="1384454"/>
            <a:ext cx="4282889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arr[] = { 4, </a:t>
            </a:r>
            <a:r>
              <a:rPr lang="en-US" altLang="en-US" sz="1100" dirty="0">
                <a:latin typeface="Consolas" panose="020B0609020204030204" pitchFamily="49" charset="0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3, 12, </a:t>
            </a:r>
            <a:r>
              <a:rPr lang="en-US" altLang="en-US" sz="1100" dirty="0">
                <a:latin typeface="Consolas" panose="020B0609020204030204" pitchFamily="49" charset="0"/>
              </a:rPr>
              <a:t>20, 7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};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(arr) /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(arr[0]);</a:t>
            </a:r>
            <a:endParaRPr lang="en-US" altLang="en-US" sz="6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// Function call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cout &lt;&lt; "Minimum number of multiplications is "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&lt;&lt; MatrixChainOrder(arr, size);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0;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BA78F-4C35-32D5-A468-1E9BAB284C0C}"/>
              </a:ext>
            </a:extLst>
          </p:cNvPr>
          <p:cNvSpPr txBox="1"/>
          <p:nvPr/>
        </p:nvSpPr>
        <p:spPr>
          <a:xfrm>
            <a:off x="4706473" y="3581105"/>
            <a:ext cx="46089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//Output: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//Minimum number of multiplications is 1344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86635-7FB9-31F1-FB76-35F3ABAF1489}"/>
              </a:ext>
            </a:extLst>
          </p:cNvPr>
          <p:cNvSpPr txBox="1"/>
          <p:nvPr/>
        </p:nvSpPr>
        <p:spPr>
          <a:xfrm>
            <a:off x="2971800" y="2015470"/>
            <a:ext cx="57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O(n)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4FBAED-815F-40DC-4372-91E518BB55A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00300" y="215397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EC7C82-3CF8-44BC-AC7F-8A3FDDDDED49}"/>
              </a:ext>
            </a:extLst>
          </p:cNvPr>
          <p:cNvSpPr txBox="1"/>
          <p:nvPr/>
        </p:nvSpPr>
        <p:spPr>
          <a:xfrm>
            <a:off x="3851748" y="2538839"/>
            <a:ext cx="57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O(n)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C1E45A-9416-124C-530B-1C408993B36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280248" y="2677339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CAE375-44BD-A7E0-C24E-0898AF01494D}"/>
              </a:ext>
            </a:extLst>
          </p:cNvPr>
          <p:cNvSpPr txBox="1"/>
          <p:nvPr/>
        </p:nvSpPr>
        <p:spPr>
          <a:xfrm>
            <a:off x="3966882" y="3046447"/>
            <a:ext cx="57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O(n)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63E766-8F82-9EC3-34E0-7FAF8FFBD08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395382" y="3184947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5B1FA2-49BA-79C5-090E-1600291CABE2}"/>
              </a:ext>
            </a:extLst>
          </p:cNvPr>
          <p:cNvSpPr txBox="1"/>
          <p:nvPr/>
        </p:nvSpPr>
        <p:spPr>
          <a:xfrm>
            <a:off x="2964689" y="2359665"/>
            <a:ext cx="57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O(n)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62C5E5-1956-331C-28B8-93367212483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393189" y="2498165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248EBC-A920-90A7-1998-84ADA3D2FB6C}"/>
              </a:ext>
            </a:extLst>
          </p:cNvPr>
          <p:cNvSpPr txBox="1"/>
          <p:nvPr/>
        </p:nvSpPr>
        <p:spPr>
          <a:xfrm>
            <a:off x="4706472" y="4328973"/>
            <a:ext cx="251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Time complexity=O(n</a:t>
            </a:r>
            <a:r>
              <a:rPr lang="en-US" sz="1600" baseline="300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218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13" grpId="0"/>
      <p:bldP spid="15" grpId="0"/>
      <p:bldP spid="17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51827" y="2138968"/>
            <a:ext cx="4676700" cy="781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complexity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621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Dynamic programming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5493" y="643419"/>
            <a:ext cx="5714716" cy="6159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600" dirty="0"/>
              <a:t>Time complexity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DD456353-1EC2-3ED4-5565-A94BA4D31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07104"/>
              </p:ext>
            </p:extLst>
          </p:nvPr>
        </p:nvGraphicFramePr>
        <p:xfrm>
          <a:off x="476088" y="1802326"/>
          <a:ext cx="8191824" cy="10981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78801">
                  <a:extLst>
                    <a:ext uri="{9D8B030D-6E8A-4147-A177-3AD203B41FA5}">
                      <a16:colId xmlns:a16="http://schemas.microsoft.com/office/drawing/2014/main" val="1656442133"/>
                    </a:ext>
                  </a:extLst>
                </a:gridCol>
                <a:gridCol w="4113023">
                  <a:extLst>
                    <a:ext uri="{9D8B030D-6E8A-4147-A177-3AD203B41FA5}">
                      <a16:colId xmlns:a16="http://schemas.microsoft.com/office/drawing/2014/main" val="2590619369"/>
                    </a:ext>
                  </a:extLst>
                </a:gridCol>
              </a:tblGrid>
              <a:tr h="474331"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accent2"/>
                          </a:solidFill>
                          <a:latin typeface="Raleway Thin"/>
                          <a:sym typeface="Raleway Thin"/>
                        </a:rPr>
                        <a:t>                    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accent2"/>
                          </a:solidFill>
                          <a:latin typeface="Raleway Thin"/>
                          <a:sym typeface="Raleway Thin"/>
                        </a:rPr>
                        <a:t>              non-Dynamic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84937"/>
                  </a:ext>
                </a:extLst>
              </a:tr>
              <a:tr h="623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Time complexity=O(n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Time complexity=O(</a:t>
                      </a:r>
                      <a:r>
                        <a:rPr lang="en-US" dirty="0" err="1"/>
                        <a:t>k</a:t>
                      </a:r>
                      <a:r>
                        <a:rPr lang="en-US" baseline="30000" dirty="0" err="1"/>
                        <a:t>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8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600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p4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2529" name="Google Shape;2529;p47"/>
          <p:cNvGrpSpPr/>
          <p:nvPr/>
        </p:nvGrpSpPr>
        <p:grpSpPr>
          <a:xfrm>
            <a:off x="7086040" y="2483022"/>
            <a:ext cx="1782756" cy="1850564"/>
            <a:chOff x="2012475" y="393272"/>
            <a:chExt cx="4440240" cy="4609126"/>
          </a:xfrm>
        </p:grpSpPr>
        <p:sp>
          <p:nvSpPr>
            <p:cNvPr id="2530" name="Google Shape;2530;p47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1" name="Google Shape;2531;p47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2" name="Google Shape;2532;p47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3" name="Google Shape;2533;p47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534;p47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47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47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47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538;p47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539;p47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540;p47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47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47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47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47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47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47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47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548;p47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9" name="Google Shape;2549;p47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0" name="Google Shape;2550;p47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1" name="Google Shape;2551;p47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2" name="Google Shape;2552;p47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3" name="Google Shape;2553;p47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4" name="Google Shape;2554;p47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5" name="Google Shape;2555;p47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6" name="Google Shape;2556;p47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7" name="Google Shape;2557;p47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8" name="Google Shape;2558;p47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9" name="Google Shape;2559;p47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0" name="Google Shape;2560;p47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1" name="Google Shape;2561;p47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2" name="Google Shape;2562;p47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3" name="Google Shape;2563;p47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4" name="Google Shape;2564;p47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5" name="Google Shape;2565;p47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6" name="Google Shape;2566;p47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7" name="Google Shape;2567;p47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8" name="Google Shape;2568;p47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9" name="Google Shape;2569;p47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0" name="Google Shape;2570;p47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1" name="Google Shape;2571;p47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2" name="Google Shape;2572;p47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3" name="Google Shape;2573;p47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2574;p47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2575;p47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6" name="Google Shape;2576;p47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7" name="Google Shape;2577;p47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8" name="Google Shape;2578;p47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9" name="Google Shape;2579;p47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0" name="Google Shape;2580;p47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1" name="Google Shape;2581;p47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2" name="Google Shape;2582;p47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3" name="Google Shape;2583;p47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4" name="Google Shape;2584;p47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5" name="Google Shape;2585;p47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6" name="Google Shape;2586;p47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2587;p47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2588;p47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47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2590;p47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47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47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47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47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47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6" name="Google Shape;2596;p47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7" name="Google Shape;2597;p47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47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47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47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47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47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2603;p47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4" name="Google Shape;2604;p47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5" name="Google Shape;2605;p47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6" name="Google Shape;2606;p47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7" name="Google Shape;2607;p47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8" name="Google Shape;2608;p47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9" name="Google Shape;2609;p47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0" name="Google Shape;2610;p47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47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2" name="Google Shape;2612;p47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3" name="Google Shape;2613;p47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4" name="Google Shape;2614;p47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5" name="Google Shape;2615;p47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6" name="Google Shape;2616;p47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7" name="Google Shape;2617;p4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47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47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4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47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8" name="Google Shape;2778;p47"/>
          <p:cNvGrpSpPr/>
          <p:nvPr/>
        </p:nvGrpSpPr>
        <p:grpSpPr>
          <a:xfrm>
            <a:off x="7020695" y="311246"/>
            <a:ext cx="1782593" cy="1812070"/>
            <a:chOff x="2011725" y="44285"/>
            <a:chExt cx="4684870" cy="4762340"/>
          </a:xfrm>
        </p:grpSpPr>
        <p:grpSp>
          <p:nvGrpSpPr>
            <p:cNvPr id="2779" name="Google Shape;2779;p47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2780" name="Google Shape;2780;p47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1" name="Google Shape;2781;p47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2" name="Google Shape;2782;p47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3" name="Google Shape;2783;p47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4" name="Google Shape;2784;p47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5" name="Google Shape;2785;p47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6" name="Google Shape;2786;p47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7" name="Google Shape;2787;p47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8" name="Google Shape;2788;p47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9" name="Google Shape;2789;p47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0" name="Google Shape;2790;p47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1" name="Google Shape;2791;p47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2" name="Google Shape;2792;p47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3" name="Google Shape;2793;p47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4" name="Google Shape;2794;p47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5" name="Google Shape;2795;p47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6" name="Google Shape;2796;p47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7" name="Google Shape;2797;p47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8" name="Google Shape;2798;p47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9" name="Google Shape;2799;p47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0" name="Google Shape;2800;p47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1" name="Google Shape;2801;p47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2" name="Google Shape;2802;p47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3" name="Google Shape;2803;p47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4" name="Google Shape;2804;p47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5" name="Google Shape;2805;p47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6" name="Google Shape;2806;p47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7" name="Google Shape;2807;p47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8" name="Google Shape;2808;p47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9" name="Google Shape;2809;p47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0" name="Google Shape;2810;p47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1" name="Google Shape;2811;p47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2" name="Google Shape;2812;p47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3" name="Google Shape;2813;p47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4" name="Google Shape;2814;p47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5" name="Google Shape;2815;p47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6" name="Google Shape;2816;p47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7" name="Google Shape;2817;p47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8" name="Google Shape;2818;p47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9" name="Google Shape;2819;p47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0" name="Google Shape;2820;p47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1" name="Google Shape;2821;p47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2" name="Google Shape;2822;p47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3" name="Google Shape;2823;p47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4" name="Google Shape;2824;p47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5" name="Google Shape;2825;p47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6" name="Google Shape;2826;p47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7" name="Google Shape;2827;p47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8" name="Google Shape;2828;p47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9" name="Google Shape;2829;p47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0" name="Google Shape;2830;p47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1" name="Google Shape;2831;p47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2" name="Google Shape;2832;p47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3" name="Google Shape;2833;p47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4" name="Google Shape;2834;p47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5" name="Google Shape;2835;p47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6" name="Google Shape;2836;p47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7" name="Google Shape;2837;p47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8" name="Google Shape;2838;p47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9" name="Google Shape;2839;p47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0" name="Google Shape;2840;p47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1" name="Google Shape;2841;p47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2" name="Google Shape;2842;p47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3" name="Google Shape;2843;p47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4" name="Google Shape;2844;p47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5" name="Google Shape;2845;p47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6" name="Google Shape;2846;p47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7" name="Google Shape;2847;p47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8" name="Google Shape;2848;p47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9" name="Google Shape;2849;p47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0" name="Google Shape;2850;p47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1" name="Google Shape;2851;p47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2" name="Google Shape;2852;p47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3" name="Google Shape;2853;p47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4" name="Google Shape;2854;p47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5" name="Google Shape;2855;p47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6" name="Google Shape;2856;p47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7" name="Google Shape;2857;p47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8" name="Google Shape;2858;p47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9" name="Google Shape;2859;p47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0" name="Google Shape;2860;p47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1" name="Google Shape;2861;p47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2" name="Google Shape;2862;p47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3" name="Google Shape;2863;p47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4" name="Google Shape;2864;p47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5" name="Google Shape;2865;p47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6" name="Google Shape;2866;p47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7" name="Google Shape;2867;p47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8" name="Google Shape;2868;p47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9" name="Google Shape;2869;p47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0" name="Google Shape;2870;p47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1" name="Google Shape;2871;p47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2" name="Google Shape;2872;p47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3" name="Google Shape;2873;p47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4" name="Google Shape;2874;p47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5" name="Google Shape;2875;p47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6" name="Google Shape;2876;p47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7" name="Google Shape;2877;p47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8" name="Google Shape;2878;p47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9" name="Google Shape;2879;p47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0" name="Google Shape;2880;p47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1" name="Google Shape;2881;p47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2" name="Google Shape;2882;p47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3" name="Google Shape;2883;p47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4" name="Google Shape;2884;p47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5" name="Google Shape;2885;p47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6" name="Google Shape;2886;p47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87" name="Google Shape;2887;p47"/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8" name="Google Shape;2888;p47"/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9" name="Google Shape;2889;p47"/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2890;p47"/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1" name="Google Shape;2891;p47"/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2892;p47"/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3" name="Google Shape;2893;p47"/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4" name="Google Shape;2894;p47"/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5" name="Google Shape;2895;p47"/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6" name="Google Shape;2896;p47"/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7" name="Google Shape;2897;p47"/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8" name="Google Shape;2898;p47"/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9" name="Google Shape;2899;p47"/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0" name="Google Shape;2900;p47"/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1" name="Google Shape;2901;p47"/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2" name="Google Shape;2902;p47"/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3" name="Google Shape;2903;p47"/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4" name="Google Shape;2904;p4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5" name="Google Shape;2905;p4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6" name="Google Shape;2906;p47"/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7" name="Google Shape;2907;p47"/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8" name="Google Shape;2908;p4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9" name="Google Shape;2909;p4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0" name="Google Shape;2910;p47"/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1" name="Google Shape;2911;p47"/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2" name="Google Shape;2912;p47"/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3" name="Google Shape;2913;p4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4" name="Google Shape;2914;p4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5" name="Google Shape;2915;p47"/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6" name="Google Shape;2916;p47"/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7" name="Google Shape;2917;p47"/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8" name="Google Shape;2918;p47"/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9" name="Google Shape;2919;p47"/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0" name="Google Shape;2920;p47"/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1" name="Google Shape;2921;p47"/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2" name="Google Shape;2922;p47"/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3" name="Google Shape;2923;p47"/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4" name="Google Shape;2924;p47"/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5" name="Google Shape;2925;p47"/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6" name="Google Shape;2926;p47"/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7" name="Google Shape;2927;p47"/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8" name="Google Shape;2928;p47"/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9" name="Google Shape;2929;p47"/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0" name="Google Shape;2930;p47"/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1" name="Google Shape;2931;p47"/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2" name="Google Shape;2932;p47"/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3" name="Google Shape;2933;p47"/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4" name="Google Shape;2934;p47"/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5" name="Google Shape;2935;p47"/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6" name="Google Shape;2936;p47"/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7" name="Google Shape;2937;p47"/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8" name="Google Shape;2938;p47"/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9" name="Google Shape;2939;p47"/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0" name="Google Shape;2940;p47"/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1" name="Google Shape;2941;p47"/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2" name="Google Shape;2942;p47"/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3" name="Google Shape;2943;p47"/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4" name="Google Shape;2944;p47"/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5" name="Google Shape;2945;p47"/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6" name="Google Shape;2946;p47"/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7" name="Google Shape;2947;p47"/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8" name="Google Shape;2948;p47"/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9" name="Google Shape;2949;p47"/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0" name="Google Shape;2950;p47"/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1" name="Google Shape;2951;p47"/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2" name="Google Shape;2952;p47"/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3" name="Google Shape;2953;p47"/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4" name="Google Shape;2954;p47"/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5" name="Google Shape;2955;p47"/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6" name="Google Shape;2956;p47"/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7" name="Google Shape;2957;p47"/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8" name="Google Shape;2958;p47"/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9" name="Google Shape;2959;p47"/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0" name="Google Shape;2960;p47"/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1" name="Google Shape;2961;p47"/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2" name="Google Shape;2962;p47"/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3" name="Google Shape;2963;p47"/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4" name="Google Shape;2964;p47"/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5" name="Google Shape;2965;p47"/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6" name="Google Shape;2966;p47"/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7" name="Google Shape;2967;p47"/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8" name="Google Shape;2968;p47"/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9" name="Google Shape;2969;p47"/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0" name="Google Shape;2970;p47"/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1" name="Google Shape;2971;p47"/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2" name="Google Shape;2972;p47"/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3" name="Google Shape;2973;p47"/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4" name="Google Shape;2974;p47"/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5" name="Google Shape;2975;p47"/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6" name="Google Shape;2976;p47"/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7" name="Google Shape;2977;p47"/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8" name="Google Shape;2978;p47"/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9" name="Google Shape;2979;p47"/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0" name="Google Shape;2980;p47"/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1" name="Google Shape;2981;p47"/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2" name="Google Shape;2982;p47"/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3" name="Google Shape;2983;p47"/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4" name="Google Shape;2984;p47"/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5" name="Google Shape;2985;p47"/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6" name="Google Shape;2986;p47"/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7" name="Google Shape;2987;p47"/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8" name="Google Shape;2988;p47"/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9" name="Google Shape;2989;p47"/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0" name="Google Shape;2990;p47"/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1" name="Google Shape;2991;p47"/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2" name="Google Shape;2992;p47"/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3" name="Google Shape;2993;p47"/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4" name="Google Shape;2994;p47"/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5" name="Google Shape;2995;p47"/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6" name="Google Shape;2996;p47"/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7" name="Google Shape;2997;p47"/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8" name="Google Shape;2998;p47"/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9" name="Google Shape;2999;p47"/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0" name="Google Shape;3000;p47"/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1" name="Google Shape;3001;p47"/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2" name="Google Shape;3002;p47"/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3" name="Google Shape;3003;p47"/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4" name="Google Shape;3004;p47"/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5" name="Google Shape;3005;p47"/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6" name="Google Shape;3006;p47"/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7" name="Google Shape;3007;p47"/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8" name="Google Shape;3008;p47"/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9" name="Google Shape;3009;p47"/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0" name="Google Shape;3010;p4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1" name="Google Shape;3011;p47"/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2" name="Google Shape;3012;p47"/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3" name="Google Shape;3013;p47"/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4" name="Google Shape;3014;p4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5" name="Google Shape;3015;p47"/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6" name="Google Shape;3016;p47"/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7" name="Google Shape;3017;p47"/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8" name="Google Shape;3018;p47"/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9" name="Google Shape;3019;p47"/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0" name="Google Shape;3020;p47"/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1" name="Google Shape;3021;p47"/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2" name="Google Shape;3022;p47"/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3" name="Google Shape;3023;p47"/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4" name="Google Shape;3024;p47"/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5" name="Google Shape;3025;p47"/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6" name="Google Shape;3026;p47"/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7" name="Google Shape;3027;p47"/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28" name="Google Shape;3028;p47"/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3029" name="Google Shape;3029;p4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0" name="Google Shape;3030;p4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1" name="Google Shape;3031;p4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2" name="Google Shape;3032;p4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3" name="Google Shape;3033;p4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4" name="Google Shape;3034;p47"/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3035" name="Google Shape;3035;p4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6" name="Google Shape;3036;p4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7" name="Google Shape;3037;p4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8" name="Google Shape;3038;p4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9" name="Google Shape;3039;p4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40" name="Google Shape;3040;p47"/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1" name="Google Shape;3041;p47"/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42" name="Google Shape;3042;p47"/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3043" name="Google Shape;3043;p4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4" name="Google Shape;3044;p4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5" name="Google Shape;3045;p4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6" name="Google Shape;3046;p4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7" name="Google Shape;3047;p4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48" name="Google Shape;3048;p47"/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9" name="Google Shape;3049;p47"/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2" name="Google Shape;3812;p47"/>
          <p:cNvSpPr txBox="1">
            <a:spLocks noGrp="1"/>
          </p:cNvSpPr>
          <p:nvPr>
            <p:ph type="title"/>
          </p:nvPr>
        </p:nvSpPr>
        <p:spPr>
          <a:xfrm>
            <a:off x="369504" y="613138"/>
            <a:ext cx="2888674" cy="57852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References</a:t>
            </a:r>
            <a:endParaRPr sz="4000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2E83AA1-FD41-B422-C521-6CF88D03D8B4}"/>
              </a:ext>
            </a:extLst>
          </p:cNvPr>
          <p:cNvSpPr txBox="1">
            <a:spLocks/>
          </p:cNvSpPr>
          <p:nvPr/>
        </p:nvSpPr>
        <p:spPr>
          <a:xfrm>
            <a:off x="328613" y="1256348"/>
            <a:ext cx="5409888" cy="342917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hlinkClick r:id="rId3"/>
              </a:rPr>
              <a:t>https://www.javatpoint.com/dynamic-programming</a:t>
            </a:r>
            <a:r>
              <a:rPr lang="en-US" dirty="0">
                <a:solidFill>
                  <a:schemeClr val="dk1"/>
                </a:solidFill>
                <a:latin typeface="Barlow Light"/>
              </a:rPr>
              <a:t> </a:t>
            </a:r>
          </a:p>
          <a:p>
            <a:pPr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hlinkClick r:id="rId4"/>
              </a:rPr>
              <a:t>https://www.geeksforgeeks.org/matrix-chain-multiplication-dp-8/</a:t>
            </a:r>
            <a:endParaRPr lang="en-US" dirty="0">
              <a:solidFill>
                <a:schemeClr val="dk1"/>
              </a:solidFill>
              <a:latin typeface="Barlow Light"/>
            </a:endParaRPr>
          </a:p>
          <a:p>
            <a:pPr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hlinkClick r:id="rId5"/>
              </a:rPr>
              <a:t>https://www.youtube.com/watch?v=GMzVeWpyTN0&amp;t=111s</a:t>
            </a:r>
            <a:endParaRPr lang="en-US" dirty="0">
              <a:solidFill>
                <a:schemeClr val="dk1"/>
              </a:solidFill>
              <a:latin typeface="Barlow Light"/>
            </a:endParaRPr>
          </a:p>
          <a:p>
            <a:pPr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hlinkClick r:id="rId6"/>
              </a:rPr>
              <a:t>https://www.youtube.com/watch?v=prx1psByp7U</a:t>
            </a:r>
            <a:endParaRPr lang="en-US" dirty="0">
              <a:solidFill>
                <a:schemeClr val="dk1"/>
              </a:solidFill>
              <a:latin typeface="Barlow Light"/>
            </a:endParaRPr>
          </a:p>
          <a:p>
            <a:pPr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Introduction_to_algorithms-3rd Edition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8612" y="674419"/>
            <a:ext cx="4453135" cy="4687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Team members</a:t>
            </a:r>
            <a:endParaRPr sz="36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4AD7EC-5785-DC64-129E-C64B5ED6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3" y="1256348"/>
            <a:ext cx="5409888" cy="342917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Abdelrahman Samy Mahdy </a:t>
            </a:r>
          </a:p>
          <a:p>
            <a:pPr>
              <a:buFont typeface="+mj-lt"/>
              <a:buAutoNum type="arabicPeriod"/>
            </a:pPr>
            <a:r>
              <a:rPr lang="en-US" dirty="0"/>
              <a:t>Ahmed Adel Hares </a:t>
            </a:r>
          </a:p>
          <a:p>
            <a:pPr>
              <a:buFont typeface="+mj-lt"/>
              <a:buAutoNum type="arabicPeriod"/>
            </a:pPr>
            <a:r>
              <a:rPr lang="en-US" dirty="0"/>
              <a:t>Ahmed Sedky Khodary</a:t>
            </a:r>
          </a:p>
          <a:p>
            <a:pPr>
              <a:buFont typeface="+mj-lt"/>
              <a:buAutoNum type="arabicPeriod"/>
            </a:pPr>
            <a:r>
              <a:rPr lang="en-US" dirty="0"/>
              <a:t>Ahmed Mohamed Kotb</a:t>
            </a:r>
          </a:p>
          <a:p>
            <a:pPr>
              <a:buFont typeface="+mj-lt"/>
              <a:buAutoNum type="arabicPeriod"/>
            </a:pPr>
            <a:r>
              <a:rPr lang="en-US" dirty="0"/>
              <a:t>Hassan Mohamed Hemdan</a:t>
            </a:r>
          </a:p>
          <a:p>
            <a:pPr>
              <a:buFont typeface="+mj-lt"/>
              <a:buAutoNum type="arabicPeriod"/>
            </a:pPr>
            <a:r>
              <a:rPr lang="en-US" dirty="0"/>
              <a:t>Hossam Essam Eldin Ahmed</a:t>
            </a:r>
          </a:p>
          <a:p>
            <a:pPr>
              <a:buFont typeface="+mj-lt"/>
              <a:buAutoNum type="arabicPeriod"/>
            </a:pPr>
            <a:r>
              <a:rPr lang="en-US" dirty="0"/>
              <a:t>John Happy Samir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69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289995" y="1801959"/>
            <a:ext cx="5901023" cy="17530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THANKS!</a:t>
            </a:r>
            <a:endParaRPr sz="9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334137"/>
            <a:ext cx="5714716" cy="12566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Dynamic programming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824300"/>
            <a:ext cx="8191825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Dynamic programming is a technique that breaks the problems into sub-problems and saves the result for future purposes so that we do not need to compute the result again.</a:t>
            </a:r>
          </a:p>
          <a:p>
            <a:r>
              <a:rPr lang="en-US" dirty="0"/>
              <a:t>The main use of dynamic programming is to solve optimization problems. Here, optimization problems mean that when we are trying to find out the minimum or the maximum solution of a problem.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77963" y="495563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The four steps of dynamic programming </a:t>
            </a:r>
            <a:endParaRPr sz="3200" dirty="0"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490360" y="1728143"/>
            <a:ext cx="2060075" cy="2156262"/>
            <a:chOff x="1075282" y="1503025"/>
            <a:chExt cx="1842643" cy="1928679"/>
          </a:xfrm>
        </p:grpSpPr>
        <p:sp>
          <p:nvSpPr>
            <p:cNvPr id="1703" name="Google Shape;1703;p28"/>
            <p:cNvSpPr txBox="1"/>
            <p:nvPr/>
          </p:nvSpPr>
          <p:spPr>
            <a:xfrm>
              <a:off x="1075282" y="1503025"/>
              <a:ext cx="1131897" cy="2404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Characterize</a:t>
              </a:r>
              <a:endParaRPr lang="en-US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lang="en-US" sz="8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5" name="Google Shape;1705;p28"/>
            <p:cNvSpPr txBox="1"/>
            <p:nvPr/>
          </p:nvSpPr>
          <p:spPr>
            <a:xfrm>
              <a:off x="1214173" y="2694304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the structure of an optimal solution. 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lang="en-US" sz="12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06" name="Google Shape;1706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28"/>
          <p:cNvGrpSpPr/>
          <p:nvPr/>
        </p:nvGrpSpPr>
        <p:grpSpPr>
          <a:xfrm>
            <a:off x="4312845" y="1704100"/>
            <a:ext cx="2051418" cy="2176711"/>
            <a:chOff x="1083025" y="1482241"/>
            <a:chExt cx="1834900" cy="1946968"/>
          </a:xfrm>
        </p:grpSpPr>
        <p:sp>
          <p:nvSpPr>
            <p:cNvPr id="1710" name="Google Shape;1710;p28"/>
            <p:cNvSpPr txBox="1"/>
            <p:nvPr/>
          </p:nvSpPr>
          <p:spPr>
            <a:xfrm>
              <a:off x="1243716" y="1482241"/>
              <a:ext cx="939643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Compute</a:t>
              </a:r>
              <a:endParaRPr lang="en-US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lang="en-US" sz="8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2" name="Google Shape;1712;p28"/>
            <p:cNvSpPr txBox="1"/>
            <p:nvPr/>
          </p:nvSpPr>
          <p:spPr>
            <a:xfrm>
              <a:off x="1227624" y="2691809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the value of an optimal solution, typically in a bottom-up fashion</a:t>
              </a:r>
            </a:p>
          </p:txBody>
        </p:sp>
        <p:cxnSp>
          <p:nvCxnSpPr>
            <p:cNvPr id="171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28"/>
          <p:cNvGrpSpPr/>
          <p:nvPr/>
        </p:nvGrpSpPr>
        <p:grpSpPr>
          <a:xfrm>
            <a:off x="2406657" y="1727335"/>
            <a:ext cx="2051418" cy="2153476"/>
            <a:chOff x="1083025" y="1503024"/>
            <a:chExt cx="1834900" cy="1926185"/>
          </a:xfrm>
        </p:grpSpPr>
        <p:sp>
          <p:nvSpPr>
            <p:cNvPr id="1717" name="Google Shape;1717;p28"/>
            <p:cNvSpPr txBox="1"/>
            <p:nvPr/>
          </p:nvSpPr>
          <p:spPr>
            <a:xfrm>
              <a:off x="1595422" y="1503024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Define</a:t>
              </a:r>
              <a:endParaRPr lang="en-U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lang="en-US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9" name="Google Shape;1719;p28"/>
            <p:cNvSpPr txBox="1"/>
            <p:nvPr/>
          </p:nvSpPr>
          <p:spPr>
            <a:xfrm>
              <a:off x="1192497" y="2691809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Recursively define the value of an optimal solution</a:t>
              </a:r>
            </a:p>
          </p:txBody>
        </p:sp>
        <p:cxnSp>
          <p:nvCxnSpPr>
            <p:cNvPr id="1720" name="Google Shape;1720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1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8"/>
          <p:cNvGrpSpPr/>
          <p:nvPr/>
        </p:nvGrpSpPr>
        <p:grpSpPr>
          <a:xfrm>
            <a:off x="6222194" y="1727858"/>
            <a:ext cx="2051418" cy="2152954"/>
            <a:chOff x="1083025" y="1503491"/>
            <a:chExt cx="1834900" cy="1925718"/>
          </a:xfrm>
        </p:grpSpPr>
        <p:sp>
          <p:nvSpPr>
            <p:cNvPr id="1724" name="Google Shape;1724;p28"/>
            <p:cNvSpPr txBox="1"/>
            <p:nvPr/>
          </p:nvSpPr>
          <p:spPr>
            <a:xfrm>
              <a:off x="1315945" y="1503491"/>
              <a:ext cx="877005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Construct</a:t>
              </a:r>
              <a:endParaRPr lang="en-U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6" name="Google Shape;1726;p28"/>
            <p:cNvSpPr txBox="1"/>
            <p:nvPr/>
          </p:nvSpPr>
          <p:spPr>
            <a:xfrm>
              <a:off x="1217960" y="2691809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 an optimal solution from computed information.</a:t>
              </a:r>
            </a:p>
          </p:txBody>
        </p:sp>
        <p:cxnSp>
          <p:nvCxnSpPr>
            <p:cNvPr id="1727" name="Google Shape;1727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8" name="Google Shape;1728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334137"/>
            <a:ext cx="5714716" cy="10446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600" dirty="0"/>
              <a:t>Dynamic programming VS Divide and conquer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6CDECB5-44A0-1A65-8B64-967A0E209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69905"/>
              </p:ext>
            </p:extLst>
          </p:nvPr>
        </p:nvGraphicFramePr>
        <p:xfrm>
          <a:off x="457199" y="1378744"/>
          <a:ext cx="8191824" cy="35933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78801">
                  <a:extLst>
                    <a:ext uri="{9D8B030D-6E8A-4147-A177-3AD203B41FA5}">
                      <a16:colId xmlns:a16="http://schemas.microsoft.com/office/drawing/2014/main" val="1656442133"/>
                    </a:ext>
                  </a:extLst>
                </a:gridCol>
                <a:gridCol w="4113023">
                  <a:extLst>
                    <a:ext uri="{9D8B030D-6E8A-4147-A177-3AD203B41FA5}">
                      <a16:colId xmlns:a16="http://schemas.microsoft.com/office/drawing/2014/main" val="2590619369"/>
                    </a:ext>
                  </a:extLst>
                </a:gridCol>
              </a:tblGrid>
              <a:tr h="474331"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accent2"/>
                          </a:solidFill>
                          <a:latin typeface="Raleway Thin"/>
                          <a:sym typeface="Raleway Thin"/>
                        </a:rPr>
                        <a:t>        Dynamic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0" i="0" u="none" strike="noStrike" cap="none" dirty="0">
                          <a:solidFill>
                            <a:schemeClr val="accent2"/>
                          </a:solidFill>
                          <a:latin typeface="Raleway Thin"/>
                          <a:sym typeface="Raleway Thin"/>
                        </a:rPr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accent2"/>
                          </a:solidFill>
                          <a:latin typeface="Raleway Thin"/>
                          <a:sym typeface="Raleway Thin"/>
                        </a:rPr>
                        <a:t>              Divide and conquer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84937"/>
                  </a:ext>
                </a:extLst>
              </a:tr>
              <a:tr h="623795">
                <a:tc>
                  <a:txBody>
                    <a:bodyPr/>
                    <a:lstStyle/>
                    <a:p>
                      <a:r>
                        <a:rPr lang="en-US" dirty="0"/>
                        <a:t>It has four steps: characterize, define, compute and construct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It has three steps: divide, conquer and combine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8850"/>
                  </a:ext>
                </a:extLst>
              </a:tr>
              <a:tr h="623795">
                <a:tc>
                  <a:txBody>
                    <a:bodyPr/>
                    <a:lstStyle/>
                    <a:p>
                      <a:r>
                        <a:rPr lang="en-US" dirty="0"/>
                        <a:t>It solves subproblems only once and then stores in the table.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does more work on subproblems and hence has more time consumption.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528504"/>
                  </a:ext>
                </a:extLst>
              </a:tr>
              <a:tr h="623795">
                <a:tc>
                  <a:txBody>
                    <a:bodyPr/>
                    <a:lstStyle/>
                    <a:p>
                      <a:r>
                        <a:rPr lang="en-US" dirty="0"/>
                        <a:t>Consumes less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Consumes more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764701"/>
                  </a:ext>
                </a:extLst>
              </a:tr>
              <a:tr h="623795">
                <a:tc>
                  <a:txBody>
                    <a:bodyPr/>
                    <a:lstStyle/>
                    <a:p>
                      <a:r>
                        <a:rPr lang="en-US" dirty="0"/>
                        <a:t>In this subproblems are interdependent.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this subproblems are independent of each other.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27239"/>
                  </a:ext>
                </a:extLst>
              </a:tr>
              <a:tr h="623795">
                <a:tc>
                  <a:txBody>
                    <a:bodyPr/>
                    <a:lstStyle/>
                    <a:p>
                      <a:r>
                        <a:rPr lang="en-US" dirty="0"/>
                        <a:t>Example: Fibonacci series &amp; Matrix Chain 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Example: Merge Sort &amp; Maximum Sum Subarray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54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78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893307" y="1603572"/>
            <a:ext cx="4598134" cy="19459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Dynamic programming</a:t>
            </a:r>
            <a:br>
              <a:rPr lang="en" dirty="0"/>
            </a:br>
            <a:r>
              <a:rPr lang="en" dirty="0"/>
              <a:t>(example)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528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84447" y="667010"/>
            <a:ext cx="7043739" cy="4258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600" dirty="0"/>
              <a:t>Fibonacci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66926" y="1264445"/>
            <a:ext cx="4482978" cy="37411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>
                <a:latin typeface="Calibri Light"/>
                <a:ea typeface="Calibri Light"/>
                <a:cs typeface="Calibri Light"/>
              </a:rPr>
              <a:t>It is series of numbers in which each number is the sum of the two preceding numbers.</a:t>
            </a:r>
          </a:p>
          <a:p>
            <a:r>
              <a:rPr lang="en-US" sz="1600" dirty="0">
                <a:latin typeface="Calibri Light"/>
                <a:ea typeface="Calibri Light"/>
                <a:cs typeface="Calibri Light"/>
              </a:rPr>
              <a:t>Computing the 4</a:t>
            </a:r>
            <a:r>
              <a:rPr lang="en-US" sz="1600" baseline="30000" dirty="0">
                <a:latin typeface="Calibri Light"/>
                <a:ea typeface="Calibri Light"/>
                <a:cs typeface="Calibri Light"/>
              </a:rPr>
              <a:t>th</a:t>
            </a:r>
            <a:r>
              <a:rPr lang="en-US" sz="1600" dirty="0">
                <a:latin typeface="Calibri Light"/>
                <a:ea typeface="Calibri Light"/>
                <a:cs typeface="Calibri Light"/>
              </a:rPr>
              <a:t> Fibonacci number</a:t>
            </a:r>
          </a:p>
          <a:p>
            <a:r>
              <a:rPr lang="en-US" sz="1600" dirty="0">
                <a:latin typeface="Calibri Light"/>
                <a:ea typeface="Calibri Light"/>
                <a:cs typeface="Calibri Light"/>
              </a:rPr>
              <a:t>Recursively:</a:t>
            </a:r>
          </a:p>
          <a:p>
            <a:r>
              <a:rPr lang="en-US" sz="1600" dirty="0">
                <a:latin typeface="Calibri Light"/>
                <a:ea typeface="Calibri Light"/>
                <a:cs typeface="Calibri Light"/>
              </a:rPr>
              <a:t>Fib(n):</a:t>
            </a:r>
          </a:p>
          <a:p>
            <a:pPr lvl="1"/>
            <a:r>
              <a:rPr lang="en-US" sz="1600" dirty="0">
                <a:latin typeface="Calibri Light"/>
                <a:ea typeface="Calibri Light"/>
                <a:cs typeface="Calibri Light"/>
              </a:rPr>
              <a:t>If n==0 ,return 0</a:t>
            </a:r>
          </a:p>
          <a:p>
            <a:pPr lvl="1"/>
            <a:r>
              <a:rPr lang="en-US" sz="1600" dirty="0">
                <a:latin typeface="Calibri Light"/>
                <a:ea typeface="Calibri Light"/>
                <a:cs typeface="Calibri Light"/>
              </a:rPr>
              <a:t>Else If n==1, return 1</a:t>
            </a:r>
          </a:p>
          <a:p>
            <a:pPr lvl="1"/>
            <a:r>
              <a:rPr lang="en-US" sz="1600" dirty="0">
                <a:latin typeface="Calibri Light"/>
                <a:ea typeface="Calibri Light"/>
                <a:cs typeface="Calibri Light"/>
              </a:rPr>
              <a:t>Else ,return F(n-1)+F(n-2)</a:t>
            </a:r>
          </a:p>
          <a:p>
            <a:pPr marL="114300" indent="0">
              <a:buNone/>
            </a:pPr>
            <a:r>
              <a:rPr lang="en-US" sz="1600" dirty="0">
                <a:latin typeface="Calibri Light"/>
                <a:ea typeface="Calibri Light"/>
                <a:cs typeface="Calibri Light"/>
              </a:rPr>
              <a:t>Time complexity:</a:t>
            </a:r>
          </a:p>
          <a:p>
            <a:r>
              <a:rPr lang="en-US" sz="1600" dirty="0">
                <a:latin typeface="Calibri Light"/>
                <a:ea typeface="Calibri Light"/>
                <a:cs typeface="Calibri Light"/>
              </a:rPr>
              <a:t>O(2</a:t>
            </a:r>
            <a:r>
              <a:rPr lang="en-US" sz="1600" baseline="30000" dirty="0">
                <a:latin typeface="Calibri Light"/>
                <a:ea typeface="Calibri Light"/>
                <a:cs typeface="Calibri Light"/>
              </a:rPr>
              <a:t>n</a:t>
            </a:r>
            <a:r>
              <a:rPr lang="en-US" sz="1600" dirty="0">
                <a:latin typeface="Calibri Light"/>
                <a:ea typeface="Calibri Light"/>
                <a:cs typeface="Calibri Light"/>
              </a:rPr>
              <a:t>)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949564-2EBC-EE1E-B427-2B3B892376B1}"/>
              </a:ext>
            </a:extLst>
          </p:cNvPr>
          <p:cNvSpPr/>
          <p:nvPr/>
        </p:nvSpPr>
        <p:spPr>
          <a:xfrm>
            <a:off x="4035863" y="3930950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F(1)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20DDD9-8ACE-D360-E3C1-28DB6275E3DE}"/>
              </a:ext>
            </a:extLst>
          </p:cNvPr>
          <p:cNvSpPr/>
          <p:nvPr/>
        </p:nvSpPr>
        <p:spPr>
          <a:xfrm>
            <a:off x="5475621" y="2317504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F(3)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088D70-6BB7-AE33-6E07-D310D8309658}"/>
              </a:ext>
            </a:extLst>
          </p:cNvPr>
          <p:cNvSpPr/>
          <p:nvPr/>
        </p:nvSpPr>
        <p:spPr>
          <a:xfrm>
            <a:off x="7435213" y="2317504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F(2)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B1B006-D2BE-CFE8-6792-22239153E447}"/>
              </a:ext>
            </a:extLst>
          </p:cNvPr>
          <p:cNvSpPr/>
          <p:nvPr/>
        </p:nvSpPr>
        <p:spPr>
          <a:xfrm>
            <a:off x="4759700" y="3153880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F(2)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712E10-B0B9-1F06-93A9-D58BA75A670B}"/>
              </a:ext>
            </a:extLst>
          </p:cNvPr>
          <p:cNvSpPr/>
          <p:nvPr/>
        </p:nvSpPr>
        <p:spPr>
          <a:xfrm>
            <a:off x="5932940" y="3233017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F(1)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47D8D0-BCAA-ABB7-AD0F-338D41A45361}"/>
              </a:ext>
            </a:extLst>
          </p:cNvPr>
          <p:cNvSpPr/>
          <p:nvPr/>
        </p:nvSpPr>
        <p:spPr>
          <a:xfrm>
            <a:off x="6860257" y="3165536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F(1)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3B2B11-5AC0-B2A8-8BD6-65455312CDE0}"/>
              </a:ext>
            </a:extLst>
          </p:cNvPr>
          <p:cNvSpPr/>
          <p:nvPr/>
        </p:nvSpPr>
        <p:spPr>
          <a:xfrm>
            <a:off x="8041655" y="3165536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F(0)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3EEFF-E12E-1BD7-9186-4AE363A355CF}"/>
              </a:ext>
            </a:extLst>
          </p:cNvPr>
          <p:cNvSpPr/>
          <p:nvPr/>
        </p:nvSpPr>
        <p:spPr>
          <a:xfrm>
            <a:off x="6468601" y="1560265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F(4)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159629-319D-9850-275A-0DC5EB37422E}"/>
              </a:ext>
            </a:extLst>
          </p:cNvPr>
          <p:cNvSpPr/>
          <p:nvPr/>
        </p:nvSpPr>
        <p:spPr>
          <a:xfrm>
            <a:off x="5386980" y="3936108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66812B-574A-0322-1BDD-0D50452BEA35}"/>
              </a:ext>
            </a:extLst>
          </p:cNvPr>
          <p:cNvCxnSpPr>
            <a:stCxn id="11" idx="5"/>
            <a:endCxn id="6" idx="1"/>
          </p:cNvCxnSpPr>
          <p:nvPr/>
        </p:nvCxnSpPr>
        <p:spPr>
          <a:xfrm>
            <a:off x="6925920" y="2021510"/>
            <a:ext cx="587756" cy="37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74FB93-FB2E-ED5F-CC1F-47774754DEC4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5932940" y="2021510"/>
            <a:ext cx="614124" cy="37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F62972-E1DB-0938-2C4D-CE722EB4E8FD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217019" y="2778749"/>
            <a:ext cx="337065" cy="45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8B9014-40F5-ADCF-6BFC-E5CBE8F04331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128148" y="2778749"/>
            <a:ext cx="385528" cy="38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027896-BD90-453F-F49B-AAF91067CAFC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892532" y="2778749"/>
            <a:ext cx="417014" cy="38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9F4D2C-C860-6BFA-6FE1-CBFAA79E372D}"/>
              </a:ext>
            </a:extLst>
          </p:cNvPr>
          <p:cNvCxnSpPr>
            <a:cxnSpLocks/>
            <a:stCxn id="7" idx="3"/>
            <a:endCxn id="4" idx="7"/>
          </p:cNvCxnSpPr>
          <p:nvPr/>
        </p:nvCxnSpPr>
        <p:spPr>
          <a:xfrm flipH="1">
            <a:off x="4493182" y="3615125"/>
            <a:ext cx="344981" cy="39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634F48-0A93-39F5-BAA3-D9F263ACED07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217019" y="3615125"/>
            <a:ext cx="248424" cy="40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F2AB94-FE40-32CF-E663-C314DDA562EB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5932940" y="2778749"/>
            <a:ext cx="267891" cy="45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F63DA68-B106-FB69-9F84-180DC3153AE1}"/>
              </a:ext>
            </a:extLst>
          </p:cNvPr>
          <p:cNvSpPr txBox="1"/>
          <p:nvPr/>
        </p:nvSpPr>
        <p:spPr>
          <a:xfrm>
            <a:off x="8101039" y="231239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Calibri Light"/>
                <a:cs typeface="Calibri Light"/>
                <a:sym typeface="Barlow Light"/>
              </a:rPr>
              <a:t>-&gt;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736269-E8DC-28C9-7DCD-4EDE19183793}"/>
              </a:ext>
            </a:extLst>
          </p:cNvPr>
          <p:cNvSpPr txBox="1"/>
          <p:nvPr/>
        </p:nvSpPr>
        <p:spPr>
          <a:xfrm>
            <a:off x="8641572" y="323940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Calibri Light"/>
                <a:cs typeface="Calibri Light"/>
                <a:sym typeface="Barlow Light"/>
              </a:rPr>
              <a:t>-&gt; 4</a:t>
            </a:r>
          </a:p>
        </p:txBody>
      </p:sp>
    </p:spTree>
    <p:extLst>
      <p:ext uri="{BB962C8B-B14F-4D97-AF65-F5344CB8AC3E}">
        <p14:creationId xmlns:p14="http://schemas.microsoft.com/office/powerpoint/2010/main" val="25912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84447" y="667010"/>
            <a:ext cx="7043739" cy="4258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600" dirty="0"/>
              <a:t>Fibonacci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66926" y="1264445"/>
            <a:ext cx="3817001" cy="37361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 Light"/>
                <a:ea typeface="Calibri Light"/>
                <a:cs typeface="Calibri Light"/>
              </a:rPr>
              <a:t>F[0] =0</a:t>
            </a:r>
          </a:p>
          <a:p>
            <a:r>
              <a:rPr lang="en-US" dirty="0">
                <a:latin typeface="Calibri Light"/>
                <a:ea typeface="Calibri Light"/>
                <a:cs typeface="Calibri Light"/>
              </a:rPr>
              <a:t>F[1]=1</a:t>
            </a:r>
          </a:p>
          <a:p>
            <a:r>
              <a:rPr lang="en-US" dirty="0">
                <a:latin typeface="Calibri Light"/>
                <a:ea typeface="Calibri Light"/>
                <a:cs typeface="Calibri Light"/>
              </a:rPr>
              <a:t>Fib(n):</a:t>
            </a:r>
          </a:p>
          <a:p>
            <a:r>
              <a:rPr lang="en-US" dirty="0">
                <a:latin typeface="Calibri Light"/>
                <a:ea typeface="Calibri Light"/>
                <a:cs typeface="Calibri Light"/>
              </a:rPr>
              <a:t>If F[n]==null</a:t>
            </a:r>
          </a:p>
          <a:p>
            <a:pPr marL="114300" indent="0">
              <a:buNone/>
            </a:pPr>
            <a:r>
              <a:rPr lang="en-US" dirty="0">
                <a:latin typeface="Calibri Light"/>
                <a:ea typeface="Calibri Light"/>
                <a:cs typeface="Calibri Light"/>
              </a:rPr>
              <a:t>	Fib(n) = Fib(n-1)+Fib(n-2)</a:t>
            </a:r>
          </a:p>
          <a:p>
            <a:r>
              <a:rPr lang="en-US" dirty="0">
                <a:latin typeface="Calibri Light"/>
                <a:ea typeface="Calibri Light"/>
                <a:cs typeface="Calibri Light"/>
              </a:rPr>
              <a:t>Return F[n]</a:t>
            </a:r>
          </a:p>
          <a:p>
            <a:pPr marL="114300" indent="0">
              <a:buNone/>
            </a:pPr>
            <a:endParaRPr lang="en-US" sz="2000" dirty="0">
              <a:latin typeface="Calibri Light"/>
              <a:ea typeface="Calibri Light"/>
              <a:cs typeface="Calibri Light"/>
            </a:endParaRPr>
          </a:p>
          <a:p>
            <a:pPr marL="114300" indent="0">
              <a:buNone/>
            </a:pPr>
            <a:r>
              <a:rPr lang="en-US" dirty="0">
                <a:latin typeface="Calibri Light"/>
                <a:ea typeface="Calibri Light"/>
                <a:cs typeface="Calibri Light"/>
              </a:rPr>
              <a:t>Time complexity:</a:t>
            </a:r>
          </a:p>
          <a:p>
            <a:r>
              <a:rPr lang="en-US" sz="2000" dirty="0">
                <a:latin typeface="Calibri Light"/>
                <a:ea typeface="Calibri Light"/>
                <a:cs typeface="Calibri Light"/>
              </a:rPr>
              <a:t>O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(n)</a:t>
            </a:r>
            <a:endParaRPr lang="en-US" sz="20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949564-2EBC-EE1E-B427-2B3B892376B1}"/>
              </a:ext>
            </a:extLst>
          </p:cNvPr>
          <p:cNvSpPr/>
          <p:nvPr/>
        </p:nvSpPr>
        <p:spPr>
          <a:xfrm>
            <a:off x="4487524" y="4143607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F(1)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20DDD9-8ACE-D360-E3C1-28DB6275E3DE}"/>
              </a:ext>
            </a:extLst>
          </p:cNvPr>
          <p:cNvSpPr/>
          <p:nvPr/>
        </p:nvSpPr>
        <p:spPr>
          <a:xfrm>
            <a:off x="5927282" y="2530161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F(3)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088D70-6BB7-AE33-6E07-D310D8309658}"/>
              </a:ext>
            </a:extLst>
          </p:cNvPr>
          <p:cNvSpPr/>
          <p:nvPr/>
        </p:nvSpPr>
        <p:spPr>
          <a:xfrm>
            <a:off x="7886874" y="2530161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F(2)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B1B006-D2BE-CFE8-6792-22239153E447}"/>
              </a:ext>
            </a:extLst>
          </p:cNvPr>
          <p:cNvSpPr/>
          <p:nvPr/>
        </p:nvSpPr>
        <p:spPr>
          <a:xfrm>
            <a:off x="5211361" y="3366537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F(2)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712E10-B0B9-1F06-93A9-D58BA75A670B}"/>
              </a:ext>
            </a:extLst>
          </p:cNvPr>
          <p:cNvSpPr/>
          <p:nvPr/>
        </p:nvSpPr>
        <p:spPr>
          <a:xfrm>
            <a:off x="6352513" y="3369780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F(1)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47D8D0-BCAA-ABB7-AD0F-338D41A45361}"/>
              </a:ext>
            </a:extLst>
          </p:cNvPr>
          <p:cNvSpPr/>
          <p:nvPr/>
        </p:nvSpPr>
        <p:spPr>
          <a:xfrm>
            <a:off x="7376075" y="3425475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F(1)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3B2B11-5AC0-B2A8-8BD6-65455312CDE0}"/>
              </a:ext>
            </a:extLst>
          </p:cNvPr>
          <p:cNvSpPr/>
          <p:nvPr/>
        </p:nvSpPr>
        <p:spPr>
          <a:xfrm>
            <a:off x="8493316" y="3378193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F(0)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3EEFF-E12E-1BD7-9186-4AE363A355CF}"/>
              </a:ext>
            </a:extLst>
          </p:cNvPr>
          <p:cNvSpPr/>
          <p:nvPr/>
        </p:nvSpPr>
        <p:spPr>
          <a:xfrm>
            <a:off x="6920262" y="1772922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F(4)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159629-319D-9850-275A-0DC5EB37422E}"/>
              </a:ext>
            </a:extLst>
          </p:cNvPr>
          <p:cNvSpPr/>
          <p:nvPr/>
        </p:nvSpPr>
        <p:spPr>
          <a:xfrm>
            <a:off x="5838641" y="4148765"/>
            <a:ext cx="535782" cy="54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F(0)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66812B-574A-0322-1BDD-0D50452BEA35}"/>
              </a:ext>
            </a:extLst>
          </p:cNvPr>
          <p:cNvCxnSpPr>
            <a:stCxn id="11" idx="5"/>
            <a:endCxn id="6" idx="1"/>
          </p:cNvCxnSpPr>
          <p:nvPr/>
        </p:nvCxnSpPr>
        <p:spPr>
          <a:xfrm>
            <a:off x="7377581" y="2234167"/>
            <a:ext cx="587756" cy="37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74FB93-FB2E-ED5F-CC1F-47774754DEC4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6384601" y="2234167"/>
            <a:ext cx="614124" cy="37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F62972-E1DB-0938-2C4D-CE722EB4E8FD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668680" y="2991406"/>
            <a:ext cx="337065" cy="45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8B9014-40F5-ADCF-6BFC-E5CBE8F04331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643966" y="2991406"/>
            <a:ext cx="321371" cy="43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027896-BD90-453F-F49B-AAF91067CAFC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8344193" y="2991406"/>
            <a:ext cx="417014" cy="38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9F4D2C-C860-6BFA-6FE1-CBFAA79E372D}"/>
              </a:ext>
            </a:extLst>
          </p:cNvPr>
          <p:cNvCxnSpPr>
            <a:stCxn id="7" idx="3"/>
            <a:endCxn id="4" idx="7"/>
          </p:cNvCxnSpPr>
          <p:nvPr/>
        </p:nvCxnSpPr>
        <p:spPr>
          <a:xfrm flipH="1">
            <a:off x="4944843" y="3827782"/>
            <a:ext cx="344981" cy="39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634F48-0A93-39F5-BAA3-D9F263ACED07}"/>
              </a:ext>
            </a:extLst>
          </p:cNvPr>
          <p:cNvCxnSpPr>
            <a:stCxn id="7" idx="5"/>
            <a:endCxn id="12" idx="1"/>
          </p:cNvCxnSpPr>
          <p:nvPr/>
        </p:nvCxnSpPr>
        <p:spPr>
          <a:xfrm>
            <a:off x="5668680" y="3827782"/>
            <a:ext cx="248424" cy="40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F2AB94-FE40-32CF-E663-C314DDA562EB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6384601" y="2991406"/>
            <a:ext cx="235803" cy="37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9F4D7CC-51F4-9A28-A86A-5DB252A63C39}"/>
              </a:ext>
            </a:extLst>
          </p:cNvPr>
          <p:cNvSpPr/>
          <p:nvPr/>
        </p:nvSpPr>
        <p:spPr>
          <a:xfrm>
            <a:off x="4088861" y="1413779"/>
            <a:ext cx="407194" cy="394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39FE3C-6A4E-7FA6-CD90-443D3EA12052}"/>
              </a:ext>
            </a:extLst>
          </p:cNvPr>
          <p:cNvSpPr/>
          <p:nvPr/>
        </p:nvSpPr>
        <p:spPr>
          <a:xfrm>
            <a:off x="4540757" y="1413779"/>
            <a:ext cx="407194" cy="394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5D23A5-3F04-5220-F940-2A50FD6EAC73}"/>
              </a:ext>
            </a:extLst>
          </p:cNvPr>
          <p:cNvSpPr/>
          <p:nvPr/>
        </p:nvSpPr>
        <p:spPr>
          <a:xfrm>
            <a:off x="4992067" y="1413779"/>
            <a:ext cx="407194" cy="394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B1FF02-566C-54FB-2D21-CBF9DCF8715D}"/>
              </a:ext>
            </a:extLst>
          </p:cNvPr>
          <p:cNvSpPr/>
          <p:nvPr/>
        </p:nvSpPr>
        <p:spPr>
          <a:xfrm>
            <a:off x="5443963" y="1413779"/>
            <a:ext cx="407194" cy="394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116B9A-9151-D050-E938-088021805F43}"/>
              </a:ext>
            </a:extLst>
          </p:cNvPr>
          <p:cNvSpPr/>
          <p:nvPr/>
        </p:nvSpPr>
        <p:spPr>
          <a:xfrm>
            <a:off x="5895859" y="1413779"/>
            <a:ext cx="407194" cy="394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5456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 animBg="1"/>
      <p:bldP spid="3" grpId="0" animBg="1"/>
      <p:bldP spid="13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67CDA37DE1A8479455161F4F6E2B73" ma:contentTypeVersion="4" ma:contentTypeDescription="Create a new document." ma:contentTypeScope="" ma:versionID="3da5e862bb8b9331cdad5bef43183d41">
  <xsd:schema xmlns:xsd="http://www.w3.org/2001/XMLSchema" xmlns:xs="http://www.w3.org/2001/XMLSchema" xmlns:p="http://schemas.microsoft.com/office/2006/metadata/properties" xmlns:ns2="cb507377-2cf2-4fdc-af8e-a5b0e952e4aa" xmlns:ns3="e9d055d6-1a74-4e09-be43-7a71b5448105" targetNamespace="http://schemas.microsoft.com/office/2006/metadata/properties" ma:root="true" ma:fieldsID="d659ddfd9c5fbaaac2053b2ef1b846f9" ns2:_="" ns3:_="">
    <xsd:import namespace="cb507377-2cf2-4fdc-af8e-a5b0e952e4aa"/>
    <xsd:import namespace="e9d055d6-1a74-4e09-be43-7a71b54481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07377-2cf2-4fdc-af8e-a5b0e952e4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055d6-1a74-4e09-be43-7a71b54481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C5384A-520D-4DB3-B772-13F56BEB02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507377-2cf2-4fdc-af8e-a5b0e952e4aa"/>
    <ds:schemaRef ds:uri="e9d055d6-1a74-4e09-be43-7a71b5448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66182D-59F2-4516-B689-0F96FC2A6E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30908D-F5DC-4062-85C9-9478365965D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3211</Words>
  <Application>Microsoft Office PowerPoint</Application>
  <PresentationFormat>On-screen Show (16:9)</PresentationFormat>
  <Paragraphs>678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Raleway Thin</vt:lpstr>
      <vt:lpstr>Consolas</vt:lpstr>
      <vt:lpstr>Calibri Light</vt:lpstr>
      <vt:lpstr>Barlow</vt:lpstr>
      <vt:lpstr>Calibri</vt:lpstr>
      <vt:lpstr>Barlow Light</vt:lpstr>
      <vt:lpstr>Gaoler template</vt:lpstr>
      <vt:lpstr>Matrix chain multiplication</vt:lpstr>
      <vt:lpstr>Agenda</vt:lpstr>
      <vt:lpstr>Dynamic programming</vt:lpstr>
      <vt:lpstr>Dynamic programming</vt:lpstr>
      <vt:lpstr>The four steps of dynamic programming </vt:lpstr>
      <vt:lpstr>Dynamic programming VS Divide and conquer</vt:lpstr>
      <vt:lpstr>Dynamic programming (example)</vt:lpstr>
      <vt:lpstr>Fibonacci</vt:lpstr>
      <vt:lpstr>Fibonacci</vt:lpstr>
      <vt:lpstr>Matrix chain multiplication</vt:lpstr>
      <vt:lpstr>Matrix chain multiplication</vt:lpstr>
      <vt:lpstr>Matrix chain multiplication</vt:lpstr>
      <vt:lpstr>Matrix chain multiplication (example)</vt:lpstr>
      <vt:lpstr>Matrix chain multiplication (example)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chain multiplication (example)</vt:lpstr>
      <vt:lpstr>Implementation(non-dynamic)</vt:lpstr>
      <vt:lpstr>Algorithm</vt:lpstr>
      <vt:lpstr>Algorithm</vt:lpstr>
      <vt:lpstr>Implementation</vt:lpstr>
      <vt:lpstr>Implementation</vt:lpstr>
      <vt:lpstr>Time complexity</vt:lpstr>
      <vt:lpstr>Time complexity</vt:lpstr>
      <vt:lpstr>References</vt:lpstr>
      <vt:lpstr>Team members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chain multiplication</dc:title>
  <dc:creator>ahmed mohamed</dc:creator>
  <cp:lastModifiedBy>ahmed mehamed</cp:lastModifiedBy>
  <cp:revision>35</cp:revision>
  <dcterms:modified xsi:type="dcterms:W3CDTF">2023-03-05T09:57:29Z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0x010100CD67CDA37DE1A8479455161F4F6E2B73</vt:lpwstr>
  </property>
</Properties>
</file>