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8"/>
  </p:notesMasterIdLst>
  <p:sldIdLst>
    <p:sldId id="256" r:id="rId5"/>
    <p:sldId id="257" r:id="rId6"/>
    <p:sldId id="259" r:id="rId7"/>
    <p:sldId id="261" r:id="rId8"/>
    <p:sldId id="272" r:id="rId9"/>
    <p:sldId id="292" r:id="rId10"/>
    <p:sldId id="294" r:id="rId11"/>
    <p:sldId id="302" r:id="rId12"/>
    <p:sldId id="295" r:id="rId13"/>
    <p:sldId id="296" r:id="rId14"/>
    <p:sldId id="297" r:id="rId15"/>
    <p:sldId id="298" r:id="rId16"/>
    <p:sldId id="299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20" r:id="rId28"/>
    <p:sldId id="300" r:id="rId29"/>
    <p:sldId id="301" r:id="rId30"/>
    <p:sldId id="316" r:id="rId31"/>
    <p:sldId id="317" r:id="rId32"/>
    <p:sldId id="319" r:id="rId33"/>
    <p:sldId id="318" r:id="rId34"/>
    <p:sldId id="291" r:id="rId35"/>
    <p:sldId id="313" r:id="rId36"/>
    <p:sldId id="278" r:id="rId3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Barlow Light" panose="00000400000000000000" pitchFamily="2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Cambria Math" panose="02040503050406030204" pitchFamily="18" charset="0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Raleway Thin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FB7D"/>
    <a:srgbClr val="81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647E-D23B-40BC-A897-2FA885547088}" v="9" dt="2023-03-03T13:42:13.219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332" autoAdjust="0"/>
  </p:normalViewPr>
  <p:slideViewPr>
    <p:cSldViewPr snapToGrid="0">
      <p:cViewPr>
        <p:scale>
          <a:sx n="100" d="100"/>
          <a:sy n="100" d="100"/>
        </p:scale>
        <p:origin x="90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2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03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22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40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62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74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5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23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24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30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56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55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06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205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1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3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15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374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4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51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4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9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5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64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ynamic-programmin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prx1psByp7U" TargetMode="External"/><Relationship Id="rId5" Type="http://schemas.openxmlformats.org/officeDocument/2006/relationships/hyperlink" Target="https://www.youtube.com/watch?v=GMzVeWpyTN0&amp;t=111s" TargetMode="External"/><Relationship Id="rId4" Type="http://schemas.openxmlformats.org/officeDocument/2006/relationships/hyperlink" Target="https://www.geeksforgeeks.org/matrix-chain-multiplication-dp-8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Matrix chain multiplication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49843" y="1926329"/>
            <a:ext cx="4598134" cy="1310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chain multiplication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43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718168" y="3520874"/>
            <a:ext cx="6668470" cy="14083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</a:t>
            </a:r>
            <a:r>
              <a:rPr lang="en-US" sz="1800" baseline="-25000" dirty="0"/>
              <a:t>11</a:t>
            </a:r>
            <a:r>
              <a:rPr lang="en-US" sz="1800" dirty="0"/>
              <a:t> =a</a:t>
            </a:r>
            <a:r>
              <a:rPr lang="en-US" sz="1800" baseline="-25000" dirty="0"/>
              <a:t>11</a:t>
            </a:r>
            <a:r>
              <a:rPr lang="en-US" sz="1800" dirty="0"/>
              <a:t> x b</a:t>
            </a:r>
            <a:r>
              <a:rPr lang="en-US" sz="1800" baseline="-25000" dirty="0"/>
              <a:t>11</a:t>
            </a:r>
            <a:r>
              <a:rPr lang="en-US" sz="1800" dirty="0"/>
              <a:t> + a</a:t>
            </a:r>
            <a:r>
              <a:rPr lang="en-US" sz="1800" baseline="-25000" dirty="0"/>
              <a:t>12</a:t>
            </a:r>
            <a:r>
              <a:rPr lang="en-US" sz="1800" dirty="0"/>
              <a:t> x b</a:t>
            </a:r>
            <a:r>
              <a:rPr lang="en-US" sz="1800" baseline="-25000" dirty="0"/>
              <a:t>21</a:t>
            </a:r>
            <a:r>
              <a:rPr lang="en-US" sz="1800" dirty="0"/>
              <a:t> +a</a:t>
            </a:r>
            <a:r>
              <a:rPr lang="en-US" sz="1800" baseline="-25000" dirty="0"/>
              <a:t>13</a:t>
            </a:r>
            <a:r>
              <a:rPr lang="en-US" sz="1800" dirty="0"/>
              <a:t> x b</a:t>
            </a:r>
            <a:r>
              <a:rPr lang="en-US" sz="1800" baseline="-25000" dirty="0"/>
              <a:t>31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Number of multiplication operations needed = 3x3x4= 36</a:t>
            </a:r>
            <a:endParaRPr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9D5C241-109B-C5CA-EB47-6C5311B1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62514"/>
              </p:ext>
            </p:extLst>
          </p:nvPr>
        </p:nvGraphicFramePr>
        <p:xfrm>
          <a:off x="718168" y="2029310"/>
          <a:ext cx="1154868" cy="926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956">
                  <a:extLst>
                    <a:ext uri="{9D8B030D-6E8A-4147-A177-3AD203B41FA5}">
                      <a16:colId xmlns:a16="http://schemas.microsoft.com/office/drawing/2014/main" val="2189029443"/>
                    </a:ext>
                  </a:extLst>
                </a:gridCol>
                <a:gridCol w="384956">
                  <a:extLst>
                    <a:ext uri="{9D8B030D-6E8A-4147-A177-3AD203B41FA5}">
                      <a16:colId xmlns:a16="http://schemas.microsoft.com/office/drawing/2014/main" val="2687306306"/>
                    </a:ext>
                  </a:extLst>
                </a:gridCol>
                <a:gridCol w="384956">
                  <a:extLst>
                    <a:ext uri="{9D8B030D-6E8A-4147-A177-3AD203B41FA5}">
                      <a16:colId xmlns:a16="http://schemas.microsoft.com/office/drawing/2014/main" val="1383955938"/>
                    </a:ext>
                  </a:extLst>
                </a:gridCol>
              </a:tblGrid>
              <a:tr h="3124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07499"/>
                  </a:ext>
                </a:extLst>
              </a:tr>
              <a:tr h="28365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63244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24979"/>
                  </a:ext>
                </a:extLst>
              </a:tr>
            </a:tbl>
          </a:graphicData>
        </a:graphic>
      </p:graphicFrame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7037DEC4-EC5A-B940-6F75-D6770122C6CB}"/>
              </a:ext>
            </a:extLst>
          </p:cNvPr>
          <p:cNvSpPr/>
          <p:nvPr/>
        </p:nvSpPr>
        <p:spPr>
          <a:xfrm>
            <a:off x="718168" y="1960109"/>
            <a:ext cx="1154868" cy="106535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8065D4FF-DFD1-A72D-F732-A4A305B6F2A7}"/>
              </a:ext>
            </a:extLst>
          </p:cNvPr>
          <p:cNvSpPr/>
          <p:nvPr/>
        </p:nvSpPr>
        <p:spPr>
          <a:xfrm>
            <a:off x="2407498" y="1952888"/>
            <a:ext cx="1633540" cy="106535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C819B60-E7DD-8B87-7172-2795C337919E}"/>
              </a:ext>
            </a:extLst>
          </p:cNvPr>
          <p:cNvSpPr/>
          <p:nvPr/>
        </p:nvSpPr>
        <p:spPr>
          <a:xfrm>
            <a:off x="1951801" y="2336297"/>
            <a:ext cx="379295" cy="2985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1D98BDBE-0462-3F2A-2F61-AC6FDFCC91BD}"/>
              </a:ext>
            </a:extLst>
          </p:cNvPr>
          <p:cNvSpPr/>
          <p:nvPr/>
        </p:nvSpPr>
        <p:spPr>
          <a:xfrm>
            <a:off x="4151143" y="2306222"/>
            <a:ext cx="392906" cy="32861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8DFC6F45-BADB-7A96-0A04-3462B790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23603"/>
              </p:ext>
            </p:extLst>
          </p:nvPr>
        </p:nvGraphicFramePr>
        <p:xfrm>
          <a:off x="2407498" y="2004114"/>
          <a:ext cx="1633540" cy="982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85">
                  <a:extLst>
                    <a:ext uri="{9D8B030D-6E8A-4147-A177-3AD203B41FA5}">
                      <a16:colId xmlns:a16="http://schemas.microsoft.com/office/drawing/2014/main" val="1362935919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3906555666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2509265020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3811714076"/>
                    </a:ext>
                  </a:extLst>
                </a:gridCol>
              </a:tblGrid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001"/>
                  </a:ext>
                </a:extLst>
              </a:tr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615"/>
                  </a:ext>
                </a:extLst>
              </a:tr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99945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4C1299C5-EC09-210C-A409-F938F1439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44336"/>
              </p:ext>
            </p:extLst>
          </p:nvPr>
        </p:nvGraphicFramePr>
        <p:xfrm>
          <a:off x="4708868" y="2034646"/>
          <a:ext cx="199072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82">
                  <a:extLst>
                    <a:ext uri="{9D8B030D-6E8A-4147-A177-3AD203B41FA5}">
                      <a16:colId xmlns:a16="http://schemas.microsoft.com/office/drawing/2014/main" val="1900087984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231691335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947352236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46882049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798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019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75273"/>
                  </a:ext>
                </a:extLst>
              </a:tr>
            </a:tbl>
          </a:graphicData>
        </a:graphic>
      </p:graphicFrame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1D7B39F3-A2B9-7CB5-61CE-AC5822CE3B8F}"/>
              </a:ext>
            </a:extLst>
          </p:cNvPr>
          <p:cNvSpPr/>
          <p:nvPr/>
        </p:nvSpPr>
        <p:spPr>
          <a:xfrm>
            <a:off x="4668387" y="2041790"/>
            <a:ext cx="2071690" cy="90812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5C93C-BD0C-ABEA-D4F8-0994EFD480B0}"/>
              </a:ext>
            </a:extLst>
          </p:cNvPr>
          <p:cNvSpPr txBox="1"/>
          <p:nvPr/>
        </p:nvSpPr>
        <p:spPr>
          <a:xfrm>
            <a:off x="1008623" y="3060067"/>
            <a:ext cx="52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46158-1C03-B2BF-A43D-A038E817D7FA}"/>
              </a:ext>
            </a:extLst>
          </p:cNvPr>
          <p:cNvSpPr txBox="1"/>
          <p:nvPr/>
        </p:nvSpPr>
        <p:spPr>
          <a:xfrm>
            <a:off x="2959949" y="3094667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F5C2-D86D-9732-4E7B-4D5E0C3AB34D}"/>
              </a:ext>
            </a:extLst>
          </p:cNvPr>
          <p:cNvSpPr txBox="1"/>
          <p:nvPr/>
        </p:nvSpPr>
        <p:spPr>
          <a:xfrm>
            <a:off x="5439913" y="3094666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E943B-6386-FE4A-E089-AC4CCD8C090C}"/>
              </a:ext>
            </a:extLst>
          </p:cNvPr>
          <p:cNvSpPr txBox="1"/>
          <p:nvPr/>
        </p:nvSpPr>
        <p:spPr>
          <a:xfrm>
            <a:off x="1143156" y="168693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F5D20-071B-51D9-A5DC-E350093A5D82}"/>
              </a:ext>
            </a:extLst>
          </p:cNvPr>
          <p:cNvSpPr txBox="1"/>
          <p:nvPr/>
        </p:nvSpPr>
        <p:spPr>
          <a:xfrm>
            <a:off x="3010673" y="163470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53622-9B0B-B74F-660B-E57526327470}"/>
              </a:ext>
            </a:extLst>
          </p:cNvPr>
          <p:cNvSpPr txBox="1"/>
          <p:nvPr/>
        </p:nvSpPr>
        <p:spPr>
          <a:xfrm>
            <a:off x="5546977" y="163982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949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675305" y="1590779"/>
            <a:ext cx="3796683" cy="3369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100" dirty="0"/>
              <a:t>A</a:t>
            </a:r>
            <a:r>
              <a:rPr lang="en-US" sz="2100" baseline="-25000" dirty="0"/>
              <a:t>4x10</a:t>
            </a:r>
            <a:r>
              <a:rPr lang="en-US" sz="2100" dirty="0"/>
              <a:t> x B</a:t>
            </a:r>
            <a:r>
              <a:rPr lang="en-US" sz="2100" baseline="-25000" dirty="0"/>
              <a:t>10x3</a:t>
            </a:r>
            <a:r>
              <a:rPr lang="en-US" sz="2100" dirty="0"/>
              <a:t> x C</a:t>
            </a:r>
            <a:r>
              <a:rPr lang="en-US" sz="2100" baseline="-25000" dirty="0"/>
              <a:t>3x8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(A x B) x C =4x10x3 + 3x8x4 = 216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x (B x C) =4x10x8 + 10x3x8=560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595;p17">
            <a:extLst>
              <a:ext uri="{FF2B5EF4-FFF2-40B4-BE49-F238E27FC236}">
                <a16:creationId xmlns:a16="http://schemas.microsoft.com/office/drawing/2014/main" id="{0AEA5C88-1429-7D48-50C6-B7F5DCCD0B8D}"/>
              </a:ext>
            </a:extLst>
          </p:cNvPr>
          <p:cNvSpPr txBox="1">
            <a:spLocks/>
          </p:cNvSpPr>
          <p:nvPr/>
        </p:nvSpPr>
        <p:spPr>
          <a:xfrm>
            <a:off x="4828206" y="1590779"/>
            <a:ext cx="3858595" cy="298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50000"/>
              </a:lnSpc>
              <a:buFont typeface="Barlow Light"/>
              <a:buNone/>
            </a:pPr>
            <a:r>
              <a:rPr lang="pt-BR" sz="2100" dirty="0"/>
              <a:t>A1 x A2 x A3 x A4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( (A1 A2)  (A3 A4) 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 ( A1 (A2 A3) )  A4)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 ( ( A1 A2 ) A3)  A4)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 A1 ( (A2 A3) A4) 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 A1  ( A2 (A3 A4) )  )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061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9947" y="1667147"/>
            <a:ext cx="4676700" cy="1822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chain multiplication</a:t>
            </a:r>
            <a:br>
              <a:rPr lang="en-US" dirty="0"/>
            </a:br>
            <a:r>
              <a:rPr lang="en-US" dirty="0"/>
              <a:t>(example)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9731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Matrix chain multiplication</a:t>
            </a:r>
            <a:br>
              <a:rPr lang="en-US" sz="3600" dirty="0"/>
            </a:br>
            <a:r>
              <a:rPr lang="en-US" sz="3600" dirty="0"/>
              <a:t>(example)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69C2A-F813-A4FE-4844-E8AFDFB4402A}"/>
              </a:ext>
            </a:extLst>
          </p:cNvPr>
          <p:cNvSpPr txBox="1"/>
          <p:nvPr/>
        </p:nvSpPr>
        <p:spPr>
          <a:xfrm>
            <a:off x="2390512" y="1432977"/>
            <a:ext cx="4362975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24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1800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P0  P1          P1  P2         P2  P3           P3   P4            P4   P5</a:t>
            </a: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2DB5885C-719B-61A2-2614-C89692861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3112" y="3085923"/>
            <a:ext cx="5057776" cy="15005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M[I , j] = M[ I , k] + M[k+1,j] + (Pi * Pk * </a:t>
            </a:r>
            <a:r>
              <a:rPr lang="en-US" dirty="0" err="1"/>
              <a:t>Pj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M[I ,I ] = 0</a:t>
            </a:r>
          </a:p>
          <a:p>
            <a:pPr>
              <a:lnSpc>
                <a:spcPct val="100000"/>
              </a:lnSpc>
            </a:pPr>
            <a:r>
              <a:rPr lang="en-US" dirty="0"/>
              <a:t>If I &gt; j , we can’t multiply </a:t>
            </a:r>
          </a:p>
          <a:p>
            <a:pPr>
              <a:lnSpc>
                <a:spcPct val="100000"/>
              </a:lnSpc>
            </a:pPr>
            <a:r>
              <a:rPr lang="en-US" dirty="0"/>
              <a:t>M[1,5] = M[1,2] + M[3,5] + 4*3*7</a:t>
            </a:r>
          </a:p>
        </p:txBody>
      </p:sp>
    </p:spTree>
    <p:extLst>
      <p:ext uri="{BB962C8B-B14F-4D97-AF65-F5344CB8AC3E}">
        <p14:creationId xmlns:p14="http://schemas.microsoft.com/office/powerpoint/2010/main" val="6898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33176"/>
              </p:ext>
            </p:extLst>
          </p:nvPr>
        </p:nvGraphicFramePr>
        <p:xfrm>
          <a:off x="305493" y="243809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A6FA6D1D-9875-0644-7FBF-0E463375D465}"/>
              </a:ext>
            </a:extLst>
          </p:cNvPr>
          <p:cNvSpPr/>
          <p:nvPr/>
        </p:nvSpPr>
        <p:spPr>
          <a:xfrm>
            <a:off x="4572000" y="1178719"/>
            <a:ext cx="163392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90C41-86BE-2E0E-45B5-541CDBBBFE92}"/>
              </a:ext>
            </a:extLst>
          </p:cNvPr>
          <p:cNvSpPr txBox="1"/>
          <p:nvPr/>
        </p:nvSpPr>
        <p:spPr>
          <a:xfrm>
            <a:off x="4725392" y="1251199"/>
            <a:ext cx="4272875" cy="769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chemeClr val="dk1"/>
                </a:solidFill>
                <a:latin typeface="Barlow Light"/>
              </a:rPr>
              <a:t>0     if  I = J</a:t>
            </a:r>
            <a:endParaRPr lang="en-US" sz="1400" dirty="0">
              <a:solidFill>
                <a:schemeClr val="dk1"/>
              </a:solidFill>
              <a:latin typeface="Barlow Light"/>
            </a:endParaRPr>
          </a:p>
          <a:p>
            <a:endParaRPr lang="en-GB" dirty="0">
              <a:cs typeface="Calibri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I &lt;= k &lt; j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{M[I ,j] = M[ I, k] + M [ k+1,j] +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I-1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k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j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} </a:t>
            </a:r>
            <a:r>
              <a:rPr lang="en-GB" baseline="-25000" dirty="0">
                <a:cs typeface="Calibri"/>
              </a:rPr>
              <a:t> </a:t>
            </a:r>
            <a:endParaRPr lang="en-GB" strike="sngStrike" baseline="-25000" dirty="0">
              <a:cs typeface="Calibri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67CCD9-588F-D5A1-DBCB-B47991BAB6DF}"/>
              </a:ext>
            </a:extLst>
          </p:cNvPr>
          <p:cNvSpPr/>
          <p:nvPr/>
        </p:nvSpPr>
        <p:spPr>
          <a:xfrm>
            <a:off x="8834875" y="1178718"/>
            <a:ext cx="163392" cy="914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1CA58-CB9E-96DC-D0D2-49BB64836411}"/>
              </a:ext>
            </a:extLst>
          </p:cNvPr>
          <p:cNvSpPr txBox="1"/>
          <p:nvPr/>
        </p:nvSpPr>
        <p:spPr>
          <a:xfrm>
            <a:off x="3741639" y="1380727"/>
            <a:ext cx="982067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M[</a:t>
            </a:r>
            <a:r>
              <a:rPr lang="en-US" sz="1600" dirty="0" err="1">
                <a:solidFill>
                  <a:schemeClr val="dk1"/>
                </a:solidFill>
                <a:latin typeface="Barlow Light"/>
              </a:rPr>
              <a:t>I,j</a:t>
            </a:r>
            <a:r>
              <a:rPr lang="en-US" sz="1600" dirty="0">
                <a:solidFill>
                  <a:schemeClr val="dk1"/>
                </a:solidFill>
                <a:latin typeface="Barlow Light"/>
              </a:rPr>
              <a:t>] =</a:t>
            </a:r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7DF7F05D-CAF6-1366-3830-DFA7A82DF1B6}"/>
              </a:ext>
            </a:extLst>
          </p:cNvPr>
          <p:cNvSpPr txBox="1">
            <a:spLocks/>
          </p:cNvSpPr>
          <p:nvPr/>
        </p:nvSpPr>
        <p:spPr>
          <a:xfrm>
            <a:off x="4790430" y="2093119"/>
            <a:ext cx="3858595" cy="298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Step 1: Fill the table for I  = j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Fill the table for 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=1, j=2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=2, j=3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=3, j=4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 =4, j=5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35EFC-CF35-86A3-5DFA-40EE5E43E709}"/>
              </a:ext>
            </a:extLst>
          </p:cNvPr>
          <p:cNvSpPr txBox="1"/>
          <p:nvPr/>
        </p:nvSpPr>
        <p:spPr>
          <a:xfrm>
            <a:off x="305493" y="61197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80022-2BD5-8FD6-8393-76FE66BB1514}"/>
              </a:ext>
            </a:extLst>
          </p:cNvPr>
          <p:cNvSpPr txBox="1"/>
          <p:nvPr/>
        </p:nvSpPr>
        <p:spPr>
          <a:xfrm>
            <a:off x="305493" y="1302388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9179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27411"/>
              </p:ext>
            </p:extLst>
          </p:nvPr>
        </p:nvGraphicFramePr>
        <p:xfrm>
          <a:off x="317880" y="241430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422322" y="964479"/>
            <a:ext cx="4683603" cy="4064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M[1,2]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1&lt;=k&lt;2 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{M[1,1] + M[1+1,2] + P0 P1 P2}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M[1,2]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1&lt;=k&lt;2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{0+ 0 + 4x10x3}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M[1,2] = 120  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M[2,3]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2&lt;=k&lt;3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{M[2,2] + M[2+1,3] + P1 P2  P3}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M[2,3]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2&lt;=k&lt;3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+ 10x3x12} 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M[2,3] = 360 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M[3,4]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3&lt;=k&lt;4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 M[3,3] + M[3+1,4] + P 2 P3 P4}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M[3,4]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3&lt;=k&lt;4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+ 3x12x20}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M[3,4] = 720  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M[4,5]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4&lt;=k&lt;5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{M[4,4] + M[4+1,5] + P3 P4 P5}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M[4,5]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4&lt;=k&lt;5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+ 12x20x7}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M[4,5] = 1680</a:t>
            </a:r>
            <a:endParaRPr lang="en-GB" sz="9600" baseline="30000" dirty="0">
              <a:ea typeface="+mn-lt"/>
              <a:cs typeface="+mn-lt"/>
            </a:endParaRPr>
          </a:p>
          <a:p>
            <a:r>
              <a:rPr lang="en-GB" sz="4000" baseline="30000" dirty="0">
                <a:ea typeface="+mn-lt"/>
                <a:cs typeface="+mn-lt"/>
              </a:rPr>
              <a:t>        </a:t>
            </a:r>
            <a:endParaRPr lang="en-GB" sz="4000" dirty="0">
              <a:cs typeface="Calibri"/>
            </a:endParaRPr>
          </a:p>
          <a:p>
            <a:r>
              <a:rPr lang="en-GB" sz="3200" baseline="30000" dirty="0">
                <a:ea typeface="+mn-lt"/>
                <a:cs typeface="+mn-lt"/>
              </a:rPr>
              <a:t>        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95755" y="281718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63793" y="323814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36316" y="365704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68708" y="408981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F8140-E0A4-79D8-0A83-DA059E3D29B7}"/>
              </a:ext>
            </a:extLst>
          </p:cNvPr>
          <p:cNvSpPr txBox="1"/>
          <p:nvPr/>
        </p:nvSpPr>
        <p:spPr>
          <a:xfrm>
            <a:off x="276885" y="605579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11773-9272-FAE3-0C5C-8FD268140163}"/>
              </a:ext>
            </a:extLst>
          </p:cNvPr>
          <p:cNvSpPr txBox="1"/>
          <p:nvPr/>
        </p:nvSpPr>
        <p:spPr>
          <a:xfrm>
            <a:off x="317880" y="1279108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5997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71982"/>
              </p:ext>
            </p:extLst>
          </p:nvPr>
        </p:nvGraphicFramePr>
        <p:xfrm>
          <a:off x="305493" y="247185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{M[1,1] + M[1+1,3] + P0 P1 P3}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{0+ 360 + 4x10x12}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M[1,3] = 840                                     if  K = 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M[2+1,3] + P0 P2 P3}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{120+ 0 + 4x3x12}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M[1,3] = 264                                     if  K = 2</a:t>
            </a:r>
            <a:r>
              <a:rPr lang="en-GB" sz="1600" baseline="30000" dirty="0">
                <a:ea typeface="+mn-lt"/>
                <a:cs typeface="+mn-lt"/>
              </a:rPr>
              <a:t> 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87473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9569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71459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14736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94528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FD13E-CB2A-7014-3786-277691F38E6B}"/>
              </a:ext>
            </a:extLst>
          </p:cNvPr>
          <p:cNvSpPr txBox="1"/>
          <p:nvPr/>
        </p:nvSpPr>
        <p:spPr>
          <a:xfrm>
            <a:off x="305493" y="61259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74565-47C0-CB89-F4E6-6ED4CFF3F778}"/>
              </a:ext>
            </a:extLst>
          </p:cNvPr>
          <p:cNvSpPr txBox="1"/>
          <p:nvPr/>
        </p:nvSpPr>
        <p:spPr>
          <a:xfrm>
            <a:off x="305493" y="1311392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9428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73430"/>
              </p:ext>
            </p:extLst>
          </p:nvPr>
        </p:nvGraphicFramePr>
        <p:xfrm>
          <a:off x="293650" y="2470181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{M[2,2] + M[2+1,4] + P1 P2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{0+ 720 + 10x3x20}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M[2,4] = 1320                                     if  K = 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{M[2,3] + M[3+1,4] + P1 P3 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{360+ 0 +10x12x20}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M[2,4] = 2760                                    if  K = 3</a:t>
            </a:r>
            <a:r>
              <a:rPr lang="en-GB" sz="1600" baseline="30000" dirty="0">
                <a:ea typeface="+mn-lt"/>
                <a:cs typeface="+mn-lt"/>
              </a:rPr>
              <a:t>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71525" y="2873067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39563" y="3294020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12086" y="3712928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44478" y="4145690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62289" y="2943609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77306" y="337437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9444-9724-FCDC-ED67-E2BA7420DA7E}"/>
              </a:ext>
            </a:extLst>
          </p:cNvPr>
          <p:cNvSpPr txBox="1"/>
          <p:nvPr/>
        </p:nvSpPr>
        <p:spPr>
          <a:xfrm>
            <a:off x="264964" y="617020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1FEB2-FFF2-B066-0114-3D154437AEB9}"/>
              </a:ext>
            </a:extLst>
          </p:cNvPr>
          <p:cNvSpPr txBox="1"/>
          <p:nvPr/>
        </p:nvSpPr>
        <p:spPr>
          <a:xfrm>
            <a:off x="293650" y="1311392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366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63525"/>
              </p:ext>
            </p:extLst>
          </p:nvPr>
        </p:nvGraphicFramePr>
        <p:xfrm>
          <a:off x="305493" y="2384050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{M[3,3] + M[3+1,5] + P2 P3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{0+ 1680 + 3x12x7}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M[3,5] = 1932                                     if  K = 3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{M[3,4] + M[4+1,5] + P2 P4 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{720+ 0 +3x20x7}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M[3,5] = 1140                                    if  K = 4</a:t>
            </a:r>
            <a:r>
              <a:rPr lang="en-GB" sz="1600" baseline="30000" dirty="0">
                <a:ea typeface="+mn-lt"/>
                <a:cs typeface="+mn-lt"/>
              </a:rPr>
              <a:t>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786936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07889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626797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59559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57478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28824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699301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9733-C852-C168-9D0A-512533541574}"/>
              </a:ext>
            </a:extLst>
          </p:cNvPr>
          <p:cNvSpPr txBox="1"/>
          <p:nvPr/>
        </p:nvSpPr>
        <p:spPr>
          <a:xfrm>
            <a:off x="305493" y="61782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F7E5-4995-E710-E6FE-A8BB05FBACFA}"/>
              </a:ext>
            </a:extLst>
          </p:cNvPr>
          <p:cNvSpPr txBox="1"/>
          <p:nvPr/>
        </p:nvSpPr>
        <p:spPr>
          <a:xfrm>
            <a:off x="305493" y="1270106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21616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8613" y="674419"/>
            <a:ext cx="1900238" cy="468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Agenda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4AD7EC-5785-DC64-129E-C64B5ED6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3" y="1256348"/>
            <a:ext cx="5409888" cy="3429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Dynamic programming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Dynamic programming example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Matrix chain multiplication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Matrix chain multiplication example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Algorithm (pseudo code)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Time complexity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27924"/>
              </p:ext>
            </p:extLst>
          </p:nvPr>
        </p:nvGraphicFramePr>
        <p:xfrm>
          <a:off x="353391" y="239833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300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{M[1,1] + M[1+1,4] + P0 P1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{0+ 1320 + 4x10x20}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2120                            if  K =  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M[2+1,4] + P0 P2 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{120+ 720 + 4x3x20}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1080                           if  K  =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[ 1,3] + M[3+1,4] + P 0 P3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{264 + 0 + 4x12x20}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1224                             if K = 3    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431266" y="280121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99304" y="322217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71827" y="364107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104219" y="407384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122030" y="287176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637047" y="330252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220314" y="371358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644054" y="2870148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0F7C9-7D18-05B5-89EF-8B4668090B26}"/>
              </a:ext>
            </a:extLst>
          </p:cNvPr>
          <p:cNvSpPr txBox="1"/>
          <p:nvPr/>
        </p:nvSpPr>
        <p:spPr>
          <a:xfrm>
            <a:off x="289116" y="602461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7E93F-DBD6-350B-C4FF-7C65E713BC54}"/>
              </a:ext>
            </a:extLst>
          </p:cNvPr>
          <p:cNvSpPr txBox="1"/>
          <p:nvPr/>
        </p:nvSpPr>
        <p:spPr>
          <a:xfrm>
            <a:off x="368368" y="1269564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7370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9302"/>
              </p:ext>
            </p:extLst>
          </p:nvPr>
        </p:nvGraphicFramePr>
        <p:xfrm>
          <a:off x="305493" y="242017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300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{M[2,2] + M[2+1,5] + P1 P2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{0+ 1140 +10x3x7}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1350                            if  K = 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{M[2,3] + M[3+1,5] + P1 P3 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{360+ 1680 + 10x12x7}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2880                           if  K  = 3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 [2,4] + M[4+1,5] + P1 P4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{1320 + 0 + 10x20x7}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2720                             if K = 4    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82305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4401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66291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9568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9360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32436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73542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596156" y="2891988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20BA7-3DF3-8EED-22D9-138B7692DF4C}"/>
              </a:ext>
            </a:extLst>
          </p:cNvPr>
          <p:cNvSpPr txBox="1"/>
          <p:nvPr/>
        </p:nvSpPr>
        <p:spPr>
          <a:xfrm>
            <a:off x="3167734" y="3306606"/>
            <a:ext cx="62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EA589-15BE-3F8A-A198-BDA5192F186C}"/>
              </a:ext>
            </a:extLst>
          </p:cNvPr>
          <p:cNvSpPr txBox="1"/>
          <p:nvPr/>
        </p:nvSpPr>
        <p:spPr>
          <a:xfrm>
            <a:off x="305493" y="606599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1E66-D1F8-CB0B-B072-2ED2C1C06DA3}"/>
              </a:ext>
            </a:extLst>
          </p:cNvPr>
          <p:cNvSpPr txBox="1"/>
          <p:nvPr/>
        </p:nvSpPr>
        <p:spPr>
          <a:xfrm>
            <a:off x="317802" y="1266010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6288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34414"/>
              </p:ext>
            </p:extLst>
          </p:nvPr>
        </p:nvGraphicFramePr>
        <p:xfrm>
          <a:off x="305493" y="2352980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3F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039091"/>
            <a:ext cx="4683603" cy="3770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{M[1,1] + M[1+1,5] + P0 P1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{0+ 1350 + 4x10x7}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1630                                                          if  K =  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M[2+1,5] + P0 P2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{120+ 1140 + 4x3x7}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1344                                                          if  K  =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[1,3] + M[3+1,5] + P0 P3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{264 + 1680 + 4x12x7}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2280                                                         if K = 3  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    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 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[ 1,4] + M[4+1,5] + P0 P4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{1080 + 0 + 4x20x7}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1640                                                          if K = 4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755866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176819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595727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28489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26408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25717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668231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596156" y="2824796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20BA7-3DF3-8EED-22D9-138B7692DF4C}"/>
              </a:ext>
            </a:extLst>
          </p:cNvPr>
          <p:cNvSpPr txBox="1"/>
          <p:nvPr/>
        </p:nvSpPr>
        <p:spPr>
          <a:xfrm>
            <a:off x="3167734" y="3239414"/>
            <a:ext cx="62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7C48-943A-FC3D-6EF8-79E8ECEB2734}"/>
              </a:ext>
            </a:extLst>
          </p:cNvPr>
          <p:cNvSpPr txBox="1"/>
          <p:nvPr/>
        </p:nvSpPr>
        <p:spPr>
          <a:xfrm>
            <a:off x="3153943" y="2817524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1344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381CF-51A0-CE3F-AD33-874B7F06D306}"/>
              </a:ext>
            </a:extLst>
          </p:cNvPr>
          <p:cNvSpPr txBox="1"/>
          <p:nvPr/>
        </p:nvSpPr>
        <p:spPr>
          <a:xfrm>
            <a:off x="305493" y="613743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B2602-1E90-0F18-5AE5-E57C35C372A0}"/>
              </a:ext>
            </a:extLst>
          </p:cNvPr>
          <p:cNvSpPr txBox="1"/>
          <p:nvPr/>
        </p:nvSpPr>
        <p:spPr>
          <a:xfrm>
            <a:off x="320470" y="1252529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2166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9731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Matrix chain multiplication</a:t>
            </a:r>
            <a:br>
              <a:rPr lang="en-US" sz="3600" dirty="0"/>
            </a:br>
            <a:r>
              <a:rPr lang="en-US" sz="3600" dirty="0"/>
              <a:t>(example)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6C6BCE11-E751-8DD9-009D-09B868FBF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017" y="2697420"/>
            <a:ext cx="7013966" cy="2087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/>
              <a:t>Best solution: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M[1,5] is when k=2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M[1,5] = M[1,2] + M[2+1,5] + P0 P2 P5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M[3,5] is when k=4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M[3,5] = M[3,4] + M[4+1,5] + P2 P4 P5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8F17-073C-F22F-7CEC-3D3AA703E9D0}"/>
              </a:ext>
            </a:extLst>
          </p:cNvPr>
          <p:cNvSpPr txBox="1"/>
          <p:nvPr/>
        </p:nvSpPr>
        <p:spPr>
          <a:xfrm>
            <a:off x="2390512" y="1432977"/>
            <a:ext cx="4453633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2400" dirty="0">
                <a:latin typeface="Barlow Light"/>
                <a:sym typeface="Barlow Light"/>
              </a:rPr>
              <a:t>  A1  *    A2    *    A3   *    A4     *   A5 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1800" dirty="0">
                <a:latin typeface="Barlow Light"/>
                <a:sym typeface="Barlow Light"/>
              </a:rPr>
              <a:t>4x10        10x3            3x12        12x20    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P0  P1          P1  P2               P2  P3           P3   P4             P4   P5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808AD-5212-60EF-EC00-B139DB304BC2}"/>
              </a:ext>
            </a:extLst>
          </p:cNvPr>
          <p:cNvSpPr txBox="1"/>
          <p:nvPr/>
        </p:nvSpPr>
        <p:spPr>
          <a:xfrm>
            <a:off x="4251754" y="1432977"/>
            <a:ext cx="170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Barlow Light"/>
                <a:ea typeface="+mn-ea"/>
                <a:cs typeface="+mn-cs"/>
                <a:sym typeface="Barlow Light"/>
              </a:rPr>
              <a:t>(  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</a:t>
            </a:r>
            <a:endParaRPr lang="en-US" sz="2400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477AB-C062-48B4-8688-CF9BB10F907A}"/>
              </a:ext>
            </a:extLst>
          </p:cNvPr>
          <p:cNvSpPr txBox="1"/>
          <p:nvPr/>
        </p:nvSpPr>
        <p:spPr>
          <a:xfrm>
            <a:off x="2448500" y="1432977"/>
            <a:ext cx="433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 (</a:t>
            </a:r>
            <a:r>
              <a:rPr lang="en-US" sz="2400" dirty="0">
                <a:solidFill>
                  <a:schemeClr val="dk1"/>
                </a:solidFill>
                <a:latin typeface="Barlow Light"/>
              </a:rPr>
              <a:t>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      ( </a:t>
            </a:r>
            <a:r>
              <a:rPr lang="en-US" sz="2400" dirty="0">
                <a:solidFill>
                  <a:schemeClr val="dk1"/>
                </a:solidFill>
                <a:latin typeface="Barlow Light"/>
              </a:rPr>
              <a:t>                  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</a:t>
            </a:r>
            <a:endParaRPr lang="en-US" sz="2400" dirty="0">
              <a:solidFill>
                <a:schemeClr val="dk1"/>
              </a:solidFill>
              <a:latin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47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2" y="643419"/>
            <a:ext cx="6564407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Implementation(non-dynamic)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FC501-902F-4646-B6F3-A111B3CE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3" y="1317219"/>
            <a:ext cx="4182036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p[],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j)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(i == j)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k;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minimum = INT_MAX;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recursively calculate count of multiplications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(k = i; k &lt; j; k++)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minimum = min(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(p, i, k)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+ 	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(p, k + 1, j)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p[i - 1] * p[k] * p[j] , minimum);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Return minimum count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minimum;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C32A1D-5282-33A7-F3A1-0A56C5C8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3" y="1384454"/>
            <a:ext cx="42828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arr[] = { 4, </a:t>
            </a:r>
            <a:r>
              <a:rPr lang="en-US" altLang="en-US" sz="1100" dirty="0"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3, 12, </a:t>
            </a:r>
            <a:r>
              <a:rPr lang="en-US" altLang="en-US" sz="1100" dirty="0">
                <a:latin typeface="Consolas" panose="020B0609020204030204" pitchFamily="49" charset="0"/>
              </a:rPr>
              <a:t>20, 7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(arr) /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(arr[0]);</a:t>
            </a:r>
            <a:endParaRPr lang="en-US" altLang="en-US" sz="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cout &lt;&lt; "Minimum number of multiplications is 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&lt;&lt; MatrixChainOrder(arr, 1, N - 1);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BA78F-4C35-32D5-A468-1E9BAB284C0C}"/>
              </a:ext>
            </a:extLst>
          </p:cNvPr>
          <p:cNvSpPr txBox="1"/>
          <p:nvPr/>
        </p:nvSpPr>
        <p:spPr>
          <a:xfrm>
            <a:off x="4706473" y="3581105"/>
            <a:ext cx="4608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//Minimum number of multiplications is 1344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E3BE2-67F9-56A2-BC21-6A0458A1C1CC}"/>
              </a:ext>
            </a:extLst>
          </p:cNvPr>
          <p:cNvSpPr txBox="1"/>
          <p:nvPr/>
        </p:nvSpPr>
        <p:spPr>
          <a:xfrm>
            <a:off x="4706472" y="4328973"/>
            <a:ext cx="251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Time complexity=O(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sz="1600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74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562737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35779" y="1243012"/>
            <a:ext cx="4333401" cy="3900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GB" sz="1200" dirty="0"/>
              <a:t>MatrixChainOrder(p , size):</a:t>
            </a:r>
          </a:p>
          <a:p>
            <a:r>
              <a:rPr lang="en-GB" sz="1200" dirty="0"/>
              <a:t>n = size</a:t>
            </a:r>
          </a:p>
          <a:p>
            <a:r>
              <a:rPr lang="en-US" sz="1200" dirty="0"/>
              <a:t>for i =1 to n</a:t>
            </a:r>
          </a:p>
          <a:p>
            <a:pPr lvl="1"/>
            <a:r>
              <a:rPr lang="en-US" sz="1200" dirty="0"/>
              <a:t>m[i, i] = 0</a:t>
            </a:r>
          </a:p>
          <a:p>
            <a:r>
              <a:rPr lang="en-US" sz="1200" dirty="0"/>
              <a:t>for l = 2 to n</a:t>
            </a:r>
          </a:p>
          <a:p>
            <a:pPr lvl="1"/>
            <a:r>
              <a:rPr lang="en-US" sz="1200" dirty="0"/>
              <a:t>For I = 1 to n-L +1</a:t>
            </a:r>
          </a:p>
          <a:p>
            <a:pPr lvl="2"/>
            <a:r>
              <a:rPr lang="en-US" sz="1200" dirty="0"/>
              <a:t>j = i + L-1</a:t>
            </a:r>
          </a:p>
          <a:p>
            <a:pPr lvl="2"/>
            <a:r>
              <a:rPr lang="en-US" sz="1200" dirty="0"/>
              <a:t>m[I,j]=</a:t>
            </a:r>
            <a:r>
              <a:rPr lang="en-GB" sz="1200" dirty="0"/>
              <a:t>∞</a:t>
            </a:r>
          </a:p>
          <a:p>
            <a:pPr lvl="2"/>
            <a:r>
              <a:rPr lang="en-GB" sz="1200" dirty="0"/>
              <a:t>For k=I to j-1</a:t>
            </a:r>
          </a:p>
          <a:p>
            <a:pPr lvl="3"/>
            <a:r>
              <a:rPr lang="en-GB" sz="1200" dirty="0"/>
              <a:t>q =</a:t>
            </a:r>
            <a:r>
              <a:rPr lang="pl-PL" sz="1200" dirty="0"/>
              <a:t>m [i, k] + m [k + 1, j] + pi-1 pk pj </a:t>
            </a:r>
          </a:p>
          <a:p>
            <a:pPr lvl="3"/>
            <a:r>
              <a:rPr lang="en-US" sz="1200" dirty="0"/>
              <a:t>If q &lt; m [i,j] </a:t>
            </a:r>
          </a:p>
          <a:p>
            <a:pPr lvl="4"/>
            <a:r>
              <a:rPr lang="en-US" sz="1200" dirty="0"/>
              <a:t>M[i,j] = q</a:t>
            </a:r>
          </a:p>
          <a:p>
            <a:pPr marL="273050" indent="-171450"/>
            <a:r>
              <a:rPr lang="en-US" sz="1200" dirty="0"/>
              <a:t>return m[1][n - 1]</a:t>
            </a:r>
            <a:r>
              <a:rPr lang="en-US" sz="1100" dirty="0"/>
              <a:t>		</a:t>
            </a:r>
          </a:p>
          <a:p>
            <a:pPr marL="1930400" lvl="4" indent="0">
              <a:buNone/>
            </a:pPr>
            <a:endParaRPr lang="en-US" sz="11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87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50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3" y="643419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FC501-902F-4646-B6F3-A111B3CE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4" y="1384454"/>
            <a:ext cx="424927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MatrixChainOrder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p[],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m[n][n];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i, j, k, L, 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(i = 1; i &lt;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m[i][i]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(L = 2; L &lt; n; L++){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(i = 1; i &lt; n - L + 1; i++){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j = i + L - 1;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m[i][j] = INT_MAX;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(k = i; k &lt;= j - 1; k++){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    q = m[i][k] + m[k + 1][j]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    + p[i - 1] * p[k] * p[j];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latin typeface="Consolas" panose="020B0609020204030204" pitchFamily="49" charset="0"/>
              </a:rPr>
              <a:t> (q &lt; m[i][j])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    m[i][j] = q;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sz="1100" dirty="0">
                <a:latin typeface="Consolas" panose="020B0609020204030204" pitchFamily="49" charset="0"/>
              </a:rPr>
              <a:t> m[1][n - 1];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C32A1D-5282-33A7-F3A1-0A56C5C8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19" y="1384454"/>
            <a:ext cx="42828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arr[] = { 4, </a:t>
            </a:r>
            <a:r>
              <a:rPr lang="en-US" altLang="en-US" sz="1100" dirty="0"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3, 12, </a:t>
            </a:r>
            <a:r>
              <a:rPr lang="en-US" altLang="en-US" sz="1100" dirty="0">
                <a:latin typeface="Consolas" panose="020B0609020204030204" pitchFamily="49" charset="0"/>
              </a:rPr>
              <a:t>20, 7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(arr) /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(arr[0]);</a:t>
            </a:r>
            <a:endParaRPr lang="en-US" altLang="en-US" sz="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cout &lt;&lt; "Minimum number of multiplications is 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&lt;&lt; MatrixChainOrder(arr, size);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BA78F-4C35-32D5-A468-1E9BAB284C0C}"/>
              </a:ext>
            </a:extLst>
          </p:cNvPr>
          <p:cNvSpPr txBox="1"/>
          <p:nvPr/>
        </p:nvSpPr>
        <p:spPr>
          <a:xfrm>
            <a:off x="4706473" y="3581105"/>
            <a:ext cx="4608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//Minimum number of multiplications is 1344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86635-7FB9-31F1-FB76-35F3ABAF1489}"/>
              </a:ext>
            </a:extLst>
          </p:cNvPr>
          <p:cNvSpPr txBox="1"/>
          <p:nvPr/>
        </p:nvSpPr>
        <p:spPr>
          <a:xfrm>
            <a:off x="2971800" y="201547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4FBAED-815F-40DC-4372-91E518BB55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00300" y="215397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EC7C82-3CF8-44BC-AC7F-8A3FDDDDED49}"/>
              </a:ext>
            </a:extLst>
          </p:cNvPr>
          <p:cNvSpPr txBox="1"/>
          <p:nvPr/>
        </p:nvSpPr>
        <p:spPr>
          <a:xfrm>
            <a:off x="3851748" y="2538839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1E45A-9416-124C-530B-1C408993B3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80248" y="267733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CAE375-44BD-A7E0-C24E-0898AF01494D}"/>
              </a:ext>
            </a:extLst>
          </p:cNvPr>
          <p:cNvSpPr txBox="1"/>
          <p:nvPr/>
        </p:nvSpPr>
        <p:spPr>
          <a:xfrm>
            <a:off x="3966882" y="3046447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63E766-8F82-9EC3-34E0-7FAF8FFBD08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95382" y="318494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B1FA2-49BA-79C5-090E-1600291CABE2}"/>
              </a:ext>
            </a:extLst>
          </p:cNvPr>
          <p:cNvSpPr txBox="1"/>
          <p:nvPr/>
        </p:nvSpPr>
        <p:spPr>
          <a:xfrm>
            <a:off x="2964689" y="2359665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2C5E5-1956-331C-28B8-9336721248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93189" y="249816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  <p:bldP spid="15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complexity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62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3" y="643419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Time complexity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595;p17">
                <a:extLst>
                  <a:ext uri="{FF2B5EF4-FFF2-40B4-BE49-F238E27FC236}">
                    <a16:creationId xmlns:a16="http://schemas.microsoft.com/office/drawing/2014/main" id="{80BC7520-1B12-9736-2BAD-0D96E0316AA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768202"/>
                <a:ext cx="8191825" cy="1857179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⁡)/2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4" name="Google Shape;595;p17">
                <a:extLst>
                  <a:ext uri="{FF2B5EF4-FFF2-40B4-BE49-F238E27FC236}">
                    <a16:creationId xmlns:a16="http://schemas.microsoft.com/office/drawing/2014/main" id="{80BC7520-1B12-9736-2BAD-0D96E0316AA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68202"/>
                <a:ext cx="8191825" cy="1857179"/>
              </a:xfrm>
              <a:prstGeom prst="rect">
                <a:avLst/>
              </a:prstGeom>
              <a:blipFill>
                <a:blip r:embed="rId3"/>
                <a:stretch>
                  <a:fillRect l="-223" t="-15082" r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0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4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529" name="Google Shape;2529;p47"/>
          <p:cNvGrpSpPr/>
          <p:nvPr/>
        </p:nvGrpSpPr>
        <p:grpSpPr>
          <a:xfrm>
            <a:off x="7086040" y="2483022"/>
            <a:ext cx="1782756" cy="1850564"/>
            <a:chOff x="2012475" y="393272"/>
            <a:chExt cx="4440240" cy="4609126"/>
          </a:xfrm>
        </p:grpSpPr>
        <p:sp>
          <p:nvSpPr>
            <p:cNvPr id="2530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8" name="Google Shape;2778;p4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779" name="Google Shape;2779;p4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780" name="Google Shape;2780;p4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4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2" name="Google Shape;2782;p4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4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4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4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4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4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4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4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4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4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4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4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4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4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4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4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4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4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0" name="Google Shape;2800;p4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4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4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3" name="Google Shape;2803;p4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4" name="Google Shape;2804;p4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p4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4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p4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4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4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4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4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4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4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4" name="Google Shape;2814;p4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5" name="Google Shape;2815;p4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4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7" name="Google Shape;2817;p4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4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4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4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4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2" name="Google Shape;2822;p4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3" name="Google Shape;2823;p4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4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4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4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4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4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4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4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4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4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4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4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4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4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4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4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6" name="Google Shape;2846;p4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4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4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4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4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1" name="Google Shape;2851;p4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4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4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4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4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4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4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4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9" name="Google Shape;2859;p4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4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4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4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4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4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4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4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4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4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4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4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4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4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4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4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4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4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4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4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4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4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4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4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4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4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4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4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7" name="Google Shape;2887;p4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4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4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4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4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4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4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4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4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4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4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4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4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4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4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4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8" name="Google Shape;3028;p4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029" name="Google Shape;3029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4" name="Google Shape;3034;p4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35" name="Google Shape;3035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6" name="Google Shape;3036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0" name="Google Shape;3040;p4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42" name="Google Shape;3042;p4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43" name="Google Shape;3043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8" name="Google Shape;3048;p4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2" name="Google Shape;3812;p47"/>
          <p:cNvSpPr txBox="1">
            <a:spLocks noGrp="1"/>
          </p:cNvSpPr>
          <p:nvPr>
            <p:ph type="title"/>
          </p:nvPr>
        </p:nvSpPr>
        <p:spPr>
          <a:xfrm>
            <a:off x="369504" y="613138"/>
            <a:ext cx="2888674" cy="5785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References</a:t>
            </a:r>
            <a:endParaRPr sz="4000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2E83AA1-FD41-B422-C521-6CF88D03D8B4}"/>
              </a:ext>
            </a:extLst>
          </p:cNvPr>
          <p:cNvSpPr txBox="1">
            <a:spLocks/>
          </p:cNvSpPr>
          <p:nvPr/>
        </p:nvSpPr>
        <p:spPr>
          <a:xfrm>
            <a:off x="328613" y="1256348"/>
            <a:ext cx="5409888" cy="34291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3"/>
              </a:rPr>
              <a:t>https://www.javatpoint.com/dynamic-programming</a:t>
            </a:r>
            <a:r>
              <a:rPr lang="en-US" dirty="0">
                <a:solidFill>
                  <a:schemeClr val="dk1"/>
                </a:solidFill>
                <a:latin typeface="Barlow Light"/>
              </a:rPr>
              <a:t> </a:t>
            </a: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4"/>
              </a:rPr>
              <a:t>https://www.geeksforgeeks.org/matrix-chain-multiplication-dp-8/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5"/>
              </a:rPr>
              <a:t>https://www.youtube.com/watch?v=GMzVeWpyTN0&amp;t=111s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6"/>
              </a:rPr>
              <a:t>https://www.youtube.com/watch?v=prx1psByp7U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Introduction_to_algorithms-3rd Edition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8612" y="674419"/>
            <a:ext cx="4453135" cy="468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Team members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4AD7EC-5785-DC64-129E-C64B5ED6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3" y="1256348"/>
            <a:ext cx="5409888" cy="3429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Abdelrahman Samy Mahdy 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Adel Hares 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Sedky Khodary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Mohamed Kotb</a:t>
            </a:r>
          </a:p>
          <a:p>
            <a:pPr>
              <a:buFont typeface="+mj-lt"/>
              <a:buAutoNum type="arabicPeriod"/>
            </a:pPr>
            <a:r>
              <a:rPr lang="en-US" dirty="0"/>
              <a:t>Hassan Mohamed Hemdan</a:t>
            </a:r>
          </a:p>
          <a:p>
            <a:pPr>
              <a:buFont typeface="+mj-lt"/>
              <a:buAutoNum type="arabicPeriod"/>
            </a:pPr>
            <a:r>
              <a:rPr lang="en-US" dirty="0"/>
              <a:t>Hossam Essam Eldin Ahmed</a:t>
            </a:r>
          </a:p>
          <a:p>
            <a:pPr>
              <a:buFont typeface="+mj-lt"/>
              <a:buAutoNum type="arabicPeriod"/>
            </a:pPr>
            <a:r>
              <a:rPr lang="en-US" dirty="0"/>
              <a:t>John Happy Samir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89995" y="1801959"/>
            <a:ext cx="5901023" cy="1753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824300"/>
            <a:ext cx="81918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Dynamic programming is a technique that breaks the problems into sub-problems and saves the result for future purposes so that we do not need to compute the result again.</a:t>
            </a:r>
          </a:p>
          <a:p>
            <a:r>
              <a:rPr lang="en-US" dirty="0"/>
              <a:t>The main use of dynamic programming is to solve optimization problems. Here, optimization problems mean that when we are trying to find out the minimum or the maximum solution of a problem.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77963" y="49556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four steps of dynamic programming </a:t>
            </a:r>
            <a:endParaRPr sz="3200"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90360" y="1728143"/>
            <a:ext cx="2060075" cy="2156262"/>
            <a:chOff x="1075282" y="1503025"/>
            <a:chExt cx="1842643" cy="1928679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075282" y="1503025"/>
              <a:ext cx="1131897" cy="240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Characterize</a:t>
              </a:r>
              <a:endParaRPr lang="en-US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4173" y="2694304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structure of an optimal solution. 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4312845" y="1704100"/>
            <a:ext cx="2051418" cy="2176711"/>
            <a:chOff x="1083025" y="1482241"/>
            <a:chExt cx="1834900" cy="1946968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243716" y="1482241"/>
              <a:ext cx="939643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Compute</a:t>
              </a:r>
              <a:endParaRPr lang="en-US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27624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value of an optimal solution, typically in a bottom-up fashion</a:t>
              </a: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2406657" y="1727335"/>
            <a:ext cx="2051418" cy="2153476"/>
            <a:chOff x="1083025" y="1503024"/>
            <a:chExt cx="1834900" cy="1926185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595422" y="1503024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Define</a:t>
              </a:r>
              <a:endPara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192497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Recursively define the value of an optimal solution</a:t>
              </a: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22194" y="1727858"/>
            <a:ext cx="2051418" cy="2152954"/>
            <a:chOff x="1083025" y="1503491"/>
            <a:chExt cx="1834900" cy="1925718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315945" y="1503491"/>
              <a:ext cx="877005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Construct</a:t>
              </a:r>
              <a:endPara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7960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 an optimal solution from computed information.</a:t>
              </a: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0446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Dynamic programming VS Divide and conquer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CDECB5-44A0-1A65-8B64-967A0E20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4803"/>
              </p:ext>
            </p:extLst>
          </p:nvPr>
        </p:nvGraphicFramePr>
        <p:xfrm>
          <a:off x="457199" y="1378744"/>
          <a:ext cx="8191824" cy="3593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78801">
                  <a:extLst>
                    <a:ext uri="{9D8B030D-6E8A-4147-A177-3AD203B41FA5}">
                      <a16:colId xmlns:a16="http://schemas.microsoft.com/office/drawing/2014/main" val="1656442133"/>
                    </a:ext>
                  </a:extLst>
                </a:gridCol>
                <a:gridCol w="4113023">
                  <a:extLst>
                    <a:ext uri="{9D8B030D-6E8A-4147-A177-3AD203B41FA5}">
                      <a16:colId xmlns:a16="http://schemas.microsoft.com/office/drawing/2014/main" val="2590619369"/>
                    </a:ext>
                  </a:extLst>
                </a:gridCol>
              </a:tblGrid>
              <a:tr h="474331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Dynamic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      Divide and conquer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84937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It has four steps: characterize, define, compute and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It has three steps: divide, conquer and 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8850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It solves subproblems only once and then stores in the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does more work on subproblems and hence has more time consumption.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28504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It is a Bottom-up 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top-down approach.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64701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In this subproblems are interdependent.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subproblems are independent of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27239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Example: Fibonacci series &amp; Matrix Chain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Example: Merge Sort &amp; Maximum Sum Subarray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5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93307" y="1603572"/>
            <a:ext cx="4598134" cy="19459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br>
              <a:rPr lang="en" dirty="0"/>
            </a:br>
            <a:r>
              <a:rPr lang="en" dirty="0"/>
              <a:t>(example)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28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84447" y="667010"/>
            <a:ext cx="7043739" cy="425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Fibonacci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66926" y="1264445"/>
            <a:ext cx="4482978" cy="3741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It is series of numbers in which each number is the sum of the two preceding numbers.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Computing the 4</a:t>
            </a:r>
            <a:r>
              <a:rPr lang="en-US" sz="1600" baseline="30000" dirty="0">
                <a:latin typeface="Calibri Light"/>
                <a:ea typeface="Calibri Light"/>
                <a:cs typeface="Calibri Light"/>
              </a:rPr>
              <a:t>th</a:t>
            </a:r>
            <a:r>
              <a:rPr lang="en-US" sz="1600" dirty="0">
                <a:latin typeface="Calibri Light"/>
                <a:ea typeface="Calibri Light"/>
                <a:cs typeface="Calibri Light"/>
              </a:rPr>
              <a:t> Fibonacci number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Recursively: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Fib(n):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If n==0 ,return 0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Else If n==1, return 1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Else ,return F(n-1)+F(n-2)</a:t>
            </a:r>
          </a:p>
          <a:p>
            <a:pPr marL="114300" indent="0">
              <a:buNone/>
            </a:pPr>
            <a:r>
              <a:rPr lang="en-US" sz="1600" dirty="0">
                <a:latin typeface="Calibri Light"/>
                <a:ea typeface="Calibri Light"/>
                <a:cs typeface="Calibri Light"/>
              </a:rPr>
              <a:t>Time complexity: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O(2</a:t>
            </a:r>
            <a:r>
              <a:rPr lang="en-US" sz="1600" baseline="30000" dirty="0">
                <a:latin typeface="Calibri Light"/>
                <a:ea typeface="Calibri Light"/>
                <a:cs typeface="Calibri Light"/>
              </a:rPr>
              <a:t>n</a:t>
            </a:r>
            <a:r>
              <a:rPr lang="en-US" sz="1600" dirty="0">
                <a:latin typeface="Calibri Light"/>
                <a:ea typeface="Calibri Light"/>
                <a:cs typeface="Calibri Light"/>
              </a:rPr>
              <a:t>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49564-2EBC-EE1E-B427-2B3B892376B1}"/>
              </a:ext>
            </a:extLst>
          </p:cNvPr>
          <p:cNvSpPr/>
          <p:nvPr/>
        </p:nvSpPr>
        <p:spPr>
          <a:xfrm>
            <a:off x="4035863" y="393095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20DDD9-8ACE-D360-E3C1-28DB6275E3DE}"/>
              </a:ext>
            </a:extLst>
          </p:cNvPr>
          <p:cNvSpPr/>
          <p:nvPr/>
        </p:nvSpPr>
        <p:spPr>
          <a:xfrm>
            <a:off x="5475621" y="2317504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088D70-6BB7-AE33-6E07-D310D8309658}"/>
              </a:ext>
            </a:extLst>
          </p:cNvPr>
          <p:cNvSpPr/>
          <p:nvPr/>
        </p:nvSpPr>
        <p:spPr>
          <a:xfrm>
            <a:off x="7435213" y="2317504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1B006-D2BE-CFE8-6792-22239153E447}"/>
              </a:ext>
            </a:extLst>
          </p:cNvPr>
          <p:cNvSpPr/>
          <p:nvPr/>
        </p:nvSpPr>
        <p:spPr>
          <a:xfrm>
            <a:off x="4759700" y="315388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12E10-B0B9-1F06-93A9-D58BA75A670B}"/>
              </a:ext>
            </a:extLst>
          </p:cNvPr>
          <p:cNvSpPr/>
          <p:nvPr/>
        </p:nvSpPr>
        <p:spPr>
          <a:xfrm>
            <a:off x="5932940" y="323301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47D8D0-BCAA-ABB7-AD0F-338D41A45361}"/>
              </a:ext>
            </a:extLst>
          </p:cNvPr>
          <p:cNvSpPr/>
          <p:nvPr/>
        </p:nvSpPr>
        <p:spPr>
          <a:xfrm>
            <a:off x="6860257" y="3165536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3B2B11-5AC0-B2A8-8BD6-65455312CDE0}"/>
              </a:ext>
            </a:extLst>
          </p:cNvPr>
          <p:cNvSpPr/>
          <p:nvPr/>
        </p:nvSpPr>
        <p:spPr>
          <a:xfrm>
            <a:off x="8041655" y="3165536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3EEFF-E12E-1BD7-9186-4AE363A355CF}"/>
              </a:ext>
            </a:extLst>
          </p:cNvPr>
          <p:cNvSpPr/>
          <p:nvPr/>
        </p:nvSpPr>
        <p:spPr>
          <a:xfrm>
            <a:off x="6468601" y="156026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F(4)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159629-319D-9850-275A-0DC5EB37422E}"/>
              </a:ext>
            </a:extLst>
          </p:cNvPr>
          <p:cNvSpPr/>
          <p:nvPr/>
        </p:nvSpPr>
        <p:spPr>
          <a:xfrm>
            <a:off x="5386980" y="3936108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812B-574A-0322-1BDD-0D50452BEA35}"/>
              </a:ext>
            </a:extLst>
          </p:cNvPr>
          <p:cNvCxnSpPr>
            <a:stCxn id="11" idx="5"/>
            <a:endCxn id="6" idx="1"/>
          </p:cNvCxnSpPr>
          <p:nvPr/>
        </p:nvCxnSpPr>
        <p:spPr>
          <a:xfrm>
            <a:off x="6925920" y="2021510"/>
            <a:ext cx="587756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4FB93-FB2E-ED5F-CC1F-47774754DEC4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5932940" y="2021510"/>
            <a:ext cx="614124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62972-E1DB-0938-2C4D-CE722EB4E8F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217019" y="2778749"/>
            <a:ext cx="337065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8B9014-40F5-ADCF-6BFC-E5CBE8F0433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128148" y="2778749"/>
            <a:ext cx="385528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27896-BD90-453F-F49B-AAF91067CAF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892532" y="2778749"/>
            <a:ext cx="417014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F4D2C-C860-6BFA-6FE1-CBFAA79E372D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4493182" y="3615125"/>
            <a:ext cx="344981" cy="39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634F48-0A93-39F5-BAA3-D9F263ACED07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217019" y="3615125"/>
            <a:ext cx="248424" cy="40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F2AB94-FE40-32CF-E663-C314DDA562EB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932940" y="2778749"/>
            <a:ext cx="267891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3DA68-B106-FB69-9F84-180DC3153AE1}"/>
              </a:ext>
            </a:extLst>
          </p:cNvPr>
          <p:cNvSpPr txBox="1"/>
          <p:nvPr/>
        </p:nvSpPr>
        <p:spPr>
          <a:xfrm>
            <a:off x="8101039" y="231239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 Light"/>
                <a:cs typeface="Calibri Light"/>
                <a:sym typeface="Barlow Light"/>
              </a:rPr>
              <a:t>-&gt;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36269-E8DC-28C9-7DCD-4EDE19183793}"/>
              </a:ext>
            </a:extLst>
          </p:cNvPr>
          <p:cNvSpPr txBox="1"/>
          <p:nvPr/>
        </p:nvSpPr>
        <p:spPr>
          <a:xfrm>
            <a:off x="8641572" y="32394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 Light"/>
                <a:cs typeface="Calibri Light"/>
                <a:sym typeface="Barlow Light"/>
              </a:rPr>
              <a:t>-&gt; 4</a:t>
            </a:r>
          </a:p>
        </p:txBody>
      </p:sp>
    </p:spTree>
    <p:extLst>
      <p:ext uri="{BB962C8B-B14F-4D97-AF65-F5344CB8AC3E}">
        <p14:creationId xmlns:p14="http://schemas.microsoft.com/office/powerpoint/2010/main" val="25912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84447" y="667010"/>
            <a:ext cx="7043739" cy="425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Fibonacci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66926" y="1264445"/>
            <a:ext cx="3817001" cy="37361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F[0] =0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F[1]=1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Fib(n):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If F[n]==null</a:t>
            </a:r>
          </a:p>
          <a:p>
            <a:pPr marL="114300" indent="0">
              <a:buNone/>
            </a:pPr>
            <a:r>
              <a:rPr lang="en-US" dirty="0">
                <a:latin typeface="Calibri Light"/>
                <a:ea typeface="Calibri Light"/>
                <a:cs typeface="Calibri Light"/>
              </a:rPr>
              <a:t>	Fib(n) = Fib(n-1)+Fib(n-2)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Return F[n]</a:t>
            </a:r>
          </a:p>
          <a:p>
            <a:pPr marL="114300" indent="0">
              <a:buNone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114300" indent="0">
              <a:buNone/>
            </a:pPr>
            <a:r>
              <a:rPr lang="en-US" dirty="0">
                <a:latin typeface="Calibri Light"/>
                <a:ea typeface="Calibri Light"/>
                <a:cs typeface="Calibri Light"/>
              </a:rPr>
              <a:t>Time complexity:</a:t>
            </a:r>
          </a:p>
          <a:p>
            <a:r>
              <a:rPr lang="en-US" sz="2000" dirty="0">
                <a:latin typeface="Calibri Light"/>
                <a:ea typeface="Calibri Light"/>
                <a:cs typeface="Calibri Light"/>
              </a:rPr>
              <a:t>O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(n)</a:t>
            </a:r>
            <a:endParaRPr lang="en-US" sz="20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49564-2EBC-EE1E-B427-2B3B892376B1}"/>
              </a:ext>
            </a:extLst>
          </p:cNvPr>
          <p:cNvSpPr/>
          <p:nvPr/>
        </p:nvSpPr>
        <p:spPr>
          <a:xfrm>
            <a:off x="4487524" y="414360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20DDD9-8ACE-D360-E3C1-28DB6275E3DE}"/>
              </a:ext>
            </a:extLst>
          </p:cNvPr>
          <p:cNvSpPr/>
          <p:nvPr/>
        </p:nvSpPr>
        <p:spPr>
          <a:xfrm>
            <a:off x="5927282" y="2530161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088D70-6BB7-AE33-6E07-D310D8309658}"/>
              </a:ext>
            </a:extLst>
          </p:cNvPr>
          <p:cNvSpPr/>
          <p:nvPr/>
        </p:nvSpPr>
        <p:spPr>
          <a:xfrm>
            <a:off x="7886874" y="2530161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1B006-D2BE-CFE8-6792-22239153E447}"/>
              </a:ext>
            </a:extLst>
          </p:cNvPr>
          <p:cNvSpPr/>
          <p:nvPr/>
        </p:nvSpPr>
        <p:spPr>
          <a:xfrm>
            <a:off x="5211361" y="336653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12E10-B0B9-1F06-93A9-D58BA75A670B}"/>
              </a:ext>
            </a:extLst>
          </p:cNvPr>
          <p:cNvSpPr/>
          <p:nvPr/>
        </p:nvSpPr>
        <p:spPr>
          <a:xfrm>
            <a:off x="6352513" y="336978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47D8D0-BCAA-ABB7-AD0F-338D41A45361}"/>
              </a:ext>
            </a:extLst>
          </p:cNvPr>
          <p:cNvSpPr/>
          <p:nvPr/>
        </p:nvSpPr>
        <p:spPr>
          <a:xfrm>
            <a:off x="7376075" y="342547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3B2B11-5AC0-B2A8-8BD6-65455312CDE0}"/>
              </a:ext>
            </a:extLst>
          </p:cNvPr>
          <p:cNvSpPr/>
          <p:nvPr/>
        </p:nvSpPr>
        <p:spPr>
          <a:xfrm>
            <a:off x="8493316" y="3378193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3EEFF-E12E-1BD7-9186-4AE363A355CF}"/>
              </a:ext>
            </a:extLst>
          </p:cNvPr>
          <p:cNvSpPr/>
          <p:nvPr/>
        </p:nvSpPr>
        <p:spPr>
          <a:xfrm>
            <a:off x="6920262" y="1772922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F(4)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159629-319D-9850-275A-0DC5EB37422E}"/>
              </a:ext>
            </a:extLst>
          </p:cNvPr>
          <p:cNvSpPr/>
          <p:nvPr/>
        </p:nvSpPr>
        <p:spPr>
          <a:xfrm>
            <a:off x="5838641" y="414876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812B-574A-0322-1BDD-0D50452BEA35}"/>
              </a:ext>
            </a:extLst>
          </p:cNvPr>
          <p:cNvCxnSpPr>
            <a:stCxn id="11" idx="5"/>
            <a:endCxn id="6" idx="1"/>
          </p:cNvCxnSpPr>
          <p:nvPr/>
        </p:nvCxnSpPr>
        <p:spPr>
          <a:xfrm>
            <a:off x="7377581" y="2234167"/>
            <a:ext cx="587756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4FB93-FB2E-ED5F-CC1F-47774754DEC4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6384601" y="2234167"/>
            <a:ext cx="614124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62972-E1DB-0938-2C4D-CE722EB4E8F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668680" y="2991406"/>
            <a:ext cx="337065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8B9014-40F5-ADCF-6BFC-E5CBE8F0433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643966" y="2991406"/>
            <a:ext cx="321371" cy="43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27896-BD90-453F-F49B-AAF91067CAF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344193" y="2991406"/>
            <a:ext cx="417014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F4D2C-C860-6BFA-6FE1-CBFAA79E372D}"/>
              </a:ext>
            </a:extLst>
          </p:cNvPr>
          <p:cNvCxnSpPr>
            <a:stCxn id="7" idx="3"/>
            <a:endCxn id="4" idx="7"/>
          </p:cNvCxnSpPr>
          <p:nvPr/>
        </p:nvCxnSpPr>
        <p:spPr>
          <a:xfrm flipH="1">
            <a:off x="4944843" y="3827782"/>
            <a:ext cx="344981" cy="39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634F48-0A93-39F5-BAA3-D9F263ACED07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5668680" y="3827782"/>
            <a:ext cx="248424" cy="40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F2AB94-FE40-32CF-E663-C314DDA562EB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384601" y="2991406"/>
            <a:ext cx="235803" cy="37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9F4D7CC-51F4-9A28-A86A-5DB252A63C39}"/>
              </a:ext>
            </a:extLst>
          </p:cNvPr>
          <p:cNvSpPr/>
          <p:nvPr/>
        </p:nvSpPr>
        <p:spPr>
          <a:xfrm>
            <a:off x="4088861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9FE3C-6A4E-7FA6-CD90-443D3EA12052}"/>
              </a:ext>
            </a:extLst>
          </p:cNvPr>
          <p:cNvSpPr/>
          <p:nvPr/>
        </p:nvSpPr>
        <p:spPr>
          <a:xfrm>
            <a:off x="4540757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D23A5-3F04-5220-F940-2A50FD6EAC73}"/>
              </a:ext>
            </a:extLst>
          </p:cNvPr>
          <p:cNvSpPr/>
          <p:nvPr/>
        </p:nvSpPr>
        <p:spPr>
          <a:xfrm>
            <a:off x="4992067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1FF02-566C-54FB-2D21-CBF9DCF8715D}"/>
              </a:ext>
            </a:extLst>
          </p:cNvPr>
          <p:cNvSpPr/>
          <p:nvPr/>
        </p:nvSpPr>
        <p:spPr>
          <a:xfrm>
            <a:off x="5443963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16B9A-9151-D050-E938-088021805F43}"/>
              </a:ext>
            </a:extLst>
          </p:cNvPr>
          <p:cNvSpPr/>
          <p:nvPr/>
        </p:nvSpPr>
        <p:spPr>
          <a:xfrm>
            <a:off x="5895859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45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3" grpId="0" animBg="1"/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7CDA37DE1A8479455161F4F6E2B73" ma:contentTypeVersion="4" ma:contentTypeDescription="Create a new document." ma:contentTypeScope="" ma:versionID="3da5e862bb8b9331cdad5bef43183d41">
  <xsd:schema xmlns:xsd="http://www.w3.org/2001/XMLSchema" xmlns:xs="http://www.w3.org/2001/XMLSchema" xmlns:p="http://schemas.microsoft.com/office/2006/metadata/properties" xmlns:ns2="cb507377-2cf2-4fdc-af8e-a5b0e952e4aa" xmlns:ns3="e9d055d6-1a74-4e09-be43-7a71b5448105" targetNamespace="http://schemas.microsoft.com/office/2006/metadata/properties" ma:root="true" ma:fieldsID="d659ddfd9c5fbaaac2053b2ef1b846f9" ns2:_="" ns3:_="">
    <xsd:import namespace="cb507377-2cf2-4fdc-af8e-a5b0e952e4aa"/>
    <xsd:import namespace="e9d055d6-1a74-4e09-be43-7a71b54481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07377-2cf2-4fdc-af8e-a5b0e952e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055d6-1a74-4e09-be43-7a71b54481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66182D-59F2-4516-B689-0F96FC2A6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30908D-F5DC-4062-85C9-9478365965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C5384A-520D-4DB3-B772-13F56BEB0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07377-2cf2-4fdc-af8e-a5b0e952e4aa"/>
    <ds:schemaRef ds:uri="e9d055d6-1a74-4e09-be43-7a71b5448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3211</Words>
  <Application>Microsoft Office PowerPoint</Application>
  <PresentationFormat>On-screen Show (16:9)</PresentationFormat>
  <Paragraphs>676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Cambria Math</vt:lpstr>
      <vt:lpstr>Barlow Light</vt:lpstr>
      <vt:lpstr>Raleway Thin</vt:lpstr>
      <vt:lpstr>Consolas</vt:lpstr>
      <vt:lpstr>Barlow</vt:lpstr>
      <vt:lpstr>Calibri Light</vt:lpstr>
      <vt:lpstr>Calibri</vt:lpstr>
      <vt:lpstr>Gaoler template</vt:lpstr>
      <vt:lpstr>Matrix chain multiplication</vt:lpstr>
      <vt:lpstr>Agenda</vt:lpstr>
      <vt:lpstr>Dynamic programming</vt:lpstr>
      <vt:lpstr>Dynamic programming</vt:lpstr>
      <vt:lpstr>The four steps of dynamic programming </vt:lpstr>
      <vt:lpstr>Dynamic programming VS Divide and conquer</vt:lpstr>
      <vt:lpstr>Dynamic programming (example)</vt:lpstr>
      <vt:lpstr>Fibonacci</vt:lpstr>
      <vt:lpstr>Fibonacci</vt:lpstr>
      <vt:lpstr>Matrix chain multiplication</vt:lpstr>
      <vt:lpstr>Matrix chain multiplication</vt:lpstr>
      <vt:lpstr>Matrix chain multiplication</vt:lpstr>
      <vt:lpstr>Matrix chain multiplication (example)</vt:lpstr>
      <vt:lpstr>Matrix chain multiplication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chain multiplication (example)</vt:lpstr>
      <vt:lpstr>Implementation(non-dynamic)</vt:lpstr>
      <vt:lpstr>Algorithm</vt:lpstr>
      <vt:lpstr>Algorithm</vt:lpstr>
      <vt:lpstr>Implementation</vt:lpstr>
      <vt:lpstr>Implementation</vt:lpstr>
      <vt:lpstr>Time complexity</vt:lpstr>
      <vt:lpstr>Time complexity</vt:lpstr>
      <vt:lpstr>References</vt:lpstr>
      <vt:lpstr>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chain multiplication</dc:title>
  <dc:creator>ahmed mohamed</dc:creator>
  <cp:lastModifiedBy>john happy sameer najib</cp:lastModifiedBy>
  <cp:revision>33</cp:revision>
  <dcterms:modified xsi:type="dcterms:W3CDTF">2023-03-04T21:51:10Z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0x010100CD67CDA37DE1A8479455161F4F6E2B73</vt:lpwstr>
  </property>
</Properties>
</file>