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5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90" r:id="rId17"/>
    <p:sldId id="291" r:id="rId18"/>
    <p:sldId id="292" r:id="rId19"/>
    <p:sldId id="293" r:id="rId20"/>
    <p:sldId id="294" r:id="rId21"/>
    <p:sldId id="295" r:id="rId22"/>
    <p:sldId id="296" r:id="rId23"/>
    <p:sldId id="297" r:id="rId24"/>
    <p:sldId id="271" r:id="rId25"/>
    <p:sldId id="272" r:id="rId26"/>
    <p:sldId id="276" r:id="rId27"/>
    <p:sldId id="277" r:id="rId28"/>
    <p:sldId id="278" r:id="rId29"/>
    <p:sldId id="299" r:id="rId30"/>
    <p:sldId id="279" r:id="rId31"/>
    <p:sldId id="280" r:id="rId32"/>
    <p:sldId id="281" r:id="rId33"/>
    <p:sldId id="282" r:id="rId34"/>
    <p:sldId id="300" r:id="rId35"/>
    <p:sldId id="273" r:id="rId36"/>
    <p:sldId id="301" r:id="rId37"/>
    <p:sldId id="274" r:id="rId38"/>
    <p:sldId id="275" r:id="rId39"/>
    <p:sldId id="283" r:id="rId40"/>
    <p:sldId id="284" r:id="rId41"/>
    <p:sldId id="285" r:id="rId42"/>
    <p:sldId id="286" r:id="rId43"/>
    <p:sldId id="303" r:id="rId44"/>
    <p:sldId id="288" r:id="rId45"/>
    <p:sldId id="289" r:id="rId46"/>
    <p:sldId id="302" r:id="rId47"/>
    <p:sldId id="304" r:id="rId48"/>
    <p:sldId id="306" r:id="rId49"/>
    <p:sldId id="305" r:id="rId50"/>
    <p:sldId id="307" r:id="rId5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108" d="100"/>
          <a:sy n="108" d="100"/>
        </p:scale>
        <p:origin x="70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1" name="Google Shape;311;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8" name="Google Shape;318;p3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4" name="Google Shape;324;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2" name="Google Shape;332;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9" name="Google Shape;339;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6" name="Google Shape;346;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2" name="Google Shape;352;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8" name="Google Shape;358;p3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5c54a9322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5c54a9322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6" name="Google Shape;226;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5c5e219745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5c5e21974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5c54a93226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5c54a9322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3" name="Google Shape;243;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5c5e219745_0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5c5e21974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5c5e219745_0_1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5c5e219745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356749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1" name="Google Shape;261;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6" name="Google Shape;266;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5" name="Google Shape;275;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2" name="Google Shape;282;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6" name="Google Shape;296;p2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3" name="Google Shape;303;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3" name="Google Shape;303;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8147838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3" name="Google Shape;303;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4931551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3" name="Google Shape;303;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2150825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3" name="Google Shape;303;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42171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8.gif"/></Relationships>
</file>

<file path=ppt/slides/_rels/slide3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2832682" y="733759"/>
            <a:ext cx="6864991" cy="1920526"/>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6600"/>
              <a:buFont typeface="Calibri"/>
              <a:buNone/>
            </a:pPr>
            <a:r>
              <a:rPr lang="en-US" sz="6600" b="1">
                <a:solidFill>
                  <a:schemeClr val="lt1"/>
                </a:solidFill>
                <a:latin typeface="Calibri"/>
                <a:ea typeface="Calibri"/>
                <a:cs typeface="Calibri"/>
                <a:sym typeface="Calibri"/>
              </a:rPr>
              <a:t>Modular of Aspects </a:t>
            </a:r>
            <a:endParaRPr/>
          </a:p>
        </p:txBody>
      </p:sp>
      <p:sp>
        <p:nvSpPr>
          <p:cNvPr id="85" name="Google Shape;85;p13"/>
          <p:cNvSpPr txBox="1">
            <a:spLocks noGrp="1"/>
          </p:cNvSpPr>
          <p:nvPr>
            <p:ph type="subTitle" idx="1"/>
          </p:nvPr>
        </p:nvSpPr>
        <p:spPr>
          <a:xfrm>
            <a:off x="4378354" y="3109532"/>
            <a:ext cx="3435292" cy="923330"/>
          </a:xfrm>
          <a:prstGeom prst="rect">
            <a:avLst/>
          </a:prstGeom>
          <a:solidFill>
            <a:srgbClr val="FF0000"/>
          </a:solidFill>
          <a:ln w="9525" cap="flat" cmpd="sng">
            <a:solidFill>
              <a:schemeClr val="dk1"/>
            </a:solidFill>
            <a:prstDash val="solid"/>
            <a:round/>
            <a:headEnd type="none" w="sm" len="sm"/>
            <a:tailEnd type="none" w="sm" len="sm"/>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2000"/>
              <a:buNone/>
            </a:pPr>
            <a:r>
              <a:rPr lang="en-US" sz="2000" b="1">
                <a:solidFill>
                  <a:schemeClr val="lt1"/>
                </a:solidFill>
              </a:rPr>
              <a:t>Final Project,</a:t>
            </a:r>
            <a:endParaRPr/>
          </a:p>
          <a:p>
            <a:pPr marL="0" lvl="0" indent="0" algn="ctr" rtl="0">
              <a:lnSpc>
                <a:spcPct val="90000"/>
              </a:lnSpc>
              <a:spcBef>
                <a:spcPts val="0"/>
              </a:spcBef>
              <a:spcAft>
                <a:spcPts val="0"/>
              </a:spcAft>
              <a:buClr>
                <a:schemeClr val="lt1"/>
              </a:buClr>
              <a:buSzPts val="2000"/>
              <a:buNone/>
            </a:pPr>
            <a:r>
              <a:rPr lang="en-US" sz="2000" b="1">
                <a:solidFill>
                  <a:schemeClr val="lt1"/>
                </a:solidFill>
              </a:rPr>
              <a:t>SpaceWars AOP</a:t>
            </a:r>
            <a:endParaRPr/>
          </a:p>
          <a:p>
            <a:pPr marL="0" lvl="0" indent="0" algn="ctr" rtl="0">
              <a:lnSpc>
                <a:spcPct val="90000"/>
              </a:lnSpc>
              <a:spcBef>
                <a:spcPts val="0"/>
              </a:spcBef>
              <a:spcAft>
                <a:spcPts val="0"/>
              </a:spcAft>
              <a:buClr>
                <a:schemeClr val="lt1"/>
              </a:buClr>
              <a:buSzPts val="2000"/>
              <a:buNone/>
            </a:pPr>
            <a:r>
              <a:rPr lang="en-US" sz="2000" b="1">
                <a:solidFill>
                  <a:schemeClr val="lt1"/>
                </a:solidFill>
              </a:rPr>
              <a:t>Aviv Kotek, Raz Warman</a:t>
            </a:r>
            <a:endParaRPr/>
          </a:p>
        </p:txBody>
      </p:sp>
      <p:pic>
        <p:nvPicPr>
          <p:cNvPr id="86" name="Google Shape;86;p13" descr="Image result for SpaceWars"/>
          <p:cNvPicPr preferRelativeResize="0"/>
          <p:nvPr/>
        </p:nvPicPr>
        <p:blipFill rotWithShape="1">
          <a:blip r:embed="rId3">
            <a:alphaModFix/>
          </a:blip>
          <a:srcRect/>
          <a:stretch/>
        </p:blipFill>
        <p:spPr>
          <a:xfrm>
            <a:off x="4144162" y="4440301"/>
            <a:ext cx="4275019" cy="209000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2"/>
          <p:cNvSpPr txBox="1">
            <a:spLocks noGrp="1"/>
          </p:cNvSpPr>
          <p:nvPr>
            <p:ph type="title"/>
          </p:nvPr>
        </p:nvSpPr>
        <p:spPr>
          <a:xfrm>
            <a:off x="400594" y="8645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b="1">
                <a:latin typeface="Calibri"/>
                <a:ea typeface="Calibri"/>
                <a:cs typeface="Calibri"/>
                <a:sym typeface="Calibri"/>
              </a:rPr>
              <a:t>Logging Aspect, the concern:</a:t>
            </a:r>
            <a:endParaRPr/>
          </a:p>
        </p:txBody>
      </p:sp>
      <p:sp>
        <p:nvSpPr>
          <p:cNvPr id="147" name="Google Shape;147;p22"/>
          <p:cNvSpPr txBox="1">
            <a:spLocks noGrp="1"/>
          </p:cNvSpPr>
          <p:nvPr>
            <p:ph type="body" idx="1"/>
          </p:nvPr>
        </p:nvSpPr>
        <p:spPr>
          <a:xfrm>
            <a:off x="200296" y="1201784"/>
            <a:ext cx="10916195" cy="5569766"/>
          </a:xfrm>
          <a:prstGeom prst="rect">
            <a:avLst/>
          </a:prstGeom>
          <a:noFill/>
          <a:ln>
            <a:noFill/>
          </a:ln>
        </p:spPr>
        <p:txBody>
          <a:bodyPr spcFirstLastPara="1" wrap="square" lIns="91425" tIns="45700" rIns="91425" bIns="45700" anchor="t" anchorCtr="0">
            <a:noAutofit/>
          </a:bodyPr>
          <a:lstStyle/>
          <a:p>
            <a:pPr marL="228600" lvl="0" indent="-228600" algn="l" rtl="0">
              <a:lnSpc>
                <a:spcPct val="150000"/>
              </a:lnSpc>
              <a:spcBef>
                <a:spcPts val="0"/>
              </a:spcBef>
              <a:spcAft>
                <a:spcPts val="0"/>
              </a:spcAft>
              <a:buClr>
                <a:schemeClr val="dk1"/>
              </a:buClr>
              <a:buSzPts val="2200"/>
              <a:buChar char="•"/>
            </a:pPr>
            <a:r>
              <a:rPr lang="en-US" sz="2200" b="1" i="1"/>
              <a:t>Assume we have an ‘HelloWorld’ program, which has 8x LoC, in our app - </a:t>
            </a:r>
            <a:r>
              <a:rPr lang="en-US" sz="2200" b="1" i="1">
                <a:solidFill>
                  <a:srgbClr val="FF0000"/>
                </a:solidFill>
              </a:rPr>
              <a:t>50% are log related! </a:t>
            </a:r>
            <a:r>
              <a:rPr lang="en-US" sz="2200" b="1" i="1"/>
              <a:t>Assuming the ‘print’ option can be a database access or something more crucial – it can reduce the quality of our code. Logging is </a:t>
            </a:r>
            <a:r>
              <a:rPr lang="en-US" sz="2200" b="1" i="1">
                <a:solidFill>
                  <a:srgbClr val="FF0000"/>
                </a:solidFill>
              </a:rPr>
              <a:t>tangled up </a:t>
            </a:r>
            <a:r>
              <a:rPr lang="en-US" sz="2200" b="1" i="1"/>
              <a:t>with the primary goal of this class (to print!). It has nothing to do with it. Removing it (or expressing it in a different way) can </a:t>
            </a:r>
            <a:r>
              <a:rPr lang="en-US" sz="2200" b="1" i="1">
                <a:solidFill>
                  <a:srgbClr val="FF0000"/>
                </a:solidFill>
              </a:rPr>
              <a:t>make our code much more clear </a:t>
            </a:r>
            <a:r>
              <a:rPr lang="en-US" sz="2200" b="1" i="1"/>
              <a:t>(and cut it by half..).</a:t>
            </a:r>
            <a:endParaRPr/>
          </a:p>
          <a:p>
            <a:pPr marL="228600" lvl="0" indent="-228600" algn="l" rtl="0">
              <a:lnSpc>
                <a:spcPct val="150000"/>
              </a:lnSpc>
              <a:spcBef>
                <a:spcPts val="1000"/>
              </a:spcBef>
              <a:spcAft>
                <a:spcPts val="0"/>
              </a:spcAft>
              <a:buClr>
                <a:schemeClr val="dk1"/>
              </a:buClr>
              <a:buSzPts val="2200"/>
              <a:buChar char="•"/>
            </a:pPr>
            <a:r>
              <a:rPr lang="en-US" sz="2200" b="1" i="1"/>
              <a:t>Now assume we have a system with a lot of loggings, and one day Raz decides to change “entering” method into “debug”. His change commit will be terrible (HUGE!!), the logging is </a:t>
            </a:r>
            <a:r>
              <a:rPr lang="en-US" sz="2200" b="1" i="1">
                <a:solidFill>
                  <a:srgbClr val="FF0000"/>
                </a:solidFill>
              </a:rPr>
              <a:t>scattered all over the codebase</a:t>
            </a:r>
            <a:r>
              <a:rPr lang="en-US" sz="2200" b="1" i="1"/>
              <a:t>. </a:t>
            </a:r>
            <a:endParaRPr/>
          </a:p>
          <a:p>
            <a:pPr marL="0" lvl="0" indent="0" algn="l" rtl="0">
              <a:lnSpc>
                <a:spcPct val="150000"/>
              </a:lnSpc>
              <a:spcBef>
                <a:spcPts val="1000"/>
              </a:spcBef>
              <a:spcAft>
                <a:spcPts val="0"/>
              </a:spcAft>
              <a:buClr>
                <a:schemeClr val="dk1"/>
              </a:buClr>
              <a:buSzPts val="2200"/>
              <a:buNone/>
            </a:pPr>
            <a:r>
              <a:rPr lang="en-US" sz="2200" b="1" i="1"/>
              <a:t>   and will require to</a:t>
            </a:r>
            <a:r>
              <a:rPr lang="en-US" sz="2200" b="1" i="1">
                <a:solidFill>
                  <a:srgbClr val="FF0000"/>
                </a:solidFill>
              </a:rPr>
              <a:t> perform many code changes</a:t>
            </a:r>
            <a:r>
              <a:rPr lang="en-US" sz="2200" b="1" i="1"/>
              <a:t>.</a:t>
            </a:r>
            <a:endParaRPr sz="2200" b="1"/>
          </a:p>
        </p:txBody>
      </p:sp>
      <p:pic>
        <p:nvPicPr>
          <p:cNvPr id="148" name="Google Shape;148;p22"/>
          <p:cNvPicPr preferRelativeResize="0"/>
          <p:nvPr/>
        </p:nvPicPr>
        <p:blipFill rotWithShape="1">
          <a:blip r:embed="rId3">
            <a:alphaModFix/>
          </a:blip>
          <a:srcRect l="6591" r="9446"/>
          <a:stretch/>
        </p:blipFill>
        <p:spPr>
          <a:xfrm>
            <a:off x="6847369" y="4897757"/>
            <a:ext cx="5039834" cy="193566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3"/>
          <p:cNvSpPr txBox="1">
            <a:spLocks noGrp="1"/>
          </p:cNvSpPr>
          <p:nvPr>
            <p:ph type="title"/>
          </p:nvPr>
        </p:nvSpPr>
        <p:spPr>
          <a:xfrm>
            <a:off x="400594" y="8645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b="1">
                <a:latin typeface="Calibri"/>
                <a:ea typeface="Calibri"/>
                <a:cs typeface="Calibri"/>
                <a:sym typeface="Calibri"/>
              </a:rPr>
              <a:t>Log4j2</a:t>
            </a:r>
            <a:endParaRPr/>
          </a:p>
        </p:txBody>
      </p:sp>
      <p:sp>
        <p:nvSpPr>
          <p:cNvPr id="154" name="Google Shape;154;p23"/>
          <p:cNvSpPr txBox="1">
            <a:spLocks noGrp="1"/>
          </p:cNvSpPr>
          <p:nvPr>
            <p:ph type="body" idx="1"/>
          </p:nvPr>
        </p:nvSpPr>
        <p:spPr>
          <a:xfrm>
            <a:off x="400594" y="1201783"/>
            <a:ext cx="11495315" cy="5468983"/>
          </a:xfrm>
          <a:prstGeom prst="rect">
            <a:avLst/>
          </a:prstGeom>
          <a:noFill/>
          <a:ln>
            <a:noFill/>
          </a:ln>
        </p:spPr>
        <p:txBody>
          <a:bodyPr spcFirstLastPara="1" wrap="square" lIns="91425" tIns="45700" rIns="91425" bIns="45700" anchor="t" anchorCtr="0">
            <a:noAutofit/>
          </a:bodyPr>
          <a:lstStyle/>
          <a:p>
            <a:pPr marL="228600" lvl="0" indent="-228600" algn="l" rtl="0">
              <a:lnSpc>
                <a:spcPct val="150000"/>
              </a:lnSpc>
              <a:spcBef>
                <a:spcPts val="0"/>
              </a:spcBef>
              <a:spcAft>
                <a:spcPts val="0"/>
              </a:spcAft>
              <a:buClr>
                <a:schemeClr val="dk1"/>
              </a:buClr>
              <a:buSzPts val="2800"/>
              <a:buChar char="•"/>
            </a:pPr>
            <a:r>
              <a:rPr lang="en-US" b="1"/>
              <a:t>Apache license (</a:t>
            </a:r>
            <a:r>
              <a:rPr lang="en-US" b="1">
                <a:solidFill>
                  <a:srgbClr val="FF0000"/>
                </a:solidFill>
              </a:rPr>
              <a:t>open source</a:t>
            </a:r>
            <a:r>
              <a:rPr lang="en-US" b="1"/>
              <a:t>) software, since 2001.</a:t>
            </a:r>
            <a:endParaRPr/>
          </a:p>
          <a:p>
            <a:pPr marL="228600" lvl="0" indent="-228600" algn="l" rtl="0">
              <a:lnSpc>
                <a:spcPct val="150000"/>
              </a:lnSpc>
              <a:spcBef>
                <a:spcPts val="1000"/>
              </a:spcBef>
              <a:spcAft>
                <a:spcPts val="0"/>
              </a:spcAft>
              <a:buClr>
                <a:schemeClr val="dk1"/>
              </a:buClr>
              <a:buSzPts val="2800"/>
              <a:buChar char="•"/>
            </a:pPr>
            <a:r>
              <a:rPr lang="en-US" b="1"/>
              <a:t>Most common logging framework in the java world.</a:t>
            </a:r>
            <a:endParaRPr/>
          </a:p>
          <a:p>
            <a:pPr marL="228600" lvl="0" indent="-228600" algn="l" rtl="0">
              <a:lnSpc>
                <a:spcPct val="150000"/>
              </a:lnSpc>
              <a:spcBef>
                <a:spcPts val="1000"/>
              </a:spcBef>
              <a:spcAft>
                <a:spcPts val="0"/>
              </a:spcAft>
              <a:buClr>
                <a:srgbClr val="FF0000"/>
              </a:buClr>
              <a:buSzPts val="2800"/>
              <a:buChar char="•"/>
            </a:pPr>
            <a:r>
              <a:rPr lang="en-US" b="1">
                <a:solidFill>
                  <a:srgbClr val="FF0000"/>
                </a:solidFill>
              </a:rPr>
              <a:t>Logging levels: </a:t>
            </a:r>
            <a:endParaRPr/>
          </a:p>
          <a:p>
            <a:pPr marL="685800" lvl="1" indent="-228600" algn="l" rtl="0">
              <a:lnSpc>
                <a:spcPct val="150000"/>
              </a:lnSpc>
              <a:spcBef>
                <a:spcPts val="500"/>
              </a:spcBef>
              <a:spcAft>
                <a:spcPts val="0"/>
              </a:spcAft>
              <a:buClr>
                <a:schemeClr val="dk1"/>
              </a:buClr>
              <a:buSzPts val="2400"/>
              <a:buChar char="•"/>
            </a:pPr>
            <a:r>
              <a:rPr lang="en-US" b="1"/>
              <a:t>DEBUG, INFO, ERROR</a:t>
            </a:r>
            <a:endParaRPr/>
          </a:p>
          <a:p>
            <a:pPr marL="228600" lvl="0" indent="-228600" algn="l" rtl="0">
              <a:lnSpc>
                <a:spcPct val="150000"/>
              </a:lnSpc>
              <a:spcBef>
                <a:spcPts val="1000"/>
              </a:spcBef>
              <a:spcAft>
                <a:spcPts val="0"/>
              </a:spcAft>
              <a:buClr>
                <a:schemeClr val="dk1"/>
              </a:buClr>
              <a:buSzPts val="2800"/>
              <a:buChar char="•"/>
            </a:pPr>
            <a:r>
              <a:rPr lang="en-US" b="1"/>
              <a:t>Configure by.xml – </a:t>
            </a:r>
            <a:r>
              <a:rPr lang="en-US" b="1">
                <a:solidFill>
                  <a:srgbClr val="FF0000"/>
                </a:solidFill>
              </a:rPr>
              <a:t>separated from app</a:t>
            </a:r>
            <a:endParaRPr/>
          </a:p>
          <a:p>
            <a:pPr marL="228600" lvl="0" indent="-228600" algn="l" rtl="0">
              <a:lnSpc>
                <a:spcPct val="150000"/>
              </a:lnSpc>
              <a:spcBef>
                <a:spcPts val="1000"/>
              </a:spcBef>
              <a:spcAft>
                <a:spcPts val="0"/>
              </a:spcAft>
              <a:buClr>
                <a:schemeClr val="dk1"/>
              </a:buClr>
              <a:buSzPts val="2800"/>
              <a:buChar char="•"/>
            </a:pPr>
            <a:r>
              <a:rPr lang="en-US" b="1"/>
              <a:t>Can change </a:t>
            </a:r>
            <a:r>
              <a:rPr lang="en-US" b="1">
                <a:solidFill>
                  <a:srgbClr val="FF0000"/>
                </a:solidFill>
              </a:rPr>
              <a:t>logging level on RUNTIME!!</a:t>
            </a:r>
            <a:endParaRPr/>
          </a:p>
          <a:p>
            <a:pPr marL="228600" lvl="0" indent="-228600" algn="l" rtl="0">
              <a:lnSpc>
                <a:spcPct val="150000"/>
              </a:lnSpc>
              <a:spcBef>
                <a:spcPts val="1000"/>
              </a:spcBef>
              <a:spcAft>
                <a:spcPts val="0"/>
              </a:spcAft>
              <a:buClr>
                <a:schemeClr val="dk1"/>
              </a:buClr>
              <a:buSzPts val="2800"/>
              <a:buChar char="•"/>
            </a:pPr>
            <a:r>
              <a:rPr lang="en-US" b="1"/>
              <a:t>We logged in a synchronous way</a:t>
            </a:r>
            <a:endParaRPr/>
          </a:p>
          <a:p>
            <a:pPr marL="228600" lvl="0" indent="-50800" algn="l" rtl="0">
              <a:lnSpc>
                <a:spcPct val="150000"/>
              </a:lnSpc>
              <a:spcBef>
                <a:spcPts val="1000"/>
              </a:spcBef>
              <a:spcAft>
                <a:spcPts val="0"/>
              </a:spcAft>
              <a:buClr>
                <a:schemeClr val="dk1"/>
              </a:buClr>
              <a:buSzPts val="2800"/>
              <a:buNone/>
            </a:pPr>
            <a:endParaRPr b="1"/>
          </a:p>
        </p:txBody>
      </p:sp>
      <p:pic>
        <p:nvPicPr>
          <p:cNvPr id="155" name="Google Shape;155;p23"/>
          <p:cNvPicPr preferRelativeResize="0"/>
          <p:nvPr/>
        </p:nvPicPr>
        <p:blipFill rotWithShape="1">
          <a:blip r:embed="rId3">
            <a:alphaModFix/>
          </a:blip>
          <a:srcRect/>
          <a:stretch/>
        </p:blipFill>
        <p:spPr>
          <a:xfrm>
            <a:off x="6685492" y="2917030"/>
            <a:ext cx="5359274" cy="3632625"/>
          </a:xfrm>
          <a:prstGeom prst="rect">
            <a:avLst/>
          </a:prstGeom>
          <a:noFill/>
          <a:ln>
            <a:noFill/>
          </a:ln>
          <a:effectLst>
            <a:outerShdw blurRad="292100" dist="139700" dir="2700000" algn="tl" rotWithShape="0">
              <a:srgbClr val="333333">
                <a:alpha val="64705"/>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4"/>
          <p:cNvSpPr txBox="1">
            <a:spLocks noGrp="1"/>
          </p:cNvSpPr>
          <p:nvPr>
            <p:ph type="title"/>
          </p:nvPr>
        </p:nvSpPr>
        <p:spPr>
          <a:xfrm>
            <a:off x="400594" y="8645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b="1">
                <a:latin typeface="Calibri"/>
                <a:ea typeface="Calibri"/>
                <a:cs typeface="Calibri"/>
                <a:sym typeface="Calibri"/>
              </a:rPr>
              <a:t>Log4j2 config file</a:t>
            </a:r>
            <a:endParaRPr/>
          </a:p>
        </p:txBody>
      </p:sp>
      <p:pic>
        <p:nvPicPr>
          <p:cNvPr id="2" name="Picture 1">
            <a:extLst>
              <a:ext uri="{FF2B5EF4-FFF2-40B4-BE49-F238E27FC236}">
                <a16:creationId xmlns:a16="http://schemas.microsoft.com/office/drawing/2014/main" id="{FD82125A-4550-481B-9667-DFFCE5D0B17F}"/>
              </a:ext>
            </a:extLst>
          </p:cNvPr>
          <p:cNvPicPr>
            <a:picLocks noChangeAspect="1"/>
          </p:cNvPicPr>
          <p:nvPr/>
        </p:nvPicPr>
        <p:blipFill rotWithShape="1">
          <a:blip r:embed="rId3"/>
          <a:srcRect l="5748" r="3777"/>
          <a:stretch/>
        </p:blipFill>
        <p:spPr>
          <a:xfrm>
            <a:off x="3258105" y="1035339"/>
            <a:ext cx="4749554" cy="565358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5"/>
          <p:cNvSpPr txBox="1">
            <a:spLocks noGrp="1"/>
          </p:cNvSpPr>
          <p:nvPr>
            <p:ph type="title"/>
          </p:nvPr>
        </p:nvSpPr>
        <p:spPr>
          <a:xfrm>
            <a:off x="400594" y="8645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b="1">
                <a:latin typeface="Calibri"/>
                <a:ea typeface="Calibri"/>
                <a:cs typeface="Calibri"/>
                <a:sym typeface="Calibri"/>
              </a:rPr>
              <a:t>Game Logging Aspect:</a:t>
            </a:r>
            <a:endParaRPr/>
          </a:p>
        </p:txBody>
      </p:sp>
      <p:sp>
        <p:nvSpPr>
          <p:cNvPr id="167" name="Google Shape;167;p25"/>
          <p:cNvSpPr txBox="1">
            <a:spLocks noGrp="1"/>
          </p:cNvSpPr>
          <p:nvPr>
            <p:ph type="body" idx="1"/>
          </p:nvPr>
        </p:nvSpPr>
        <p:spPr>
          <a:xfrm>
            <a:off x="218114" y="1201783"/>
            <a:ext cx="11677795" cy="5468983"/>
          </a:xfrm>
          <a:prstGeom prst="rect">
            <a:avLst/>
          </a:prstGeom>
          <a:noFill/>
          <a:ln>
            <a:noFill/>
          </a:ln>
        </p:spPr>
        <p:txBody>
          <a:bodyPr spcFirstLastPara="1" wrap="square" lIns="91425" tIns="45700" rIns="91425" bIns="45700" anchor="t" anchorCtr="0">
            <a:noAutofit/>
          </a:bodyPr>
          <a:lstStyle/>
          <a:p>
            <a:pPr marL="228600" lvl="0" indent="-228600" algn="l" rtl="0">
              <a:lnSpc>
                <a:spcPct val="150000"/>
              </a:lnSpc>
              <a:spcBef>
                <a:spcPts val="0"/>
              </a:spcBef>
              <a:spcAft>
                <a:spcPts val="0"/>
              </a:spcAft>
              <a:buClr>
                <a:srgbClr val="FF0000"/>
              </a:buClr>
              <a:buSzPts val="2800"/>
              <a:buChar char="•"/>
            </a:pPr>
            <a:r>
              <a:rPr lang="en-US" b="1">
                <a:solidFill>
                  <a:srgbClr val="FF0000"/>
                </a:solidFill>
              </a:rPr>
              <a:t>Concern:</a:t>
            </a:r>
            <a:r>
              <a:rPr lang="en-US" b="1"/>
              <a:t> noted above</a:t>
            </a:r>
            <a:endParaRPr b="1">
              <a:solidFill>
                <a:srgbClr val="FF0000"/>
              </a:solidFill>
            </a:endParaRPr>
          </a:p>
          <a:p>
            <a:pPr marL="228600" lvl="0" indent="-228600" algn="l" rtl="0">
              <a:lnSpc>
                <a:spcPct val="150000"/>
              </a:lnSpc>
              <a:spcBef>
                <a:spcPts val="1000"/>
              </a:spcBef>
              <a:spcAft>
                <a:spcPts val="0"/>
              </a:spcAft>
              <a:buClr>
                <a:srgbClr val="FF0000"/>
              </a:buClr>
              <a:buSzPts val="2800"/>
              <a:buChar char="•"/>
            </a:pPr>
            <a:r>
              <a:rPr lang="en-US" b="1">
                <a:solidFill>
                  <a:srgbClr val="FF0000"/>
                </a:solidFill>
              </a:rPr>
              <a:t>Pointcut: </a:t>
            </a:r>
            <a:endParaRPr/>
          </a:p>
          <a:p>
            <a:pPr marL="685800" lvl="1" indent="-228600" algn="l" rtl="0">
              <a:lnSpc>
                <a:spcPct val="150000"/>
              </a:lnSpc>
              <a:spcBef>
                <a:spcPts val="500"/>
              </a:spcBef>
              <a:spcAft>
                <a:spcPts val="0"/>
              </a:spcAft>
              <a:buClr>
                <a:schemeClr val="dk1"/>
              </a:buClr>
              <a:buSzPts val="2400"/>
              <a:buChar char="•"/>
            </a:pPr>
            <a:r>
              <a:rPr lang="en-US" b="1" u="sng"/>
              <a:t>Game analysis - </a:t>
            </a:r>
            <a:r>
              <a:rPr lang="en-US" b="1"/>
              <a:t> total time game took, total shots made, total collisions.</a:t>
            </a:r>
            <a:endParaRPr b="1" u="sng"/>
          </a:p>
          <a:p>
            <a:pPr marL="685800" lvl="1" indent="-228600" algn="l" rtl="0">
              <a:lnSpc>
                <a:spcPct val="150000"/>
              </a:lnSpc>
              <a:spcBef>
                <a:spcPts val="500"/>
              </a:spcBef>
              <a:spcAft>
                <a:spcPts val="0"/>
              </a:spcAft>
              <a:buClr>
                <a:schemeClr val="dk1"/>
              </a:buClr>
              <a:buSzPts val="2400"/>
              <a:buChar char="•"/>
            </a:pPr>
            <a:r>
              <a:rPr lang="en-US" b="1" u="sng"/>
              <a:t>Main game events </a:t>
            </a:r>
            <a:r>
              <a:rPr lang="en-US" b="1"/>
              <a:t>– use custom annotation - @Loggable annotation to use in methods that do not conform with wildcard pattern. Log them to file and print to STDOUT to inform player.</a:t>
            </a:r>
            <a:endParaRPr/>
          </a:p>
          <a:p>
            <a:pPr marL="228600" lvl="0" indent="-228600" algn="l" rtl="0">
              <a:lnSpc>
                <a:spcPct val="150000"/>
              </a:lnSpc>
              <a:spcBef>
                <a:spcPts val="1000"/>
              </a:spcBef>
              <a:spcAft>
                <a:spcPts val="0"/>
              </a:spcAft>
              <a:buClr>
                <a:srgbClr val="FF0000"/>
              </a:buClr>
              <a:buSzPts val="2800"/>
              <a:buChar char="•"/>
            </a:pPr>
            <a:r>
              <a:rPr lang="en-US" b="1">
                <a:solidFill>
                  <a:srgbClr val="FF0000"/>
                </a:solidFill>
              </a:rPr>
              <a:t>Advice: </a:t>
            </a:r>
            <a:r>
              <a:rPr lang="en-US" b="1"/>
              <a:t>Log code into logs/app.log file depends on annotation in runtime.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6"/>
          <p:cNvSpPr txBox="1">
            <a:spLocks noGrp="1"/>
          </p:cNvSpPr>
          <p:nvPr>
            <p:ph type="title"/>
          </p:nvPr>
        </p:nvSpPr>
        <p:spPr>
          <a:xfrm>
            <a:off x="400594" y="8645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b="1">
                <a:latin typeface="Calibri"/>
                <a:ea typeface="Calibri"/>
                <a:cs typeface="Calibri"/>
                <a:sym typeface="Calibri"/>
              </a:rPr>
              <a:t>@Loggable</a:t>
            </a:r>
            <a:endParaRPr b="1">
              <a:latin typeface="Calibri"/>
              <a:ea typeface="Calibri"/>
              <a:cs typeface="Calibri"/>
              <a:sym typeface="Calibri"/>
            </a:endParaRPr>
          </a:p>
        </p:txBody>
      </p:sp>
      <p:sp>
        <p:nvSpPr>
          <p:cNvPr id="173" name="Google Shape;173;p26"/>
          <p:cNvSpPr txBox="1">
            <a:spLocks noGrp="1"/>
          </p:cNvSpPr>
          <p:nvPr>
            <p:ph type="body" idx="1"/>
          </p:nvPr>
        </p:nvSpPr>
        <p:spPr>
          <a:xfrm>
            <a:off x="400594" y="1201783"/>
            <a:ext cx="6855883" cy="5468983"/>
          </a:xfrm>
          <a:prstGeom prst="rect">
            <a:avLst/>
          </a:prstGeom>
          <a:noFill/>
          <a:ln>
            <a:noFill/>
          </a:ln>
        </p:spPr>
        <p:txBody>
          <a:bodyPr spcFirstLastPara="1" wrap="square" lIns="91425" tIns="45700" rIns="91425" bIns="45700" anchor="t" anchorCtr="0">
            <a:noAutofit/>
          </a:bodyPr>
          <a:lstStyle/>
          <a:p>
            <a:pPr marL="228600" lvl="0" indent="-228600" algn="l" rtl="0">
              <a:lnSpc>
                <a:spcPct val="150000"/>
              </a:lnSpc>
              <a:spcBef>
                <a:spcPts val="0"/>
              </a:spcBef>
              <a:spcAft>
                <a:spcPts val="0"/>
              </a:spcAft>
              <a:buClr>
                <a:schemeClr val="dk1"/>
              </a:buClr>
              <a:buSzPts val="2800"/>
              <a:buChar char="•"/>
            </a:pPr>
            <a:r>
              <a:rPr lang="en-US" b="1"/>
              <a:t>Custom made annotation</a:t>
            </a:r>
            <a:endParaRPr/>
          </a:p>
          <a:p>
            <a:pPr marL="228600" lvl="0" indent="-228600" algn="l" rtl="0">
              <a:lnSpc>
                <a:spcPct val="150000"/>
              </a:lnSpc>
              <a:spcBef>
                <a:spcPts val="1000"/>
              </a:spcBef>
              <a:spcAft>
                <a:spcPts val="0"/>
              </a:spcAft>
              <a:buClr>
                <a:schemeClr val="dk1"/>
              </a:buClr>
              <a:buSzPts val="2800"/>
              <a:buChar char="•"/>
            </a:pPr>
            <a:r>
              <a:rPr lang="en-US" b="1"/>
              <a:t>Programmer marks method with @Loggable annotation AND it typeLevel!</a:t>
            </a:r>
            <a:endParaRPr/>
          </a:p>
          <a:p>
            <a:pPr marL="228600" lvl="0" indent="-228600" algn="l" rtl="0">
              <a:lnSpc>
                <a:spcPct val="150000"/>
              </a:lnSpc>
              <a:spcBef>
                <a:spcPts val="1000"/>
              </a:spcBef>
              <a:spcAft>
                <a:spcPts val="0"/>
              </a:spcAft>
              <a:buClr>
                <a:srgbClr val="FF0000"/>
              </a:buClr>
              <a:buSzPts val="2800"/>
              <a:buChar char="•"/>
            </a:pPr>
            <a:r>
              <a:rPr lang="en-US" b="1">
                <a:solidFill>
                  <a:srgbClr val="FF0000"/>
                </a:solidFill>
              </a:rPr>
              <a:t>Retention</a:t>
            </a:r>
            <a:r>
              <a:rPr lang="en-US" b="1"/>
              <a:t>: Source/Runtime </a:t>
            </a:r>
            <a:r>
              <a:rPr lang="en-US" i="1"/>
              <a:t>– not-</a:t>
            </a:r>
            <a:r>
              <a:rPr lang="en-US"/>
              <a:t>visible/visible by the compiler.</a:t>
            </a:r>
            <a:endParaRPr/>
          </a:p>
          <a:p>
            <a:pPr marL="228600" lvl="0" indent="-228600" algn="l" rtl="0">
              <a:lnSpc>
                <a:spcPct val="150000"/>
              </a:lnSpc>
              <a:spcBef>
                <a:spcPts val="1000"/>
              </a:spcBef>
              <a:spcAft>
                <a:spcPts val="0"/>
              </a:spcAft>
              <a:buClr>
                <a:srgbClr val="FF0000"/>
              </a:buClr>
              <a:buSzPts val="2800"/>
              <a:buChar char="•"/>
            </a:pPr>
            <a:r>
              <a:rPr lang="en-US" b="1">
                <a:solidFill>
                  <a:srgbClr val="FF0000"/>
                </a:solidFill>
              </a:rPr>
              <a:t>Target</a:t>
            </a:r>
            <a:r>
              <a:rPr lang="en-US" b="1"/>
              <a:t>: Method – use this annot only on methods.</a:t>
            </a:r>
            <a:endParaRPr/>
          </a:p>
        </p:txBody>
      </p:sp>
      <p:pic>
        <p:nvPicPr>
          <p:cNvPr id="174" name="Google Shape;174;p26"/>
          <p:cNvPicPr preferRelativeResize="0"/>
          <p:nvPr/>
        </p:nvPicPr>
        <p:blipFill rotWithShape="1">
          <a:blip r:embed="rId3">
            <a:alphaModFix/>
          </a:blip>
          <a:srcRect/>
          <a:stretch/>
        </p:blipFill>
        <p:spPr>
          <a:xfrm>
            <a:off x="6185595" y="326074"/>
            <a:ext cx="5517307" cy="232143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7"/>
          <p:cNvSpPr txBox="1">
            <a:spLocks noGrp="1"/>
          </p:cNvSpPr>
          <p:nvPr>
            <p:ph type="title"/>
          </p:nvPr>
        </p:nvSpPr>
        <p:spPr>
          <a:xfrm>
            <a:off x="400594" y="8645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b="1">
                <a:latin typeface="Calibri"/>
                <a:ea typeface="Calibri"/>
                <a:cs typeface="Calibri"/>
                <a:sym typeface="Calibri"/>
              </a:rPr>
              <a:t>Audit Aspect:</a:t>
            </a:r>
            <a:endParaRPr/>
          </a:p>
        </p:txBody>
      </p:sp>
      <p:sp>
        <p:nvSpPr>
          <p:cNvPr id="180" name="Google Shape;180;p27"/>
          <p:cNvSpPr txBox="1">
            <a:spLocks noGrp="1"/>
          </p:cNvSpPr>
          <p:nvPr>
            <p:ph type="body" idx="1"/>
          </p:nvPr>
        </p:nvSpPr>
        <p:spPr>
          <a:xfrm>
            <a:off x="400594" y="1201783"/>
            <a:ext cx="11495315" cy="5468983"/>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2800"/>
              <a:buNone/>
            </a:pPr>
            <a:r>
              <a:rPr lang="en-US" b="1" dirty="0"/>
              <a:t>Logs (audits) </a:t>
            </a:r>
            <a:r>
              <a:rPr lang="en-US" b="1" dirty="0">
                <a:solidFill>
                  <a:srgbClr val="FF0000"/>
                </a:solidFill>
              </a:rPr>
              <a:t>important</a:t>
            </a:r>
            <a:r>
              <a:rPr lang="en-US" b="1" dirty="0"/>
              <a:t> data to file, for later monitoring and security. (</a:t>
            </a:r>
            <a:r>
              <a:rPr lang="en-US" b="1" dirty="0">
                <a:solidFill>
                  <a:srgbClr val="FF0000"/>
                </a:solidFill>
              </a:rPr>
              <a:t>in real application we would like to log this to RDBMS</a:t>
            </a:r>
            <a:r>
              <a:rPr lang="en-US" b="1" dirty="0"/>
              <a:t>).</a:t>
            </a:r>
            <a:endParaRPr lang="en-US" b="1" dirty="0">
              <a:highlight>
                <a:srgbClr val="FFFF00"/>
              </a:highlight>
            </a:endParaRPr>
          </a:p>
          <a:p>
            <a:pPr marL="0" lvl="0" indent="0" algn="l" rtl="0">
              <a:lnSpc>
                <a:spcPct val="150000"/>
              </a:lnSpc>
              <a:spcBef>
                <a:spcPts val="0"/>
              </a:spcBef>
              <a:spcAft>
                <a:spcPts val="0"/>
              </a:spcAft>
              <a:buClr>
                <a:schemeClr val="dk1"/>
              </a:buClr>
              <a:buSzPts val="2800"/>
              <a:buNone/>
            </a:pPr>
            <a:r>
              <a:rPr lang="en-US" b="1" dirty="0"/>
              <a:t>E.G: change of Users password, change of orders, user activity and more.</a:t>
            </a:r>
          </a:p>
          <a:p>
            <a:pPr marL="228600" lvl="0" indent="-228600" algn="l" rtl="0">
              <a:lnSpc>
                <a:spcPct val="150000"/>
              </a:lnSpc>
              <a:spcBef>
                <a:spcPts val="1000"/>
              </a:spcBef>
              <a:spcAft>
                <a:spcPts val="0"/>
              </a:spcAft>
              <a:buClr>
                <a:srgbClr val="FF0000"/>
              </a:buClr>
              <a:buSzPts val="2800"/>
              <a:buChar char="•"/>
            </a:pPr>
            <a:r>
              <a:rPr lang="en-US" b="1" dirty="0">
                <a:solidFill>
                  <a:srgbClr val="FF0000"/>
                </a:solidFill>
              </a:rPr>
              <a:t>Concern: </a:t>
            </a:r>
            <a:r>
              <a:rPr lang="en-US" b="1" dirty="0">
                <a:solidFill>
                  <a:schemeClr val="tx1"/>
                </a:solidFill>
              </a:rPr>
              <a:t>monitor system actions.</a:t>
            </a:r>
            <a:endParaRPr lang="en-US" b="1" dirty="0">
              <a:solidFill>
                <a:srgbClr val="FF0000"/>
              </a:solidFill>
            </a:endParaRPr>
          </a:p>
          <a:p>
            <a:pPr marL="228600" lvl="0" indent="-228600" algn="l" rtl="0">
              <a:lnSpc>
                <a:spcPct val="150000"/>
              </a:lnSpc>
              <a:spcBef>
                <a:spcPts val="1000"/>
              </a:spcBef>
              <a:spcAft>
                <a:spcPts val="0"/>
              </a:spcAft>
              <a:buClr>
                <a:srgbClr val="FF0000"/>
              </a:buClr>
              <a:buSzPts val="2800"/>
              <a:buChar char="•"/>
            </a:pPr>
            <a:r>
              <a:rPr lang="en-US" b="1" dirty="0">
                <a:solidFill>
                  <a:srgbClr val="FF0000"/>
                </a:solidFill>
              </a:rPr>
              <a:t>Pointcut:</a:t>
            </a:r>
            <a:endParaRPr b="1" dirty="0">
              <a:solidFill>
                <a:srgbClr val="FF0000"/>
              </a:solidFill>
            </a:endParaRPr>
          </a:p>
          <a:p>
            <a:pPr marL="685800" lvl="1" indent="-228600" algn="l" rtl="0">
              <a:lnSpc>
                <a:spcPct val="150000"/>
              </a:lnSpc>
              <a:spcBef>
                <a:spcPts val="500"/>
              </a:spcBef>
              <a:spcAft>
                <a:spcPts val="0"/>
              </a:spcAft>
              <a:buClr>
                <a:schemeClr val="dk1"/>
              </a:buClr>
              <a:buSzPts val="2400"/>
              <a:buChar char="•"/>
            </a:pPr>
            <a:r>
              <a:rPr lang="en-US" b="1" u="sng" dirty="0"/>
              <a:t>Set/get operations </a:t>
            </a:r>
            <a:r>
              <a:rPr lang="en-US" b="1" dirty="0"/>
              <a:t>(after).</a:t>
            </a:r>
            <a:endParaRPr b="1" u="sng" dirty="0"/>
          </a:p>
          <a:p>
            <a:pPr marL="685800" lvl="1" indent="-228600" algn="l" rtl="0">
              <a:lnSpc>
                <a:spcPct val="150000"/>
              </a:lnSpc>
              <a:spcBef>
                <a:spcPts val="500"/>
              </a:spcBef>
              <a:spcAft>
                <a:spcPts val="0"/>
              </a:spcAft>
              <a:buClr>
                <a:schemeClr val="dk1"/>
              </a:buClr>
              <a:buSzPts val="2400"/>
              <a:buChar char="•"/>
            </a:pPr>
            <a:r>
              <a:rPr lang="en-US" b="1" u="sng" dirty="0"/>
              <a:t>Do (interface)</a:t>
            </a:r>
            <a:r>
              <a:rPr lang="en-US" b="1" dirty="0"/>
              <a:t> </a:t>
            </a:r>
            <a:r>
              <a:rPr lang="en-US" b="1" u="sng" dirty="0"/>
              <a:t>operations</a:t>
            </a:r>
            <a:r>
              <a:rPr lang="en-US" b="1" dirty="0"/>
              <a:t> (after).</a:t>
            </a:r>
            <a:endParaRPr b="1" u="sng" dirty="0"/>
          </a:p>
          <a:p>
            <a:pPr marL="228600" lvl="0" indent="-228600" algn="l" rtl="0">
              <a:lnSpc>
                <a:spcPct val="150000"/>
              </a:lnSpc>
              <a:spcBef>
                <a:spcPts val="1000"/>
              </a:spcBef>
              <a:spcAft>
                <a:spcPts val="0"/>
              </a:spcAft>
              <a:buClr>
                <a:srgbClr val="FF0000"/>
              </a:buClr>
              <a:buSzPts val="2800"/>
              <a:buChar char="•"/>
            </a:pPr>
            <a:r>
              <a:rPr lang="en-US" b="1" dirty="0">
                <a:solidFill>
                  <a:srgbClr val="FF0000"/>
                </a:solidFill>
              </a:rPr>
              <a:t>Advice: </a:t>
            </a:r>
            <a:r>
              <a:rPr lang="en-US" b="1" dirty="0"/>
              <a:t>Log code into logs/app.log file depends on annotation in runtime.</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7"/>
          <p:cNvSpPr txBox="1">
            <a:spLocks noGrp="1"/>
          </p:cNvSpPr>
          <p:nvPr>
            <p:ph type="title"/>
          </p:nvPr>
        </p:nvSpPr>
        <p:spPr>
          <a:xfrm>
            <a:off x="400594" y="8645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b="1" dirty="0">
                <a:latin typeface="Calibri"/>
                <a:ea typeface="Calibri"/>
                <a:cs typeface="Calibri"/>
                <a:sym typeface="Calibri"/>
              </a:rPr>
              <a:t>Design Patterns Aspect</a:t>
            </a:r>
            <a:endParaRPr dirty="0"/>
          </a:p>
        </p:txBody>
      </p:sp>
      <p:pic>
        <p:nvPicPr>
          <p:cNvPr id="314" name="Google Shape;314;p47" descr="Image result for GoF book"/>
          <p:cNvPicPr preferRelativeResize="0"/>
          <p:nvPr/>
        </p:nvPicPr>
        <p:blipFill rotWithShape="1">
          <a:blip r:embed="rId3">
            <a:alphaModFix/>
          </a:blip>
          <a:srcRect b="10404"/>
          <a:stretch/>
        </p:blipFill>
        <p:spPr>
          <a:xfrm>
            <a:off x="2208179" y="1916600"/>
            <a:ext cx="6356114" cy="4271138"/>
          </a:xfrm>
          <a:prstGeom prst="rect">
            <a:avLst/>
          </a:prstGeom>
          <a:noFill/>
          <a:ln>
            <a:noFill/>
          </a:ln>
        </p:spPr>
      </p:pic>
      <p:sp>
        <p:nvSpPr>
          <p:cNvPr id="315" name="Google Shape;315;p47"/>
          <p:cNvSpPr/>
          <p:nvPr/>
        </p:nvSpPr>
        <p:spPr>
          <a:xfrm>
            <a:off x="310752" y="1158097"/>
            <a:ext cx="11570496" cy="507831"/>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1800" b="1" i="0" u="none" strike="noStrike" cap="none" dirty="0">
                <a:solidFill>
                  <a:schemeClr val="dk1"/>
                </a:solidFill>
                <a:latin typeface="Calibri"/>
                <a:ea typeface="Calibri"/>
                <a:cs typeface="Calibri"/>
                <a:sym typeface="Calibri"/>
              </a:rPr>
              <a:t>Trying to implement design patterns using AOP instead of OOP.</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8"/>
          <p:cNvSpPr txBox="1">
            <a:spLocks noGrp="1"/>
          </p:cNvSpPr>
          <p:nvPr>
            <p:ph type="title"/>
          </p:nvPr>
        </p:nvSpPr>
        <p:spPr>
          <a:xfrm>
            <a:off x="333482" y="80621"/>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b="1">
                <a:latin typeface="Calibri"/>
                <a:ea typeface="Calibri"/>
                <a:cs typeface="Calibri"/>
                <a:sym typeface="Calibri"/>
              </a:rPr>
              <a:t>Design Patterns Aspect</a:t>
            </a:r>
            <a:endParaRPr/>
          </a:p>
        </p:txBody>
      </p:sp>
      <p:pic>
        <p:nvPicPr>
          <p:cNvPr id="321" name="Google Shape;321;p48"/>
          <p:cNvPicPr preferRelativeResize="0"/>
          <p:nvPr/>
        </p:nvPicPr>
        <p:blipFill rotWithShape="1">
          <a:blip r:embed="rId3">
            <a:alphaModFix/>
          </a:blip>
          <a:srcRect/>
          <a:stretch/>
        </p:blipFill>
        <p:spPr>
          <a:xfrm>
            <a:off x="2835479" y="1113176"/>
            <a:ext cx="5935898" cy="553275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49"/>
          <p:cNvSpPr txBox="1">
            <a:spLocks noGrp="1"/>
          </p:cNvSpPr>
          <p:nvPr>
            <p:ph type="title"/>
          </p:nvPr>
        </p:nvSpPr>
        <p:spPr>
          <a:xfrm>
            <a:off x="333482" y="80621"/>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b="1">
                <a:latin typeface="Calibri"/>
                <a:ea typeface="Calibri"/>
                <a:cs typeface="Calibri"/>
                <a:sym typeface="Calibri"/>
              </a:rPr>
              <a:t>Design Patterns Aspect</a:t>
            </a:r>
            <a:endParaRPr/>
          </a:p>
        </p:txBody>
      </p:sp>
      <p:pic>
        <p:nvPicPr>
          <p:cNvPr id="327" name="Google Shape;327;p49"/>
          <p:cNvPicPr preferRelativeResize="0"/>
          <p:nvPr/>
        </p:nvPicPr>
        <p:blipFill rotWithShape="1">
          <a:blip r:embed="rId3">
            <a:alphaModFix/>
          </a:blip>
          <a:srcRect l="5169" t="3663" r="5717"/>
          <a:stretch/>
        </p:blipFill>
        <p:spPr>
          <a:xfrm>
            <a:off x="2810312" y="1015067"/>
            <a:ext cx="6014906" cy="5762311"/>
          </a:xfrm>
          <a:prstGeom prst="rect">
            <a:avLst/>
          </a:prstGeom>
          <a:noFill/>
          <a:ln>
            <a:noFill/>
          </a:ln>
        </p:spPr>
      </p:pic>
      <p:cxnSp>
        <p:nvCxnSpPr>
          <p:cNvPr id="328" name="Google Shape;328;p49"/>
          <p:cNvCxnSpPr/>
          <p:nvPr/>
        </p:nvCxnSpPr>
        <p:spPr>
          <a:xfrm rot="10800000" flipH="1">
            <a:off x="1711354" y="6126889"/>
            <a:ext cx="1057013" cy="360727"/>
          </a:xfrm>
          <a:prstGeom prst="straightConnector1">
            <a:avLst/>
          </a:prstGeom>
          <a:noFill/>
          <a:ln w="19050" cap="flat" cmpd="sng">
            <a:solidFill>
              <a:schemeClr val="dk1"/>
            </a:solidFill>
            <a:prstDash val="solid"/>
            <a:miter lim="800000"/>
            <a:headEnd type="none" w="sm" len="sm"/>
            <a:tailEnd type="triangle" w="med" len="med"/>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pic>
        <p:nvPicPr>
          <p:cNvPr id="335" name="Google Shape;335;p50" descr="Related image"/>
          <p:cNvPicPr preferRelativeResize="0"/>
          <p:nvPr/>
        </p:nvPicPr>
        <p:blipFill rotWithShape="1">
          <a:blip r:embed="rId3">
            <a:alphaModFix/>
          </a:blip>
          <a:srcRect/>
          <a:stretch/>
        </p:blipFill>
        <p:spPr>
          <a:xfrm>
            <a:off x="2121763" y="2068499"/>
            <a:ext cx="6866635" cy="3868564"/>
          </a:xfrm>
          <a:prstGeom prst="rect">
            <a:avLst/>
          </a:prstGeom>
          <a:noFill/>
          <a:ln>
            <a:noFill/>
          </a:ln>
        </p:spPr>
      </p:pic>
      <p:sp>
        <p:nvSpPr>
          <p:cNvPr id="336" name="Google Shape;336;p50"/>
          <p:cNvSpPr txBox="1"/>
          <p:nvPr/>
        </p:nvSpPr>
        <p:spPr>
          <a:xfrm>
            <a:off x="4980709" y="645731"/>
            <a:ext cx="1807808" cy="70940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3200"/>
              <a:buFont typeface="Calibri"/>
              <a:buNone/>
            </a:pPr>
            <a:r>
              <a:rPr lang="en-US" sz="3200" b="1" i="0" u="none" strike="noStrike" cap="none" dirty="0">
                <a:solidFill>
                  <a:schemeClr val="dk1"/>
                </a:solidFill>
                <a:latin typeface="Calibri"/>
                <a:ea typeface="Calibri"/>
                <a:cs typeface="Calibri"/>
                <a:sym typeface="Calibri"/>
              </a:rPr>
              <a:t>Singleton</a:t>
            </a:r>
            <a:endParaRPr dirty="0"/>
          </a:p>
        </p:txBody>
      </p:sp>
      <p:sp>
        <p:nvSpPr>
          <p:cNvPr id="2" name="Rectangle 1">
            <a:extLst>
              <a:ext uri="{FF2B5EF4-FFF2-40B4-BE49-F238E27FC236}">
                <a16:creationId xmlns:a16="http://schemas.microsoft.com/office/drawing/2014/main" id="{81C56F58-8074-4F2A-8A4D-4A9984B3FD2A}"/>
              </a:ext>
            </a:extLst>
          </p:cNvPr>
          <p:cNvSpPr/>
          <p:nvPr/>
        </p:nvSpPr>
        <p:spPr>
          <a:xfrm>
            <a:off x="2892398" y="1355134"/>
            <a:ext cx="6096000" cy="707886"/>
          </a:xfrm>
          <a:prstGeom prst="rect">
            <a:avLst/>
          </a:prstGeom>
        </p:spPr>
        <p:txBody>
          <a:bodyPr>
            <a:spAutoFit/>
          </a:bodyPr>
          <a:lstStyle/>
          <a:p>
            <a:r>
              <a:rPr lang="en-US" sz="2000" dirty="0">
                <a:latin typeface="Roboto"/>
              </a:rPr>
              <a:t>The singleton pattern is a design pattern that restricts the instantiation of a class to one object.</a:t>
            </a:r>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400594" y="8645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b="1">
                <a:latin typeface="Calibri"/>
                <a:ea typeface="Calibri"/>
                <a:cs typeface="Calibri"/>
                <a:sym typeface="Calibri"/>
              </a:rPr>
              <a:t>We will:</a:t>
            </a:r>
            <a:endParaRPr/>
          </a:p>
        </p:txBody>
      </p:sp>
      <p:sp>
        <p:nvSpPr>
          <p:cNvPr id="92" name="Google Shape;92;p14"/>
          <p:cNvSpPr txBox="1">
            <a:spLocks noGrp="1"/>
          </p:cNvSpPr>
          <p:nvPr>
            <p:ph type="body" idx="1"/>
          </p:nvPr>
        </p:nvSpPr>
        <p:spPr>
          <a:xfrm>
            <a:off x="400594" y="1201783"/>
            <a:ext cx="11495315" cy="5468983"/>
          </a:xfrm>
          <a:prstGeom prst="rect">
            <a:avLst/>
          </a:prstGeom>
          <a:noFill/>
          <a:ln>
            <a:noFill/>
          </a:ln>
        </p:spPr>
        <p:txBody>
          <a:bodyPr spcFirstLastPara="1" wrap="square" lIns="91425" tIns="45700" rIns="91425" bIns="45700" anchor="t" anchorCtr="0">
            <a:noAutofit/>
          </a:bodyPr>
          <a:lstStyle/>
          <a:p>
            <a:pPr marL="228600" lvl="0" indent="-228600" algn="l" rtl="0">
              <a:lnSpc>
                <a:spcPct val="150000"/>
              </a:lnSpc>
              <a:spcBef>
                <a:spcPts val="0"/>
              </a:spcBef>
              <a:spcAft>
                <a:spcPts val="0"/>
              </a:spcAft>
              <a:buClr>
                <a:schemeClr val="dk1"/>
              </a:buClr>
              <a:buSzPts val="2800"/>
              <a:buChar char="•"/>
            </a:pPr>
            <a:r>
              <a:rPr lang="en-US" b="1" dirty="0"/>
              <a:t>Use Java code with AspectJ for implementing Aspects.</a:t>
            </a:r>
            <a:endParaRPr dirty="0"/>
          </a:p>
          <a:p>
            <a:pPr marL="228600" lvl="0" indent="-228600" algn="l" rtl="0">
              <a:lnSpc>
                <a:spcPct val="150000"/>
              </a:lnSpc>
              <a:spcBef>
                <a:spcPts val="1000"/>
              </a:spcBef>
              <a:spcAft>
                <a:spcPts val="0"/>
              </a:spcAft>
              <a:buClr>
                <a:schemeClr val="dk1"/>
              </a:buClr>
              <a:buSzPts val="2800"/>
              <a:buChar char="•"/>
            </a:pPr>
            <a:r>
              <a:rPr lang="en-US" b="1" dirty="0"/>
              <a:t>Use </a:t>
            </a:r>
            <a:r>
              <a:rPr lang="en-US" b="1" dirty="0">
                <a:solidFill>
                  <a:srgbClr val="FF0000"/>
                </a:solidFill>
              </a:rPr>
              <a:t>@AspectJ annotations </a:t>
            </a:r>
            <a:r>
              <a:rPr lang="en-US" b="1" dirty="0"/>
              <a:t>style – (more readable, “new” java style).</a:t>
            </a:r>
            <a:endParaRPr b="1" dirty="0">
              <a:highlight>
                <a:srgbClr val="FFFF00"/>
              </a:highlight>
            </a:endParaRPr>
          </a:p>
          <a:p>
            <a:pPr marL="228600" lvl="0" indent="-228600" algn="l" rtl="0">
              <a:lnSpc>
                <a:spcPct val="150000"/>
              </a:lnSpc>
              <a:spcBef>
                <a:spcPts val="1000"/>
              </a:spcBef>
              <a:spcAft>
                <a:spcPts val="0"/>
              </a:spcAft>
              <a:buClr>
                <a:schemeClr val="dk1"/>
              </a:buClr>
              <a:buSzPts val="2800"/>
              <a:buChar char="•"/>
            </a:pPr>
            <a:r>
              <a:rPr lang="en-US" b="1" dirty="0"/>
              <a:t>Implement our </a:t>
            </a:r>
            <a:r>
              <a:rPr lang="en-US" b="1" dirty="0">
                <a:solidFill>
                  <a:srgbClr val="FF0000"/>
                </a:solidFill>
              </a:rPr>
              <a:t>own annotations </a:t>
            </a:r>
            <a:r>
              <a:rPr lang="en-US" b="1" dirty="0"/>
              <a:t>as </a:t>
            </a:r>
            <a:r>
              <a:rPr lang="en-US" b="1" dirty="0" err="1"/>
              <a:t>pointCuts</a:t>
            </a:r>
            <a:r>
              <a:rPr lang="en-US" b="1" dirty="0"/>
              <a:t>.</a:t>
            </a:r>
            <a:endParaRPr dirty="0"/>
          </a:p>
          <a:p>
            <a:pPr marL="228600" lvl="0" indent="-228600" algn="l" rtl="0">
              <a:lnSpc>
                <a:spcPct val="150000"/>
              </a:lnSpc>
              <a:spcBef>
                <a:spcPts val="1000"/>
              </a:spcBef>
              <a:spcAft>
                <a:spcPts val="0"/>
              </a:spcAft>
              <a:buClr>
                <a:schemeClr val="dk1"/>
              </a:buClr>
              <a:buSzPts val="2800"/>
              <a:buChar char="•"/>
            </a:pPr>
            <a:r>
              <a:rPr lang="en-US" b="1" dirty="0"/>
              <a:t>Add functionality to the game.</a:t>
            </a:r>
            <a:endParaRPr dirty="0"/>
          </a:p>
          <a:p>
            <a:pPr marL="228600" lvl="0" indent="-228600" algn="l" rtl="0">
              <a:lnSpc>
                <a:spcPct val="150000"/>
              </a:lnSpc>
              <a:spcBef>
                <a:spcPts val="1000"/>
              </a:spcBef>
              <a:spcAft>
                <a:spcPts val="0"/>
              </a:spcAft>
              <a:buClr>
                <a:schemeClr val="dk1"/>
              </a:buClr>
              <a:buSzPts val="2800"/>
              <a:buChar char="•"/>
            </a:pPr>
            <a:r>
              <a:rPr lang="en-US" b="1" dirty="0"/>
              <a:t>Use existing java frameworks.</a:t>
            </a:r>
            <a:endParaRPr dirty="0"/>
          </a:p>
          <a:p>
            <a:pPr marL="228600" lvl="0" indent="-228600" algn="l" rtl="0">
              <a:lnSpc>
                <a:spcPct val="150000"/>
              </a:lnSpc>
              <a:spcBef>
                <a:spcPts val="1000"/>
              </a:spcBef>
              <a:spcAft>
                <a:spcPts val="0"/>
              </a:spcAft>
              <a:buClr>
                <a:schemeClr val="dk1"/>
              </a:buClr>
              <a:buSzPts val="2800"/>
              <a:buChar char="•"/>
            </a:pPr>
            <a:r>
              <a:rPr lang="en-US" b="1" dirty="0"/>
              <a:t>Implement design patterns, </a:t>
            </a:r>
            <a:r>
              <a:rPr lang="en-US" b="1" dirty="0" err="1"/>
              <a:t>logg</a:t>
            </a:r>
            <a:r>
              <a:rPr lang="en-US" b="1" dirty="0"/>
              <a:t>, audit, control game behavior… and more!</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51"/>
          <p:cNvSpPr txBox="1">
            <a:spLocks noGrp="1"/>
          </p:cNvSpPr>
          <p:nvPr>
            <p:ph type="title"/>
          </p:nvPr>
        </p:nvSpPr>
        <p:spPr>
          <a:xfrm>
            <a:off x="400594" y="8645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b="1" dirty="0">
                <a:latin typeface="Calibri"/>
                <a:ea typeface="Calibri"/>
                <a:cs typeface="Calibri"/>
                <a:sym typeface="Calibri"/>
              </a:rPr>
              <a:t>Singleton, the concern.</a:t>
            </a:r>
            <a:endParaRPr dirty="0"/>
          </a:p>
        </p:txBody>
      </p:sp>
      <p:sp>
        <p:nvSpPr>
          <p:cNvPr id="342" name="Google Shape;342;p51"/>
          <p:cNvSpPr txBox="1">
            <a:spLocks noGrp="1"/>
          </p:cNvSpPr>
          <p:nvPr>
            <p:ph type="body" idx="1"/>
          </p:nvPr>
        </p:nvSpPr>
        <p:spPr>
          <a:xfrm>
            <a:off x="125834" y="1116420"/>
            <a:ext cx="11098635" cy="2683794"/>
          </a:xfrm>
          <a:prstGeom prst="rect">
            <a:avLst/>
          </a:prstGeom>
          <a:noFill/>
          <a:ln>
            <a:noFill/>
          </a:ln>
        </p:spPr>
        <p:txBody>
          <a:bodyPr spcFirstLastPara="1" wrap="square" lIns="91425" tIns="45700" rIns="91425" bIns="45700" anchor="t" anchorCtr="0">
            <a:noAutofit/>
          </a:bodyPr>
          <a:lstStyle/>
          <a:p>
            <a:pPr marL="228600" lvl="0" indent="-228600" algn="l" rtl="0">
              <a:lnSpc>
                <a:spcPct val="150000"/>
              </a:lnSpc>
              <a:spcBef>
                <a:spcPts val="0"/>
              </a:spcBef>
              <a:spcAft>
                <a:spcPts val="0"/>
              </a:spcAft>
              <a:buClr>
                <a:schemeClr val="dk1"/>
              </a:buClr>
              <a:buSzPts val="2400"/>
              <a:buChar char="•"/>
            </a:pPr>
            <a:r>
              <a:rPr lang="en-US" sz="2400" b="1" dirty="0"/>
              <a:t>Normal OOP style of singleton will consist of writing this code in each of our Singleton instance. In our program – this can be relate to </a:t>
            </a:r>
            <a:r>
              <a:rPr lang="en-US" sz="2400" b="1" dirty="0" err="1"/>
              <a:t>SpaceShipFactory</a:t>
            </a:r>
            <a:r>
              <a:rPr lang="en-US" sz="2400" b="1" dirty="0"/>
              <a:t>. We can </a:t>
            </a:r>
            <a:r>
              <a:rPr lang="en-US" sz="2400" b="1" dirty="0">
                <a:solidFill>
                  <a:srgbClr val="FF0000"/>
                </a:solidFill>
              </a:rPr>
              <a:t>have many singletons </a:t>
            </a:r>
            <a:r>
              <a:rPr lang="en-US" sz="2400" b="1" dirty="0"/>
              <a:t>in our codebase! Adding this code each time is </a:t>
            </a:r>
            <a:r>
              <a:rPr lang="en-US" sz="2400" b="1" dirty="0">
                <a:solidFill>
                  <a:srgbClr val="FF0000"/>
                </a:solidFill>
              </a:rPr>
              <a:t>tangling</a:t>
            </a:r>
            <a:r>
              <a:rPr lang="en-US" sz="2400" b="1" dirty="0"/>
              <a:t> the class and will be </a:t>
            </a:r>
            <a:r>
              <a:rPr lang="en-US" sz="2400" b="1" dirty="0">
                <a:solidFill>
                  <a:srgbClr val="FF0000"/>
                </a:solidFill>
              </a:rPr>
              <a:t>scattered</a:t>
            </a:r>
            <a:r>
              <a:rPr lang="en-US" sz="2400" b="1" dirty="0"/>
              <a:t> all over our application.</a:t>
            </a:r>
            <a:endParaRPr sz="2400" b="1" i="1" dirty="0"/>
          </a:p>
        </p:txBody>
      </p:sp>
      <p:pic>
        <p:nvPicPr>
          <p:cNvPr id="343" name="Google Shape;343;p51"/>
          <p:cNvPicPr preferRelativeResize="0"/>
          <p:nvPr/>
        </p:nvPicPr>
        <p:blipFill rotWithShape="1">
          <a:blip r:embed="rId3">
            <a:alphaModFix/>
          </a:blip>
          <a:srcRect/>
          <a:stretch/>
        </p:blipFill>
        <p:spPr>
          <a:xfrm>
            <a:off x="3107183" y="4017555"/>
            <a:ext cx="5132485" cy="17240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52"/>
          <p:cNvSpPr txBox="1">
            <a:spLocks noGrp="1"/>
          </p:cNvSpPr>
          <p:nvPr>
            <p:ph type="title"/>
          </p:nvPr>
        </p:nvSpPr>
        <p:spPr>
          <a:xfrm>
            <a:off x="400594" y="8645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b="1">
                <a:latin typeface="Calibri"/>
                <a:ea typeface="Calibri"/>
                <a:cs typeface="Calibri"/>
                <a:sym typeface="Calibri"/>
              </a:rPr>
              <a:t>Design Pattern Aspect - Singleton</a:t>
            </a:r>
            <a:endParaRPr/>
          </a:p>
        </p:txBody>
      </p:sp>
      <p:sp>
        <p:nvSpPr>
          <p:cNvPr id="349" name="Google Shape;349;p52"/>
          <p:cNvSpPr txBox="1">
            <a:spLocks noGrp="1"/>
          </p:cNvSpPr>
          <p:nvPr>
            <p:ph type="body" idx="1"/>
          </p:nvPr>
        </p:nvSpPr>
        <p:spPr>
          <a:xfrm>
            <a:off x="125835" y="1196321"/>
            <a:ext cx="11434194" cy="3942142"/>
          </a:xfrm>
          <a:prstGeom prst="rect">
            <a:avLst/>
          </a:prstGeom>
          <a:noFill/>
          <a:ln>
            <a:noFill/>
          </a:ln>
        </p:spPr>
        <p:txBody>
          <a:bodyPr spcFirstLastPara="1" wrap="square" lIns="91425" tIns="45700" rIns="91425" bIns="45700" anchor="t" anchorCtr="0">
            <a:noAutofit/>
          </a:bodyPr>
          <a:lstStyle/>
          <a:p>
            <a:pPr marL="228600" lvl="0" indent="-228600" algn="l" rtl="0">
              <a:lnSpc>
                <a:spcPct val="150000"/>
              </a:lnSpc>
              <a:spcBef>
                <a:spcPts val="0"/>
              </a:spcBef>
              <a:spcAft>
                <a:spcPts val="0"/>
              </a:spcAft>
              <a:buClr>
                <a:srgbClr val="FF0000"/>
              </a:buClr>
              <a:buSzPts val="2400"/>
              <a:buChar char="•"/>
            </a:pPr>
            <a:r>
              <a:rPr lang="en-US" sz="2400" b="1" dirty="0">
                <a:solidFill>
                  <a:srgbClr val="FF0000"/>
                </a:solidFill>
              </a:rPr>
              <a:t>Concern: </a:t>
            </a:r>
            <a:r>
              <a:rPr lang="en-US" sz="2400" b="1" dirty="0"/>
              <a:t>adding singleton implementation to each singleton class.</a:t>
            </a:r>
            <a:endParaRPr sz="2400" b="1" dirty="0">
              <a:solidFill>
                <a:srgbClr val="FF0000"/>
              </a:solidFill>
            </a:endParaRPr>
          </a:p>
          <a:p>
            <a:pPr marL="228600" lvl="0" indent="-228600" algn="l" rtl="0">
              <a:lnSpc>
                <a:spcPct val="150000"/>
              </a:lnSpc>
              <a:spcBef>
                <a:spcPts val="1000"/>
              </a:spcBef>
              <a:spcAft>
                <a:spcPts val="0"/>
              </a:spcAft>
              <a:buClr>
                <a:srgbClr val="FF0000"/>
              </a:buClr>
              <a:buSzPts val="2400"/>
              <a:buChar char="•"/>
            </a:pPr>
            <a:r>
              <a:rPr lang="en-US" sz="2400" b="1" i="1" dirty="0">
                <a:solidFill>
                  <a:srgbClr val="FF0000"/>
                </a:solidFill>
              </a:rPr>
              <a:t>Pointcut:</a:t>
            </a:r>
            <a:r>
              <a:rPr lang="en-US" sz="2400" b="1" i="1" dirty="0"/>
              <a:t> creation of </a:t>
            </a:r>
            <a:r>
              <a:rPr lang="en-US" sz="2400" b="1" i="1" dirty="0" err="1"/>
              <a:t>SpaceWars</a:t>
            </a:r>
            <a:r>
              <a:rPr lang="en-US" sz="2400" b="1" i="1" dirty="0"/>
              <a:t> game instance (.new(..) (only 1x == </a:t>
            </a:r>
            <a:r>
              <a:rPr lang="en-US" sz="2400" b="1" i="1" dirty="0">
                <a:solidFill>
                  <a:srgbClr val="FF0000"/>
                </a:solidFill>
              </a:rPr>
              <a:t>singleton</a:t>
            </a:r>
            <a:r>
              <a:rPr lang="en-US" sz="2400" b="1" i="1" dirty="0"/>
              <a:t>))</a:t>
            </a:r>
            <a:endParaRPr dirty="0"/>
          </a:p>
          <a:p>
            <a:pPr marL="228600" lvl="0" indent="-228600" algn="l" rtl="0">
              <a:lnSpc>
                <a:spcPct val="150000"/>
              </a:lnSpc>
              <a:spcBef>
                <a:spcPts val="1000"/>
              </a:spcBef>
              <a:spcAft>
                <a:spcPts val="0"/>
              </a:spcAft>
              <a:buClr>
                <a:srgbClr val="FF0000"/>
              </a:buClr>
              <a:buSzPts val="2400"/>
              <a:buChar char="•"/>
            </a:pPr>
            <a:r>
              <a:rPr lang="en-US" sz="2400" b="1" i="1" dirty="0">
                <a:solidFill>
                  <a:srgbClr val="FF0000"/>
                </a:solidFill>
              </a:rPr>
              <a:t>Advice: </a:t>
            </a:r>
            <a:r>
              <a:rPr lang="en-US" sz="2400" b="1" dirty="0"/>
              <a:t>intercepts calls to </a:t>
            </a:r>
            <a:r>
              <a:rPr lang="en-US" sz="2400" b="1" dirty="0">
                <a:solidFill>
                  <a:srgbClr val="FF0000"/>
                </a:solidFill>
              </a:rPr>
              <a:t>the constructor of the singleton class</a:t>
            </a:r>
            <a:r>
              <a:rPr lang="en-US" sz="2400" b="1" dirty="0"/>
              <a:t> and instead of creating a new instance every time, return the instance that was created at the very fist call to the constructor.</a:t>
            </a:r>
            <a:endParaRPr dirty="0"/>
          </a:p>
          <a:p>
            <a:pPr marL="228600" lvl="0" indent="-228600" algn="l" rtl="0">
              <a:lnSpc>
                <a:spcPct val="150000"/>
              </a:lnSpc>
              <a:spcBef>
                <a:spcPts val="1000"/>
              </a:spcBef>
              <a:spcAft>
                <a:spcPts val="0"/>
              </a:spcAft>
              <a:buClr>
                <a:srgbClr val="FF0000"/>
              </a:buClr>
              <a:buSzPts val="2400"/>
              <a:buChar char="•"/>
            </a:pPr>
            <a:r>
              <a:rPr lang="en-US" sz="2400" b="1" dirty="0">
                <a:solidFill>
                  <a:srgbClr val="FF0000"/>
                </a:solidFill>
              </a:rPr>
              <a:t>Result: </a:t>
            </a:r>
            <a:r>
              <a:rPr lang="en-US" sz="2400" b="1" dirty="0">
                <a:solidFill>
                  <a:schemeClr val="tx1"/>
                </a:solidFill>
              </a:rPr>
              <a:t>1) </a:t>
            </a:r>
            <a:r>
              <a:rPr lang="en-US" sz="2400" b="1" dirty="0"/>
              <a:t>much less code written, easy to handle and control from the 1x aspect!  2) </a:t>
            </a:r>
            <a:r>
              <a:rPr lang="en-US" sz="2400" b="1" dirty="0">
                <a:solidFill>
                  <a:srgbClr val="FF0000"/>
                </a:solidFill>
              </a:rPr>
              <a:t>flexibility</a:t>
            </a:r>
            <a:r>
              <a:rPr lang="en-US" sz="2400" b="1" dirty="0"/>
              <a:t> – using annotations @Singleton as an example</a:t>
            </a:r>
          </a:p>
          <a:p>
            <a:pPr marL="0" lvl="0" indent="0" algn="l" rtl="0">
              <a:lnSpc>
                <a:spcPct val="150000"/>
              </a:lnSpc>
              <a:spcBef>
                <a:spcPts val="1000"/>
              </a:spcBef>
              <a:spcAft>
                <a:spcPts val="0"/>
              </a:spcAft>
              <a:buClr>
                <a:srgbClr val="FF0000"/>
              </a:buClr>
              <a:buSzPts val="2400"/>
              <a:buNone/>
            </a:pPr>
            <a:endParaRPr sz="2400" b="1" dirty="0">
              <a:solidFill>
                <a:srgbClr val="FF0000"/>
              </a:solidFill>
            </a:endParaRPr>
          </a:p>
          <a:p>
            <a:pPr marL="228600" lvl="0" indent="-76200" algn="l" rtl="0">
              <a:lnSpc>
                <a:spcPct val="150000"/>
              </a:lnSpc>
              <a:spcBef>
                <a:spcPts val="1000"/>
              </a:spcBef>
              <a:spcAft>
                <a:spcPts val="0"/>
              </a:spcAft>
              <a:buClr>
                <a:schemeClr val="dk1"/>
              </a:buClr>
              <a:buSzPts val="2400"/>
              <a:buNone/>
            </a:pPr>
            <a:endParaRPr sz="2400" b="1" i="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53"/>
          <p:cNvSpPr txBox="1">
            <a:spLocks noGrp="1"/>
          </p:cNvSpPr>
          <p:nvPr>
            <p:ph type="title"/>
          </p:nvPr>
        </p:nvSpPr>
        <p:spPr>
          <a:xfrm>
            <a:off x="400594" y="8645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b="1">
                <a:latin typeface="Calibri"/>
                <a:ea typeface="Calibri"/>
                <a:cs typeface="Calibri"/>
                <a:sym typeface="Calibri"/>
              </a:rPr>
              <a:t>Design Pattern Aspect - Singleton</a:t>
            </a:r>
            <a:endParaRPr/>
          </a:p>
        </p:txBody>
      </p:sp>
      <p:pic>
        <p:nvPicPr>
          <p:cNvPr id="355" name="Google Shape;355;p53"/>
          <p:cNvPicPr preferRelativeResize="0"/>
          <p:nvPr/>
        </p:nvPicPr>
        <p:blipFill rotWithShape="1">
          <a:blip r:embed="rId3">
            <a:alphaModFix/>
          </a:blip>
          <a:srcRect/>
          <a:stretch/>
        </p:blipFill>
        <p:spPr>
          <a:xfrm>
            <a:off x="2707688" y="1313895"/>
            <a:ext cx="6809173" cy="492710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54"/>
          <p:cNvSpPr txBox="1">
            <a:spLocks noGrp="1"/>
          </p:cNvSpPr>
          <p:nvPr>
            <p:ph type="title"/>
          </p:nvPr>
        </p:nvSpPr>
        <p:spPr>
          <a:xfrm>
            <a:off x="400594" y="8645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b="1">
                <a:latin typeface="Calibri"/>
                <a:ea typeface="Calibri"/>
                <a:cs typeface="Calibri"/>
                <a:sym typeface="Calibri"/>
              </a:rPr>
              <a:t>Design Pattern Aspect - Singleton</a:t>
            </a:r>
            <a:endParaRPr/>
          </a:p>
        </p:txBody>
      </p:sp>
      <p:pic>
        <p:nvPicPr>
          <p:cNvPr id="361" name="Google Shape;361;p54"/>
          <p:cNvPicPr preferRelativeResize="0"/>
          <p:nvPr/>
        </p:nvPicPr>
        <p:blipFill rotWithShape="1">
          <a:blip r:embed="rId3">
            <a:alphaModFix/>
          </a:blip>
          <a:srcRect/>
          <a:stretch/>
        </p:blipFill>
        <p:spPr>
          <a:xfrm>
            <a:off x="3163741" y="1250353"/>
            <a:ext cx="5210175" cy="3686175"/>
          </a:xfrm>
          <a:prstGeom prst="rect">
            <a:avLst/>
          </a:prstGeom>
          <a:noFill/>
          <a:ln>
            <a:noFill/>
          </a:ln>
        </p:spPr>
      </p:pic>
      <p:pic>
        <p:nvPicPr>
          <p:cNvPr id="362" name="Google Shape;362;p54"/>
          <p:cNvPicPr preferRelativeResize="0"/>
          <p:nvPr/>
        </p:nvPicPr>
        <p:blipFill rotWithShape="1">
          <a:blip r:embed="rId4">
            <a:alphaModFix/>
          </a:blip>
          <a:srcRect/>
          <a:stretch/>
        </p:blipFill>
        <p:spPr>
          <a:xfrm>
            <a:off x="2501929" y="5143762"/>
            <a:ext cx="6917260" cy="139545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8"/>
          <p:cNvSpPr txBox="1"/>
          <p:nvPr/>
        </p:nvSpPr>
        <p:spPr>
          <a:xfrm>
            <a:off x="3848087" y="2334074"/>
            <a:ext cx="4495826" cy="1754326"/>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5400" b="1" i="0" u="none" strike="noStrike" cap="none">
                <a:solidFill>
                  <a:schemeClr val="lt1"/>
                </a:solidFill>
                <a:latin typeface="Calibri"/>
                <a:ea typeface="Calibri"/>
                <a:cs typeface="Calibri"/>
                <a:sym typeface="Calibri"/>
              </a:rPr>
              <a:t>Regulative Aspects</a:t>
            </a:r>
            <a:endParaRPr sz="4800" b="1" i="0" u="none" strike="noStrike" cap="none">
              <a:solidFill>
                <a:schemeClr val="lt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9"/>
          <p:cNvSpPr txBox="1">
            <a:spLocks noGrp="1"/>
          </p:cNvSpPr>
          <p:nvPr>
            <p:ph type="title"/>
          </p:nvPr>
        </p:nvSpPr>
        <p:spPr>
          <a:xfrm>
            <a:off x="400594" y="8645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b="1">
                <a:latin typeface="Calibri"/>
                <a:ea typeface="Calibri"/>
                <a:cs typeface="Calibri"/>
                <a:sym typeface="Calibri"/>
              </a:rPr>
              <a:t>Regulative Aspects:</a:t>
            </a:r>
            <a:endParaRPr/>
          </a:p>
        </p:txBody>
      </p:sp>
      <p:sp>
        <p:nvSpPr>
          <p:cNvPr id="193" name="Google Shape;193;p29"/>
          <p:cNvSpPr/>
          <p:nvPr/>
        </p:nvSpPr>
        <p:spPr>
          <a:xfrm>
            <a:off x="1388764" y="3158454"/>
            <a:ext cx="1661139" cy="1468072"/>
          </a:xfrm>
          <a:prstGeom prst="ellipse">
            <a:avLst/>
          </a:prstGeom>
          <a:solidFill>
            <a:srgbClr val="002060"/>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i="0" u="none" strike="noStrike" cap="none">
                <a:solidFill>
                  <a:schemeClr val="lt1"/>
                </a:solidFill>
                <a:latin typeface="Calibri"/>
                <a:ea typeface="Calibri"/>
                <a:cs typeface="Calibri"/>
                <a:sym typeface="Calibri"/>
              </a:rPr>
              <a:t>Auth Aspect</a:t>
            </a:r>
            <a:endParaRPr/>
          </a:p>
        </p:txBody>
      </p:sp>
      <p:sp>
        <p:nvSpPr>
          <p:cNvPr id="194" name="Google Shape;194;p29"/>
          <p:cNvSpPr/>
          <p:nvPr/>
        </p:nvSpPr>
        <p:spPr>
          <a:xfrm>
            <a:off x="5018878" y="3124196"/>
            <a:ext cx="1602138" cy="1536585"/>
          </a:xfrm>
          <a:prstGeom prst="ellipse">
            <a:avLst/>
          </a:prstGeom>
          <a:solidFill>
            <a:srgbClr val="002060"/>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i="0" u="none" strike="noStrike" cap="none">
                <a:solidFill>
                  <a:schemeClr val="lt1"/>
                </a:solidFill>
                <a:latin typeface="Calibri"/>
                <a:ea typeface="Calibri"/>
                <a:cs typeface="Calibri"/>
                <a:sym typeface="Calibri"/>
              </a:rPr>
              <a:t>UI Aspect</a:t>
            </a:r>
            <a:endParaRPr/>
          </a:p>
        </p:txBody>
      </p:sp>
      <p:sp>
        <p:nvSpPr>
          <p:cNvPr id="195" name="Google Shape;195;p29"/>
          <p:cNvSpPr/>
          <p:nvPr/>
        </p:nvSpPr>
        <p:spPr>
          <a:xfrm>
            <a:off x="8227699" y="3124196"/>
            <a:ext cx="1484573" cy="1468073"/>
          </a:xfrm>
          <a:prstGeom prst="ellipse">
            <a:avLst/>
          </a:prstGeom>
          <a:solidFill>
            <a:srgbClr val="002060"/>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i="0" u="none" strike="noStrike" cap="none">
                <a:solidFill>
                  <a:schemeClr val="lt1"/>
                </a:solidFill>
                <a:latin typeface="Calibri"/>
                <a:ea typeface="Calibri"/>
                <a:cs typeface="Calibri"/>
                <a:sym typeface="Calibri"/>
              </a:rPr>
              <a:t>Validator Aspect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3"/>
          <p:cNvSpPr txBox="1">
            <a:spLocks noGrp="1"/>
          </p:cNvSpPr>
          <p:nvPr>
            <p:ph type="title"/>
          </p:nvPr>
        </p:nvSpPr>
        <p:spPr>
          <a:xfrm>
            <a:off x="341051" y="217504"/>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400"/>
              <a:buFont typeface="Calibri"/>
              <a:buNone/>
            </a:pPr>
            <a:r>
              <a:rPr lang="en-US" b="1" dirty="0"/>
              <a:t>Authorization</a:t>
            </a:r>
            <a:endParaRPr dirty="0"/>
          </a:p>
        </p:txBody>
      </p:sp>
      <p:sp>
        <p:nvSpPr>
          <p:cNvPr id="223" name="Google Shape;223;p33"/>
          <p:cNvSpPr txBox="1">
            <a:spLocks noGrp="1"/>
          </p:cNvSpPr>
          <p:nvPr>
            <p:ph type="body" idx="1"/>
          </p:nvPr>
        </p:nvSpPr>
        <p:spPr>
          <a:xfrm>
            <a:off x="452761" y="1387849"/>
            <a:ext cx="10708964" cy="5252647"/>
          </a:xfrm>
          <a:prstGeom prst="rect">
            <a:avLst/>
          </a:prstGeom>
        </p:spPr>
        <p:txBody>
          <a:bodyPr spcFirstLastPara="1" wrap="square" lIns="91425" tIns="45700" rIns="91425" bIns="45700" anchor="t" anchorCtr="0">
            <a:noAutofit/>
          </a:bodyPr>
          <a:lstStyle/>
          <a:p>
            <a:pPr marL="228600" lvl="0" indent="-228600" algn="l" rtl="0">
              <a:lnSpc>
                <a:spcPct val="150000"/>
              </a:lnSpc>
              <a:spcBef>
                <a:spcPts val="0"/>
              </a:spcBef>
              <a:spcAft>
                <a:spcPts val="0"/>
              </a:spcAft>
              <a:buSzPts val="2800"/>
              <a:buChar char="•"/>
            </a:pPr>
            <a:r>
              <a:rPr lang="en-US" b="1" dirty="0"/>
              <a:t>Commercial product must have a </a:t>
            </a:r>
            <a:r>
              <a:rPr lang="en-US" b="1" dirty="0">
                <a:solidFill>
                  <a:srgbClr val="FF0000"/>
                </a:solidFill>
              </a:rPr>
              <a:t>system that manages </a:t>
            </a:r>
            <a:r>
              <a:rPr lang="en-US" b="1" dirty="0"/>
              <a:t>the licenses of the legal users.</a:t>
            </a:r>
            <a:endParaRPr b="1" dirty="0"/>
          </a:p>
          <a:p>
            <a:pPr marL="228600" lvl="0" indent="-165100" algn="l" rtl="0">
              <a:lnSpc>
                <a:spcPct val="150000"/>
              </a:lnSpc>
              <a:spcBef>
                <a:spcPts val="0"/>
              </a:spcBef>
              <a:spcAft>
                <a:spcPts val="0"/>
              </a:spcAft>
              <a:buSzPts val="1800"/>
              <a:buChar char="•"/>
            </a:pPr>
            <a:r>
              <a:rPr lang="en-US" b="1" dirty="0"/>
              <a:t>Usually the licenses come with </a:t>
            </a:r>
            <a:r>
              <a:rPr lang="en-US" b="1" dirty="0">
                <a:solidFill>
                  <a:srgbClr val="FF0000"/>
                </a:solidFill>
              </a:rPr>
              <a:t>unique key </a:t>
            </a:r>
            <a:r>
              <a:rPr lang="en-US" b="1" dirty="0"/>
              <a:t>for every user/company.</a:t>
            </a:r>
            <a:endParaRPr b="1" dirty="0"/>
          </a:p>
          <a:p>
            <a:pPr marL="228600" lvl="0" indent="-165100" algn="l" rtl="0">
              <a:lnSpc>
                <a:spcPct val="150000"/>
              </a:lnSpc>
              <a:spcBef>
                <a:spcPts val="0"/>
              </a:spcBef>
              <a:spcAft>
                <a:spcPts val="0"/>
              </a:spcAft>
              <a:buSzPts val="1800"/>
              <a:buChar char="•"/>
            </a:pPr>
            <a:r>
              <a:rPr lang="en-US" b="1" dirty="0"/>
              <a:t>Permission is given when using the appropriate password for specific license.</a:t>
            </a:r>
            <a:endParaRPr b="1" dirty="0"/>
          </a:p>
          <a:p>
            <a:pPr marL="228600" lvl="0" indent="-165100" algn="l" rtl="0">
              <a:lnSpc>
                <a:spcPct val="150000"/>
              </a:lnSpc>
              <a:spcBef>
                <a:spcPts val="0"/>
              </a:spcBef>
              <a:spcAft>
                <a:spcPts val="0"/>
              </a:spcAft>
              <a:buSzPts val="1800"/>
              <a:buChar char="•"/>
            </a:pPr>
            <a:r>
              <a:rPr lang="en-US" b="1" dirty="0"/>
              <a:t>When developer deploy and run the product frequently on his machine, we don’t want that he will spend a lot of time on authentication.</a:t>
            </a:r>
            <a:endParaRPr b="1"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4"/>
          <p:cNvSpPr txBox="1">
            <a:spLocks noGrp="1"/>
          </p:cNvSpPr>
          <p:nvPr>
            <p:ph type="title"/>
          </p:nvPr>
        </p:nvSpPr>
        <p:spPr>
          <a:xfrm>
            <a:off x="400594" y="8645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b="1">
                <a:latin typeface="Calibri"/>
                <a:ea typeface="Calibri"/>
                <a:cs typeface="Calibri"/>
                <a:sym typeface="Calibri"/>
              </a:rPr>
              <a:t>Authorization Aspect:</a:t>
            </a:r>
            <a:endParaRPr/>
          </a:p>
        </p:txBody>
      </p:sp>
      <p:sp>
        <p:nvSpPr>
          <p:cNvPr id="229" name="Google Shape;229;p34"/>
          <p:cNvSpPr txBox="1">
            <a:spLocks noGrp="1"/>
          </p:cNvSpPr>
          <p:nvPr>
            <p:ph type="body" idx="1"/>
          </p:nvPr>
        </p:nvSpPr>
        <p:spPr>
          <a:xfrm>
            <a:off x="400594" y="1201783"/>
            <a:ext cx="11495315" cy="5468983"/>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2800"/>
              <a:buNone/>
            </a:pPr>
            <a:r>
              <a:rPr lang="en-US" b="1" dirty="0"/>
              <a:t>Password authorization mechanism – only authorized users can play the game.</a:t>
            </a:r>
            <a:r>
              <a:rPr lang="en-US" dirty="0"/>
              <a:t> </a:t>
            </a:r>
            <a:r>
              <a:rPr lang="en-US" b="1" dirty="0"/>
              <a:t>Enforced using user/password login using</a:t>
            </a:r>
            <a:r>
              <a:rPr lang="en-US" b="1" dirty="0">
                <a:solidFill>
                  <a:srgbClr val="000000"/>
                </a:solidFill>
              </a:rPr>
              <a:t> </a:t>
            </a:r>
            <a:r>
              <a:rPr lang="en-US" b="1" dirty="0" err="1">
                <a:solidFill>
                  <a:srgbClr val="000000"/>
                </a:solidFill>
              </a:rPr>
              <a:t>JPasswordField</a:t>
            </a:r>
            <a:r>
              <a:rPr lang="en-US" b="1" dirty="0">
                <a:solidFill>
                  <a:srgbClr val="000000"/>
                </a:solidFill>
              </a:rPr>
              <a:t>.</a:t>
            </a:r>
            <a:endParaRPr dirty="0">
              <a:solidFill>
                <a:srgbClr val="000000"/>
              </a:solidFill>
            </a:endParaRPr>
          </a:p>
          <a:p>
            <a:pPr marL="228600" lvl="0" indent="-228600" algn="l" rtl="0">
              <a:lnSpc>
                <a:spcPct val="150000"/>
              </a:lnSpc>
              <a:spcBef>
                <a:spcPts val="1000"/>
              </a:spcBef>
              <a:spcAft>
                <a:spcPts val="0"/>
              </a:spcAft>
              <a:buClr>
                <a:srgbClr val="000000"/>
              </a:buClr>
              <a:buSzPts val="2800"/>
              <a:buChar char="•"/>
            </a:pPr>
            <a:r>
              <a:rPr lang="en-US" b="1" dirty="0">
                <a:solidFill>
                  <a:srgbClr val="FF0000"/>
                </a:solidFill>
              </a:rPr>
              <a:t>Concern:</a:t>
            </a:r>
            <a:r>
              <a:rPr lang="en-US" b="1" dirty="0">
                <a:solidFill>
                  <a:srgbClr val="000000"/>
                </a:solidFill>
              </a:rPr>
              <a:t> give a permission to play the game only for legal users .</a:t>
            </a:r>
            <a:endParaRPr dirty="0">
              <a:solidFill>
                <a:srgbClr val="000000"/>
              </a:solidFill>
            </a:endParaRPr>
          </a:p>
          <a:p>
            <a:pPr marL="228600" lvl="0" indent="-228600" algn="l" rtl="0">
              <a:lnSpc>
                <a:spcPct val="150000"/>
              </a:lnSpc>
              <a:spcBef>
                <a:spcPts val="1000"/>
              </a:spcBef>
              <a:spcAft>
                <a:spcPts val="0"/>
              </a:spcAft>
              <a:buClr>
                <a:srgbClr val="000000"/>
              </a:buClr>
              <a:buSzPts val="2800"/>
              <a:buChar char="•"/>
            </a:pPr>
            <a:r>
              <a:rPr lang="en-US" b="1" dirty="0">
                <a:solidFill>
                  <a:srgbClr val="FF0000"/>
                </a:solidFill>
              </a:rPr>
              <a:t>Pointcut:</a:t>
            </a:r>
            <a:r>
              <a:rPr lang="en-US" b="1" dirty="0">
                <a:solidFill>
                  <a:srgbClr val="000000"/>
                </a:solidFill>
              </a:rPr>
              <a:t> before the method that runs the game.</a:t>
            </a:r>
            <a:endParaRPr b="1" dirty="0">
              <a:solidFill>
                <a:srgbClr val="000000"/>
              </a:solidFill>
            </a:endParaRPr>
          </a:p>
          <a:p>
            <a:pPr marL="228600" lvl="0" indent="-228600" algn="l" rtl="0">
              <a:lnSpc>
                <a:spcPct val="150000"/>
              </a:lnSpc>
              <a:spcBef>
                <a:spcPts val="1000"/>
              </a:spcBef>
              <a:spcAft>
                <a:spcPts val="0"/>
              </a:spcAft>
              <a:buClr>
                <a:srgbClr val="000000"/>
              </a:buClr>
              <a:buSzPts val="2800"/>
              <a:buChar char="•"/>
            </a:pPr>
            <a:r>
              <a:rPr lang="en-US" b="1" dirty="0">
                <a:solidFill>
                  <a:srgbClr val="FF0000"/>
                </a:solidFill>
              </a:rPr>
              <a:t>Advice:</a:t>
            </a:r>
            <a:r>
              <a:rPr lang="en-US" b="1" dirty="0">
                <a:solidFill>
                  <a:srgbClr val="000000"/>
                </a:solidFill>
              </a:rPr>
              <a:t> display a dialog box that require typing a legal password before start playing the game.</a:t>
            </a:r>
            <a:endParaRPr dirty="0">
              <a:solidFill>
                <a:srgbClr val="000000"/>
              </a:solidFill>
            </a:endParaRPr>
          </a:p>
          <a:p>
            <a:pPr marL="228600" lvl="0" indent="-50800" algn="l" rtl="0">
              <a:lnSpc>
                <a:spcPct val="150000"/>
              </a:lnSpc>
              <a:spcBef>
                <a:spcPts val="1000"/>
              </a:spcBef>
              <a:spcAft>
                <a:spcPts val="0"/>
              </a:spcAft>
              <a:buClr>
                <a:schemeClr val="dk1"/>
              </a:buClr>
              <a:buSzPts val="2800"/>
              <a:buNone/>
            </a:pPr>
            <a:endParaRPr b="1"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pic>
        <p:nvPicPr>
          <p:cNvPr id="234" name="Google Shape;234;p35"/>
          <p:cNvPicPr preferRelativeResize="0"/>
          <p:nvPr/>
        </p:nvPicPr>
        <p:blipFill>
          <a:blip r:embed="rId3">
            <a:alphaModFix/>
          </a:blip>
          <a:stretch>
            <a:fillRect/>
          </a:stretch>
        </p:blipFill>
        <p:spPr>
          <a:xfrm>
            <a:off x="1305000" y="400050"/>
            <a:ext cx="8458200" cy="60579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7BE0706-1D4A-4F72-9FA3-4A470916EE36}"/>
              </a:ext>
            </a:extLst>
          </p:cNvPr>
          <p:cNvPicPr>
            <a:picLocks noChangeAspect="1"/>
          </p:cNvPicPr>
          <p:nvPr/>
        </p:nvPicPr>
        <p:blipFill>
          <a:blip r:embed="rId2"/>
          <a:stretch>
            <a:fillRect/>
          </a:stretch>
        </p:blipFill>
        <p:spPr>
          <a:xfrm>
            <a:off x="1704975" y="2090737"/>
            <a:ext cx="8782050" cy="2676525"/>
          </a:xfrm>
          <a:prstGeom prst="rect">
            <a:avLst/>
          </a:prstGeom>
        </p:spPr>
      </p:pic>
    </p:spTree>
    <p:extLst>
      <p:ext uri="{BB962C8B-B14F-4D97-AF65-F5344CB8AC3E}">
        <p14:creationId xmlns:p14="http://schemas.microsoft.com/office/powerpoint/2010/main" val="3756757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400594" y="8645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b="1">
                <a:latin typeface="Calibri"/>
                <a:ea typeface="Calibri"/>
                <a:cs typeface="Calibri"/>
                <a:sym typeface="Calibri"/>
              </a:rPr>
              <a:t>Base class: SpaceWars</a:t>
            </a:r>
            <a:endParaRPr b="1">
              <a:latin typeface="Calibri"/>
              <a:ea typeface="Calibri"/>
              <a:cs typeface="Calibri"/>
              <a:sym typeface="Calibri"/>
            </a:endParaRPr>
          </a:p>
        </p:txBody>
      </p:sp>
      <p:sp>
        <p:nvSpPr>
          <p:cNvPr id="98" name="Google Shape;98;p15"/>
          <p:cNvSpPr txBox="1">
            <a:spLocks noGrp="1"/>
          </p:cNvSpPr>
          <p:nvPr>
            <p:ph type="body" idx="1"/>
          </p:nvPr>
        </p:nvSpPr>
        <p:spPr>
          <a:xfrm>
            <a:off x="400594" y="1201783"/>
            <a:ext cx="11495315" cy="5468983"/>
          </a:xfrm>
          <a:prstGeom prst="rect">
            <a:avLst/>
          </a:prstGeom>
          <a:noFill/>
          <a:ln>
            <a:noFill/>
          </a:ln>
        </p:spPr>
        <p:txBody>
          <a:bodyPr spcFirstLastPara="1" wrap="square" lIns="91425" tIns="45700" rIns="91425" bIns="45700" anchor="t" anchorCtr="0">
            <a:noAutofit/>
          </a:bodyPr>
          <a:lstStyle/>
          <a:p>
            <a:pPr marL="228600" lvl="0" indent="-228600" algn="l" rtl="0">
              <a:lnSpc>
                <a:spcPct val="150000"/>
              </a:lnSpc>
              <a:spcBef>
                <a:spcPts val="0"/>
              </a:spcBef>
              <a:spcAft>
                <a:spcPts val="0"/>
              </a:spcAft>
              <a:buClr>
                <a:schemeClr val="dk1"/>
              </a:buClr>
              <a:buSzPts val="2800"/>
              <a:buChar char="•"/>
            </a:pPr>
            <a:r>
              <a:rPr lang="en-US" b="1" i="1"/>
              <a:t>Space Wars</a:t>
            </a:r>
            <a:r>
              <a:rPr lang="en-US"/>
              <a:t> </a:t>
            </a:r>
            <a:r>
              <a:rPr lang="en-US" b="1" i="1"/>
              <a:t>is a 1977 vector graphics arcade game based on the 1962PDP-1 program Spacewar!. </a:t>
            </a:r>
            <a:endParaRPr/>
          </a:p>
          <a:p>
            <a:pPr marL="228600" lvl="0" indent="-228600" algn="l" rtl="0">
              <a:lnSpc>
                <a:spcPct val="150000"/>
              </a:lnSpc>
              <a:spcBef>
                <a:spcPts val="1000"/>
              </a:spcBef>
              <a:spcAft>
                <a:spcPts val="0"/>
              </a:spcAft>
              <a:buClr>
                <a:schemeClr val="dk1"/>
              </a:buClr>
              <a:buSzPts val="2800"/>
              <a:buChar char="•"/>
            </a:pPr>
            <a:r>
              <a:rPr lang="en-US" b="1"/>
              <a:t>We will use the version written by us in OOP course.</a:t>
            </a:r>
            <a:endParaRPr/>
          </a:p>
          <a:p>
            <a:pPr marL="228600" lvl="0" indent="-50800" algn="l" rtl="0">
              <a:lnSpc>
                <a:spcPct val="150000"/>
              </a:lnSpc>
              <a:spcBef>
                <a:spcPts val="1000"/>
              </a:spcBef>
              <a:spcAft>
                <a:spcPts val="0"/>
              </a:spcAft>
              <a:buClr>
                <a:schemeClr val="dk1"/>
              </a:buClr>
              <a:buSzPts val="2800"/>
              <a:buNone/>
            </a:pPr>
            <a:endParaRPr b="1"/>
          </a:p>
        </p:txBody>
      </p:sp>
      <p:pic>
        <p:nvPicPr>
          <p:cNvPr id="99" name="Google Shape;99;p15"/>
          <p:cNvPicPr preferRelativeResize="0"/>
          <p:nvPr/>
        </p:nvPicPr>
        <p:blipFill rotWithShape="1">
          <a:blip r:embed="rId3">
            <a:alphaModFix/>
          </a:blip>
          <a:srcRect/>
          <a:stretch/>
        </p:blipFill>
        <p:spPr>
          <a:xfrm>
            <a:off x="7590408" y="3384602"/>
            <a:ext cx="3223537" cy="3122730"/>
          </a:xfrm>
          <a:prstGeom prst="rect">
            <a:avLst/>
          </a:prstGeom>
          <a:noFill/>
          <a:ln>
            <a:noFill/>
          </a:ln>
        </p:spPr>
      </p:pic>
      <p:pic>
        <p:nvPicPr>
          <p:cNvPr id="100" name="Google Shape;100;p15" descr="Image result for SpaceWars"/>
          <p:cNvPicPr preferRelativeResize="0"/>
          <p:nvPr/>
        </p:nvPicPr>
        <p:blipFill rotWithShape="1">
          <a:blip r:embed="rId4">
            <a:alphaModFix/>
          </a:blip>
          <a:srcRect/>
          <a:stretch/>
        </p:blipFill>
        <p:spPr>
          <a:xfrm>
            <a:off x="680722" y="3775046"/>
            <a:ext cx="4500248" cy="2200121"/>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6"/>
          <p:cNvSpPr txBox="1">
            <a:spLocks noGrp="1"/>
          </p:cNvSpPr>
          <p:nvPr>
            <p:ph type="title"/>
          </p:nvPr>
        </p:nvSpPr>
        <p:spPr>
          <a:xfrm>
            <a:off x="569275"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b="1"/>
              <a:t>Extension of the UI/UX (Patch)</a:t>
            </a:r>
            <a:endParaRPr b="1"/>
          </a:p>
        </p:txBody>
      </p:sp>
      <p:sp>
        <p:nvSpPr>
          <p:cNvPr id="240" name="Google Shape;240;p36"/>
          <p:cNvSpPr txBox="1">
            <a:spLocks noGrp="1"/>
          </p:cNvSpPr>
          <p:nvPr>
            <p:ph type="body" idx="1"/>
          </p:nvPr>
        </p:nvSpPr>
        <p:spPr>
          <a:xfrm>
            <a:off x="292963" y="1411550"/>
            <a:ext cx="10791912" cy="4962617"/>
          </a:xfrm>
          <a:prstGeom prst="rect">
            <a:avLst/>
          </a:prstGeom>
        </p:spPr>
        <p:txBody>
          <a:bodyPr spcFirstLastPara="1" wrap="square" lIns="91425" tIns="45700" rIns="91425" bIns="45700" anchor="t" anchorCtr="0">
            <a:noAutofit/>
          </a:bodyPr>
          <a:lstStyle/>
          <a:p>
            <a:pPr marL="228600" lvl="0" indent="-228600" algn="l" rtl="0">
              <a:lnSpc>
                <a:spcPct val="150000"/>
              </a:lnSpc>
              <a:spcBef>
                <a:spcPts val="0"/>
              </a:spcBef>
              <a:spcAft>
                <a:spcPts val="0"/>
              </a:spcAft>
              <a:buSzPts val="2800"/>
              <a:buChar char="•"/>
            </a:pPr>
            <a:r>
              <a:rPr lang="en-US" b="1" dirty="0"/>
              <a:t>There are some situations that a commercial company will want to </a:t>
            </a:r>
            <a:r>
              <a:rPr lang="en-US" b="1" dirty="0">
                <a:solidFill>
                  <a:srgbClr val="FF0000"/>
                </a:solidFill>
              </a:rPr>
              <a:t>extend its product after releasing</a:t>
            </a:r>
            <a:r>
              <a:rPr lang="en-US" b="1" dirty="0"/>
              <a:t>.</a:t>
            </a:r>
            <a:endParaRPr b="1" dirty="0"/>
          </a:p>
          <a:p>
            <a:pPr marL="228600" lvl="0" indent="-165100" algn="l" rtl="0">
              <a:lnSpc>
                <a:spcPct val="150000"/>
              </a:lnSpc>
              <a:spcBef>
                <a:spcPts val="0"/>
              </a:spcBef>
              <a:spcAft>
                <a:spcPts val="0"/>
              </a:spcAft>
              <a:buSzPts val="1800"/>
              <a:buChar char="•"/>
            </a:pPr>
            <a:r>
              <a:rPr lang="en-US" b="1" dirty="0"/>
              <a:t>The reason could be earn more money, </a:t>
            </a:r>
            <a:r>
              <a:rPr lang="en-US" b="1" dirty="0">
                <a:solidFill>
                  <a:srgbClr val="FF0000"/>
                </a:solidFill>
              </a:rPr>
              <a:t>customer requests </a:t>
            </a:r>
            <a:r>
              <a:rPr lang="en-US" b="1" dirty="0"/>
              <a:t>,etc.</a:t>
            </a:r>
            <a:endParaRPr b="1" dirty="0"/>
          </a:p>
          <a:p>
            <a:pPr marL="228600" lvl="0" indent="-165100" algn="l" rtl="0">
              <a:lnSpc>
                <a:spcPct val="150000"/>
              </a:lnSpc>
              <a:spcBef>
                <a:spcPts val="0"/>
              </a:spcBef>
              <a:spcAft>
                <a:spcPts val="0"/>
              </a:spcAft>
              <a:buSzPts val="1800"/>
              <a:buChar char="•"/>
            </a:pPr>
            <a:r>
              <a:rPr lang="en-US" b="1" dirty="0"/>
              <a:t>In many computer games there are some extensions for the UI/UX.</a:t>
            </a:r>
          </a:p>
          <a:p>
            <a:pPr marL="228600" lvl="0" indent="-165100" algn="l" rtl="0">
              <a:lnSpc>
                <a:spcPct val="150000"/>
              </a:lnSpc>
              <a:spcBef>
                <a:spcPts val="0"/>
              </a:spcBef>
              <a:spcAft>
                <a:spcPts val="0"/>
              </a:spcAft>
              <a:buSzPts val="1800"/>
              <a:buChar char="•"/>
            </a:pPr>
            <a:r>
              <a:rPr lang="en-US" b="1" dirty="0"/>
              <a:t>Because it is an extension, the company </a:t>
            </a:r>
            <a:r>
              <a:rPr lang="en-US" b="1" dirty="0">
                <a:solidFill>
                  <a:srgbClr val="FF0000"/>
                </a:solidFill>
              </a:rPr>
              <a:t>doesn’t want to affect </a:t>
            </a:r>
            <a:r>
              <a:rPr lang="en-US" b="1" dirty="0"/>
              <a:t>the original product and its functionality and would like not to change the codebase but </a:t>
            </a:r>
            <a:r>
              <a:rPr lang="en-US" b="1" dirty="0">
                <a:solidFill>
                  <a:srgbClr val="FF0000"/>
                </a:solidFill>
              </a:rPr>
              <a:t>extend it </a:t>
            </a:r>
            <a:r>
              <a:rPr lang="en-US" b="1" dirty="0"/>
              <a:t>in someway. </a:t>
            </a:r>
            <a:endParaRPr b="1"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7"/>
          <p:cNvSpPr txBox="1">
            <a:spLocks noGrp="1"/>
          </p:cNvSpPr>
          <p:nvPr>
            <p:ph type="title"/>
          </p:nvPr>
        </p:nvSpPr>
        <p:spPr>
          <a:xfrm>
            <a:off x="400594" y="8645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b="1">
                <a:latin typeface="Calibri"/>
                <a:ea typeface="Calibri"/>
                <a:cs typeface="Calibri"/>
                <a:sym typeface="Calibri"/>
              </a:rPr>
              <a:t>UI Aspect:</a:t>
            </a:r>
            <a:endParaRPr/>
          </a:p>
        </p:txBody>
      </p:sp>
      <p:pic>
        <p:nvPicPr>
          <p:cNvPr id="246" name="Google Shape;246;p37"/>
          <p:cNvPicPr preferRelativeResize="0"/>
          <p:nvPr/>
        </p:nvPicPr>
        <p:blipFill>
          <a:blip r:embed="rId3">
            <a:alphaModFix/>
          </a:blip>
          <a:stretch>
            <a:fillRect/>
          </a:stretch>
        </p:blipFill>
        <p:spPr>
          <a:xfrm rot="1772463">
            <a:off x="7867487" y="1647387"/>
            <a:ext cx="2143125" cy="2143125"/>
          </a:xfrm>
          <a:prstGeom prst="rect">
            <a:avLst/>
          </a:prstGeom>
          <a:noFill/>
          <a:ln>
            <a:noFill/>
          </a:ln>
        </p:spPr>
      </p:pic>
      <p:sp>
        <p:nvSpPr>
          <p:cNvPr id="247" name="Google Shape;247;p37"/>
          <p:cNvSpPr txBox="1">
            <a:spLocks noGrp="1"/>
          </p:cNvSpPr>
          <p:nvPr>
            <p:ph type="body" idx="1"/>
          </p:nvPr>
        </p:nvSpPr>
        <p:spPr>
          <a:xfrm>
            <a:off x="400594" y="1038133"/>
            <a:ext cx="11495400" cy="5469000"/>
          </a:xfrm>
          <a:prstGeom prst="rect">
            <a:avLst/>
          </a:prstGeom>
          <a:noFill/>
          <a:ln>
            <a:noFill/>
          </a:ln>
        </p:spPr>
        <p:txBody>
          <a:bodyPr spcFirstLastPara="1" wrap="square" lIns="91425" tIns="45700" rIns="91425" bIns="45700" anchor="t" anchorCtr="0">
            <a:noAutofit/>
          </a:bodyPr>
          <a:lstStyle/>
          <a:p>
            <a:pPr marL="228600" lvl="0" indent="-228600" algn="l" rtl="0">
              <a:lnSpc>
                <a:spcPct val="150000"/>
              </a:lnSpc>
              <a:spcBef>
                <a:spcPts val="0"/>
              </a:spcBef>
              <a:spcAft>
                <a:spcPts val="0"/>
              </a:spcAft>
              <a:buClr>
                <a:schemeClr val="dk1"/>
              </a:buClr>
              <a:buSzPts val="2800"/>
              <a:buChar char="•"/>
            </a:pPr>
            <a:r>
              <a:rPr lang="en-US" b="1" dirty="0"/>
              <a:t>Update UI with informative message when fields/values are changed:</a:t>
            </a:r>
            <a:endParaRPr dirty="0"/>
          </a:p>
          <a:p>
            <a:pPr marL="685800" lvl="1" indent="-228600" algn="l" rtl="0">
              <a:lnSpc>
                <a:spcPct val="150000"/>
              </a:lnSpc>
              <a:spcBef>
                <a:spcPts val="500"/>
              </a:spcBef>
              <a:spcAft>
                <a:spcPts val="0"/>
              </a:spcAft>
              <a:buClr>
                <a:schemeClr val="dk1"/>
              </a:buClr>
              <a:buSzPts val="2400"/>
              <a:buChar char="•"/>
            </a:pPr>
            <a:r>
              <a:rPr lang="en-US" b="1" dirty="0"/>
              <a:t>Teleport executed by </a:t>
            </a:r>
            <a:r>
              <a:rPr lang="en-US" b="1" dirty="0" err="1"/>
              <a:t>SpaceShip</a:t>
            </a:r>
            <a:r>
              <a:rPr lang="en-US" b="1" dirty="0"/>
              <a:t>.</a:t>
            </a:r>
            <a:endParaRPr dirty="0"/>
          </a:p>
          <a:p>
            <a:pPr marL="685800" lvl="1" indent="-228600" algn="l" rtl="0">
              <a:lnSpc>
                <a:spcPct val="150000"/>
              </a:lnSpc>
              <a:spcBef>
                <a:spcPts val="500"/>
              </a:spcBef>
              <a:spcAft>
                <a:spcPts val="0"/>
              </a:spcAft>
              <a:buClr>
                <a:schemeClr val="dk1"/>
              </a:buClr>
              <a:buSzPts val="2400"/>
              <a:buChar char="•"/>
            </a:pPr>
            <a:r>
              <a:rPr lang="en-US" b="1" dirty="0" err="1"/>
              <a:t>SpaceShip</a:t>
            </a:r>
            <a:r>
              <a:rPr lang="en-US" b="1" dirty="0"/>
              <a:t> died.</a:t>
            </a:r>
            <a:endParaRPr dirty="0"/>
          </a:p>
          <a:p>
            <a:pPr marL="228600" lvl="0" indent="-228600" algn="l" rtl="0">
              <a:lnSpc>
                <a:spcPct val="150000"/>
              </a:lnSpc>
              <a:spcBef>
                <a:spcPts val="1000"/>
              </a:spcBef>
              <a:spcAft>
                <a:spcPts val="0"/>
              </a:spcAft>
              <a:buClr>
                <a:srgbClr val="FF0000"/>
              </a:buClr>
              <a:buSzPts val="2800"/>
              <a:buChar char="•"/>
            </a:pPr>
            <a:r>
              <a:rPr lang="en-US" b="1" dirty="0">
                <a:solidFill>
                  <a:srgbClr val="FF0000"/>
                </a:solidFill>
              </a:rPr>
              <a:t>Concern:</a:t>
            </a:r>
            <a:r>
              <a:rPr lang="en-US" b="1" dirty="0">
                <a:solidFill>
                  <a:srgbClr val="000000"/>
                </a:solidFill>
              </a:rPr>
              <a:t> provide an upgraded gaming experience.</a:t>
            </a:r>
            <a:endParaRPr dirty="0">
              <a:solidFill>
                <a:srgbClr val="000000"/>
              </a:solidFill>
            </a:endParaRPr>
          </a:p>
          <a:p>
            <a:pPr marL="228600" lvl="0" indent="-228600" algn="l" rtl="0">
              <a:lnSpc>
                <a:spcPct val="150000"/>
              </a:lnSpc>
              <a:spcBef>
                <a:spcPts val="1000"/>
              </a:spcBef>
              <a:spcAft>
                <a:spcPts val="0"/>
              </a:spcAft>
              <a:buClr>
                <a:srgbClr val="FF0000"/>
              </a:buClr>
              <a:buSzPts val="2800"/>
              <a:buChar char="•"/>
            </a:pPr>
            <a:r>
              <a:rPr lang="en-US" b="1" dirty="0">
                <a:solidFill>
                  <a:srgbClr val="FF0000"/>
                </a:solidFill>
              </a:rPr>
              <a:t>Pointcut: </a:t>
            </a:r>
            <a:r>
              <a:rPr lang="en-US" b="1" dirty="0">
                <a:solidFill>
                  <a:srgbClr val="000000"/>
                </a:solidFill>
              </a:rPr>
              <a:t>the data is collected when teleport/</a:t>
            </a:r>
            <a:r>
              <a:rPr lang="en-US" b="1" dirty="0" err="1">
                <a:solidFill>
                  <a:srgbClr val="000000"/>
                </a:solidFill>
              </a:rPr>
              <a:t>isDead</a:t>
            </a:r>
            <a:r>
              <a:rPr lang="en-US" b="1" dirty="0">
                <a:solidFill>
                  <a:srgbClr val="000000"/>
                </a:solidFill>
              </a:rPr>
              <a:t> methods are executed, and the animations are created before they are displayed</a:t>
            </a:r>
            <a:endParaRPr dirty="0">
              <a:solidFill>
                <a:srgbClr val="000000"/>
              </a:solidFill>
            </a:endParaRPr>
          </a:p>
          <a:p>
            <a:pPr marL="228600" lvl="0" indent="-228600" algn="l" rtl="0">
              <a:lnSpc>
                <a:spcPct val="150000"/>
              </a:lnSpc>
              <a:spcBef>
                <a:spcPts val="1000"/>
              </a:spcBef>
              <a:spcAft>
                <a:spcPts val="0"/>
              </a:spcAft>
              <a:buClr>
                <a:srgbClr val="FF0000"/>
              </a:buClr>
              <a:buSzPts val="2800"/>
              <a:buChar char="•"/>
            </a:pPr>
            <a:r>
              <a:rPr lang="en-US" b="1" dirty="0">
                <a:solidFill>
                  <a:srgbClr val="FF0000"/>
                </a:solidFill>
              </a:rPr>
              <a:t>Advice:</a:t>
            </a:r>
            <a:r>
              <a:rPr lang="en-US" b="1" dirty="0">
                <a:solidFill>
                  <a:srgbClr val="000000"/>
                </a:solidFill>
              </a:rPr>
              <a:t> display a “Bang” animation when a spaceship is dead and a “Teleport” animation when a spaceship teleport itself.</a:t>
            </a:r>
            <a:r>
              <a:rPr lang="en-US" b="1" dirty="0">
                <a:solidFill>
                  <a:srgbClr val="FF0000"/>
                </a:solidFill>
              </a:rPr>
              <a:t> </a:t>
            </a:r>
            <a:endParaRPr dirty="0"/>
          </a:p>
          <a:p>
            <a:pPr marL="228600" lvl="0" indent="-50800" algn="l" rtl="0">
              <a:lnSpc>
                <a:spcPct val="150000"/>
              </a:lnSpc>
              <a:spcBef>
                <a:spcPts val="1000"/>
              </a:spcBef>
              <a:spcAft>
                <a:spcPts val="0"/>
              </a:spcAft>
              <a:buClr>
                <a:schemeClr val="dk1"/>
              </a:buClr>
              <a:buSzPts val="2800"/>
              <a:buNone/>
            </a:pPr>
            <a:endParaRPr b="1" dirty="0"/>
          </a:p>
        </p:txBody>
      </p:sp>
      <p:pic>
        <p:nvPicPr>
          <p:cNvPr id="248" name="Google Shape;248;p37"/>
          <p:cNvPicPr preferRelativeResize="0"/>
          <p:nvPr/>
        </p:nvPicPr>
        <p:blipFill>
          <a:blip r:embed="rId4">
            <a:alphaModFix/>
          </a:blip>
          <a:stretch>
            <a:fillRect/>
          </a:stretch>
        </p:blipFill>
        <p:spPr>
          <a:xfrm>
            <a:off x="10274451" y="2613263"/>
            <a:ext cx="1325575" cy="13255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pic>
        <p:nvPicPr>
          <p:cNvPr id="253" name="Google Shape;253;p38"/>
          <p:cNvPicPr preferRelativeResize="0"/>
          <p:nvPr/>
        </p:nvPicPr>
        <p:blipFill>
          <a:blip r:embed="rId3">
            <a:alphaModFix/>
          </a:blip>
          <a:stretch>
            <a:fillRect/>
          </a:stretch>
        </p:blipFill>
        <p:spPr>
          <a:xfrm>
            <a:off x="2757488" y="613450"/>
            <a:ext cx="6677025" cy="53911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pic>
        <p:nvPicPr>
          <p:cNvPr id="258" name="Google Shape;258;p39"/>
          <p:cNvPicPr preferRelativeResize="0"/>
          <p:nvPr/>
        </p:nvPicPr>
        <p:blipFill>
          <a:blip r:embed="rId3">
            <a:alphaModFix/>
          </a:blip>
          <a:stretch>
            <a:fillRect/>
          </a:stretch>
        </p:blipFill>
        <p:spPr>
          <a:xfrm>
            <a:off x="2088475" y="122338"/>
            <a:ext cx="8015050" cy="6613324"/>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927DA37-178D-4330-AAEE-6550B554F443}"/>
              </a:ext>
            </a:extLst>
          </p:cNvPr>
          <p:cNvPicPr>
            <a:picLocks noChangeAspect="1"/>
          </p:cNvPicPr>
          <p:nvPr/>
        </p:nvPicPr>
        <p:blipFill>
          <a:blip r:embed="rId2"/>
          <a:stretch>
            <a:fillRect/>
          </a:stretch>
        </p:blipFill>
        <p:spPr>
          <a:xfrm>
            <a:off x="521278" y="719091"/>
            <a:ext cx="4867423" cy="5246703"/>
          </a:xfrm>
          <a:prstGeom prst="rect">
            <a:avLst/>
          </a:prstGeom>
        </p:spPr>
      </p:pic>
      <p:pic>
        <p:nvPicPr>
          <p:cNvPr id="5" name="Picture 4">
            <a:extLst>
              <a:ext uri="{FF2B5EF4-FFF2-40B4-BE49-F238E27FC236}">
                <a16:creationId xmlns:a16="http://schemas.microsoft.com/office/drawing/2014/main" id="{34F75209-2611-4538-B812-A277F3B9CA26}"/>
              </a:ext>
            </a:extLst>
          </p:cNvPr>
          <p:cNvPicPr>
            <a:picLocks noChangeAspect="1"/>
          </p:cNvPicPr>
          <p:nvPr/>
        </p:nvPicPr>
        <p:blipFill>
          <a:blip r:embed="rId2"/>
          <a:stretch>
            <a:fillRect/>
          </a:stretch>
        </p:blipFill>
        <p:spPr>
          <a:xfrm>
            <a:off x="6595084" y="719091"/>
            <a:ext cx="4867423" cy="5246703"/>
          </a:xfrm>
          <a:prstGeom prst="rect">
            <a:avLst/>
          </a:prstGeom>
        </p:spPr>
      </p:pic>
      <p:pic>
        <p:nvPicPr>
          <p:cNvPr id="6" name="Picture 5">
            <a:extLst>
              <a:ext uri="{FF2B5EF4-FFF2-40B4-BE49-F238E27FC236}">
                <a16:creationId xmlns:a16="http://schemas.microsoft.com/office/drawing/2014/main" id="{06D3A5CD-F4EC-4A3E-B599-CA7C530104A9}"/>
              </a:ext>
            </a:extLst>
          </p:cNvPr>
          <p:cNvPicPr>
            <a:picLocks noChangeAspect="1"/>
          </p:cNvPicPr>
          <p:nvPr/>
        </p:nvPicPr>
        <p:blipFill rotWithShape="1">
          <a:blip r:embed="rId3"/>
          <a:srcRect t="16158"/>
          <a:stretch/>
        </p:blipFill>
        <p:spPr>
          <a:xfrm rot="1828866">
            <a:off x="8586658" y="2849733"/>
            <a:ext cx="992348" cy="941032"/>
          </a:xfrm>
          <a:prstGeom prst="rect">
            <a:avLst/>
          </a:prstGeom>
          <a:ln>
            <a:noFill/>
          </a:ln>
          <a:effectLst>
            <a:softEdge rad="112500"/>
          </a:effectLst>
        </p:spPr>
      </p:pic>
    </p:spTree>
    <p:extLst>
      <p:ext uri="{BB962C8B-B14F-4D97-AF65-F5344CB8AC3E}">
        <p14:creationId xmlns:p14="http://schemas.microsoft.com/office/powerpoint/2010/main" val="31255351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0"/>
          <p:cNvSpPr txBox="1">
            <a:spLocks noGrp="1"/>
          </p:cNvSpPr>
          <p:nvPr>
            <p:ph type="title"/>
          </p:nvPr>
        </p:nvSpPr>
        <p:spPr>
          <a:xfrm>
            <a:off x="400594" y="8645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b="1" dirty="0">
                <a:latin typeface="Calibri"/>
                <a:ea typeface="Calibri"/>
                <a:cs typeface="Calibri"/>
                <a:sym typeface="Calibri"/>
              </a:rPr>
              <a:t>Validator Aspect, the concern:</a:t>
            </a:r>
            <a:endParaRPr dirty="0"/>
          </a:p>
        </p:txBody>
      </p:sp>
      <p:sp>
        <p:nvSpPr>
          <p:cNvPr id="201" name="Google Shape;201;p30"/>
          <p:cNvSpPr txBox="1">
            <a:spLocks noGrp="1"/>
          </p:cNvSpPr>
          <p:nvPr>
            <p:ph type="body" idx="1"/>
          </p:nvPr>
        </p:nvSpPr>
        <p:spPr>
          <a:xfrm>
            <a:off x="100669" y="1662160"/>
            <a:ext cx="5995331" cy="2470170"/>
          </a:xfrm>
          <a:prstGeom prst="rect">
            <a:avLst/>
          </a:prstGeom>
          <a:noFill/>
          <a:ln>
            <a:noFill/>
          </a:ln>
        </p:spPr>
        <p:txBody>
          <a:bodyPr spcFirstLastPara="1" wrap="square" lIns="91425" tIns="45700" rIns="91425" bIns="45700" anchor="t" anchorCtr="0">
            <a:noAutofit/>
          </a:bodyPr>
          <a:lstStyle/>
          <a:p>
            <a:pPr marL="228600" lvl="0" indent="-228600" algn="l" rtl="0">
              <a:lnSpc>
                <a:spcPct val="150000"/>
              </a:lnSpc>
              <a:spcBef>
                <a:spcPts val="0"/>
              </a:spcBef>
              <a:spcAft>
                <a:spcPts val="0"/>
              </a:spcAft>
              <a:buClr>
                <a:srgbClr val="FF0000"/>
              </a:buClr>
              <a:buSzPts val="2590"/>
              <a:buChar char="•"/>
            </a:pPr>
            <a:r>
              <a:rPr lang="en-US" sz="2590" b="1" dirty="0">
                <a:solidFill>
                  <a:srgbClr val="FF0000"/>
                </a:solidFill>
              </a:rPr>
              <a:t>One way </a:t>
            </a:r>
            <a:r>
              <a:rPr lang="en-US" sz="2590" b="1" dirty="0">
                <a:solidFill>
                  <a:schemeClr val="tx1"/>
                </a:solidFill>
              </a:rPr>
              <a:t>– checking each time.</a:t>
            </a:r>
          </a:p>
          <a:p>
            <a:pPr marL="228600" lvl="0" indent="-228600" algn="l" rtl="0">
              <a:lnSpc>
                <a:spcPct val="150000"/>
              </a:lnSpc>
              <a:spcBef>
                <a:spcPts val="0"/>
              </a:spcBef>
              <a:spcAft>
                <a:spcPts val="0"/>
              </a:spcAft>
              <a:buClr>
                <a:srgbClr val="FF0000"/>
              </a:buClr>
              <a:buSzPts val="2590"/>
              <a:buChar char="•"/>
            </a:pPr>
            <a:r>
              <a:rPr lang="en-US" sz="2590" b="1" dirty="0">
                <a:solidFill>
                  <a:srgbClr val="FF0000"/>
                </a:solidFill>
              </a:rPr>
              <a:t>In our game </a:t>
            </a:r>
            <a:r>
              <a:rPr lang="en-US" sz="2590" b="1" dirty="0">
                <a:solidFill>
                  <a:schemeClr val="tx1"/>
                </a:solidFill>
              </a:rPr>
              <a:t>– manual code validation.</a:t>
            </a:r>
          </a:p>
          <a:p>
            <a:pPr marL="228600" lvl="0" indent="-64135" algn="l" rtl="0">
              <a:lnSpc>
                <a:spcPct val="150000"/>
              </a:lnSpc>
              <a:spcBef>
                <a:spcPts val="1000"/>
              </a:spcBef>
              <a:spcAft>
                <a:spcPts val="0"/>
              </a:spcAft>
              <a:buClr>
                <a:schemeClr val="dk1"/>
              </a:buClr>
              <a:buSzPts val="2590"/>
              <a:buNone/>
            </a:pPr>
            <a:endParaRPr lang="en-US" sz="2590" b="1" dirty="0">
              <a:solidFill>
                <a:schemeClr val="tx1"/>
              </a:solidFill>
            </a:endParaRPr>
          </a:p>
        </p:txBody>
      </p:sp>
      <p:pic>
        <p:nvPicPr>
          <p:cNvPr id="202" name="Google Shape;202;p30"/>
          <p:cNvPicPr preferRelativeResize="0"/>
          <p:nvPr/>
        </p:nvPicPr>
        <p:blipFill rotWithShape="1">
          <a:blip r:embed="rId3">
            <a:alphaModFix/>
          </a:blip>
          <a:srcRect/>
          <a:stretch/>
        </p:blipFill>
        <p:spPr>
          <a:xfrm>
            <a:off x="5912528" y="1747790"/>
            <a:ext cx="5777890" cy="2620024"/>
          </a:xfrm>
          <a:prstGeom prst="rect">
            <a:avLst/>
          </a:prstGeom>
          <a:noFill/>
          <a:ln>
            <a:noFill/>
          </a:ln>
        </p:spPr>
      </p:pic>
      <p:sp>
        <p:nvSpPr>
          <p:cNvPr id="203" name="Google Shape;203;p30"/>
          <p:cNvSpPr/>
          <p:nvPr/>
        </p:nvSpPr>
        <p:spPr>
          <a:xfrm>
            <a:off x="100669" y="1073087"/>
            <a:ext cx="7409840" cy="589072"/>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000" b="1" i="0" u="none" strike="noStrike" cap="none" dirty="0">
                <a:solidFill>
                  <a:schemeClr val="dk1"/>
                </a:solidFill>
                <a:latin typeface="Calibri"/>
                <a:ea typeface="Calibri"/>
                <a:cs typeface="Calibri"/>
                <a:sym typeface="Calibri"/>
              </a:rPr>
              <a:t>Assume we want a smart way to validate methods in our code:</a:t>
            </a:r>
            <a:endParaRPr sz="1200" dirty="0"/>
          </a:p>
        </p:txBody>
      </p:sp>
      <p:pic>
        <p:nvPicPr>
          <p:cNvPr id="2" name="Picture 1">
            <a:extLst>
              <a:ext uri="{FF2B5EF4-FFF2-40B4-BE49-F238E27FC236}">
                <a16:creationId xmlns:a16="http://schemas.microsoft.com/office/drawing/2014/main" id="{26EA5016-70B9-41EC-80CC-E73446063AA5}"/>
              </a:ext>
            </a:extLst>
          </p:cNvPr>
          <p:cNvPicPr>
            <a:picLocks noChangeAspect="1"/>
          </p:cNvPicPr>
          <p:nvPr/>
        </p:nvPicPr>
        <p:blipFill>
          <a:blip r:embed="rId4"/>
          <a:stretch>
            <a:fillRect/>
          </a:stretch>
        </p:blipFill>
        <p:spPr>
          <a:xfrm>
            <a:off x="1075740" y="3959440"/>
            <a:ext cx="4197596" cy="2704033"/>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0"/>
          <p:cNvSpPr txBox="1">
            <a:spLocks noGrp="1"/>
          </p:cNvSpPr>
          <p:nvPr>
            <p:ph type="title"/>
          </p:nvPr>
        </p:nvSpPr>
        <p:spPr>
          <a:xfrm>
            <a:off x="400594" y="8645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b="1" dirty="0">
                <a:latin typeface="Calibri"/>
                <a:ea typeface="Calibri"/>
                <a:cs typeface="Calibri"/>
                <a:sym typeface="Calibri"/>
              </a:rPr>
              <a:t>Validator Aspect, the concern:</a:t>
            </a:r>
            <a:endParaRPr dirty="0"/>
          </a:p>
        </p:txBody>
      </p:sp>
      <p:sp>
        <p:nvSpPr>
          <p:cNvPr id="201" name="Google Shape;201;p30"/>
          <p:cNvSpPr txBox="1">
            <a:spLocks noGrp="1"/>
          </p:cNvSpPr>
          <p:nvPr>
            <p:ph type="body" idx="1"/>
          </p:nvPr>
        </p:nvSpPr>
        <p:spPr>
          <a:xfrm>
            <a:off x="100669" y="1305017"/>
            <a:ext cx="6724548" cy="5188062"/>
          </a:xfrm>
          <a:prstGeom prst="rect">
            <a:avLst/>
          </a:prstGeom>
          <a:noFill/>
          <a:ln>
            <a:noFill/>
          </a:ln>
        </p:spPr>
        <p:txBody>
          <a:bodyPr spcFirstLastPara="1" wrap="square" lIns="91425" tIns="45700" rIns="91425" bIns="45700" anchor="t" anchorCtr="0">
            <a:noAutofit/>
          </a:bodyPr>
          <a:lstStyle/>
          <a:p>
            <a:pPr marL="228600" lvl="0" indent="-228600" algn="l" rtl="0">
              <a:lnSpc>
                <a:spcPct val="150000"/>
              </a:lnSpc>
              <a:spcBef>
                <a:spcPts val="1000"/>
              </a:spcBef>
              <a:spcAft>
                <a:spcPts val="0"/>
              </a:spcAft>
              <a:buClr>
                <a:srgbClr val="FF0000"/>
              </a:buClr>
              <a:buSzPts val="2590"/>
              <a:buChar char="•"/>
            </a:pPr>
            <a:r>
              <a:rPr lang="en-US" sz="2590" b="1" dirty="0">
                <a:solidFill>
                  <a:srgbClr val="FF0000"/>
                </a:solidFill>
              </a:rPr>
              <a:t>Another variant </a:t>
            </a:r>
            <a:r>
              <a:rPr lang="en-US" sz="2590" b="1" dirty="0"/>
              <a:t>- using annotations with smart packages (Spring validation, Lombok).</a:t>
            </a:r>
            <a:endParaRPr dirty="0"/>
          </a:p>
          <a:p>
            <a:pPr marL="228600" lvl="0" indent="-228600" algn="l" rtl="0">
              <a:lnSpc>
                <a:spcPct val="150000"/>
              </a:lnSpc>
              <a:spcBef>
                <a:spcPts val="1000"/>
              </a:spcBef>
              <a:spcAft>
                <a:spcPts val="0"/>
              </a:spcAft>
              <a:buClr>
                <a:schemeClr val="dk1"/>
              </a:buClr>
              <a:buSzPts val="2590"/>
              <a:buChar char="•"/>
            </a:pPr>
            <a:r>
              <a:rPr lang="en-US" sz="2590" b="1" dirty="0"/>
              <a:t>Lots of code unrelated to the main logic of the method (</a:t>
            </a:r>
            <a:r>
              <a:rPr lang="en-US" sz="2590" b="1" dirty="0">
                <a:solidFill>
                  <a:srgbClr val="FF0000"/>
                </a:solidFill>
              </a:rPr>
              <a:t>tangling</a:t>
            </a:r>
            <a:r>
              <a:rPr lang="en-US" sz="2590" b="1" dirty="0"/>
              <a:t>). Better way to </a:t>
            </a:r>
            <a:r>
              <a:rPr lang="en-US" sz="2590" b="1" dirty="0">
                <a:solidFill>
                  <a:srgbClr val="FF0000"/>
                </a:solidFill>
              </a:rPr>
              <a:t>separate whole system validation</a:t>
            </a:r>
            <a:r>
              <a:rPr lang="en-US" sz="2590" b="1" dirty="0"/>
              <a:t> from the logic.</a:t>
            </a:r>
            <a:endParaRPr dirty="0"/>
          </a:p>
          <a:p>
            <a:pPr marL="228600" lvl="0" indent="-228600" algn="l" rtl="0">
              <a:lnSpc>
                <a:spcPct val="150000"/>
              </a:lnSpc>
              <a:spcBef>
                <a:spcPts val="1000"/>
              </a:spcBef>
              <a:spcAft>
                <a:spcPts val="0"/>
              </a:spcAft>
              <a:buClr>
                <a:srgbClr val="FF0000"/>
              </a:buClr>
              <a:buSzPts val="2590"/>
              <a:buChar char="•"/>
            </a:pPr>
            <a:endParaRPr lang="en-US" sz="2590" b="1" dirty="0">
              <a:solidFill>
                <a:srgbClr val="FF0000"/>
              </a:solidFill>
            </a:endParaRPr>
          </a:p>
          <a:p>
            <a:pPr marL="228600" lvl="0" indent="-228600" algn="l" rtl="0">
              <a:lnSpc>
                <a:spcPct val="150000"/>
              </a:lnSpc>
              <a:spcBef>
                <a:spcPts val="1000"/>
              </a:spcBef>
              <a:spcAft>
                <a:spcPts val="0"/>
              </a:spcAft>
              <a:buClr>
                <a:srgbClr val="FF0000"/>
              </a:buClr>
              <a:buSzPts val="2590"/>
              <a:buChar char="•"/>
            </a:pPr>
            <a:r>
              <a:rPr lang="en-US" sz="2590" b="1" dirty="0">
                <a:solidFill>
                  <a:srgbClr val="FF0000"/>
                </a:solidFill>
              </a:rPr>
              <a:t>Lets do it </a:t>
            </a:r>
            <a:r>
              <a:rPr lang="en-US" sz="2590" b="1" dirty="0"/>
              <a:t>AspectJ Way!</a:t>
            </a:r>
            <a:endParaRPr dirty="0"/>
          </a:p>
          <a:p>
            <a:pPr marL="228600" lvl="0" indent="-64135" algn="l" rtl="0">
              <a:lnSpc>
                <a:spcPct val="150000"/>
              </a:lnSpc>
              <a:spcBef>
                <a:spcPts val="1000"/>
              </a:spcBef>
              <a:spcAft>
                <a:spcPts val="0"/>
              </a:spcAft>
              <a:buClr>
                <a:schemeClr val="dk1"/>
              </a:buClr>
              <a:buSzPts val="2590"/>
              <a:buNone/>
            </a:pPr>
            <a:endParaRPr sz="2590" b="1" dirty="0"/>
          </a:p>
        </p:txBody>
      </p:sp>
      <p:pic>
        <p:nvPicPr>
          <p:cNvPr id="204" name="Google Shape;204;p30" descr="https://www.baeldung.com/wp-content/uploads/2018/11/nonnul-annotation.png"/>
          <p:cNvPicPr preferRelativeResize="0"/>
          <p:nvPr/>
        </p:nvPicPr>
        <p:blipFill rotWithShape="1">
          <a:blip r:embed="rId3">
            <a:alphaModFix/>
          </a:blip>
          <a:srcRect l="22153" r="22075"/>
          <a:stretch/>
        </p:blipFill>
        <p:spPr>
          <a:xfrm>
            <a:off x="7767587" y="1566358"/>
            <a:ext cx="3672904" cy="1968298"/>
          </a:xfrm>
          <a:prstGeom prst="rect">
            <a:avLst/>
          </a:prstGeom>
          <a:noFill/>
          <a:ln>
            <a:noFill/>
          </a:ln>
        </p:spPr>
      </p:pic>
      <p:pic>
        <p:nvPicPr>
          <p:cNvPr id="205" name="Google Shape;205;p30"/>
          <p:cNvPicPr preferRelativeResize="0"/>
          <p:nvPr/>
        </p:nvPicPr>
        <p:blipFill rotWithShape="1">
          <a:blip r:embed="rId4">
            <a:alphaModFix/>
          </a:blip>
          <a:srcRect r="52889"/>
          <a:stretch/>
        </p:blipFill>
        <p:spPr>
          <a:xfrm>
            <a:off x="7288568" y="4157661"/>
            <a:ext cx="4151924" cy="2260894"/>
          </a:xfrm>
          <a:prstGeom prst="rect">
            <a:avLst/>
          </a:prstGeom>
          <a:noFill/>
          <a:ln>
            <a:noFill/>
          </a:ln>
        </p:spPr>
      </p:pic>
      <p:sp>
        <p:nvSpPr>
          <p:cNvPr id="8" name="Google Shape;203;p30">
            <a:extLst>
              <a:ext uri="{FF2B5EF4-FFF2-40B4-BE49-F238E27FC236}">
                <a16:creationId xmlns:a16="http://schemas.microsoft.com/office/drawing/2014/main" id="{B1B42403-2435-42FC-A8F4-0558097CBFD5}"/>
              </a:ext>
            </a:extLst>
          </p:cNvPr>
          <p:cNvSpPr/>
          <p:nvPr/>
        </p:nvSpPr>
        <p:spPr>
          <a:xfrm>
            <a:off x="8474897" y="1126511"/>
            <a:ext cx="1782091" cy="337609"/>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1200" b="1" i="0" u="none" strike="noStrike" cap="none" dirty="0">
                <a:solidFill>
                  <a:schemeClr val="dk1"/>
                </a:solidFill>
                <a:latin typeface="Calibri"/>
                <a:ea typeface="Calibri"/>
                <a:cs typeface="Calibri"/>
                <a:sym typeface="Calibri"/>
              </a:rPr>
              <a:t>Validation using spring</a:t>
            </a:r>
            <a:endParaRPr sz="900" dirty="0"/>
          </a:p>
        </p:txBody>
      </p:sp>
      <p:sp>
        <p:nvSpPr>
          <p:cNvPr id="9" name="Google Shape;203;p30">
            <a:extLst>
              <a:ext uri="{FF2B5EF4-FFF2-40B4-BE49-F238E27FC236}">
                <a16:creationId xmlns:a16="http://schemas.microsoft.com/office/drawing/2014/main" id="{5DC3A113-2046-4687-BCDF-68EEB302B937}"/>
              </a:ext>
            </a:extLst>
          </p:cNvPr>
          <p:cNvSpPr/>
          <p:nvPr/>
        </p:nvSpPr>
        <p:spPr>
          <a:xfrm>
            <a:off x="8627297" y="3820052"/>
            <a:ext cx="1782091" cy="337609"/>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1200" b="1" i="0" u="none" strike="noStrike" cap="none" dirty="0">
                <a:solidFill>
                  <a:schemeClr val="dk1"/>
                </a:solidFill>
                <a:latin typeface="Calibri"/>
                <a:ea typeface="Calibri"/>
                <a:cs typeface="Calibri"/>
                <a:sym typeface="Calibri"/>
              </a:rPr>
              <a:t>Validation using Lombok</a:t>
            </a:r>
            <a:endParaRPr sz="900" dirty="0"/>
          </a:p>
        </p:txBody>
      </p:sp>
    </p:spTree>
    <p:extLst>
      <p:ext uri="{BB962C8B-B14F-4D97-AF65-F5344CB8AC3E}">
        <p14:creationId xmlns:p14="http://schemas.microsoft.com/office/powerpoint/2010/main" val="5465792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1"/>
          <p:cNvSpPr txBox="1">
            <a:spLocks noGrp="1"/>
          </p:cNvSpPr>
          <p:nvPr>
            <p:ph type="title"/>
          </p:nvPr>
        </p:nvSpPr>
        <p:spPr>
          <a:xfrm>
            <a:off x="400594" y="8645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b="1">
                <a:latin typeface="Calibri"/>
                <a:ea typeface="Calibri"/>
                <a:cs typeface="Calibri"/>
                <a:sym typeface="Calibri"/>
              </a:rPr>
              <a:t>Validator Aspect:</a:t>
            </a:r>
            <a:endParaRPr/>
          </a:p>
        </p:txBody>
      </p:sp>
      <p:sp>
        <p:nvSpPr>
          <p:cNvPr id="211" name="Google Shape;211;p31"/>
          <p:cNvSpPr txBox="1">
            <a:spLocks noGrp="1"/>
          </p:cNvSpPr>
          <p:nvPr>
            <p:ph type="body" idx="1"/>
          </p:nvPr>
        </p:nvSpPr>
        <p:spPr>
          <a:xfrm>
            <a:off x="400594" y="1201783"/>
            <a:ext cx="11495315" cy="5468983"/>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2800"/>
              <a:buNone/>
            </a:pPr>
            <a:r>
              <a:rPr lang="en-US" b="1" dirty="0"/>
              <a:t>Validate all parameters passed to methods in our codebase.</a:t>
            </a:r>
            <a:endParaRPr dirty="0"/>
          </a:p>
          <a:p>
            <a:pPr marL="228600" lvl="0" indent="-228600" algn="l" rtl="0">
              <a:lnSpc>
                <a:spcPct val="150000"/>
              </a:lnSpc>
              <a:spcBef>
                <a:spcPts val="1000"/>
              </a:spcBef>
              <a:spcAft>
                <a:spcPts val="0"/>
              </a:spcAft>
              <a:buClr>
                <a:srgbClr val="FF0000"/>
              </a:buClr>
              <a:buSzPts val="2800"/>
              <a:buChar char="•"/>
            </a:pPr>
            <a:r>
              <a:rPr lang="en-US" b="1" dirty="0">
                <a:solidFill>
                  <a:srgbClr val="FF0000"/>
                </a:solidFill>
              </a:rPr>
              <a:t>Concern: </a:t>
            </a:r>
            <a:r>
              <a:rPr lang="en-US" b="1" dirty="0"/>
              <a:t>validation of methods.</a:t>
            </a:r>
            <a:endParaRPr b="1" dirty="0">
              <a:solidFill>
                <a:srgbClr val="FF0000"/>
              </a:solidFill>
            </a:endParaRPr>
          </a:p>
          <a:p>
            <a:pPr marL="228600" lvl="0" indent="-228600" algn="l" rtl="0">
              <a:lnSpc>
                <a:spcPct val="150000"/>
              </a:lnSpc>
              <a:spcBef>
                <a:spcPts val="1000"/>
              </a:spcBef>
              <a:spcAft>
                <a:spcPts val="0"/>
              </a:spcAft>
              <a:buClr>
                <a:srgbClr val="FF0000"/>
              </a:buClr>
              <a:buSzPts val="2800"/>
              <a:buChar char="•"/>
            </a:pPr>
            <a:r>
              <a:rPr lang="en-US" b="1" dirty="0">
                <a:solidFill>
                  <a:srgbClr val="FF0000"/>
                </a:solidFill>
              </a:rPr>
              <a:t>Pointcut: </a:t>
            </a:r>
            <a:r>
              <a:rPr lang="en-US" b="1" dirty="0"/>
              <a:t>validate game launch parameters (which player we want to play).</a:t>
            </a:r>
            <a:endParaRPr b="1" dirty="0">
              <a:solidFill>
                <a:srgbClr val="FF0000"/>
              </a:solidFill>
            </a:endParaRPr>
          </a:p>
          <a:p>
            <a:pPr marL="228600" lvl="0" indent="-228600" algn="l" rtl="0">
              <a:lnSpc>
                <a:spcPct val="150000"/>
              </a:lnSpc>
              <a:spcBef>
                <a:spcPts val="1000"/>
              </a:spcBef>
              <a:spcAft>
                <a:spcPts val="0"/>
              </a:spcAft>
              <a:buClr>
                <a:srgbClr val="FF0000"/>
              </a:buClr>
              <a:buSzPts val="2800"/>
              <a:buChar char="•"/>
            </a:pPr>
            <a:r>
              <a:rPr lang="en-US" b="1" dirty="0">
                <a:solidFill>
                  <a:srgbClr val="FF0000"/>
                </a:solidFill>
              </a:rPr>
              <a:t>Advice: </a:t>
            </a:r>
            <a:r>
              <a:rPr lang="en-US" b="1" dirty="0"/>
              <a:t>throw an exception if parameters does not match pattern.</a:t>
            </a:r>
            <a:endParaRPr b="1" dirty="0">
              <a:solidFill>
                <a:srgbClr val="FF0000"/>
              </a:solidFill>
            </a:endParaRPr>
          </a:p>
          <a:p>
            <a:pPr marL="228600" lvl="0" indent="-50800" algn="l" rtl="0">
              <a:lnSpc>
                <a:spcPct val="150000"/>
              </a:lnSpc>
              <a:spcBef>
                <a:spcPts val="1000"/>
              </a:spcBef>
              <a:spcAft>
                <a:spcPts val="0"/>
              </a:spcAft>
              <a:buClr>
                <a:schemeClr val="dk1"/>
              </a:buClr>
              <a:buSzPts val="2800"/>
              <a:buNone/>
            </a:pPr>
            <a:endParaRPr b="1"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pic>
        <p:nvPicPr>
          <p:cNvPr id="216" name="Google Shape;216;p32"/>
          <p:cNvPicPr preferRelativeResize="0"/>
          <p:nvPr/>
        </p:nvPicPr>
        <p:blipFill rotWithShape="1">
          <a:blip r:embed="rId3">
            <a:alphaModFix/>
          </a:blip>
          <a:srcRect/>
          <a:stretch/>
        </p:blipFill>
        <p:spPr>
          <a:xfrm>
            <a:off x="2332138" y="5009012"/>
            <a:ext cx="7925237" cy="1583372"/>
          </a:xfrm>
          <a:prstGeom prst="rect">
            <a:avLst/>
          </a:prstGeom>
          <a:noFill/>
          <a:ln>
            <a:noFill/>
          </a:ln>
        </p:spPr>
      </p:pic>
      <p:pic>
        <p:nvPicPr>
          <p:cNvPr id="217" name="Google Shape;217;p32"/>
          <p:cNvPicPr preferRelativeResize="0"/>
          <p:nvPr/>
        </p:nvPicPr>
        <p:blipFill rotWithShape="1">
          <a:blip r:embed="rId4">
            <a:alphaModFix/>
          </a:blip>
          <a:srcRect l="6103" b="2535"/>
          <a:stretch/>
        </p:blipFill>
        <p:spPr>
          <a:xfrm>
            <a:off x="3027286" y="150205"/>
            <a:ext cx="5637320" cy="4776901"/>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0"/>
          <p:cNvSpPr txBox="1"/>
          <p:nvPr/>
        </p:nvSpPr>
        <p:spPr>
          <a:xfrm>
            <a:off x="3848087" y="2334074"/>
            <a:ext cx="4495826" cy="1754326"/>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5400" b="1" i="0" u="none" strike="noStrike" cap="none">
                <a:solidFill>
                  <a:schemeClr val="lt1"/>
                </a:solidFill>
                <a:latin typeface="Calibri"/>
                <a:ea typeface="Calibri"/>
                <a:cs typeface="Calibri"/>
                <a:sym typeface="Calibri"/>
              </a:rPr>
              <a:t>Invasive Aspects</a:t>
            </a:r>
            <a:endParaRPr sz="4800" b="1" i="0" u="none" strike="noStrike" cap="none">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294062" y="10291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b="1">
                <a:latin typeface="Calibri"/>
                <a:ea typeface="Calibri"/>
                <a:cs typeface="Calibri"/>
                <a:sym typeface="Calibri"/>
              </a:rPr>
              <a:t>Base class design </a:t>
            </a:r>
            <a:endParaRPr/>
          </a:p>
        </p:txBody>
      </p:sp>
      <p:sp>
        <p:nvSpPr>
          <p:cNvPr id="4" name="Rectangle 3">
            <a:extLst>
              <a:ext uri="{FF2B5EF4-FFF2-40B4-BE49-F238E27FC236}">
                <a16:creationId xmlns:a16="http://schemas.microsoft.com/office/drawing/2014/main" id="{C1FD3030-F325-4D54-8AA2-087787776237}"/>
              </a:ext>
            </a:extLst>
          </p:cNvPr>
          <p:cNvSpPr/>
          <p:nvPr/>
        </p:nvSpPr>
        <p:spPr>
          <a:xfrm>
            <a:off x="6164423" y="2585095"/>
            <a:ext cx="1349406" cy="603682"/>
          </a:xfrm>
          <a:prstGeom prst="rect">
            <a:avLst/>
          </a:prstGeom>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solidFill>
                  <a:schemeClr val="bg1"/>
                </a:solidFill>
              </a:rPr>
              <a:t>SpaceShip</a:t>
            </a:r>
            <a:endParaRPr lang="en-US" b="1" dirty="0">
              <a:solidFill>
                <a:schemeClr val="bg1"/>
              </a:solidFill>
            </a:endParaRPr>
          </a:p>
        </p:txBody>
      </p:sp>
      <p:sp>
        <p:nvSpPr>
          <p:cNvPr id="7" name="Rectangle 6">
            <a:extLst>
              <a:ext uri="{FF2B5EF4-FFF2-40B4-BE49-F238E27FC236}">
                <a16:creationId xmlns:a16="http://schemas.microsoft.com/office/drawing/2014/main" id="{E43F7F88-F29C-496F-83C4-27BBF2825C7B}"/>
              </a:ext>
            </a:extLst>
          </p:cNvPr>
          <p:cNvSpPr/>
          <p:nvPr/>
        </p:nvSpPr>
        <p:spPr>
          <a:xfrm>
            <a:off x="5516116" y="4680013"/>
            <a:ext cx="1349406" cy="603682"/>
          </a:xfrm>
          <a:prstGeom prst="rect">
            <a:avLst/>
          </a:prstGeom>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solidFill>
                  <a:schemeClr val="bg1"/>
                </a:solidFill>
              </a:rPr>
              <a:t>HumanShip</a:t>
            </a:r>
            <a:endParaRPr lang="en-US" b="1" dirty="0">
              <a:solidFill>
                <a:schemeClr val="bg1"/>
              </a:solidFill>
            </a:endParaRPr>
          </a:p>
        </p:txBody>
      </p:sp>
      <p:sp>
        <p:nvSpPr>
          <p:cNvPr id="8" name="Rectangle 7">
            <a:extLst>
              <a:ext uri="{FF2B5EF4-FFF2-40B4-BE49-F238E27FC236}">
                <a16:creationId xmlns:a16="http://schemas.microsoft.com/office/drawing/2014/main" id="{5741F4F5-09B1-4C5D-915B-83BFDCD0F94B}"/>
              </a:ext>
            </a:extLst>
          </p:cNvPr>
          <p:cNvSpPr/>
          <p:nvPr/>
        </p:nvSpPr>
        <p:spPr>
          <a:xfrm>
            <a:off x="3465611" y="4680013"/>
            <a:ext cx="1349406" cy="603682"/>
          </a:xfrm>
          <a:prstGeom prst="rect">
            <a:avLst/>
          </a:prstGeom>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solidFill>
                  <a:schemeClr val="bg1"/>
                </a:solidFill>
              </a:rPr>
              <a:t>BasherShip</a:t>
            </a:r>
            <a:endParaRPr lang="en-US" b="1" dirty="0">
              <a:solidFill>
                <a:schemeClr val="bg1"/>
              </a:solidFill>
            </a:endParaRPr>
          </a:p>
        </p:txBody>
      </p:sp>
      <p:sp>
        <p:nvSpPr>
          <p:cNvPr id="9" name="Rectangle 8">
            <a:extLst>
              <a:ext uri="{FF2B5EF4-FFF2-40B4-BE49-F238E27FC236}">
                <a16:creationId xmlns:a16="http://schemas.microsoft.com/office/drawing/2014/main" id="{08407378-0150-4156-9E4D-0D28ACFE6BE3}"/>
              </a:ext>
            </a:extLst>
          </p:cNvPr>
          <p:cNvSpPr/>
          <p:nvPr/>
        </p:nvSpPr>
        <p:spPr>
          <a:xfrm>
            <a:off x="1465535" y="4680013"/>
            <a:ext cx="1548435" cy="603682"/>
          </a:xfrm>
          <a:prstGeom prst="rect">
            <a:avLst/>
          </a:prstGeom>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solidFill>
                  <a:schemeClr val="bg1"/>
                </a:solidFill>
              </a:rPr>
              <a:t>AggressiveShip</a:t>
            </a:r>
            <a:endParaRPr lang="en-US" b="1" dirty="0">
              <a:solidFill>
                <a:schemeClr val="bg1"/>
              </a:solidFill>
            </a:endParaRPr>
          </a:p>
        </p:txBody>
      </p:sp>
      <p:sp>
        <p:nvSpPr>
          <p:cNvPr id="10" name="Rectangle 9">
            <a:extLst>
              <a:ext uri="{FF2B5EF4-FFF2-40B4-BE49-F238E27FC236}">
                <a16:creationId xmlns:a16="http://schemas.microsoft.com/office/drawing/2014/main" id="{0C207D1B-EC16-4F6A-A672-42A08EC60538}"/>
              </a:ext>
            </a:extLst>
          </p:cNvPr>
          <p:cNvSpPr/>
          <p:nvPr/>
        </p:nvSpPr>
        <p:spPr>
          <a:xfrm>
            <a:off x="7383981" y="4680013"/>
            <a:ext cx="1548435" cy="603682"/>
          </a:xfrm>
          <a:prstGeom prst="rect">
            <a:avLst/>
          </a:prstGeom>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solidFill>
                  <a:schemeClr val="bg1"/>
                </a:solidFill>
              </a:rPr>
              <a:t>DrunkardShip</a:t>
            </a:r>
            <a:endParaRPr lang="en-US" b="1" dirty="0">
              <a:solidFill>
                <a:schemeClr val="bg1"/>
              </a:solidFill>
            </a:endParaRPr>
          </a:p>
        </p:txBody>
      </p:sp>
      <p:sp>
        <p:nvSpPr>
          <p:cNvPr id="11" name="Rectangle 10">
            <a:extLst>
              <a:ext uri="{FF2B5EF4-FFF2-40B4-BE49-F238E27FC236}">
                <a16:creationId xmlns:a16="http://schemas.microsoft.com/office/drawing/2014/main" id="{799CB966-51AF-477F-8699-8E6A21A3329E}"/>
              </a:ext>
            </a:extLst>
          </p:cNvPr>
          <p:cNvSpPr/>
          <p:nvPr/>
        </p:nvSpPr>
        <p:spPr>
          <a:xfrm>
            <a:off x="9613758" y="4680013"/>
            <a:ext cx="1548435" cy="603682"/>
          </a:xfrm>
          <a:prstGeom prst="rect">
            <a:avLst/>
          </a:prstGeom>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solidFill>
                  <a:schemeClr val="bg1"/>
                </a:solidFill>
              </a:rPr>
              <a:t>RunnerShip</a:t>
            </a:r>
            <a:endParaRPr lang="en-US" b="1" dirty="0">
              <a:solidFill>
                <a:schemeClr val="bg1"/>
              </a:solidFill>
            </a:endParaRPr>
          </a:p>
        </p:txBody>
      </p:sp>
      <p:sp>
        <p:nvSpPr>
          <p:cNvPr id="12" name="Rectangle 11">
            <a:extLst>
              <a:ext uri="{FF2B5EF4-FFF2-40B4-BE49-F238E27FC236}">
                <a16:creationId xmlns:a16="http://schemas.microsoft.com/office/drawing/2014/main" id="{CE4EF4B3-E29A-4D4D-8471-D05554CE4FA8}"/>
              </a:ext>
            </a:extLst>
          </p:cNvPr>
          <p:cNvSpPr/>
          <p:nvPr/>
        </p:nvSpPr>
        <p:spPr>
          <a:xfrm>
            <a:off x="3161932" y="2585095"/>
            <a:ext cx="1349406" cy="603682"/>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bg1"/>
                </a:solidFill>
              </a:rPr>
              <a:t>Action</a:t>
            </a:r>
          </a:p>
        </p:txBody>
      </p:sp>
      <p:sp>
        <p:nvSpPr>
          <p:cNvPr id="13" name="Google Shape;315;p47">
            <a:extLst>
              <a:ext uri="{FF2B5EF4-FFF2-40B4-BE49-F238E27FC236}">
                <a16:creationId xmlns:a16="http://schemas.microsoft.com/office/drawing/2014/main" id="{B954EE43-86D3-416C-B6D4-1B5620DC16C8}"/>
              </a:ext>
            </a:extLst>
          </p:cNvPr>
          <p:cNvSpPr/>
          <p:nvPr/>
        </p:nvSpPr>
        <p:spPr>
          <a:xfrm>
            <a:off x="6327197" y="3088601"/>
            <a:ext cx="1023858" cy="507831"/>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1800" b="1" i="0" u="none" strike="noStrike" cap="none" dirty="0">
                <a:solidFill>
                  <a:schemeClr val="dk1"/>
                </a:solidFill>
                <a:latin typeface="Calibri"/>
                <a:ea typeface="Calibri"/>
                <a:cs typeface="Calibri"/>
                <a:sym typeface="Calibri"/>
              </a:rPr>
              <a:t>abstract</a:t>
            </a:r>
            <a:endParaRPr dirty="0"/>
          </a:p>
        </p:txBody>
      </p:sp>
      <p:sp>
        <p:nvSpPr>
          <p:cNvPr id="14" name="Google Shape;315;p47">
            <a:extLst>
              <a:ext uri="{FF2B5EF4-FFF2-40B4-BE49-F238E27FC236}">
                <a16:creationId xmlns:a16="http://schemas.microsoft.com/office/drawing/2014/main" id="{E20E266B-6B11-4EEA-8D96-9B5FBE932133}"/>
              </a:ext>
            </a:extLst>
          </p:cNvPr>
          <p:cNvSpPr/>
          <p:nvPr/>
        </p:nvSpPr>
        <p:spPr>
          <a:xfrm>
            <a:off x="3270122" y="3094520"/>
            <a:ext cx="1133025" cy="507831"/>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1800" b="1" i="0" u="none" strike="noStrike" cap="none" dirty="0">
                <a:solidFill>
                  <a:schemeClr val="dk1"/>
                </a:solidFill>
                <a:latin typeface="Calibri"/>
                <a:ea typeface="Calibri"/>
                <a:cs typeface="Calibri"/>
                <a:sym typeface="Calibri"/>
              </a:rPr>
              <a:t>Interface</a:t>
            </a:r>
            <a:endParaRPr dirty="0"/>
          </a:p>
        </p:txBody>
      </p:sp>
      <p:cxnSp>
        <p:nvCxnSpPr>
          <p:cNvPr id="6" name="Straight Arrow Connector 5">
            <a:extLst>
              <a:ext uri="{FF2B5EF4-FFF2-40B4-BE49-F238E27FC236}">
                <a16:creationId xmlns:a16="http://schemas.microsoft.com/office/drawing/2014/main" id="{F45010C8-CA54-4652-A34E-7ADA8D5DB0AF}"/>
              </a:ext>
            </a:extLst>
          </p:cNvPr>
          <p:cNvCxnSpPr/>
          <p:nvPr/>
        </p:nvCxnSpPr>
        <p:spPr>
          <a:xfrm flipH="1">
            <a:off x="4785066" y="2886936"/>
            <a:ext cx="121331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0EBDC5FB-AE3B-4859-AC88-70273A33A2B6}"/>
              </a:ext>
            </a:extLst>
          </p:cNvPr>
          <p:cNvCxnSpPr>
            <a:cxnSpLocks/>
          </p:cNvCxnSpPr>
          <p:nvPr/>
        </p:nvCxnSpPr>
        <p:spPr>
          <a:xfrm flipH="1" flipV="1">
            <a:off x="8140826" y="3669971"/>
            <a:ext cx="1526601" cy="82213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70E8D8CE-6276-4088-A3A2-5A269B7902D9}"/>
              </a:ext>
            </a:extLst>
          </p:cNvPr>
          <p:cNvCxnSpPr>
            <a:cxnSpLocks/>
          </p:cNvCxnSpPr>
          <p:nvPr/>
        </p:nvCxnSpPr>
        <p:spPr>
          <a:xfrm flipH="1" flipV="1">
            <a:off x="6837703" y="3775973"/>
            <a:ext cx="332731" cy="7727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B5B5988F-2D4E-4324-B6C3-CE572FB78A10}"/>
              </a:ext>
            </a:extLst>
          </p:cNvPr>
          <p:cNvCxnSpPr>
            <a:cxnSpLocks/>
          </p:cNvCxnSpPr>
          <p:nvPr/>
        </p:nvCxnSpPr>
        <p:spPr>
          <a:xfrm flipV="1">
            <a:off x="3161932" y="3728284"/>
            <a:ext cx="1319404" cy="5845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9" name="Google Shape;315;p47">
            <a:extLst>
              <a:ext uri="{FF2B5EF4-FFF2-40B4-BE49-F238E27FC236}">
                <a16:creationId xmlns:a16="http://schemas.microsoft.com/office/drawing/2014/main" id="{84324F77-1FB2-4765-810E-5443F38742A1}"/>
              </a:ext>
            </a:extLst>
          </p:cNvPr>
          <p:cNvSpPr/>
          <p:nvPr/>
        </p:nvSpPr>
        <p:spPr>
          <a:xfrm>
            <a:off x="2409707" y="2516940"/>
            <a:ext cx="860415" cy="799163"/>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1050" b="1" i="0" u="none" strike="noStrike" cap="none" dirty="0">
                <a:solidFill>
                  <a:schemeClr val="dk1"/>
                </a:solidFill>
                <a:latin typeface="Calibri"/>
                <a:ea typeface="Calibri"/>
                <a:cs typeface="Calibri"/>
                <a:sym typeface="Calibri"/>
              </a:rPr>
              <a:t>Teleport()</a:t>
            </a:r>
          </a:p>
          <a:p>
            <a:pPr marL="0" marR="0" lvl="0" indent="0" algn="l" rtl="0">
              <a:lnSpc>
                <a:spcPct val="150000"/>
              </a:lnSpc>
              <a:spcBef>
                <a:spcPts val="0"/>
              </a:spcBef>
              <a:spcAft>
                <a:spcPts val="0"/>
              </a:spcAft>
              <a:buNone/>
            </a:pPr>
            <a:r>
              <a:rPr lang="en-US" sz="1050" b="1" dirty="0">
                <a:solidFill>
                  <a:schemeClr val="dk1"/>
                </a:solidFill>
                <a:latin typeface="Calibri"/>
                <a:cs typeface="Calibri"/>
                <a:sym typeface="Calibri"/>
              </a:rPr>
              <a:t>Shield()</a:t>
            </a:r>
          </a:p>
          <a:p>
            <a:pPr marL="0" marR="0" lvl="0" indent="0" algn="l" rtl="0">
              <a:lnSpc>
                <a:spcPct val="150000"/>
              </a:lnSpc>
              <a:spcBef>
                <a:spcPts val="0"/>
              </a:spcBef>
              <a:spcAft>
                <a:spcPts val="0"/>
              </a:spcAft>
              <a:buNone/>
            </a:pPr>
            <a:r>
              <a:rPr lang="en-US" sz="1050" b="1" dirty="0">
                <a:solidFill>
                  <a:schemeClr val="dk1"/>
                </a:solidFill>
                <a:latin typeface="Calibri"/>
                <a:cs typeface="Calibri"/>
                <a:sym typeface="Calibri"/>
              </a:rPr>
              <a:t>Shoot()</a:t>
            </a:r>
            <a:endParaRPr sz="900" dirty="0"/>
          </a:p>
        </p:txBody>
      </p:sp>
      <p:sp>
        <p:nvSpPr>
          <p:cNvPr id="30" name="Google Shape;315;p47">
            <a:extLst>
              <a:ext uri="{FF2B5EF4-FFF2-40B4-BE49-F238E27FC236}">
                <a16:creationId xmlns:a16="http://schemas.microsoft.com/office/drawing/2014/main" id="{050680D9-50E3-4A1B-BC38-E03078D3A6E0}"/>
              </a:ext>
            </a:extLst>
          </p:cNvPr>
          <p:cNvSpPr/>
          <p:nvPr/>
        </p:nvSpPr>
        <p:spPr>
          <a:xfrm>
            <a:off x="7562313" y="2544311"/>
            <a:ext cx="1157025" cy="799163"/>
          </a:xfrm>
          <a:prstGeom prst="rect">
            <a:avLst/>
          </a:prstGeom>
          <a:no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None/>
            </a:pPr>
            <a:r>
              <a:rPr lang="en-US" sz="1050" b="1" i="0" u="none" strike="noStrike" cap="none" dirty="0">
                <a:solidFill>
                  <a:schemeClr val="dk1"/>
                </a:solidFill>
                <a:latin typeface="Calibri"/>
                <a:ea typeface="Calibri"/>
                <a:cs typeface="Calibri"/>
                <a:sym typeface="Calibri"/>
              </a:rPr>
              <a:t>All spaceship move methods</a:t>
            </a:r>
            <a:endParaRPr sz="900" dirty="0"/>
          </a:p>
        </p:txBody>
      </p:sp>
      <p:sp>
        <p:nvSpPr>
          <p:cNvPr id="35" name="Rectangle 34">
            <a:extLst>
              <a:ext uri="{FF2B5EF4-FFF2-40B4-BE49-F238E27FC236}">
                <a16:creationId xmlns:a16="http://schemas.microsoft.com/office/drawing/2014/main" id="{1EBED8AF-81A8-4CA7-984F-59D734F0B739}"/>
              </a:ext>
            </a:extLst>
          </p:cNvPr>
          <p:cNvSpPr/>
          <p:nvPr/>
        </p:nvSpPr>
        <p:spPr>
          <a:xfrm>
            <a:off x="8346109" y="1123990"/>
            <a:ext cx="1349406" cy="603682"/>
          </a:xfrm>
          <a:prstGeom prst="rect">
            <a:avLst/>
          </a:prstGeom>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bg1"/>
                </a:solidFill>
              </a:rPr>
              <a:t>UI Module</a:t>
            </a:r>
          </a:p>
        </p:txBody>
      </p:sp>
      <p:sp>
        <p:nvSpPr>
          <p:cNvPr id="36" name="Rectangle 35">
            <a:extLst>
              <a:ext uri="{FF2B5EF4-FFF2-40B4-BE49-F238E27FC236}">
                <a16:creationId xmlns:a16="http://schemas.microsoft.com/office/drawing/2014/main" id="{5AFC6F9D-7E5E-4053-A4E2-F2D294BDDAB7}"/>
              </a:ext>
            </a:extLst>
          </p:cNvPr>
          <p:cNvSpPr/>
          <p:nvPr/>
        </p:nvSpPr>
        <p:spPr>
          <a:xfrm>
            <a:off x="5634737" y="1123990"/>
            <a:ext cx="1349406" cy="603682"/>
          </a:xfrm>
          <a:prstGeom prst="rect">
            <a:avLst/>
          </a:prstGeom>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solidFill>
                  <a:schemeClr val="bg1"/>
                </a:solidFill>
              </a:rPr>
              <a:t>SpaceWars</a:t>
            </a:r>
            <a:endParaRPr lang="en-US" b="1" dirty="0">
              <a:solidFill>
                <a:schemeClr val="bg1"/>
              </a:solidFill>
            </a:endParaRPr>
          </a:p>
        </p:txBody>
      </p:sp>
      <p:cxnSp>
        <p:nvCxnSpPr>
          <p:cNvPr id="37" name="Straight Arrow Connector 36">
            <a:extLst>
              <a:ext uri="{FF2B5EF4-FFF2-40B4-BE49-F238E27FC236}">
                <a16:creationId xmlns:a16="http://schemas.microsoft.com/office/drawing/2014/main" id="{0FA502A9-74DE-4888-9C69-B309FC544B93}"/>
              </a:ext>
            </a:extLst>
          </p:cNvPr>
          <p:cNvCxnSpPr>
            <a:cxnSpLocks/>
          </p:cNvCxnSpPr>
          <p:nvPr/>
        </p:nvCxnSpPr>
        <p:spPr>
          <a:xfrm flipH="1">
            <a:off x="7132799" y="1425831"/>
            <a:ext cx="1105678" cy="0"/>
          </a:xfrm>
          <a:prstGeom prst="straightConnector1">
            <a:avLst/>
          </a:prstGeom>
          <a:ln w="38100"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1"/>
          <p:cNvSpPr txBox="1">
            <a:spLocks noGrp="1"/>
          </p:cNvSpPr>
          <p:nvPr>
            <p:ph type="title"/>
          </p:nvPr>
        </p:nvSpPr>
        <p:spPr>
          <a:xfrm>
            <a:off x="400594" y="8645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b="1">
                <a:latin typeface="Calibri"/>
                <a:ea typeface="Calibri"/>
                <a:cs typeface="Calibri"/>
                <a:sym typeface="Calibri"/>
              </a:rPr>
              <a:t>Invasive Aspects:</a:t>
            </a:r>
            <a:endParaRPr/>
          </a:p>
        </p:txBody>
      </p:sp>
      <p:sp>
        <p:nvSpPr>
          <p:cNvPr id="270" name="Google Shape;270;p41"/>
          <p:cNvSpPr/>
          <p:nvPr/>
        </p:nvSpPr>
        <p:spPr>
          <a:xfrm>
            <a:off x="5073095" y="2660707"/>
            <a:ext cx="1602138" cy="1536585"/>
          </a:xfrm>
          <a:prstGeom prst="ellipse">
            <a:avLst/>
          </a:prstGeom>
          <a:solidFill>
            <a:srgbClr val="FF0000"/>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i="0" u="none" strike="noStrike" cap="none" dirty="0">
                <a:solidFill>
                  <a:schemeClr val="lt1"/>
                </a:solidFill>
                <a:latin typeface="Calibri"/>
                <a:ea typeface="Calibri"/>
                <a:cs typeface="Calibri"/>
                <a:sym typeface="Calibri"/>
              </a:rPr>
              <a:t>ExceptionHandler Aspect</a:t>
            </a:r>
            <a:endParaRPr dirty="0"/>
          </a:p>
        </p:txBody>
      </p:sp>
      <p:sp>
        <p:nvSpPr>
          <p:cNvPr id="271" name="Google Shape;271;p41"/>
          <p:cNvSpPr/>
          <p:nvPr/>
        </p:nvSpPr>
        <p:spPr>
          <a:xfrm>
            <a:off x="2205287" y="2660708"/>
            <a:ext cx="1602138" cy="1536585"/>
          </a:xfrm>
          <a:prstGeom prst="ellipse">
            <a:avLst/>
          </a:prstGeom>
          <a:solidFill>
            <a:srgbClr val="FF0000"/>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i="0" u="none" strike="noStrike" cap="none">
                <a:solidFill>
                  <a:schemeClr val="lt1"/>
                </a:solidFill>
                <a:latin typeface="Calibri"/>
                <a:ea typeface="Calibri"/>
                <a:cs typeface="Calibri"/>
                <a:sym typeface="Calibri"/>
              </a:rPr>
              <a:t>ExceptionTranslationAspect</a:t>
            </a:r>
            <a:endParaRPr sz="1600" b="1" i="0" u="none" strike="noStrike" cap="none">
              <a:solidFill>
                <a:schemeClr val="lt1"/>
              </a:solidFill>
              <a:latin typeface="Calibri"/>
              <a:ea typeface="Calibri"/>
              <a:cs typeface="Calibri"/>
              <a:sym typeface="Calibri"/>
            </a:endParaRPr>
          </a:p>
        </p:txBody>
      </p:sp>
      <p:sp>
        <p:nvSpPr>
          <p:cNvPr id="5" name="Google Shape;271;p41">
            <a:extLst>
              <a:ext uri="{FF2B5EF4-FFF2-40B4-BE49-F238E27FC236}">
                <a16:creationId xmlns:a16="http://schemas.microsoft.com/office/drawing/2014/main" id="{C3A31E13-4B1A-4B23-9E3A-B70083E16A96}"/>
              </a:ext>
            </a:extLst>
          </p:cNvPr>
          <p:cNvSpPr/>
          <p:nvPr/>
        </p:nvSpPr>
        <p:spPr>
          <a:xfrm>
            <a:off x="7940903" y="2614379"/>
            <a:ext cx="1602138" cy="1536585"/>
          </a:xfrm>
          <a:prstGeom prst="ellipse">
            <a:avLst/>
          </a:prstGeom>
          <a:solidFill>
            <a:srgbClr val="FF0000"/>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i="0" u="none" strike="noStrike" cap="none" dirty="0">
                <a:solidFill>
                  <a:schemeClr val="lt1"/>
                </a:solidFill>
                <a:latin typeface="Calibri"/>
                <a:ea typeface="Calibri"/>
                <a:cs typeface="Calibri"/>
                <a:sym typeface="Calibri"/>
              </a:rPr>
              <a:t>FunctionalityAdder Aspect</a:t>
            </a:r>
            <a:endParaRPr sz="1600" b="1" i="0" u="none" strike="noStrike" cap="none" dirty="0">
              <a:solidFill>
                <a:schemeClr val="lt1"/>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2"/>
          <p:cNvSpPr txBox="1">
            <a:spLocks noGrp="1"/>
          </p:cNvSpPr>
          <p:nvPr>
            <p:ph type="title"/>
          </p:nvPr>
        </p:nvSpPr>
        <p:spPr>
          <a:xfrm>
            <a:off x="400594" y="8645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b="1">
                <a:latin typeface="Calibri"/>
                <a:ea typeface="Calibri"/>
                <a:cs typeface="Calibri"/>
                <a:sym typeface="Calibri"/>
              </a:rPr>
              <a:t>Exceptions:</a:t>
            </a:r>
            <a:endParaRPr/>
          </a:p>
        </p:txBody>
      </p:sp>
      <p:sp>
        <p:nvSpPr>
          <p:cNvPr id="278" name="Google Shape;278;p42"/>
          <p:cNvSpPr txBox="1">
            <a:spLocks noGrp="1"/>
          </p:cNvSpPr>
          <p:nvPr>
            <p:ph type="body" idx="1"/>
          </p:nvPr>
        </p:nvSpPr>
        <p:spPr>
          <a:xfrm>
            <a:off x="77412" y="1010093"/>
            <a:ext cx="8508513" cy="5660673"/>
          </a:xfrm>
          <a:prstGeom prst="rect">
            <a:avLst/>
          </a:prstGeom>
          <a:noFill/>
          <a:ln>
            <a:noFill/>
          </a:ln>
        </p:spPr>
        <p:txBody>
          <a:bodyPr spcFirstLastPara="1" wrap="square" lIns="91425" tIns="45700" rIns="91425" bIns="45700" anchor="t" anchorCtr="0">
            <a:noAutofit/>
          </a:bodyPr>
          <a:lstStyle/>
          <a:p>
            <a:pPr marL="228600" lvl="0" indent="-228600" algn="l" rtl="0">
              <a:lnSpc>
                <a:spcPct val="150000"/>
              </a:lnSpc>
              <a:spcBef>
                <a:spcPts val="0"/>
              </a:spcBef>
              <a:spcAft>
                <a:spcPts val="0"/>
              </a:spcAft>
              <a:buClr>
                <a:schemeClr val="dk1"/>
              </a:buClr>
              <a:buSzPts val="2400"/>
              <a:buChar char="•"/>
            </a:pPr>
            <a:r>
              <a:rPr lang="en-US" sz="2600" b="1" i="1" dirty="0"/>
              <a:t>When an exception is thrown in Java, it is passed up the call chain until it is either </a:t>
            </a:r>
            <a:r>
              <a:rPr lang="en-US" sz="2600" b="1" i="1" dirty="0">
                <a:solidFill>
                  <a:srgbClr val="FF0000"/>
                </a:solidFill>
              </a:rPr>
              <a:t>handled</a:t>
            </a:r>
            <a:r>
              <a:rPr lang="en-US" sz="2600" b="1" i="1" dirty="0"/>
              <a:t> by a catch statement as part of a try/catch block or it reaches the Java run-time and </a:t>
            </a:r>
            <a:r>
              <a:rPr lang="en-US" sz="2600" b="1" i="1" dirty="0">
                <a:solidFill>
                  <a:srgbClr val="FF0000"/>
                </a:solidFill>
              </a:rPr>
              <a:t>causes </a:t>
            </a:r>
            <a:r>
              <a:rPr lang="en-US" sz="2600" b="1" i="1" dirty="0"/>
              <a:t>a messy message on your console. If a Java exception is caught then we can </a:t>
            </a:r>
            <a:r>
              <a:rPr lang="en-US" sz="2600" b="1" i="1" dirty="0">
                <a:solidFill>
                  <a:srgbClr val="FF0000"/>
                </a:solidFill>
              </a:rPr>
              <a:t>handle the exception </a:t>
            </a:r>
            <a:r>
              <a:rPr lang="en-US" sz="2600" b="1" i="1" dirty="0"/>
              <a:t>(log it, print it, ...).</a:t>
            </a:r>
            <a:endParaRPr sz="2600" dirty="0"/>
          </a:p>
          <a:p>
            <a:pPr marL="228600" lvl="0" indent="-228600" algn="l" rtl="0">
              <a:lnSpc>
                <a:spcPct val="150000"/>
              </a:lnSpc>
              <a:spcBef>
                <a:spcPts val="1000"/>
              </a:spcBef>
              <a:spcAft>
                <a:spcPts val="0"/>
              </a:spcAft>
              <a:buClr>
                <a:schemeClr val="dk1"/>
              </a:buClr>
              <a:buSzPts val="2400"/>
              <a:buChar char="•"/>
            </a:pPr>
            <a:r>
              <a:rPr lang="en-US" sz="2600" b="1" i="1" dirty="0"/>
              <a:t>It is </a:t>
            </a:r>
            <a:r>
              <a:rPr lang="en-US" sz="2600" b="1" i="1" dirty="0">
                <a:solidFill>
                  <a:srgbClr val="FF0000"/>
                </a:solidFill>
              </a:rPr>
              <a:t>useful to know </a:t>
            </a:r>
            <a:r>
              <a:rPr lang="en-US" sz="2600" b="1" i="1" dirty="0"/>
              <a:t>when an exception has been handled/occurred.</a:t>
            </a:r>
            <a:endParaRPr sz="2600" dirty="0"/>
          </a:p>
        </p:txBody>
      </p:sp>
      <p:pic>
        <p:nvPicPr>
          <p:cNvPr id="279" name="Google Shape;279;p42" descr="Image result for java exceptions try catch"/>
          <p:cNvPicPr preferRelativeResize="0"/>
          <p:nvPr/>
        </p:nvPicPr>
        <p:blipFill rotWithShape="1">
          <a:blip r:embed="rId3">
            <a:alphaModFix/>
          </a:blip>
          <a:srcRect/>
          <a:stretch/>
        </p:blipFill>
        <p:spPr>
          <a:xfrm>
            <a:off x="8330267" y="2159411"/>
            <a:ext cx="3504064" cy="2539177"/>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3"/>
          <p:cNvSpPr txBox="1">
            <a:spLocks noGrp="1"/>
          </p:cNvSpPr>
          <p:nvPr>
            <p:ph type="title"/>
          </p:nvPr>
        </p:nvSpPr>
        <p:spPr>
          <a:xfrm>
            <a:off x="400594" y="8645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b="1" dirty="0" err="1">
                <a:latin typeface="Calibri"/>
                <a:ea typeface="Calibri"/>
                <a:cs typeface="Calibri"/>
                <a:sym typeface="Calibri"/>
              </a:rPr>
              <a:t>ExceptionHandlerAspect</a:t>
            </a:r>
            <a:endParaRPr dirty="0"/>
          </a:p>
        </p:txBody>
      </p:sp>
      <p:sp>
        <p:nvSpPr>
          <p:cNvPr id="285" name="Google Shape;285;p43"/>
          <p:cNvSpPr txBox="1">
            <a:spLocks noGrp="1"/>
          </p:cNvSpPr>
          <p:nvPr>
            <p:ph type="body" idx="1"/>
          </p:nvPr>
        </p:nvSpPr>
        <p:spPr>
          <a:xfrm>
            <a:off x="400595" y="1010093"/>
            <a:ext cx="11284586" cy="5660673"/>
          </a:xfrm>
          <a:prstGeom prst="rect">
            <a:avLst/>
          </a:prstGeom>
          <a:noFill/>
          <a:ln>
            <a:noFill/>
          </a:ln>
        </p:spPr>
        <p:txBody>
          <a:bodyPr spcFirstLastPara="1" wrap="square" lIns="91425" tIns="45700" rIns="91425" bIns="45700" anchor="t" anchorCtr="0">
            <a:noAutofit/>
          </a:bodyPr>
          <a:lstStyle/>
          <a:p>
            <a:pPr marL="228600" lvl="0" indent="-228600" algn="l" rtl="0">
              <a:lnSpc>
                <a:spcPct val="150000"/>
              </a:lnSpc>
              <a:spcBef>
                <a:spcPts val="0"/>
              </a:spcBef>
              <a:spcAft>
                <a:spcPts val="0"/>
              </a:spcAft>
              <a:buClr>
                <a:srgbClr val="FF0000"/>
              </a:buClr>
              <a:buSzPts val="2400"/>
              <a:buChar char="•"/>
            </a:pPr>
            <a:r>
              <a:rPr lang="en-US" sz="2400" b="1" dirty="0">
                <a:solidFill>
                  <a:srgbClr val="FF0000"/>
                </a:solidFill>
              </a:rPr>
              <a:t>Concern:</a:t>
            </a:r>
            <a:r>
              <a:rPr lang="en-US" sz="2400" b="1" dirty="0"/>
              <a:t> exceptions not caught in code - monitor/handle them.</a:t>
            </a:r>
            <a:endParaRPr dirty="0"/>
          </a:p>
          <a:p>
            <a:pPr marL="228600" lvl="0" indent="-228600" algn="l" rtl="0">
              <a:lnSpc>
                <a:spcPct val="150000"/>
              </a:lnSpc>
              <a:spcBef>
                <a:spcPts val="1000"/>
              </a:spcBef>
              <a:spcAft>
                <a:spcPts val="0"/>
              </a:spcAft>
              <a:buClr>
                <a:srgbClr val="FF0000"/>
              </a:buClr>
              <a:buSzPts val="2400"/>
              <a:buChar char="•"/>
            </a:pPr>
            <a:r>
              <a:rPr lang="en-US" sz="2400" b="1" i="1" dirty="0">
                <a:solidFill>
                  <a:srgbClr val="FF0000"/>
                </a:solidFill>
              </a:rPr>
              <a:t>Pointcut: </a:t>
            </a:r>
            <a:r>
              <a:rPr lang="en-US" sz="2400" b="1" i="1" dirty="0"/>
              <a:t>any exception is thrown but not handled (</a:t>
            </a:r>
            <a:r>
              <a:rPr lang="en-US" sz="2400" b="1" i="1" dirty="0" err="1"/>
              <a:t>catched</a:t>
            </a:r>
            <a:r>
              <a:rPr lang="en-US" sz="2400" b="1" i="1" dirty="0"/>
              <a:t>).</a:t>
            </a:r>
            <a:endParaRPr dirty="0"/>
          </a:p>
          <a:p>
            <a:pPr marL="228600" lvl="0" indent="-228600" algn="l" rtl="0">
              <a:lnSpc>
                <a:spcPct val="150000"/>
              </a:lnSpc>
              <a:spcBef>
                <a:spcPts val="1000"/>
              </a:spcBef>
              <a:spcAft>
                <a:spcPts val="0"/>
              </a:spcAft>
              <a:buClr>
                <a:srgbClr val="FF0000"/>
              </a:buClr>
              <a:buSzPts val="2400"/>
              <a:buChar char="•"/>
            </a:pPr>
            <a:r>
              <a:rPr lang="en-US" sz="2400" b="1" i="1" dirty="0">
                <a:solidFill>
                  <a:srgbClr val="FF0000"/>
                </a:solidFill>
              </a:rPr>
              <a:t>Advice: </a:t>
            </a:r>
            <a:r>
              <a:rPr lang="en-US" sz="2400" b="1" i="1" dirty="0"/>
              <a:t>logs the exception and throws </a:t>
            </a:r>
            <a:r>
              <a:rPr lang="en-US" sz="2400" b="1" i="1" dirty="0" err="1"/>
              <a:t>UnhandledException</a:t>
            </a:r>
            <a:r>
              <a:rPr lang="en-US" sz="2400" b="1" i="1" dirty="0"/>
              <a:t>(</a:t>
            </a:r>
            <a:r>
              <a:rPr lang="en-US" sz="2400" b="1" i="1" dirty="0" err="1"/>
              <a:t>msg</a:t>
            </a:r>
            <a:r>
              <a:rPr lang="en-US" sz="2400" b="1" i="1" dirty="0"/>
              <a:t>).</a:t>
            </a:r>
            <a:endParaRPr dirty="0"/>
          </a:p>
          <a:p>
            <a:pPr marL="0" lvl="0" indent="0" algn="l" rtl="0">
              <a:lnSpc>
                <a:spcPct val="150000"/>
              </a:lnSpc>
              <a:spcBef>
                <a:spcPts val="1000"/>
              </a:spcBef>
              <a:spcAft>
                <a:spcPts val="0"/>
              </a:spcAft>
              <a:buClr>
                <a:schemeClr val="dk1"/>
              </a:buClr>
              <a:buSzPts val="2400"/>
              <a:buNone/>
            </a:pPr>
            <a:endParaRPr sz="2400" b="1" dirty="0"/>
          </a:p>
        </p:txBody>
      </p:sp>
      <p:pic>
        <p:nvPicPr>
          <p:cNvPr id="2" name="Picture 1">
            <a:extLst>
              <a:ext uri="{FF2B5EF4-FFF2-40B4-BE49-F238E27FC236}">
                <a16:creationId xmlns:a16="http://schemas.microsoft.com/office/drawing/2014/main" id="{F4F9E35E-44B3-4CCC-A77D-2B9E9BB66839}"/>
              </a:ext>
            </a:extLst>
          </p:cNvPr>
          <p:cNvPicPr>
            <a:picLocks noChangeAspect="1"/>
          </p:cNvPicPr>
          <p:nvPr/>
        </p:nvPicPr>
        <p:blipFill>
          <a:blip r:embed="rId3"/>
          <a:stretch>
            <a:fillRect/>
          </a:stretch>
        </p:blipFill>
        <p:spPr>
          <a:xfrm>
            <a:off x="2976840" y="4975765"/>
            <a:ext cx="4783983" cy="1184429"/>
          </a:xfrm>
          <a:prstGeom prst="rect">
            <a:avLst/>
          </a:prstGeom>
        </p:spPr>
      </p:pic>
      <p:pic>
        <p:nvPicPr>
          <p:cNvPr id="7" name="Picture 6">
            <a:extLst>
              <a:ext uri="{FF2B5EF4-FFF2-40B4-BE49-F238E27FC236}">
                <a16:creationId xmlns:a16="http://schemas.microsoft.com/office/drawing/2014/main" id="{8DEF48B5-7774-4143-87B1-C61F146E72F0}"/>
              </a:ext>
            </a:extLst>
          </p:cNvPr>
          <p:cNvPicPr>
            <a:picLocks noChangeAspect="1"/>
          </p:cNvPicPr>
          <p:nvPr/>
        </p:nvPicPr>
        <p:blipFill>
          <a:blip r:embed="rId4"/>
          <a:stretch>
            <a:fillRect/>
          </a:stretch>
        </p:blipFill>
        <p:spPr>
          <a:xfrm>
            <a:off x="3755903" y="3429000"/>
            <a:ext cx="2698164" cy="888807"/>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286;p43">
            <a:extLst>
              <a:ext uri="{FF2B5EF4-FFF2-40B4-BE49-F238E27FC236}">
                <a16:creationId xmlns:a16="http://schemas.microsoft.com/office/drawing/2014/main" id="{C2471662-5831-4B2D-8622-040B00B3630D}"/>
              </a:ext>
            </a:extLst>
          </p:cNvPr>
          <p:cNvPicPr preferRelativeResize="0"/>
          <p:nvPr/>
        </p:nvPicPr>
        <p:blipFill rotWithShape="1">
          <a:blip r:embed="rId2">
            <a:alphaModFix/>
          </a:blip>
          <a:srcRect/>
          <a:stretch/>
        </p:blipFill>
        <p:spPr>
          <a:xfrm>
            <a:off x="2424542" y="4810040"/>
            <a:ext cx="6968033" cy="1590760"/>
          </a:xfrm>
          <a:prstGeom prst="rect">
            <a:avLst/>
          </a:prstGeom>
          <a:noFill/>
          <a:ln>
            <a:noFill/>
          </a:ln>
        </p:spPr>
      </p:pic>
      <p:pic>
        <p:nvPicPr>
          <p:cNvPr id="5" name="Google Shape;287;p43">
            <a:extLst>
              <a:ext uri="{FF2B5EF4-FFF2-40B4-BE49-F238E27FC236}">
                <a16:creationId xmlns:a16="http://schemas.microsoft.com/office/drawing/2014/main" id="{44C94263-1299-4607-969C-D8DAE751B511}"/>
              </a:ext>
            </a:extLst>
          </p:cNvPr>
          <p:cNvPicPr preferRelativeResize="0"/>
          <p:nvPr/>
        </p:nvPicPr>
        <p:blipFill rotWithShape="1">
          <a:blip r:embed="rId3">
            <a:alphaModFix/>
          </a:blip>
          <a:srcRect/>
          <a:stretch/>
        </p:blipFill>
        <p:spPr>
          <a:xfrm>
            <a:off x="2291377" y="457200"/>
            <a:ext cx="7101198" cy="3866224"/>
          </a:xfrm>
          <a:prstGeom prst="rect">
            <a:avLst/>
          </a:prstGeom>
          <a:noFill/>
          <a:ln>
            <a:noFill/>
          </a:ln>
        </p:spPr>
      </p:pic>
    </p:spTree>
    <p:extLst>
      <p:ext uri="{BB962C8B-B14F-4D97-AF65-F5344CB8AC3E}">
        <p14:creationId xmlns:p14="http://schemas.microsoft.com/office/powerpoint/2010/main" val="30492559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45"/>
          <p:cNvSpPr txBox="1">
            <a:spLocks noGrp="1"/>
          </p:cNvSpPr>
          <p:nvPr>
            <p:ph type="title"/>
          </p:nvPr>
        </p:nvSpPr>
        <p:spPr>
          <a:xfrm>
            <a:off x="400594" y="8645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b="1">
                <a:latin typeface="Calibri"/>
                <a:ea typeface="Calibri"/>
                <a:cs typeface="Calibri"/>
                <a:sym typeface="Calibri"/>
              </a:rPr>
              <a:t>ExceptionTranslationAspect, the concern:</a:t>
            </a:r>
            <a:endParaRPr/>
          </a:p>
        </p:txBody>
      </p:sp>
      <p:sp>
        <p:nvSpPr>
          <p:cNvPr id="299" name="Google Shape;299;p45"/>
          <p:cNvSpPr txBox="1">
            <a:spLocks noGrp="1"/>
          </p:cNvSpPr>
          <p:nvPr>
            <p:ph type="body" idx="1"/>
          </p:nvPr>
        </p:nvSpPr>
        <p:spPr>
          <a:xfrm>
            <a:off x="400595" y="1010093"/>
            <a:ext cx="11284586" cy="5660673"/>
          </a:xfrm>
          <a:prstGeom prst="rect">
            <a:avLst/>
          </a:prstGeom>
          <a:noFill/>
          <a:ln>
            <a:noFill/>
          </a:ln>
        </p:spPr>
        <p:txBody>
          <a:bodyPr spcFirstLastPara="1" wrap="square" lIns="91425" tIns="45700" rIns="91425" bIns="45700" anchor="t" anchorCtr="0">
            <a:noAutofit/>
          </a:bodyPr>
          <a:lstStyle/>
          <a:p>
            <a:pPr marL="228600" lvl="0" indent="-228600" algn="l" rtl="0">
              <a:lnSpc>
                <a:spcPct val="150000"/>
              </a:lnSpc>
              <a:spcBef>
                <a:spcPts val="0"/>
              </a:spcBef>
              <a:spcAft>
                <a:spcPts val="0"/>
              </a:spcAft>
              <a:buClr>
                <a:schemeClr val="dk1"/>
              </a:buClr>
              <a:buSzPts val="2400"/>
              <a:buChar char="•"/>
            </a:pPr>
            <a:r>
              <a:rPr lang="en-US" sz="2400" b="1" i="1"/>
              <a:t>Assume we use a third-party library (</a:t>
            </a:r>
            <a:r>
              <a:rPr lang="en-US" sz="2400" b="1" i="1">
                <a:solidFill>
                  <a:srgbClr val="FF0000"/>
                </a:solidFill>
              </a:rPr>
              <a:t>some ORM library</a:t>
            </a:r>
            <a:r>
              <a:rPr lang="en-US" sz="2400" b="1" i="1"/>
              <a:t>) which helps us transform RDBMS tables to Java objects. This library throws exceptions (NoTableExistException, RecordException, etc…). We would like to </a:t>
            </a:r>
            <a:r>
              <a:rPr lang="en-US" sz="2400" b="1" i="1">
                <a:solidFill>
                  <a:srgbClr val="FF0000"/>
                </a:solidFill>
              </a:rPr>
              <a:t>convert those exceptions to our APPLICATION exceptions: </a:t>
            </a:r>
            <a:r>
              <a:rPr lang="en-US" sz="2400" b="1" i="1"/>
              <a:t>DataAccessException,  PersistenceLayerException. </a:t>
            </a:r>
            <a:endParaRPr/>
          </a:p>
          <a:p>
            <a:pPr marL="228600" lvl="0" indent="-228600" algn="l" rtl="0">
              <a:lnSpc>
                <a:spcPct val="150000"/>
              </a:lnSpc>
              <a:spcBef>
                <a:spcPts val="1000"/>
              </a:spcBef>
              <a:spcAft>
                <a:spcPts val="0"/>
              </a:spcAft>
              <a:buClr>
                <a:schemeClr val="dk1"/>
              </a:buClr>
              <a:buSzPts val="2400"/>
              <a:buChar char="•"/>
            </a:pPr>
            <a:r>
              <a:rPr lang="en-US" sz="2400" b="1" i="1"/>
              <a:t>Lots of code will be </a:t>
            </a:r>
            <a:r>
              <a:rPr lang="en-US" sz="2400" b="1" i="1">
                <a:solidFill>
                  <a:srgbClr val="FF0000"/>
                </a:solidFill>
              </a:rPr>
              <a:t>scattered</a:t>
            </a:r>
            <a:r>
              <a:rPr lang="en-US" sz="2400" b="1" i="1"/>
              <a:t> over our codebase, with </a:t>
            </a:r>
            <a:r>
              <a:rPr lang="en-US" sz="2400" b="1" i="1">
                <a:solidFill>
                  <a:srgbClr val="FF0000"/>
                </a:solidFill>
              </a:rPr>
              <a:t>tangled</a:t>
            </a:r>
            <a:r>
              <a:rPr lang="en-US" sz="2400" b="1" i="1"/>
              <a:t> conversions.</a:t>
            </a:r>
            <a:endParaRPr/>
          </a:p>
          <a:p>
            <a:pPr marL="228600" lvl="0" indent="-228600" algn="l" rtl="0">
              <a:lnSpc>
                <a:spcPct val="150000"/>
              </a:lnSpc>
              <a:spcBef>
                <a:spcPts val="1000"/>
              </a:spcBef>
              <a:spcAft>
                <a:spcPts val="0"/>
              </a:spcAft>
              <a:buClr>
                <a:schemeClr val="dk1"/>
              </a:buClr>
              <a:buSzPts val="2400"/>
              <a:buChar char="•"/>
            </a:pPr>
            <a:r>
              <a:rPr lang="en-US" sz="2400" b="1" i="1"/>
              <a:t>This can be taken care separately in an Aspect, making our code more clean and concise.</a:t>
            </a:r>
            <a:endParaRPr/>
          </a:p>
          <a:p>
            <a:pPr marL="228600" lvl="0" indent="-76200" algn="l" rtl="0">
              <a:lnSpc>
                <a:spcPct val="150000"/>
              </a:lnSpc>
              <a:spcBef>
                <a:spcPts val="1000"/>
              </a:spcBef>
              <a:spcAft>
                <a:spcPts val="0"/>
              </a:spcAft>
              <a:buClr>
                <a:schemeClr val="dk1"/>
              </a:buClr>
              <a:buSzPts val="2400"/>
              <a:buNone/>
            </a:pPr>
            <a:endParaRPr sz="2400" b="1" i="1"/>
          </a:p>
        </p:txBody>
      </p:sp>
      <p:pic>
        <p:nvPicPr>
          <p:cNvPr id="300" name="Google Shape;300;p45"/>
          <p:cNvPicPr preferRelativeResize="0"/>
          <p:nvPr/>
        </p:nvPicPr>
        <p:blipFill rotWithShape="1">
          <a:blip r:embed="rId3">
            <a:alphaModFix/>
          </a:blip>
          <a:srcRect l="4415" r="3667" b="5536"/>
          <a:stretch/>
        </p:blipFill>
        <p:spPr>
          <a:xfrm>
            <a:off x="5658394" y="4681533"/>
            <a:ext cx="5899951" cy="1989233"/>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6"/>
          <p:cNvSpPr txBox="1">
            <a:spLocks noGrp="1"/>
          </p:cNvSpPr>
          <p:nvPr>
            <p:ph type="title"/>
          </p:nvPr>
        </p:nvSpPr>
        <p:spPr>
          <a:xfrm>
            <a:off x="400594" y="8645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b="1">
                <a:latin typeface="Calibri"/>
                <a:ea typeface="Calibri"/>
                <a:cs typeface="Calibri"/>
                <a:sym typeface="Calibri"/>
              </a:rPr>
              <a:t>ExceptionTranslatorAspect</a:t>
            </a:r>
            <a:endParaRPr b="1">
              <a:latin typeface="Calibri"/>
              <a:ea typeface="Calibri"/>
              <a:cs typeface="Calibri"/>
              <a:sym typeface="Calibri"/>
            </a:endParaRPr>
          </a:p>
        </p:txBody>
      </p:sp>
      <p:sp>
        <p:nvSpPr>
          <p:cNvPr id="306" name="Google Shape;306;p46"/>
          <p:cNvSpPr txBox="1">
            <a:spLocks noGrp="1"/>
          </p:cNvSpPr>
          <p:nvPr>
            <p:ph type="body" idx="1"/>
          </p:nvPr>
        </p:nvSpPr>
        <p:spPr>
          <a:xfrm>
            <a:off x="125835" y="1116419"/>
            <a:ext cx="10515600" cy="5554347"/>
          </a:xfrm>
          <a:prstGeom prst="rect">
            <a:avLst/>
          </a:prstGeom>
          <a:noFill/>
          <a:ln>
            <a:noFill/>
          </a:ln>
        </p:spPr>
        <p:txBody>
          <a:bodyPr spcFirstLastPara="1" wrap="square" lIns="91425" tIns="45700" rIns="91425" bIns="45700" anchor="t" anchorCtr="0">
            <a:noAutofit/>
          </a:bodyPr>
          <a:lstStyle/>
          <a:p>
            <a:pPr marL="228600" lvl="0" indent="-228600" algn="l" rtl="0">
              <a:lnSpc>
                <a:spcPct val="150000"/>
              </a:lnSpc>
              <a:spcBef>
                <a:spcPts val="0"/>
              </a:spcBef>
              <a:spcAft>
                <a:spcPts val="0"/>
              </a:spcAft>
              <a:buClr>
                <a:srgbClr val="FF0000"/>
              </a:buClr>
              <a:buSzPts val="2400"/>
              <a:buChar char="•"/>
            </a:pPr>
            <a:r>
              <a:rPr lang="en-US" sz="2400" b="1" dirty="0">
                <a:solidFill>
                  <a:srgbClr val="FF0000"/>
                </a:solidFill>
              </a:rPr>
              <a:t>Concern:</a:t>
            </a:r>
            <a:r>
              <a:rPr lang="en-US" sz="2400" b="1" dirty="0"/>
              <a:t> noted above.</a:t>
            </a:r>
            <a:endParaRPr sz="2400" b="1" dirty="0">
              <a:solidFill>
                <a:srgbClr val="FF0000"/>
              </a:solidFill>
            </a:endParaRPr>
          </a:p>
          <a:p>
            <a:pPr marL="228600" lvl="0" indent="-228600" algn="l" rtl="0">
              <a:lnSpc>
                <a:spcPct val="150000"/>
              </a:lnSpc>
              <a:spcBef>
                <a:spcPts val="1000"/>
              </a:spcBef>
              <a:spcAft>
                <a:spcPts val="0"/>
              </a:spcAft>
              <a:buClr>
                <a:srgbClr val="FF0000"/>
              </a:buClr>
              <a:buSzPts val="2400"/>
              <a:buChar char="•"/>
            </a:pPr>
            <a:r>
              <a:rPr lang="en-US" sz="2400" b="1" i="1" dirty="0">
                <a:solidFill>
                  <a:srgbClr val="FF0000"/>
                </a:solidFill>
              </a:rPr>
              <a:t>Pointcut: </a:t>
            </a:r>
            <a:r>
              <a:rPr lang="en-US" sz="2400" b="1" i="1" dirty="0"/>
              <a:t>a </a:t>
            </a:r>
            <a:r>
              <a:rPr lang="en-US" sz="2400" b="1" i="1" dirty="0" err="1"/>
              <a:t>KeyboardException</a:t>
            </a:r>
            <a:r>
              <a:rPr lang="en-US" sz="2400" b="1" i="1" dirty="0"/>
              <a:t> is thrown  (ESC is pressed)</a:t>
            </a:r>
            <a:endParaRPr dirty="0"/>
          </a:p>
          <a:p>
            <a:pPr marL="228600" lvl="0" indent="-228600" algn="l" rtl="0">
              <a:lnSpc>
                <a:spcPct val="150000"/>
              </a:lnSpc>
              <a:spcBef>
                <a:spcPts val="1000"/>
              </a:spcBef>
              <a:spcAft>
                <a:spcPts val="0"/>
              </a:spcAft>
              <a:buClr>
                <a:srgbClr val="FF0000"/>
              </a:buClr>
              <a:buSzPts val="2400"/>
              <a:buChar char="•"/>
            </a:pPr>
            <a:r>
              <a:rPr lang="en-US" sz="2400" b="1" i="1" dirty="0">
                <a:solidFill>
                  <a:srgbClr val="FF0000"/>
                </a:solidFill>
              </a:rPr>
              <a:t>Advice: </a:t>
            </a:r>
            <a:r>
              <a:rPr lang="en-US" sz="2400" b="1" i="1" dirty="0"/>
              <a:t>Translate 3</a:t>
            </a:r>
            <a:r>
              <a:rPr lang="en-US" sz="2400" b="1" i="1" baseline="30000" dirty="0"/>
              <a:t>rd</a:t>
            </a:r>
            <a:r>
              <a:rPr lang="en-US" sz="2400" b="1" i="1" dirty="0"/>
              <a:t> party thrown exception into our application exception.</a:t>
            </a:r>
            <a:endParaRPr dirty="0"/>
          </a:p>
          <a:p>
            <a:pPr marL="228600" lvl="0" indent="-228600" algn="l" rtl="0">
              <a:lnSpc>
                <a:spcPct val="150000"/>
              </a:lnSpc>
              <a:spcBef>
                <a:spcPts val="1000"/>
              </a:spcBef>
              <a:spcAft>
                <a:spcPts val="0"/>
              </a:spcAft>
              <a:buClr>
                <a:srgbClr val="FF0000"/>
              </a:buClr>
              <a:buSzPts val="2400"/>
              <a:buChar char="•"/>
            </a:pPr>
            <a:r>
              <a:rPr lang="en-US" sz="2400" b="1" i="1" dirty="0" err="1">
                <a:solidFill>
                  <a:srgbClr val="FF0000"/>
                </a:solidFill>
              </a:rPr>
              <a:t>ProceedingJointPoint</a:t>
            </a:r>
            <a:r>
              <a:rPr lang="en-US" sz="2400" b="1" i="1" dirty="0"/>
              <a:t>: an around advice is a special advice that can control when and if a method (or other join point) is executed. so they require an argument of type PJP, whereas other advices just use JP.</a:t>
            </a:r>
            <a:endParaRPr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6"/>
          <p:cNvSpPr txBox="1">
            <a:spLocks noGrp="1"/>
          </p:cNvSpPr>
          <p:nvPr>
            <p:ph type="title"/>
          </p:nvPr>
        </p:nvSpPr>
        <p:spPr>
          <a:xfrm>
            <a:off x="400594" y="8645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b="1">
                <a:latin typeface="Calibri"/>
                <a:ea typeface="Calibri"/>
                <a:cs typeface="Calibri"/>
                <a:sym typeface="Calibri"/>
              </a:rPr>
              <a:t>ExceptionTranslatorAspect</a:t>
            </a:r>
            <a:endParaRPr b="1">
              <a:latin typeface="Calibri"/>
              <a:ea typeface="Calibri"/>
              <a:cs typeface="Calibri"/>
              <a:sym typeface="Calibri"/>
            </a:endParaRPr>
          </a:p>
        </p:txBody>
      </p:sp>
      <p:pic>
        <p:nvPicPr>
          <p:cNvPr id="6" name="Google Shape;307;p46">
            <a:extLst>
              <a:ext uri="{FF2B5EF4-FFF2-40B4-BE49-F238E27FC236}">
                <a16:creationId xmlns:a16="http://schemas.microsoft.com/office/drawing/2014/main" id="{997DB6BF-8FAB-4DDB-92B3-4145B1C7D8E0}"/>
              </a:ext>
            </a:extLst>
          </p:cNvPr>
          <p:cNvPicPr preferRelativeResize="0"/>
          <p:nvPr/>
        </p:nvPicPr>
        <p:blipFill rotWithShape="1">
          <a:blip r:embed="rId3">
            <a:alphaModFix/>
          </a:blip>
          <a:srcRect l="4202" r="4131"/>
          <a:stretch/>
        </p:blipFill>
        <p:spPr>
          <a:xfrm>
            <a:off x="2606532" y="1100831"/>
            <a:ext cx="6430935" cy="3293616"/>
          </a:xfrm>
          <a:prstGeom prst="rect">
            <a:avLst/>
          </a:prstGeom>
          <a:noFill/>
          <a:ln>
            <a:noFill/>
          </a:ln>
        </p:spPr>
      </p:pic>
      <p:pic>
        <p:nvPicPr>
          <p:cNvPr id="7" name="Google Shape;308;p46">
            <a:extLst>
              <a:ext uri="{FF2B5EF4-FFF2-40B4-BE49-F238E27FC236}">
                <a16:creationId xmlns:a16="http://schemas.microsoft.com/office/drawing/2014/main" id="{B9033C1E-DF3D-48B4-8739-8C8B4F7A65BE}"/>
              </a:ext>
            </a:extLst>
          </p:cNvPr>
          <p:cNvPicPr preferRelativeResize="0"/>
          <p:nvPr/>
        </p:nvPicPr>
        <p:blipFill rotWithShape="1">
          <a:blip r:embed="rId4">
            <a:alphaModFix/>
          </a:blip>
          <a:srcRect l="5305"/>
          <a:stretch/>
        </p:blipFill>
        <p:spPr>
          <a:xfrm>
            <a:off x="2606532" y="4593298"/>
            <a:ext cx="6235626" cy="1972702"/>
          </a:xfrm>
          <a:prstGeom prst="rect">
            <a:avLst/>
          </a:prstGeom>
          <a:noFill/>
          <a:ln>
            <a:noFill/>
          </a:ln>
        </p:spPr>
      </p:pic>
    </p:spTree>
    <p:extLst>
      <p:ext uri="{BB962C8B-B14F-4D97-AF65-F5344CB8AC3E}">
        <p14:creationId xmlns:p14="http://schemas.microsoft.com/office/powerpoint/2010/main" val="15307364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6"/>
          <p:cNvSpPr txBox="1">
            <a:spLocks noGrp="1"/>
          </p:cNvSpPr>
          <p:nvPr>
            <p:ph type="title"/>
          </p:nvPr>
        </p:nvSpPr>
        <p:spPr>
          <a:xfrm>
            <a:off x="400594" y="8645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b="1" dirty="0" err="1">
                <a:latin typeface="Calibri"/>
                <a:ea typeface="Calibri"/>
                <a:cs typeface="Calibri"/>
                <a:sym typeface="Calibri"/>
              </a:rPr>
              <a:t>FunctionalityAdderAspect</a:t>
            </a:r>
            <a:endParaRPr b="1" dirty="0">
              <a:latin typeface="Calibri"/>
              <a:ea typeface="Calibri"/>
              <a:cs typeface="Calibri"/>
              <a:sym typeface="Calibri"/>
            </a:endParaRPr>
          </a:p>
        </p:txBody>
      </p:sp>
      <p:sp>
        <p:nvSpPr>
          <p:cNvPr id="306" name="Google Shape;306;p46"/>
          <p:cNvSpPr txBox="1">
            <a:spLocks noGrp="1"/>
          </p:cNvSpPr>
          <p:nvPr>
            <p:ph type="body" idx="1"/>
          </p:nvPr>
        </p:nvSpPr>
        <p:spPr>
          <a:xfrm>
            <a:off x="125835" y="1116419"/>
            <a:ext cx="10515600" cy="5554347"/>
          </a:xfrm>
          <a:prstGeom prst="rect">
            <a:avLst/>
          </a:prstGeom>
          <a:noFill/>
          <a:ln>
            <a:noFill/>
          </a:ln>
        </p:spPr>
        <p:txBody>
          <a:bodyPr spcFirstLastPara="1" wrap="square" lIns="91425" tIns="45700" rIns="91425" bIns="45700" anchor="t" anchorCtr="0">
            <a:noAutofit/>
          </a:bodyPr>
          <a:lstStyle/>
          <a:p>
            <a:pPr marL="228600" lvl="0" indent="-228600" algn="l" rtl="0">
              <a:lnSpc>
                <a:spcPct val="150000"/>
              </a:lnSpc>
              <a:spcBef>
                <a:spcPts val="0"/>
              </a:spcBef>
              <a:spcAft>
                <a:spcPts val="0"/>
              </a:spcAft>
              <a:buClr>
                <a:srgbClr val="FF0000"/>
              </a:buClr>
              <a:buSzPts val="2400"/>
              <a:buChar char="•"/>
            </a:pPr>
            <a:r>
              <a:rPr lang="en-US" b="1" dirty="0">
                <a:solidFill>
                  <a:srgbClr val="FF0000"/>
                </a:solidFill>
              </a:rPr>
              <a:t>Concern:</a:t>
            </a:r>
            <a:r>
              <a:rPr lang="en-US" b="1" dirty="0"/>
              <a:t> Assume we want to add some functionality to our code, Serialization for example, or Printability. Those are interfaces with default implementations (by java or by ourselves). We want those to be added only for 1x month without touching existing code, as our client wants this for short-term period. Instead of writing new interfaces or changing existing code, lets change our objects hierarchy with aspects!</a:t>
            </a:r>
            <a:endParaRPr b="1" dirty="0">
              <a:solidFill>
                <a:srgbClr val="FF0000"/>
              </a:solidFill>
            </a:endParaRPr>
          </a:p>
        </p:txBody>
      </p:sp>
    </p:spTree>
    <p:extLst>
      <p:ext uri="{BB962C8B-B14F-4D97-AF65-F5344CB8AC3E}">
        <p14:creationId xmlns:p14="http://schemas.microsoft.com/office/powerpoint/2010/main" val="18162123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6"/>
          <p:cNvSpPr txBox="1">
            <a:spLocks noGrp="1"/>
          </p:cNvSpPr>
          <p:nvPr>
            <p:ph type="title"/>
          </p:nvPr>
        </p:nvSpPr>
        <p:spPr>
          <a:xfrm>
            <a:off x="400594" y="8645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b="1" dirty="0" err="1">
                <a:latin typeface="Calibri"/>
                <a:ea typeface="Calibri"/>
                <a:cs typeface="Calibri"/>
                <a:sym typeface="Calibri"/>
              </a:rPr>
              <a:t>FunctionalityAdderAspect</a:t>
            </a:r>
            <a:endParaRPr b="1" dirty="0">
              <a:latin typeface="Calibri"/>
              <a:ea typeface="Calibri"/>
              <a:cs typeface="Calibri"/>
              <a:sym typeface="Calibri"/>
            </a:endParaRPr>
          </a:p>
        </p:txBody>
      </p:sp>
      <p:sp>
        <p:nvSpPr>
          <p:cNvPr id="306" name="Google Shape;306;p46"/>
          <p:cNvSpPr txBox="1">
            <a:spLocks noGrp="1"/>
          </p:cNvSpPr>
          <p:nvPr>
            <p:ph type="body" idx="1"/>
          </p:nvPr>
        </p:nvSpPr>
        <p:spPr>
          <a:xfrm>
            <a:off x="125835" y="1116419"/>
            <a:ext cx="10515600" cy="5554347"/>
          </a:xfrm>
          <a:prstGeom prst="rect">
            <a:avLst/>
          </a:prstGeom>
          <a:noFill/>
          <a:ln>
            <a:noFill/>
          </a:ln>
        </p:spPr>
        <p:txBody>
          <a:bodyPr spcFirstLastPara="1" wrap="square" lIns="91425" tIns="45700" rIns="91425" bIns="45700" anchor="t" anchorCtr="0">
            <a:noAutofit/>
          </a:bodyPr>
          <a:lstStyle/>
          <a:p>
            <a:pPr marL="228600" lvl="0" indent="-228600" algn="l" rtl="0">
              <a:lnSpc>
                <a:spcPct val="150000"/>
              </a:lnSpc>
              <a:spcBef>
                <a:spcPts val="1000"/>
              </a:spcBef>
              <a:spcAft>
                <a:spcPts val="0"/>
              </a:spcAft>
              <a:buClr>
                <a:srgbClr val="FF0000"/>
              </a:buClr>
              <a:buSzPts val="2400"/>
              <a:buChar char="•"/>
            </a:pPr>
            <a:r>
              <a:rPr lang="en-US" b="1" i="1" dirty="0">
                <a:solidFill>
                  <a:srgbClr val="FF0000"/>
                </a:solidFill>
              </a:rPr>
              <a:t>Pointcut: </a:t>
            </a:r>
            <a:r>
              <a:rPr lang="en-US" b="1" i="1" dirty="0">
                <a:solidFill>
                  <a:schemeClr val="tx1"/>
                </a:solidFill>
              </a:rPr>
              <a:t>we use ITD &gt; @</a:t>
            </a:r>
            <a:r>
              <a:rPr lang="en-US" b="1" i="1" dirty="0" err="1">
                <a:solidFill>
                  <a:schemeClr val="tx1"/>
                </a:solidFill>
              </a:rPr>
              <a:t>DeclareParents</a:t>
            </a:r>
            <a:r>
              <a:rPr lang="en-US" b="1" i="1" dirty="0">
                <a:solidFill>
                  <a:schemeClr val="tx1"/>
                </a:solidFill>
              </a:rPr>
              <a:t> </a:t>
            </a:r>
          </a:p>
          <a:p>
            <a:pPr marL="228600" lvl="0" indent="-228600" algn="l" rtl="0">
              <a:lnSpc>
                <a:spcPct val="150000"/>
              </a:lnSpc>
              <a:spcBef>
                <a:spcPts val="1000"/>
              </a:spcBef>
              <a:spcAft>
                <a:spcPts val="0"/>
              </a:spcAft>
              <a:buClr>
                <a:srgbClr val="FF0000"/>
              </a:buClr>
              <a:buSzPts val="2400"/>
              <a:buChar char="•"/>
            </a:pPr>
            <a:r>
              <a:rPr lang="en-US" b="1" i="1" dirty="0">
                <a:solidFill>
                  <a:srgbClr val="FF0000"/>
                </a:solidFill>
              </a:rPr>
              <a:t>Advice: </a:t>
            </a:r>
            <a:r>
              <a:rPr lang="en-US" b="1" i="1" dirty="0">
                <a:solidFill>
                  <a:schemeClr val="tx1"/>
                </a:solidFill>
              </a:rPr>
              <a:t>none</a:t>
            </a:r>
            <a:endParaRPr dirty="0"/>
          </a:p>
          <a:p>
            <a:pPr marL="228600" lvl="0" indent="-228600">
              <a:lnSpc>
                <a:spcPct val="150000"/>
              </a:lnSpc>
              <a:buClr>
                <a:srgbClr val="FF0000"/>
              </a:buClr>
              <a:buSzPts val="2400"/>
            </a:pPr>
            <a:r>
              <a:rPr lang="en-US" b="1" i="1" dirty="0">
                <a:solidFill>
                  <a:srgbClr val="FF0000"/>
                </a:solidFill>
              </a:rPr>
              <a:t>Inter-type declarations, </a:t>
            </a:r>
            <a:r>
              <a:rPr lang="en-US" b="1" i="1" dirty="0" err="1">
                <a:solidFill>
                  <a:srgbClr val="FF0000"/>
                </a:solidFill>
              </a:rPr>
              <a:t>DeclareParents</a:t>
            </a:r>
            <a:r>
              <a:rPr lang="en-US" b="1" i="1" dirty="0">
                <a:solidFill>
                  <a:schemeClr val="tx1"/>
                </a:solidFill>
              </a:rPr>
              <a:t>:  Inter-type declarations in AspectJ are declarations that cut across classes and their hierarchies. They may declare members that cut across multiple classes, or change the inheritance relationship between classes. Unlike advice, which operates primarily dynamically, introduction operates statically, at compile-time.</a:t>
            </a:r>
            <a:endParaRPr b="1" i="1" dirty="0">
              <a:solidFill>
                <a:schemeClr val="tx1"/>
              </a:solidFill>
            </a:endParaRPr>
          </a:p>
        </p:txBody>
      </p:sp>
    </p:spTree>
    <p:extLst>
      <p:ext uri="{BB962C8B-B14F-4D97-AF65-F5344CB8AC3E}">
        <p14:creationId xmlns:p14="http://schemas.microsoft.com/office/powerpoint/2010/main" val="11928897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6"/>
          <p:cNvSpPr txBox="1">
            <a:spLocks noGrp="1"/>
          </p:cNvSpPr>
          <p:nvPr>
            <p:ph type="title"/>
          </p:nvPr>
        </p:nvSpPr>
        <p:spPr>
          <a:xfrm>
            <a:off x="400594" y="8645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b="1" dirty="0" err="1">
                <a:latin typeface="Calibri"/>
                <a:ea typeface="Calibri"/>
                <a:cs typeface="Calibri"/>
                <a:sym typeface="Calibri"/>
              </a:rPr>
              <a:t>FunctionalityAdderAspect</a:t>
            </a:r>
            <a:endParaRPr b="1" dirty="0">
              <a:latin typeface="Calibri"/>
              <a:ea typeface="Calibri"/>
              <a:cs typeface="Calibri"/>
              <a:sym typeface="Calibri"/>
            </a:endParaRPr>
          </a:p>
        </p:txBody>
      </p:sp>
      <p:pic>
        <p:nvPicPr>
          <p:cNvPr id="4" name="Picture 3">
            <a:extLst>
              <a:ext uri="{FF2B5EF4-FFF2-40B4-BE49-F238E27FC236}">
                <a16:creationId xmlns:a16="http://schemas.microsoft.com/office/drawing/2014/main" id="{E3B3D206-9302-41A2-BD6A-93F2F2E69D21}"/>
              </a:ext>
            </a:extLst>
          </p:cNvPr>
          <p:cNvPicPr>
            <a:picLocks noChangeAspect="1"/>
          </p:cNvPicPr>
          <p:nvPr/>
        </p:nvPicPr>
        <p:blipFill>
          <a:blip r:embed="rId3"/>
          <a:stretch>
            <a:fillRect/>
          </a:stretch>
        </p:blipFill>
        <p:spPr>
          <a:xfrm>
            <a:off x="2627790" y="1340779"/>
            <a:ext cx="7951052" cy="2410964"/>
          </a:xfrm>
          <a:prstGeom prst="rect">
            <a:avLst/>
          </a:prstGeom>
        </p:spPr>
      </p:pic>
      <p:sp>
        <p:nvSpPr>
          <p:cNvPr id="7" name="Rectangle 6">
            <a:extLst>
              <a:ext uri="{FF2B5EF4-FFF2-40B4-BE49-F238E27FC236}">
                <a16:creationId xmlns:a16="http://schemas.microsoft.com/office/drawing/2014/main" id="{3ACA1D28-864E-4461-9828-C2FA2481AD5A}"/>
              </a:ext>
            </a:extLst>
          </p:cNvPr>
          <p:cNvSpPr/>
          <p:nvPr/>
        </p:nvSpPr>
        <p:spPr>
          <a:xfrm>
            <a:off x="2728210" y="4028704"/>
            <a:ext cx="7495082" cy="707886"/>
          </a:xfrm>
          <a:prstGeom prst="rect">
            <a:avLst/>
          </a:prstGeom>
        </p:spPr>
        <p:txBody>
          <a:bodyPr wrap="square">
            <a:spAutoFit/>
          </a:bodyPr>
          <a:lstStyle/>
          <a:p>
            <a:r>
              <a:rPr lang="en-US" sz="2000" b="1" dirty="0">
                <a:latin typeface="Roboto"/>
              </a:rPr>
              <a:t>Adding serialization option to none-serialized classes. </a:t>
            </a:r>
          </a:p>
          <a:p>
            <a:r>
              <a:rPr lang="en-US" sz="2000" b="1" dirty="0">
                <a:latin typeface="Roboto"/>
              </a:rPr>
              <a:t>Adding playing option with default </a:t>
            </a:r>
            <a:r>
              <a:rPr lang="en-US" sz="2000" b="1" dirty="0" err="1">
                <a:latin typeface="Roboto"/>
              </a:rPr>
              <a:t>impl</a:t>
            </a:r>
            <a:r>
              <a:rPr lang="en-US" sz="2000" b="1" dirty="0">
                <a:latin typeface="Roboto"/>
              </a:rPr>
              <a:t>!</a:t>
            </a:r>
            <a:endParaRPr lang="en-US" sz="2000" b="1" dirty="0"/>
          </a:p>
        </p:txBody>
      </p:sp>
      <p:pic>
        <p:nvPicPr>
          <p:cNvPr id="6" name="Picture 5">
            <a:extLst>
              <a:ext uri="{FF2B5EF4-FFF2-40B4-BE49-F238E27FC236}">
                <a16:creationId xmlns:a16="http://schemas.microsoft.com/office/drawing/2014/main" id="{779B280B-6569-4790-8B54-67898EBE69D1}"/>
              </a:ext>
            </a:extLst>
          </p:cNvPr>
          <p:cNvPicPr>
            <a:picLocks noChangeAspect="1"/>
          </p:cNvPicPr>
          <p:nvPr/>
        </p:nvPicPr>
        <p:blipFill>
          <a:blip r:embed="rId4"/>
          <a:stretch>
            <a:fillRect/>
          </a:stretch>
        </p:blipFill>
        <p:spPr>
          <a:xfrm>
            <a:off x="1189608" y="5092463"/>
            <a:ext cx="5686974" cy="1417112"/>
          </a:xfrm>
          <a:prstGeom prst="rect">
            <a:avLst/>
          </a:prstGeom>
        </p:spPr>
      </p:pic>
      <p:pic>
        <p:nvPicPr>
          <p:cNvPr id="8" name="Picture 7">
            <a:extLst>
              <a:ext uri="{FF2B5EF4-FFF2-40B4-BE49-F238E27FC236}">
                <a16:creationId xmlns:a16="http://schemas.microsoft.com/office/drawing/2014/main" id="{03AA1903-60D1-493E-ABBA-BB4E164CA522}"/>
              </a:ext>
            </a:extLst>
          </p:cNvPr>
          <p:cNvPicPr>
            <a:picLocks noChangeAspect="1"/>
          </p:cNvPicPr>
          <p:nvPr/>
        </p:nvPicPr>
        <p:blipFill>
          <a:blip r:embed="rId5"/>
          <a:stretch>
            <a:fillRect/>
          </a:stretch>
        </p:blipFill>
        <p:spPr>
          <a:xfrm>
            <a:off x="7608332" y="5290513"/>
            <a:ext cx="3555436" cy="1020347"/>
          </a:xfrm>
          <a:prstGeom prst="rect">
            <a:avLst/>
          </a:prstGeom>
        </p:spPr>
      </p:pic>
    </p:spTree>
    <p:extLst>
      <p:ext uri="{BB962C8B-B14F-4D97-AF65-F5344CB8AC3E}">
        <p14:creationId xmlns:p14="http://schemas.microsoft.com/office/powerpoint/2010/main" val="2886232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400594" y="8645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b="1" dirty="0">
                <a:latin typeface="Calibri"/>
                <a:ea typeface="Calibri"/>
                <a:cs typeface="Calibri"/>
                <a:sym typeface="Calibri"/>
              </a:rPr>
              <a:t>Cross-cutting concerns</a:t>
            </a:r>
            <a:endParaRPr dirty="0"/>
          </a:p>
        </p:txBody>
      </p:sp>
      <p:sp>
        <p:nvSpPr>
          <p:cNvPr id="112" name="Google Shape;112;p17"/>
          <p:cNvSpPr/>
          <p:nvPr/>
        </p:nvSpPr>
        <p:spPr>
          <a:xfrm>
            <a:off x="1120790" y="1788614"/>
            <a:ext cx="1743512" cy="1550281"/>
          </a:xfrm>
          <a:prstGeom prst="ellipse">
            <a:avLst/>
          </a:prstGeom>
          <a:solidFill>
            <a:srgbClr val="1F3864"/>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1" i="0" u="none" strike="noStrike" cap="none">
                <a:solidFill>
                  <a:schemeClr val="lt1"/>
                </a:solidFill>
                <a:latin typeface="Calibri"/>
                <a:ea typeface="Calibri"/>
                <a:cs typeface="Calibri"/>
                <a:sym typeface="Calibri"/>
              </a:rPr>
              <a:t>Logging</a:t>
            </a:r>
            <a:endParaRPr/>
          </a:p>
        </p:txBody>
      </p:sp>
      <p:sp>
        <p:nvSpPr>
          <p:cNvPr id="113" name="Google Shape;113;p17"/>
          <p:cNvSpPr/>
          <p:nvPr/>
        </p:nvSpPr>
        <p:spPr>
          <a:xfrm>
            <a:off x="4786638" y="1788614"/>
            <a:ext cx="1743512" cy="1550281"/>
          </a:xfrm>
          <a:prstGeom prst="ellipse">
            <a:avLst/>
          </a:prstGeom>
          <a:solidFill>
            <a:schemeClr val="dk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1" i="0" u="none" strike="noStrike" cap="none" dirty="0">
                <a:solidFill>
                  <a:schemeClr val="lt1"/>
                </a:solidFill>
                <a:latin typeface="Calibri"/>
                <a:ea typeface="Calibri"/>
                <a:cs typeface="Calibri"/>
                <a:sym typeface="Calibri"/>
              </a:rPr>
              <a:t>Authorization</a:t>
            </a:r>
            <a:endParaRPr dirty="0"/>
          </a:p>
        </p:txBody>
      </p:sp>
      <p:sp>
        <p:nvSpPr>
          <p:cNvPr id="114" name="Google Shape;114;p17"/>
          <p:cNvSpPr/>
          <p:nvPr/>
        </p:nvSpPr>
        <p:spPr>
          <a:xfrm>
            <a:off x="1220538" y="4116350"/>
            <a:ext cx="1743512" cy="1550281"/>
          </a:xfrm>
          <a:prstGeom prst="ellipse">
            <a:avLst/>
          </a:prstGeom>
          <a:solidFill>
            <a:srgbClr val="833C0B"/>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1" i="0" u="none" strike="noStrike" cap="none">
                <a:solidFill>
                  <a:schemeClr val="lt1"/>
                </a:solidFill>
                <a:latin typeface="Calibri"/>
                <a:ea typeface="Calibri"/>
                <a:cs typeface="Calibri"/>
                <a:sym typeface="Calibri"/>
              </a:rPr>
              <a:t>Validation</a:t>
            </a:r>
            <a:endParaRPr/>
          </a:p>
        </p:txBody>
      </p:sp>
      <p:sp>
        <p:nvSpPr>
          <p:cNvPr id="115" name="Google Shape;115;p17"/>
          <p:cNvSpPr/>
          <p:nvPr/>
        </p:nvSpPr>
        <p:spPr>
          <a:xfrm>
            <a:off x="8618088" y="1827760"/>
            <a:ext cx="1743512" cy="1550281"/>
          </a:xfrm>
          <a:prstGeom prst="ellipse">
            <a:avLst/>
          </a:prstGeom>
          <a:solidFill>
            <a:srgbClr val="1F3864"/>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1" i="0" u="none" strike="noStrike" cap="none">
                <a:solidFill>
                  <a:schemeClr val="lt1"/>
                </a:solidFill>
                <a:latin typeface="Calibri"/>
                <a:ea typeface="Calibri"/>
                <a:cs typeface="Calibri"/>
                <a:sym typeface="Calibri"/>
              </a:rPr>
              <a:t>UI</a:t>
            </a:r>
            <a:endParaRPr/>
          </a:p>
        </p:txBody>
      </p:sp>
      <p:sp>
        <p:nvSpPr>
          <p:cNvPr id="116" name="Google Shape;116;p17"/>
          <p:cNvSpPr/>
          <p:nvPr/>
        </p:nvSpPr>
        <p:spPr>
          <a:xfrm>
            <a:off x="4885149" y="4208105"/>
            <a:ext cx="1743512" cy="1550281"/>
          </a:xfrm>
          <a:prstGeom prst="ellipse">
            <a:avLst/>
          </a:prstGeom>
          <a:solidFill>
            <a:schemeClr val="dk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1" i="0" u="none" strike="noStrike" cap="none">
                <a:solidFill>
                  <a:schemeClr val="lt1"/>
                </a:solidFill>
                <a:latin typeface="Calibri"/>
                <a:ea typeface="Calibri"/>
                <a:cs typeface="Calibri"/>
                <a:sym typeface="Calibri"/>
              </a:rPr>
              <a:t>Exceptions Handling</a:t>
            </a:r>
            <a:endParaRPr/>
          </a:p>
        </p:txBody>
      </p:sp>
      <p:sp>
        <p:nvSpPr>
          <p:cNvPr id="117" name="Google Shape;117;p17"/>
          <p:cNvSpPr/>
          <p:nvPr/>
        </p:nvSpPr>
        <p:spPr>
          <a:xfrm>
            <a:off x="8727347" y="4116351"/>
            <a:ext cx="1743512" cy="1550281"/>
          </a:xfrm>
          <a:prstGeom prst="ellipse">
            <a:avLst/>
          </a:prstGeom>
          <a:solidFill>
            <a:srgbClr val="833C0B"/>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1" i="0" u="none" strike="noStrike" cap="none" dirty="0">
                <a:solidFill>
                  <a:schemeClr val="lt1"/>
                </a:solidFill>
                <a:latin typeface="Calibri"/>
                <a:ea typeface="Calibri"/>
                <a:cs typeface="Calibri"/>
                <a:sym typeface="Calibri"/>
              </a:rPr>
              <a:t>Design Pattern</a:t>
            </a:r>
            <a:endParaRPr dirty="0"/>
          </a:p>
        </p:txBody>
      </p:sp>
      <p:sp>
        <p:nvSpPr>
          <p:cNvPr id="2" name="Rectangle 1">
            <a:extLst>
              <a:ext uri="{FF2B5EF4-FFF2-40B4-BE49-F238E27FC236}">
                <a16:creationId xmlns:a16="http://schemas.microsoft.com/office/drawing/2014/main" id="{76258FBB-4E46-4FEF-B54F-493675E79577}"/>
              </a:ext>
            </a:extLst>
          </p:cNvPr>
          <p:cNvSpPr/>
          <p:nvPr/>
        </p:nvSpPr>
        <p:spPr>
          <a:xfrm>
            <a:off x="464598" y="1081754"/>
            <a:ext cx="7019278" cy="307777"/>
          </a:xfrm>
          <a:prstGeom prst="rect">
            <a:avLst/>
          </a:prstGeom>
        </p:spPr>
        <p:txBody>
          <a:bodyPr wrap="square">
            <a:spAutoFit/>
          </a:bodyPr>
          <a:lstStyle/>
          <a:p>
            <a:r>
              <a:rPr lang="en-US" b="1" dirty="0"/>
              <a:t>Concern</a:t>
            </a:r>
            <a:r>
              <a:rPr lang="en-US" dirty="0"/>
              <a:t> - something that developer needs to care about (functionality, requirement)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91E4E85-25FA-4711-8BD5-15DC07AC5BD2}"/>
              </a:ext>
            </a:extLst>
          </p:cNvPr>
          <p:cNvPicPr>
            <a:picLocks noChangeAspect="1"/>
          </p:cNvPicPr>
          <p:nvPr/>
        </p:nvPicPr>
        <p:blipFill>
          <a:blip r:embed="rId2"/>
          <a:stretch>
            <a:fillRect/>
          </a:stretch>
        </p:blipFill>
        <p:spPr>
          <a:xfrm>
            <a:off x="2659232" y="4196773"/>
            <a:ext cx="7086600" cy="1466850"/>
          </a:xfrm>
          <a:prstGeom prst="rect">
            <a:avLst/>
          </a:prstGeom>
        </p:spPr>
      </p:pic>
      <p:pic>
        <p:nvPicPr>
          <p:cNvPr id="5" name="Picture 4">
            <a:extLst>
              <a:ext uri="{FF2B5EF4-FFF2-40B4-BE49-F238E27FC236}">
                <a16:creationId xmlns:a16="http://schemas.microsoft.com/office/drawing/2014/main" id="{50891C3B-72CE-496C-B0CB-FDD64D69513D}"/>
              </a:ext>
            </a:extLst>
          </p:cNvPr>
          <p:cNvPicPr>
            <a:picLocks noChangeAspect="1"/>
          </p:cNvPicPr>
          <p:nvPr/>
        </p:nvPicPr>
        <p:blipFill>
          <a:blip r:embed="rId3"/>
          <a:stretch>
            <a:fillRect/>
          </a:stretch>
        </p:blipFill>
        <p:spPr>
          <a:xfrm>
            <a:off x="2552700" y="1341620"/>
            <a:ext cx="7600950" cy="2019300"/>
          </a:xfrm>
          <a:prstGeom prst="rect">
            <a:avLst/>
          </a:prstGeom>
        </p:spPr>
      </p:pic>
    </p:spTree>
    <p:extLst>
      <p:ext uri="{BB962C8B-B14F-4D97-AF65-F5344CB8AC3E}">
        <p14:creationId xmlns:p14="http://schemas.microsoft.com/office/powerpoint/2010/main" val="49305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8"/>
          <p:cNvSpPr txBox="1">
            <a:spLocks noGrp="1"/>
          </p:cNvSpPr>
          <p:nvPr>
            <p:ph type="title"/>
          </p:nvPr>
        </p:nvSpPr>
        <p:spPr>
          <a:xfrm>
            <a:off x="400594" y="-28961"/>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b="1" dirty="0">
                <a:latin typeface="Calibri"/>
                <a:ea typeface="Calibri"/>
                <a:cs typeface="Calibri"/>
                <a:sym typeface="Calibri"/>
              </a:rPr>
              <a:t>Our main Aspects:</a:t>
            </a:r>
            <a:endParaRPr dirty="0"/>
          </a:p>
        </p:txBody>
      </p:sp>
      <p:sp>
        <p:nvSpPr>
          <p:cNvPr id="123" name="Google Shape;123;p18"/>
          <p:cNvSpPr txBox="1">
            <a:spLocks noGrp="1"/>
          </p:cNvSpPr>
          <p:nvPr>
            <p:ph type="body" idx="1"/>
          </p:nvPr>
        </p:nvSpPr>
        <p:spPr>
          <a:xfrm>
            <a:off x="260060" y="772357"/>
            <a:ext cx="11635850" cy="5999193"/>
          </a:xfrm>
          <a:prstGeom prst="rect">
            <a:avLst/>
          </a:prstGeom>
          <a:noFill/>
          <a:ln>
            <a:noFill/>
          </a:ln>
        </p:spPr>
        <p:txBody>
          <a:bodyPr spcFirstLastPara="1" wrap="square" lIns="91425" tIns="45700" rIns="91425" bIns="45700" anchor="t" anchorCtr="0">
            <a:noAutofit/>
          </a:bodyPr>
          <a:lstStyle/>
          <a:p>
            <a:pPr marL="228600" lvl="0" indent="-228600" algn="l" rtl="0">
              <a:lnSpc>
                <a:spcPct val="150000"/>
              </a:lnSpc>
              <a:spcBef>
                <a:spcPts val="0"/>
              </a:spcBef>
              <a:spcAft>
                <a:spcPts val="0"/>
              </a:spcAft>
              <a:buClr>
                <a:srgbClr val="FF0000"/>
              </a:buClr>
              <a:buSzPts val="1800"/>
              <a:buChar char="•"/>
            </a:pPr>
            <a:r>
              <a:rPr lang="en-US" sz="1700" b="1" dirty="0">
                <a:solidFill>
                  <a:srgbClr val="FF0000"/>
                </a:solidFill>
              </a:rPr>
              <a:t>Spectative aspects: </a:t>
            </a:r>
            <a:endParaRPr sz="1700" dirty="0"/>
          </a:p>
          <a:p>
            <a:pPr marL="685800" lvl="1" indent="-228600" algn="l" rtl="0">
              <a:lnSpc>
                <a:spcPct val="150000"/>
              </a:lnSpc>
              <a:spcBef>
                <a:spcPts val="500"/>
              </a:spcBef>
              <a:spcAft>
                <a:spcPts val="0"/>
              </a:spcAft>
              <a:buClr>
                <a:schemeClr val="dk1"/>
              </a:buClr>
              <a:buSzPts val="1800"/>
              <a:buChar char="•"/>
            </a:pPr>
            <a:r>
              <a:rPr lang="en-US" sz="1700" b="1" dirty="0"/>
              <a:t>Game Logging Aspect – saves data about game (time took, </a:t>
            </a:r>
            <a:r>
              <a:rPr lang="en-US" sz="1700" b="1" dirty="0" err="1"/>
              <a:t>num</a:t>
            </a:r>
            <a:r>
              <a:rPr lang="en-US" sz="1700" b="1" dirty="0"/>
              <a:t> of shots, start of game, etc..)</a:t>
            </a:r>
            <a:endParaRPr sz="1700" dirty="0"/>
          </a:p>
          <a:p>
            <a:pPr marL="685800" lvl="1" indent="-228600" algn="l" rtl="0">
              <a:lnSpc>
                <a:spcPct val="150000"/>
              </a:lnSpc>
              <a:spcBef>
                <a:spcPts val="500"/>
              </a:spcBef>
              <a:spcAft>
                <a:spcPts val="0"/>
              </a:spcAft>
              <a:buClr>
                <a:schemeClr val="dk1"/>
              </a:buClr>
              <a:buSzPts val="1800"/>
              <a:buChar char="•"/>
            </a:pPr>
            <a:r>
              <a:rPr lang="en-US" sz="1700" b="1" dirty="0"/>
              <a:t>Audit Aspect - logs game events using method signature, for auditing (security) and data analysis.</a:t>
            </a:r>
          </a:p>
          <a:p>
            <a:pPr marL="685800" lvl="1" indent="-228600">
              <a:lnSpc>
                <a:spcPct val="150000"/>
              </a:lnSpc>
            </a:pPr>
            <a:r>
              <a:rPr lang="en-US" sz="1700" b="1" dirty="0"/>
              <a:t>Singleton Aspect – singleton design pattern implementation using AOP.</a:t>
            </a:r>
            <a:endParaRPr sz="1700" dirty="0"/>
          </a:p>
          <a:p>
            <a:pPr marL="228600" lvl="0" indent="-228600" algn="l" rtl="0">
              <a:lnSpc>
                <a:spcPct val="150000"/>
              </a:lnSpc>
              <a:spcBef>
                <a:spcPts val="1000"/>
              </a:spcBef>
              <a:spcAft>
                <a:spcPts val="0"/>
              </a:spcAft>
              <a:buClr>
                <a:srgbClr val="FF0000"/>
              </a:buClr>
              <a:buSzPts val="1800"/>
              <a:buChar char="•"/>
            </a:pPr>
            <a:r>
              <a:rPr lang="en-US" sz="1700" b="1" dirty="0">
                <a:solidFill>
                  <a:srgbClr val="FF0000"/>
                </a:solidFill>
              </a:rPr>
              <a:t>Regulative Aspects: </a:t>
            </a:r>
            <a:endParaRPr sz="1700" dirty="0"/>
          </a:p>
          <a:p>
            <a:pPr marL="685800" lvl="1" indent="-228600" algn="l" rtl="0">
              <a:lnSpc>
                <a:spcPct val="150000"/>
              </a:lnSpc>
              <a:spcBef>
                <a:spcPts val="500"/>
              </a:spcBef>
              <a:spcAft>
                <a:spcPts val="0"/>
              </a:spcAft>
              <a:buClr>
                <a:schemeClr val="dk1"/>
              </a:buClr>
              <a:buSzPts val="1800"/>
              <a:buChar char="•"/>
            </a:pPr>
            <a:r>
              <a:rPr lang="en-US" sz="1700" b="1" dirty="0"/>
              <a:t>Password authorization Aspect – only authorized users can play the game (using password). </a:t>
            </a:r>
            <a:endParaRPr sz="1700" dirty="0"/>
          </a:p>
          <a:p>
            <a:pPr marL="685800" lvl="1" indent="-228600" algn="l" rtl="0">
              <a:lnSpc>
                <a:spcPct val="150000"/>
              </a:lnSpc>
              <a:spcBef>
                <a:spcPts val="500"/>
              </a:spcBef>
              <a:spcAft>
                <a:spcPts val="0"/>
              </a:spcAft>
              <a:buClr>
                <a:schemeClr val="dk1"/>
              </a:buClr>
              <a:buSzPts val="1800"/>
              <a:buChar char="•"/>
            </a:pPr>
            <a:r>
              <a:rPr lang="en-US" sz="1700" b="1" dirty="0"/>
              <a:t>UI update Aspect - each time space ship is terminated or do teleport action  - we display a related animation on the screen.</a:t>
            </a:r>
            <a:endParaRPr sz="1700" dirty="0"/>
          </a:p>
          <a:p>
            <a:pPr marL="685800" lvl="1" indent="-228600" algn="l" rtl="0">
              <a:lnSpc>
                <a:spcPct val="150000"/>
              </a:lnSpc>
              <a:spcBef>
                <a:spcPts val="500"/>
              </a:spcBef>
              <a:spcAft>
                <a:spcPts val="0"/>
              </a:spcAft>
              <a:buClr>
                <a:schemeClr val="dk1"/>
              </a:buClr>
              <a:buSzPts val="1800"/>
              <a:buChar char="•"/>
            </a:pPr>
            <a:r>
              <a:rPr lang="en-US" sz="1700" b="1" dirty="0"/>
              <a:t>Validator Aspect – validates parameters passed to methods in the codebase.</a:t>
            </a:r>
            <a:endParaRPr sz="1700" dirty="0"/>
          </a:p>
          <a:p>
            <a:pPr marL="228600" lvl="0" indent="-228600" algn="l" rtl="0">
              <a:lnSpc>
                <a:spcPct val="150000"/>
              </a:lnSpc>
              <a:spcBef>
                <a:spcPts val="1000"/>
              </a:spcBef>
              <a:spcAft>
                <a:spcPts val="0"/>
              </a:spcAft>
              <a:buClr>
                <a:srgbClr val="FF0000"/>
              </a:buClr>
              <a:buSzPts val="1800"/>
              <a:buChar char="•"/>
            </a:pPr>
            <a:r>
              <a:rPr lang="en-US" sz="1700" b="1" dirty="0">
                <a:solidFill>
                  <a:srgbClr val="FF0000"/>
                </a:solidFill>
              </a:rPr>
              <a:t>Invasive Aspects: </a:t>
            </a:r>
            <a:endParaRPr sz="1700" dirty="0"/>
          </a:p>
          <a:p>
            <a:pPr marL="685800" lvl="1" indent="-228600" algn="l" rtl="0">
              <a:lnSpc>
                <a:spcPct val="150000"/>
              </a:lnSpc>
              <a:spcBef>
                <a:spcPts val="500"/>
              </a:spcBef>
              <a:spcAft>
                <a:spcPts val="0"/>
              </a:spcAft>
              <a:buClr>
                <a:schemeClr val="dk1"/>
              </a:buClr>
              <a:buSzPts val="1800"/>
              <a:buChar char="•"/>
            </a:pPr>
            <a:r>
              <a:rPr lang="en-US" sz="1700" b="1" dirty="0"/>
              <a:t>ExceptionHandler Aspect – handles unhandled exceptions.</a:t>
            </a:r>
            <a:endParaRPr sz="1700" dirty="0"/>
          </a:p>
          <a:p>
            <a:pPr marL="685800" lvl="1" indent="-228600" algn="l" rtl="0">
              <a:lnSpc>
                <a:spcPct val="150000"/>
              </a:lnSpc>
              <a:spcBef>
                <a:spcPts val="500"/>
              </a:spcBef>
              <a:spcAft>
                <a:spcPts val="0"/>
              </a:spcAft>
              <a:buClr>
                <a:schemeClr val="dk1"/>
              </a:buClr>
              <a:buSzPts val="1800"/>
              <a:buChar char="•"/>
            </a:pPr>
            <a:r>
              <a:rPr lang="en-US" sz="1700" b="1" dirty="0"/>
              <a:t>ExceptionTranslator Aspect – translates exceptions from 3</a:t>
            </a:r>
            <a:r>
              <a:rPr lang="en-US" sz="1700" b="1" baseline="30000" dirty="0"/>
              <a:t>rd</a:t>
            </a:r>
            <a:r>
              <a:rPr lang="en-US" sz="1700" b="1" dirty="0"/>
              <a:t> parties code.</a:t>
            </a:r>
          </a:p>
          <a:p>
            <a:pPr marL="685800" lvl="1" indent="-228600" algn="l" rtl="0">
              <a:lnSpc>
                <a:spcPct val="150000"/>
              </a:lnSpc>
              <a:spcBef>
                <a:spcPts val="500"/>
              </a:spcBef>
              <a:spcAft>
                <a:spcPts val="0"/>
              </a:spcAft>
              <a:buClr>
                <a:schemeClr val="dk1"/>
              </a:buClr>
              <a:buSzPts val="1800"/>
              <a:buChar char="•"/>
            </a:pPr>
            <a:r>
              <a:rPr lang="en-US" sz="1700" b="1" dirty="0"/>
              <a:t>FunctionalityAdder Aspect – adds interface implementations to existing classes (</a:t>
            </a:r>
            <a:r>
              <a:rPr lang="en-US" sz="1700" b="1" dirty="0" err="1"/>
              <a:t>e.g</a:t>
            </a:r>
            <a:r>
              <a:rPr lang="en-US" sz="1700" b="1" dirty="0"/>
              <a:t>: Serializable)</a:t>
            </a:r>
            <a:endParaRPr sz="17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txBox="1"/>
          <p:nvPr/>
        </p:nvSpPr>
        <p:spPr>
          <a:xfrm>
            <a:off x="3848087" y="2334074"/>
            <a:ext cx="4495826" cy="92333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5400" b="1" i="0" u="none" strike="noStrike" cap="none">
                <a:solidFill>
                  <a:schemeClr val="lt1"/>
                </a:solidFill>
                <a:latin typeface="Calibri"/>
                <a:ea typeface="Calibri"/>
                <a:cs typeface="Calibri"/>
                <a:sym typeface="Calibri"/>
              </a:rPr>
              <a:t>In details</a:t>
            </a:r>
            <a:endParaRPr sz="4800" b="1" i="0" u="none" strike="noStrike" cap="none">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0"/>
          <p:cNvSpPr txBox="1"/>
          <p:nvPr/>
        </p:nvSpPr>
        <p:spPr>
          <a:xfrm>
            <a:off x="3848087" y="2334074"/>
            <a:ext cx="4495826" cy="1754326"/>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5400" b="1" i="0" u="none" strike="noStrike" cap="none" dirty="0">
                <a:solidFill>
                  <a:schemeClr val="lt1"/>
                </a:solidFill>
                <a:latin typeface="Calibri"/>
                <a:ea typeface="Calibri"/>
                <a:cs typeface="Calibri"/>
                <a:sym typeface="Calibri"/>
              </a:rPr>
              <a:t>Spectative Aspects</a:t>
            </a:r>
            <a:endParaRPr sz="4800" b="1" i="0" u="none" strike="noStrike" cap="none" dirty="0">
              <a:solidFill>
                <a:schemeClr val="lt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1"/>
          <p:cNvSpPr txBox="1">
            <a:spLocks noGrp="1"/>
          </p:cNvSpPr>
          <p:nvPr>
            <p:ph type="title"/>
          </p:nvPr>
        </p:nvSpPr>
        <p:spPr>
          <a:xfrm>
            <a:off x="400594" y="8645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b="1" dirty="0">
                <a:latin typeface="Calibri"/>
                <a:ea typeface="Calibri"/>
                <a:cs typeface="Calibri"/>
                <a:sym typeface="Calibri"/>
              </a:rPr>
              <a:t>Spectative Aspects:</a:t>
            </a:r>
            <a:endParaRPr dirty="0"/>
          </a:p>
        </p:txBody>
      </p:sp>
      <p:sp>
        <p:nvSpPr>
          <p:cNvPr id="140" name="Google Shape;140;p21"/>
          <p:cNvSpPr/>
          <p:nvPr/>
        </p:nvSpPr>
        <p:spPr>
          <a:xfrm>
            <a:off x="2372203" y="3034593"/>
            <a:ext cx="1602138" cy="1536585"/>
          </a:xfrm>
          <a:prstGeom prst="ellipse">
            <a:avLst/>
          </a:prstGeom>
          <a:solidFill>
            <a:schemeClr val="dk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i="0" u="none" strike="noStrike" cap="none" dirty="0">
                <a:solidFill>
                  <a:schemeClr val="lt1"/>
                </a:solidFill>
                <a:latin typeface="Calibri"/>
                <a:ea typeface="Calibri"/>
                <a:cs typeface="Calibri"/>
                <a:sym typeface="Calibri"/>
              </a:rPr>
              <a:t>Game Logging</a:t>
            </a:r>
            <a:endParaRPr dirty="0"/>
          </a:p>
          <a:p>
            <a:pPr marL="0" marR="0" lvl="0" indent="0" algn="ctr" rtl="0">
              <a:spcBef>
                <a:spcPts val="0"/>
              </a:spcBef>
              <a:spcAft>
                <a:spcPts val="0"/>
              </a:spcAft>
              <a:buNone/>
            </a:pPr>
            <a:r>
              <a:rPr lang="en-US" sz="1600" b="1" i="0" u="none" strike="noStrike" cap="none" dirty="0">
                <a:solidFill>
                  <a:schemeClr val="lt1"/>
                </a:solidFill>
                <a:latin typeface="Calibri"/>
                <a:ea typeface="Calibri"/>
                <a:cs typeface="Calibri"/>
                <a:sym typeface="Calibri"/>
              </a:rPr>
              <a:t>Aspect</a:t>
            </a:r>
            <a:endParaRPr dirty="0"/>
          </a:p>
        </p:txBody>
      </p:sp>
      <p:sp>
        <p:nvSpPr>
          <p:cNvPr id="141" name="Google Shape;141;p21"/>
          <p:cNvSpPr/>
          <p:nvPr/>
        </p:nvSpPr>
        <p:spPr>
          <a:xfrm>
            <a:off x="5319615" y="3034593"/>
            <a:ext cx="1602138" cy="1536585"/>
          </a:xfrm>
          <a:prstGeom prst="ellipse">
            <a:avLst/>
          </a:prstGeom>
          <a:solidFill>
            <a:schemeClr val="dk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i="0" u="none" strike="noStrike" cap="none" dirty="0">
                <a:solidFill>
                  <a:schemeClr val="lt1"/>
                </a:solidFill>
                <a:latin typeface="Calibri"/>
                <a:ea typeface="Calibri"/>
                <a:cs typeface="Calibri"/>
                <a:sym typeface="Calibri"/>
              </a:rPr>
              <a:t>Audit</a:t>
            </a:r>
            <a:endParaRPr dirty="0"/>
          </a:p>
          <a:p>
            <a:pPr marL="0" marR="0" lvl="0" indent="0" algn="ctr" rtl="0">
              <a:spcBef>
                <a:spcPts val="0"/>
              </a:spcBef>
              <a:spcAft>
                <a:spcPts val="0"/>
              </a:spcAft>
              <a:buNone/>
            </a:pPr>
            <a:r>
              <a:rPr lang="en-US" sz="1600" b="1" i="0" u="none" strike="noStrike" cap="none" dirty="0">
                <a:solidFill>
                  <a:schemeClr val="lt1"/>
                </a:solidFill>
                <a:latin typeface="Calibri"/>
                <a:ea typeface="Calibri"/>
                <a:cs typeface="Calibri"/>
                <a:sym typeface="Calibri"/>
              </a:rPr>
              <a:t>Aspect</a:t>
            </a:r>
            <a:endParaRPr dirty="0"/>
          </a:p>
        </p:txBody>
      </p:sp>
      <p:sp>
        <p:nvSpPr>
          <p:cNvPr id="8" name="Google Shape;272;p41">
            <a:extLst>
              <a:ext uri="{FF2B5EF4-FFF2-40B4-BE49-F238E27FC236}">
                <a16:creationId xmlns:a16="http://schemas.microsoft.com/office/drawing/2014/main" id="{F67A3AC9-0D6F-4E2A-B4C4-EF5FD67452ED}"/>
              </a:ext>
            </a:extLst>
          </p:cNvPr>
          <p:cNvSpPr/>
          <p:nvPr/>
        </p:nvSpPr>
        <p:spPr>
          <a:xfrm>
            <a:off x="8610356" y="3056136"/>
            <a:ext cx="1602138" cy="1536585"/>
          </a:xfrm>
          <a:prstGeom prst="ellipse">
            <a:avLst/>
          </a:prstGeom>
          <a:solidFill>
            <a:schemeClr val="tx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i="0" u="none" strike="noStrike" cap="none" dirty="0">
                <a:solidFill>
                  <a:schemeClr val="lt1"/>
                </a:solidFill>
                <a:latin typeface="Calibri"/>
                <a:ea typeface="Calibri"/>
                <a:cs typeface="Calibri"/>
                <a:sym typeface="Calibri"/>
              </a:rPr>
              <a:t>Singleton Aspect</a:t>
            </a:r>
            <a:endParaRPr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263</TotalTime>
  <Words>1783</Words>
  <Application>Microsoft Office PowerPoint</Application>
  <PresentationFormat>Widescreen</PresentationFormat>
  <Paragraphs>180</Paragraphs>
  <Slides>50</Slides>
  <Notes>46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50</vt:i4>
      </vt:variant>
    </vt:vector>
  </HeadingPairs>
  <TitlesOfParts>
    <vt:vector size="54" baseType="lpstr">
      <vt:lpstr>Arial</vt:lpstr>
      <vt:lpstr>Calibri</vt:lpstr>
      <vt:lpstr>Roboto</vt:lpstr>
      <vt:lpstr>Office Theme</vt:lpstr>
      <vt:lpstr>Modular of Aspects </vt:lpstr>
      <vt:lpstr>We will:</vt:lpstr>
      <vt:lpstr>Base class: SpaceWars</vt:lpstr>
      <vt:lpstr>Base class design </vt:lpstr>
      <vt:lpstr>Cross-cutting concerns</vt:lpstr>
      <vt:lpstr>Our main Aspects:</vt:lpstr>
      <vt:lpstr>PowerPoint Presentation</vt:lpstr>
      <vt:lpstr>PowerPoint Presentation</vt:lpstr>
      <vt:lpstr>Spectative Aspects:</vt:lpstr>
      <vt:lpstr>Logging Aspect, the concern:</vt:lpstr>
      <vt:lpstr>Log4j2</vt:lpstr>
      <vt:lpstr>Log4j2 config file</vt:lpstr>
      <vt:lpstr>Game Logging Aspect:</vt:lpstr>
      <vt:lpstr>@Loggable</vt:lpstr>
      <vt:lpstr>Audit Aspect:</vt:lpstr>
      <vt:lpstr>Design Patterns Aspect</vt:lpstr>
      <vt:lpstr>Design Patterns Aspect</vt:lpstr>
      <vt:lpstr>Design Patterns Aspect</vt:lpstr>
      <vt:lpstr>PowerPoint Presentation</vt:lpstr>
      <vt:lpstr>Singleton, the concern.</vt:lpstr>
      <vt:lpstr>Design Pattern Aspect - Singleton</vt:lpstr>
      <vt:lpstr>Design Pattern Aspect - Singleton</vt:lpstr>
      <vt:lpstr>Design Pattern Aspect - Singleton</vt:lpstr>
      <vt:lpstr>PowerPoint Presentation</vt:lpstr>
      <vt:lpstr>Regulative Aspects:</vt:lpstr>
      <vt:lpstr>Authorization</vt:lpstr>
      <vt:lpstr>Authorization Aspect:</vt:lpstr>
      <vt:lpstr>PowerPoint Presentation</vt:lpstr>
      <vt:lpstr>PowerPoint Presentation</vt:lpstr>
      <vt:lpstr>Extension of the UI/UX (Patch)</vt:lpstr>
      <vt:lpstr>UI Aspect:</vt:lpstr>
      <vt:lpstr>PowerPoint Presentation</vt:lpstr>
      <vt:lpstr>PowerPoint Presentation</vt:lpstr>
      <vt:lpstr>PowerPoint Presentation</vt:lpstr>
      <vt:lpstr>Validator Aspect, the concern:</vt:lpstr>
      <vt:lpstr>Validator Aspect, the concern:</vt:lpstr>
      <vt:lpstr>Validator Aspect:</vt:lpstr>
      <vt:lpstr>PowerPoint Presentation</vt:lpstr>
      <vt:lpstr>PowerPoint Presentation</vt:lpstr>
      <vt:lpstr>Invasive Aspects:</vt:lpstr>
      <vt:lpstr>Exceptions:</vt:lpstr>
      <vt:lpstr>ExceptionHandlerAspect</vt:lpstr>
      <vt:lpstr>PowerPoint Presentation</vt:lpstr>
      <vt:lpstr>ExceptionTranslationAspect, the concern:</vt:lpstr>
      <vt:lpstr>ExceptionTranslatorAspect</vt:lpstr>
      <vt:lpstr>ExceptionTranslatorAspect</vt:lpstr>
      <vt:lpstr>FunctionalityAdderAspect</vt:lpstr>
      <vt:lpstr>FunctionalityAdderAspect</vt:lpstr>
      <vt:lpstr>FunctionalityAdderAspect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Modular of Aspects </dc:title>
  <cp:lastModifiedBy>Aviv Kotek</cp:lastModifiedBy>
  <cp:revision>41</cp:revision>
  <dcterms:modified xsi:type="dcterms:W3CDTF">2019-06-23T17:58:01Z</dcterms:modified>
</cp:coreProperties>
</file>