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slide" Target="slides/slide43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c54a9322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c54a932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c5e21974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c5e2197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c54a9322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c54a9322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c5e21974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c5e2197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5e21974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5e21974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gif"/><Relationship Id="rId4" Type="http://schemas.openxmlformats.org/officeDocument/2006/relationships/image" Target="../media/image13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2832682" y="733759"/>
            <a:ext cx="6864991" cy="192052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Modular of Aspects 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4378354" y="3109532"/>
            <a:ext cx="3435292" cy="92333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US" sz="2000">
                <a:solidFill>
                  <a:schemeClr val="lt1"/>
                </a:solidFill>
              </a:rPr>
              <a:t>Final Project,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US" sz="2000">
                <a:solidFill>
                  <a:schemeClr val="lt1"/>
                </a:solidFill>
              </a:rPr>
              <a:t>SpaceWars AOP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US" sz="2000">
                <a:solidFill>
                  <a:schemeClr val="lt1"/>
                </a:solidFill>
              </a:rPr>
              <a:t>Aviv Kotek, Raz Warman</a:t>
            </a:r>
            <a:endParaRPr/>
          </a:p>
        </p:txBody>
      </p:sp>
      <p:pic>
        <p:nvPicPr>
          <p:cNvPr descr="Image result for SpaceWars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162" y="4440301"/>
            <a:ext cx="4275019" cy="2090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Logging Aspect, the concern: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200296" y="1201784"/>
            <a:ext cx="10916195" cy="5569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i="1" lang="en-US" sz="2200"/>
              <a:t>Assume we have an ‘HelloWorld’ program, which has 8x LoC, in our app - </a:t>
            </a:r>
            <a:r>
              <a:rPr b="1" i="1" lang="en-US" sz="2200">
                <a:solidFill>
                  <a:srgbClr val="FF0000"/>
                </a:solidFill>
              </a:rPr>
              <a:t>50% are log related! </a:t>
            </a:r>
            <a:r>
              <a:rPr b="1" i="1" lang="en-US" sz="2200"/>
              <a:t>Assuming the ‘print’ option can be a database access or something more crucial – it can reduce the quality of our code. Logging is </a:t>
            </a:r>
            <a:r>
              <a:rPr b="1" i="1" lang="en-US" sz="2200">
                <a:solidFill>
                  <a:srgbClr val="FF0000"/>
                </a:solidFill>
              </a:rPr>
              <a:t>tangled up </a:t>
            </a:r>
            <a:r>
              <a:rPr b="1" i="1" lang="en-US" sz="2200"/>
              <a:t>with the primary goal of this class (to print!). It has nothing to do with it. Removing it (or expressing it in a different way) can </a:t>
            </a:r>
            <a:r>
              <a:rPr b="1" i="1" lang="en-US" sz="2200">
                <a:solidFill>
                  <a:srgbClr val="FF0000"/>
                </a:solidFill>
              </a:rPr>
              <a:t>make our code much more clear </a:t>
            </a:r>
            <a:r>
              <a:rPr b="1" i="1" lang="en-US" sz="2200"/>
              <a:t>(and cut it by half..).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i="1" lang="en-US" sz="2200"/>
              <a:t>Now assume we have a system with a lot of loggings, and one day Raz decides to change “entering” method into “debug”. His change commit will be terrible (HUGE!!), the logging is </a:t>
            </a:r>
            <a:r>
              <a:rPr b="1" i="1" lang="en-US" sz="2200">
                <a:solidFill>
                  <a:srgbClr val="FF0000"/>
                </a:solidFill>
              </a:rPr>
              <a:t>scattered all over the codebase</a:t>
            </a:r>
            <a:r>
              <a:rPr b="1" i="1" lang="en-US" sz="2200"/>
              <a:t>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i="1" lang="en-US" sz="2200"/>
              <a:t>   and will require to</a:t>
            </a:r>
            <a:r>
              <a:rPr b="1" i="1" lang="en-US" sz="2200">
                <a:solidFill>
                  <a:srgbClr val="FF0000"/>
                </a:solidFill>
              </a:rPr>
              <a:t> perform many code changes</a:t>
            </a:r>
            <a:r>
              <a:rPr b="1" i="1" lang="en-US" sz="2200"/>
              <a:t>.</a:t>
            </a:r>
            <a:endParaRPr b="1" sz="2200"/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6591" r="9446" t="0"/>
          <a:stretch/>
        </p:blipFill>
        <p:spPr>
          <a:xfrm>
            <a:off x="6847369" y="4897757"/>
            <a:ext cx="5039834" cy="193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Log4j2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00594" y="1201783"/>
            <a:ext cx="11495315" cy="546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Apache license (</a:t>
            </a:r>
            <a:r>
              <a:rPr b="1" lang="en-US">
                <a:solidFill>
                  <a:srgbClr val="FF0000"/>
                </a:solidFill>
              </a:rPr>
              <a:t>open source</a:t>
            </a:r>
            <a:r>
              <a:rPr b="1" lang="en-US"/>
              <a:t>) software, since 2001.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Most common logging framework in the java world.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Logging levels: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DEBUG, INFO, ERROR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Configure by.xml – </a:t>
            </a:r>
            <a:r>
              <a:rPr b="1" lang="en-US">
                <a:solidFill>
                  <a:srgbClr val="FF0000"/>
                </a:solidFill>
              </a:rPr>
              <a:t>separated from app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Can change </a:t>
            </a:r>
            <a:r>
              <a:rPr b="1" lang="en-US">
                <a:solidFill>
                  <a:srgbClr val="FF0000"/>
                </a:solidFill>
              </a:rPr>
              <a:t>logging level on RUNTIME!!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We logged in a synchronous way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5492" y="2917030"/>
            <a:ext cx="5359274" cy="36326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Log4j2 config file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5172" y="1676138"/>
            <a:ext cx="70675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Game Logging Aspect: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218114" y="1201783"/>
            <a:ext cx="11677795" cy="546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Concern:</a:t>
            </a:r>
            <a:r>
              <a:rPr b="1" lang="en-US"/>
              <a:t> noted above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Pointcut: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u="sng"/>
              <a:t>Game analysis - </a:t>
            </a:r>
            <a:r>
              <a:rPr b="1" lang="en-US"/>
              <a:t> total time game took, total shots made, total collisions.</a:t>
            </a:r>
            <a:endParaRPr b="1" u="sng"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u="sng"/>
              <a:t>Main game events </a:t>
            </a:r>
            <a:r>
              <a:rPr b="1" lang="en-US"/>
              <a:t>– use custom annotation - @Loggable annotation to use in methods that do not conform with wildcard pattern. Log them to file and print to STDOUT to inform player.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Advice: </a:t>
            </a:r>
            <a:r>
              <a:rPr b="1" lang="en-US"/>
              <a:t>Log code into logs/app.log file depends on annotation in runtime.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@Loggable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400594" y="1201783"/>
            <a:ext cx="6855883" cy="546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Custom made annotation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Programmer marks method with @Loggable annotation AND it typeLevel!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Retention</a:t>
            </a:r>
            <a:r>
              <a:rPr b="1" lang="en-US"/>
              <a:t>: Source/Runtime </a:t>
            </a:r>
            <a:r>
              <a:rPr i="1" lang="en-US"/>
              <a:t>– not-</a:t>
            </a:r>
            <a:r>
              <a:rPr lang="en-US"/>
              <a:t>visible/visible by the compiler.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Target</a:t>
            </a:r>
            <a:r>
              <a:rPr b="1" lang="en-US"/>
              <a:t>: Method – use this annot only on methods.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5595" y="326074"/>
            <a:ext cx="5517307" cy="232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Audit Aspect: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400594" y="1201783"/>
            <a:ext cx="11495315" cy="546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Logs (audits) data to file, for later monitoring and security. (</a:t>
            </a:r>
            <a:r>
              <a:rPr b="1" lang="en-US">
                <a:solidFill>
                  <a:srgbClr val="FF0000"/>
                </a:solidFill>
              </a:rPr>
              <a:t>in real application we would like to log this to RDBMS</a:t>
            </a:r>
            <a:r>
              <a:rPr b="1" lang="en-US"/>
              <a:t>).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Concern:</a:t>
            </a:r>
            <a:r>
              <a:rPr b="1" lang="en-US"/>
              <a:t> noted above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Pointcut: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u="sng"/>
              <a:t>Set/get operations </a:t>
            </a:r>
            <a:r>
              <a:rPr b="1" lang="en-US"/>
              <a:t>(after).</a:t>
            </a:r>
            <a:endParaRPr b="1" u="sng"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u="sng"/>
              <a:t>Do (interface)</a:t>
            </a:r>
            <a:r>
              <a:rPr b="1" lang="en-US"/>
              <a:t> </a:t>
            </a:r>
            <a:r>
              <a:rPr b="1" lang="en-US" u="sng"/>
              <a:t>operations</a:t>
            </a:r>
            <a:r>
              <a:rPr b="1" lang="en-US"/>
              <a:t> (after).</a:t>
            </a:r>
            <a:endParaRPr b="1" u="sng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Advice: </a:t>
            </a:r>
            <a:r>
              <a:rPr b="1" lang="en-US"/>
              <a:t>Log code into logs/app.log file depends on annotation in runtime.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Regulative Aspects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Regulative Aspects: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218114" y="1201784"/>
            <a:ext cx="11677795" cy="2162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>
                <a:highlight>
                  <a:srgbClr val="FFFF00"/>
                </a:highlight>
              </a:rPr>
              <a:t>TODO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6296117" y="3110111"/>
            <a:ext cx="1602138" cy="1536585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 Aspects</a:t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3537160" y="3178624"/>
            <a:ext cx="1661139" cy="1468072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 Aspect</a:t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8996073" y="3110111"/>
            <a:ext cx="1602138" cy="1536585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 Aspect</a:t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1090568" y="3158453"/>
            <a:ext cx="1484573" cy="1468073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Validator Aspect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Validator Aspect, the concern: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100669" y="1644289"/>
            <a:ext cx="6724548" cy="4848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90"/>
              <a:buChar char="•"/>
            </a:pPr>
            <a:r>
              <a:rPr b="1" lang="en-US" sz="2590">
                <a:solidFill>
                  <a:srgbClr val="FF0000"/>
                </a:solidFill>
              </a:rPr>
              <a:t>One way </a:t>
            </a:r>
            <a:r>
              <a:rPr b="1" lang="en-US" sz="2590"/>
              <a:t>–</a:t>
            </a:r>
            <a:r>
              <a:rPr b="1" lang="en-US" sz="2590">
                <a:solidFill>
                  <a:srgbClr val="FF0000"/>
                </a:solidFill>
              </a:rPr>
              <a:t> </a:t>
            </a:r>
            <a:r>
              <a:rPr b="1" lang="en-US" sz="2590"/>
              <a:t>checking each time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590"/>
              <a:buChar char="•"/>
            </a:pPr>
            <a:r>
              <a:rPr b="1" lang="en-US" sz="2590">
                <a:solidFill>
                  <a:srgbClr val="FF0000"/>
                </a:solidFill>
              </a:rPr>
              <a:t>Another variant </a:t>
            </a:r>
            <a:r>
              <a:rPr b="1" lang="en-US" sz="2590"/>
              <a:t>- using annotations with smart packages (Spring validation, Lombok).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b="1" lang="en-US" sz="2590"/>
              <a:t>Lots of code unrelated to the main logic of the method (</a:t>
            </a:r>
            <a:r>
              <a:rPr b="1" lang="en-US" sz="2590">
                <a:solidFill>
                  <a:srgbClr val="FF0000"/>
                </a:solidFill>
              </a:rPr>
              <a:t>tangling</a:t>
            </a:r>
            <a:r>
              <a:rPr b="1" lang="en-US" sz="2590"/>
              <a:t>). Better way to </a:t>
            </a:r>
            <a:r>
              <a:rPr b="1" lang="en-US" sz="2590">
                <a:solidFill>
                  <a:srgbClr val="FF0000"/>
                </a:solidFill>
              </a:rPr>
              <a:t>separate whole system validation</a:t>
            </a:r>
            <a:r>
              <a:rPr b="1" lang="en-US" sz="2590"/>
              <a:t> from the logic.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590"/>
              <a:buChar char="•"/>
            </a:pPr>
            <a:r>
              <a:rPr b="1" lang="en-US" sz="2590">
                <a:solidFill>
                  <a:srgbClr val="FF0000"/>
                </a:solidFill>
              </a:rPr>
              <a:t>Lets do it </a:t>
            </a:r>
            <a:r>
              <a:rPr b="1" lang="en-US" sz="2590"/>
              <a:t>AspectJ Way!</a:t>
            </a:r>
            <a:endParaRPr/>
          </a:p>
          <a:p>
            <a:pPr indent="-64135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b="1" sz="2590"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6588" y="1733746"/>
            <a:ext cx="4965214" cy="157950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/>
          <p:nvPr/>
        </p:nvSpPr>
        <p:spPr>
          <a:xfrm>
            <a:off x="400594" y="1028732"/>
            <a:ext cx="11520162" cy="589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we want a smart way to validate methods in our code:</a:t>
            </a:r>
            <a:endParaRPr/>
          </a:p>
        </p:txBody>
      </p:sp>
      <p:pic>
        <p:nvPicPr>
          <p:cNvPr descr="https://www.baeldung.com/wp-content/uploads/2018/11/nonnul-annotation.png" id="204" name="Google Shape;204;p30"/>
          <p:cNvPicPr preferRelativeResize="0"/>
          <p:nvPr/>
        </p:nvPicPr>
        <p:blipFill rotWithShape="1">
          <a:blip r:embed="rId4">
            <a:alphaModFix/>
          </a:blip>
          <a:srcRect b="0" l="22153" r="22075" t="0"/>
          <a:stretch/>
        </p:blipFill>
        <p:spPr>
          <a:xfrm>
            <a:off x="7626730" y="3402712"/>
            <a:ext cx="3224929" cy="1312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 rotWithShape="1">
          <a:blip r:embed="rId5">
            <a:alphaModFix/>
          </a:blip>
          <a:srcRect b="0" l="0" r="52889" t="0"/>
          <a:stretch/>
        </p:blipFill>
        <p:spPr>
          <a:xfrm>
            <a:off x="7366553" y="4877063"/>
            <a:ext cx="3745284" cy="1904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Validator Aspect: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400594" y="1201783"/>
            <a:ext cx="11495315" cy="546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Validate all parameters passed to methods in our codebase.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Concern: </a:t>
            </a:r>
            <a:r>
              <a:rPr b="1" lang="en-US"/>
              <a:t>validation of methods.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Pointcut: </a:t>
            </a:r>
            <a:r>
              <a:rPr b="1" lang="en-US"/>
              <a:t>validate game launch parameters (which player we want to play).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Advice: </a:t>
            </a:r>
            <a:r>
              <a:rPr b="1" lang="en-US"/>
              <a:t>throw an exception if parameters does not match pattern.</a:t>
            </a:r>
            <a:endParaRPr b="1">
              <a:solidFill>
                <a:srgbClr val="FF0000"/>
              </a:solidFill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We will: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00594" y="1201783"/>
            <a:ext cx="11495315" cy="546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Use Java code with AspectJ for implementing Aspects.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Use </a:t>
            </a:r>
            <a:r>
              <a:rPr b="1" lang="en-US">
                <a:solidFill>
                  <a:srgbClr val="FF0000"/>
                </a:solidFill>
              </a:rPr>
              <a:t>Normal aspects syntax </a:t>
            </a:r>
            <a:r>
              <a:rPr b="1" lang="en-US"/>
              <a:t>AND </a:t>
            </a:r>
            <a:r>
              <a:rPr b="1" lang="en-US">
                <a:solidFill>
                  <a:srgbClr val="FF0000"/>
                </a:solidFill>
              </a:rPr>
              <a:t>@AspectJ annotations </a:t>
            </a:r>
            <a:r>
              <a:rPr b="1" lang="en-US"/>
              <a:t>style – practice annotations (more readable, “new” java style).</a:t>
            </a:r>
            <a:endParaRPr b="1">
              <a:highlight>
                <a:srgbClr val="FFFF00"/>
              </a:highlight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Implement our </a:t>
            </a:r>
            <a:r>
              <a:rPr b="1" lang="en-US">
                <a:solidFill>
                  <a:srgbClr val="FF0000"/>
                </a:solidFill>
              </a:rPr>
              <a:t>own annotations </a:t>
            </a:r>
            <a:r>
              <a:rPr b="1" lang="en-US"/>
              <a:t>as pointCuts.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Add functionality to the game.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Use existing java frameworks.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Logg, audit, control game behavior… and more!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2138" y="5009012"/>
            <a:ext cx="7925237" cy="1583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 rotWithShape="1">
          <a:blip r:embed="rId4">
            <a:alphaModFix/>
          </a:blip>
          <a:srcRect b="2535" l="6103" r="0" t="0"/>
          <a:stretch/>
        </p:blipFill>
        <p:spPr>
          <a:xfrm>
            <a:off x="3115638" y="265616"/>
            <a:ext cx="5354533" cy="470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Authorization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646125" y="13878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Commercial product must have a system that </a:t>
            </a:r>
            <a:r>
              <a:rPr b="1" lang="en-US"/>
              <a:t>manages</a:t>
            </a:r>
            <a:r>
              <a:rPr b="1" lang="en-US"/>
              <a:t> the licences of the legal users.</a:t>
            </a:r>
            <a:endParaRPr b="1"/>
          </a:p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Usually the licences come with unique key for every user/</a:t>
            </a:r>
            <a:r>
              <a:rPr b="1" lang="en-US"/>
              <a:t>company</a:t>
            </a:r>
            <a:r>
              <a:rPr b="1" lang="en-US"/>
              <a:t>.</a:t>
            </a:r>
            <a:endParaRPr b="1"/>
          </a:p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Permission is given when using the appropriate password for specific license.</a:t>
            </a:r>
            <a:endParaRPr b="1"/>
          </a:p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When developer deploy and run the product</a:t>
            </a:r>
            <a:r>
              <a:rPr b="1" lang="en-US"/>
              <a:t> frequently </a:t>
            </a:r>
            <a:r>
              <a:rPr b="1" lang="en-US"/>
              <a:t>on his </a:t>
            </a:r>
            <a:r>
              <a:rPr b="1" lang="en-US"/>
              <a:t>machine</a:t>
            </a:r>
            <a:r>
              <a:rPr b="1" lang="en-US"/>
              <a:t>, we don’t want that he will spend a lot of time on </a:t>
            </a:r>
            <a:r>
              <a:rPr b="1" lang="en-US"/>
              <a:t>authentication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Authorization Aspect: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400594" y="1201783"/>
            <a:ext cx="11495315" cy="546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Password authorization mechanism – only authorized users can play the game.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Enforced using user/password login using</a:t>
            </a:r>
            <a:r>
              <a:rPr b="1" lang="en-US">
                <a:solidFill>
                  <a:srgbClr val="000000"/>
                </a:solidFill>
              </a:rPr>
              <a:t> </a:t>
            </a:r>
            <a:r>
              <a:rPr b="1" lang="en-US">
                <a:solidFill>
                  <a:srgbClr val="000000"/>
                </a:solidFill>
              </a:rPr>
              <a:t>JPasswordField</a:t>
            </a:r>
            <a:r>
              <a:rPr b="1" lang="en-U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Concern:</a:t>
            </a:r>
            <a:r>
              <a:rPr b="1" lang="en-US">
                <a:solidFill>
                  <a:srgbClr val="000000"/>
                </a:solidFill>
              </a:rPr>
              <a:t> give a </a:t>
            </a:r>
            <a:r>
              <a:rPr b="1" lang="en-US">
                <a:solidFill>
                  <a:srgbClr val="000000"/>
                </a:solidFill>
              </a:rPr>
              <a:t>permission to play the game only for legal users</a:t>
            </a:r>
            <a:r>
              <a:rPr b="1" lang="en-US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Pointcut:</a:t>
            </a:r>
            <a:r>
              <a:rPr b="1" lang="en-US">
                <a:solidFill>
                  <a:srgbClr val="000000"/>
                </a:solidFill>
              </a:rPr>
              <a:t> before the method that runs the game.</a:t>
            </a:r>
            <a:endParaRPr b="1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Advice:</a:t>
            </a:r>
            <a:r>
              <a:rPr b="1" lang="en-US">
                <a:solidFill>
                  <a:srgbClr val="000000"/>
                </a:solidFill>
              </a:rPr>
              <a:t> display a dialog box that require typing a legal password before start playing the game.</a:t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000" y="400050"/>
            <a:ext cx="8458200" cy="60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569275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Extension</a:t>
            </a:r>
            <a:r>
              <a:rPr b="1" lang="en-US"/>
              <a:t> of the UI/UX (Patch)</a:t>
            </a:r>
            <a:endParaRPr b="1"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569275" y="15182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There are some situations that a commercial </a:t>
            </a:r>
            <a:r>
              <a:rPr b="1" lang="en-US"/>
              <a:t>company</a:t>
            </a:r>
            <a:r>
              <a:rPr b="1" lang="en-US"/>
              <a:t> will want to extend its product after releasing.</a:t>
            </a:r>
            <a:endParaRPr b="1"/>
          </a:p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The reason could be earn more money, customer requests ,etc.</a:t>
            </a:r>
            <a:endParaRPr b="1"/>
          </a:p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In many computer games there are some extensions for the UI/UX, usually it is given for more money.</a:t>
            </a:r>
            <a:endParaRPr b="1"/>
          </a:p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Because it is an </a:t>
            </a:r>
            <a:r>
              <a:rPr b="1" lang="en-US"/>
              <a:t>extension, the company doesn’t want to affect the original product and its functionality. 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UI Aspect:</a:t>
            </a:r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72463">
            <a:off x="7867487" y="1647387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400594" y="1038133"/>
            <a:ext cx="11495400" cy="5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Update UI with informative message when fields/values are changed: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Teleport executed by SpaceShip.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SpaceShip died.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Concern:</a:t>
            </a:r>
            <a:r>
              <a:rPr b="1" lang="en-US">
                <a:solidFill>
                  <a:srgbClr val="000000"/>
                </a:solidFill>
              </a:rPr>
              <a:t> provide an upgraded gaming experience.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Pointcut: </a:t>
            </a:r>
            <a:r>
              <a:rPr b="1" lang="en-US">
                <a:solidFill>
                  <a:srgbClr val="000000"/>
                </a:solidFill>
              </a:rPr>
              <a:t>the data is collected when teleport/isDead </a:t>
            </a:r>
            <a:r>
              <a:rPr b="1" lang="en-US">
                <a:solidFill>
                  <a:srgbClr val="000000"/>
                </a:solidFill>
              </a:rPr>
              <a:t>methods</a:t>
            </a:r>
            <a:r>
              <a:rPr b="1" lang="en-US">
                <a:solidFill>
                  <a:srgbClr val="000000"/>
                </a:solidFill>
              </a:rPr>
              <a:t> are executed, and the animations are created before they are displayed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Advice:</a:t>
            </a:r>
            <a:r>
              <a:rPr b="1" lang="en-US">
                <a:solidFill>
                  <a:srgbClr val="000000"/>
                </a:solidFill>
              </a:rPr>
              <a:t> display a “Bang” animation when a </a:t>
            </a:r>
            <a:r>
              <a:rPr b="1" lang="en-US">
                <a:solidFill>
                  <a:srgbClr val="000000"/>
                </a:solidFill>
              </a:rPr>
              <a:t>spaceship</a:t>
            </a:r>
            <a:r>
              <a:rPr b="1" lang="en-US">
                <a:solidFill>
                  <a:srgbClr val="000000"/>
                </a:solidFill>
              </a:rPr>
              <a:t> is dead and a “Teleport” animation when a spaceship teleport itself.</a:t>
            </a:r>
            <a:r>
              <a:rPr b="1" lang="en-US">
                <a:solidFill>
                  <a:srgbClr val="FF0000"/>
                </a:solidFill>
              </a:rPr>
              <a:t> 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4451" y="2613263"/>
            <a:ext cx="1325575" cy="13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613450"/>
            <a:ext cx="6677025" cy="53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475" y="122338"/>
            <a:ext cx="8015050" cy="661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Invasive Aspects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Invasive Aspects:</a:t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218114" y="1201784"/>
            <a:ext cx="11677795" cy="2162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>
                <a:highlight>
                  <a:srgbClr val="FFFF00"/>
                </a:highlight>
              </a:rPr>
              <a:t>TODO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70" name="Google Shape;270;p41"/>
          <p:cNvSpPr/>
          <p:nvPr/>
        </p:nvSpPr>
        <p:spPr>
          <a:xfrm>
            <a:off x="4513800" y="3363983"/>
            <a:ext cx="1602138" cy="1536585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ExceptionHandler Aspect</a:t>
            </a:r>
            <a:endParaRPr/>
          </a:p>
        </p:txBody>
      </p:sp>
      <p:sp>
        <p:nvSpPr>
          <p:cNvPr id="271" name="Google Shape;271;p41"/>
          <p:cNvSpPr/>
          <p:nvPr/>
        </p:nvSpPr>
        <p:spPr>
          <a:xfrm>
            <a:off x="1645992" y="3363984"/>
            <a:ext cx="1602138" cy="1536585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ExceptionTranslationAspect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1"/>
          <p:cNvSpPr/>
          <p:nvPr/>
        </p:nvSpPr>
        <p:spPr>
          <a:xfrm>
            <a:off x="7678201" y="3363985"/>
            <a:ext cx="1602138" cy="1536585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Patterns Aspect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Base class: SpaceWars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00594" y="1201783"/>
            <a:ext cx="11495315" cy="546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Space Wars</a:t>
            </a:r>
            <a:r>
              <a:rPr lang="en-US"/>
              <a:t> </a:t>
            </a:r>
            <a:r>
              <a:rPr b="1" i="1" lang="en-US"/>
              <a:t>is a 1977 vector graphics arcade game based on the 1962PDP-1 program Spacewar!.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We will use the version written by us in OOP course.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3534" y="3384602"/>
            <a:ext cx="2760411" cy="29681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paceWars"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722" y="3775046"/>
            <a:ext cx="4500248" cy="2200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Exceptions: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157314" y="1010093"/>
            <a:ext cx="8508513" cy="5660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/>
              <a:t>When an exception is thrown in Java, it is passed up the call chain until it is either </a:t>
            </a:r>
            <a:r>
              <a:rPr b="1" i="1" lang="en-US" sz="2400">
                <a:solidFill>
                  <a:srgbClr val="FF0000"/>
                </a:solidFill>
              </a:rPr>
              <a:t>handled</a:t>
            </a:r>
            <a:r>
              <a:rPr b="1" i="1" lang="en-US" sz="2400"/>
              <a:t> by a catch statement as part of a try/catch block or it reaches the Java run-time and </a:t>
            </a:r>
            <a:r>
              <a:rPr b="1" i="1" lang="en-US" sz="2400">
                <a:solidFill>
                  <a:srgbClr val="FF0000"/>
                </a:solidFill>
              </a:rPr>
              <a:t>causes </a:t>
            </a:r>
            <a:r>
              <a:rPr b="1" i="1" lang="en-US" sz="2400"/>
              <a:t>a messy message on your console. If a Java exception is caught then we can </a:t>
            </a:r>
            <a:r>
              <a:rPr b="1" i="1" lang="en-US" sz="2400">
                <a:solidFill>
                  <a:srgbClr val="FF0000"/>
                </a:solidFill>
              </a:rPr>
              <a:t>handle the exception </a:t>
            </a:r>
            <a:r>
              <a:rPr b="1" i="1" lang="en-US" sz="2400"/>
              <a:t>(log it, print it, ...).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/>
              <a:t>It is useful to know when an exception has been handled/occurred.</a:t>
            </a:r>
            <a:endParaRPr/>
          </a:p>
        </p:txBody>
      </p:sp>
      <p:pic>
        <p:nvPicPr>
          <p:cNvPr descr="Image result for java exceptions try catch" id="279" name="Google Shape;27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0267" y="2159411"/>
            <a:ext cx="3504064" cy="2539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ExceptionHandlerAspect1</a:t>
            </a:r>
            <a:endParaRPr/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400595" y="1010093"/>
            <a:ext cx="11284586" cy="5660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Concern:</a:t>
            </a:r>
            <a:r>
              <a:rPr b="1" lang="en-US" sz="2400"/>
              <a:t> exceptions not caught in code, one place to take monitor/handle them.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i="1" lang="en-US" sz="2400">
                <a:solidFill>
                  <a:srgbClr val="FF0000"/>
                </a:solidFill>
              </a:rPr>
              <a:t>Pointcut: </a:t>
            </a:r>
            <a:r>
              <a:rPr b="1" i="1" lang="en-US" sz="2400"/>
              <a:t>any exception is thrown but not handled (catched).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i="1" lang="en-US" sz="2400">
                <a:solidFill>
                  <a:srgbClr val="FF0000"/>
                </a:solidFill>
              </a:rPr>
              <a:t>Advice: </a:t>
            </a:r>
            <a:r>
              <a:rPr b="1" i="1" lang="en-US" sz="2400"/>
              <a:t>logs the exception and throws UnhandledException(msg).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  <p:pic>
        <p:nvPicPr>
          <p:cNvPr id="286" name="Google Shape;2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8009" y="5547392"/>
            <a:ext cx="6296599" cy="1224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2654" y="3104883"/>
            <a:ext cx="5679256" cy="236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ExceptionHandlerAspect2</a:t>
            </a:r>
            <a:endParaRPr/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400595" y="1010093"/>
            <a:ext cx="11284586" cy="5660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Concern:</a:t>
            </a:r>
            <a:r>
              <a:rPr b="1" lang="en-US" sz="2400"/>
              <a:t> exceptions are caught by a specific class over and over again, determine which class catches a specific exception and do something on it without touching the existing codebase.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i="1" lang="en-US" sz="2400">
                <a:solidFill>
                  <a:srgbClr val="FF0000"/>
                </a:solidFill>
              </a:rPr>
              <a:t>Pointcut: </a:t>
            </a:r>
            <a:r>
              <a:rPr b="1" i="1" lang="en-US" sz="2400"/>
              <a:t>exception handled by class X.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i="1" lang="en-US" sz="2400">
                <a:solidFill>
                  <a:srgbClr val="FF0000"/>
                </a:solidFill>
              </a:rPr>
              <a:t>Advice: </a:t>
            </a:r>
            <a:r>
              <a:rPr b="1" i="1" lang="en-US" sz="2400"/>
              <a:t>do Y on that specific case.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ExceptionTranslationAspect, the concern:</a:t>
            </a:r>
            <a:endParaRPr/>
          </a:p>
        </p:txBody>
      </p:sp>
      <p:sp>
        <p:nvSpPr>
          <p:cNvPr id="299" name="Google Shape;299;p45"/>
          <p:cNvSpPr txBox="1"/>
          <p:nvPr>
            <p:ph idx="1" type="body"/>
          </p:nvPr>
        </p:nvSpPr>
        <p:spPr>
          <a:xfrm>
            <a:off x="400595" y="1010093"/>
            <a:ext cx="11284586" cy="5660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/>
              <a:t>Assume we use a third-party library (</a:t>
            </a:r>
            <a:r>
              <a:rPr b="1" i="1" lang="en-US" sz="2400">
                <a:solidFill>
                  <a:srgbClr val="FF0000"/>
                </a:solidFill>
              </a:rPr>
              <a:t>some ORM library</a:t>
            </a:r>
            <a:r>
              <a:rPr b="1" i="1" lang="en-US" sz="2400"/>
              <a:t>) which helps us transform RDBMS tables to Java objects. This library throws exceptions (NoTableExistException, RecordException, etc…). We would like to </a:t>
            </a:r>
            <a:r>
              <a:rPr b="1" i="1" lang="en-US" sz="2400">
                <a:solidFill>
                  <a:srgbClr val="FF0000"/>
                </a:solidFill>
              </a:rPr>
              <a:t>convert those exceptions to our APPLICATION exceptions: </a:t>
            </a:r>
            <a:r>
              <a:rPr b="1" i="1" lang="en-US" sz="2400"/>
              <a:t>DataAccessException,  PersistenceLayerException.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/>
              <a:t>Lots of code will be </a:t>
            </a:r>
            <a:r>
              <a:rPr b="1" i="1" lang="en-US" sz="2400">
                <a:solidFill>
                  <a:srgbClr val="FF0000"/>
                </a:solidFill>
              </a:rPr>
              <a:t>scattered</a:t>
            </a:r>
            <a:r>
              <a:rPr b="1" i="1" lang="en-US" sz="2400"/>
              <a:t> over our codebase, with </a:t>
            </a:r>
            <a:r>
              <a:rPr b="1" i="1" lang="en-US" sz="2400">
                <a:solidFill>
                  <a:srgbClr val="FF0000"/>
                </a:solidFill>
              </a:rPr>
              <a:t>tangled</a:t>
            </a:r>
            <a:r>
              <a:rPr b="1" i="1" lang="en-US" sz="2400"/>
              <a:t> conversions.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/>
              <a:t>This can be taken care separately in an Aspect, making our code more clean and concise.</a:t>
            </a:r>
            <a:endParaRPr/>
          </a:p>
          <a:p>
            <a:pPr indent="-76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1" sz="2400"/>
          </a:p>
        </p:txBody>
      </p:sp>
      <p:pic>
        <p:nvPicPr>
          <p:cNvPr id="300" name="Google Shape;300;p45"/>
          <p:cNvPicPr preferRelativeResize="0"/>
          <p:nvPr/>
        </p:nvPicPr>
        <p:blipFill rotWithShape="1">
          <a:blip r:embed="rId3">
            <a:alphaModFix/>
          </a:blip>
          <a:srcRect b="5536" l="4415" r="3667" t="0"/>
          <a:stretch/>
        </p:blipFill>
        <p:spPr>
          <a:xfrm>
            <a:off x="5658394" y="4681533"/>
            <a:ext cx="5899951" cy="198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ExceptionTranslatorAspect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6"/>
          <p:cNvSpPr txBox="1"/>
          <p:nvPr>
            <p:ph idx="1" type="body"/>
          </p:nvPr>
        </p:nvSpPr>
        <p:spPr>
          <a:xfrm>
            <a:off x="125835" y="1116419"/>
            <a:ext cx="7407479" cy="5554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Concern:</a:t>
            </a:r>
            <a:r>
              <a:rPr b="1" lang="en-US" sz="2400"/>
              <a:t> noted above.</a:t>
            </a:r>
            <a:endParaRPr b="1" sz="2400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i="1" lang="en-US" sz="2400">
                <a:solidFill>
                  <a:srgbClr val="FF0000"/>
                </a:solidFill>
              </a:rPr>
              <a:t>Pointcut: </a:t>
            </a:r>
            <a:r>
              <a:rPr b="1" i="1" lang="en-US" sz="2400"/>
              <a:t>a KeyboardException is thrown  (ESC is pressed)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i="1" lang="en-US" sz="2400">
                <a:solidFill>
                  <a:srgbClr val="FF0000"/>
                </a:solidFill>
              </a:rPr>
              <a:t>Advice: </a:t>
            </a:r>
            <a:r>
              <a:rPr b="1" i="1" lang="en-US" sz="2400"/>
              <a:t>Translate 3</a:t>
            </a:r>
            <a:r>
              <a:rPr b="1" baseline="30000" i="1" lang="en-US" sz="2400"/>
              <a:t>rd</a:t>
            </a:r>
            <a:r>
              <a:rPr b="1" i="1" lang="en-US" sz="2400"/>
              <a:t> party thrown exception into our application exception.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i="1" lang="en-US" sz="2400">
                <a:solidFill>
                  <a:srgbClr val="FF0000"/>
                </a:solidFill>
              </a:rPr>
              <a:t>ProceedingJointPoint</a:t>
            </a:r>
            <a:r>
              <a:rPr b="1" i="1" lang="en-US" sz="2400"/>
              <a:t>: an around advice is a special advice that can control when and if a method (or other join point) is executed. so they require an argument of type PJP, whereas other advices just use JP.</a:t>
            </a:r>
            <a:endParaRPr/>
          </a:p>
        </p:txBody>
      </p:sp>
      <p:pic>
        <p:nvPicPr>
          <p:cNvPr id="307" name="Google Shape;307;p46"/>
          <p:cNvPicPr preferRelativeResize="0"/>
          <p:nvPr/>
        </p:nvPicPr>
        <p:blipFill rotWithShape="1">
          <a:blip r:embed="rId3">
            <a:alphaModFix/>
          </a:blip>
          <a:srcRect b="0" l="4202" r="4131" t="0"/>
          <a:stretch/>
        </p:blipFill>
        <p:spPr>
          <a:xfrm>
            <a:off x="7357145" y="868914"/>
            <a:ext cx="4530056" cy="2285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6"/>
          <p:cNvPicPr preferRelativeResize="0"/>
          <p:nvPr/>
        </p:nvPicPr>
        <p:blipFill rotWithShape="1">
          <a:blip r:embed="rId4">
            <a:alphaModFix/>
          </a:blip>
          <a:srcRect b="0" l="5305" r="0" t="0"/>
          <a:stretch/>
        </p:blipFill>
        <p:spPr>
          <a:xfrm>
            <a:off x="7222921" y="3566964"/>
            <a:ext cx="4775588" cy="1352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Design Patterns Aspect</a:t>
            </a:r>
            <a:endParaRPr/>
          </a:p>
        </p:txBody>
      </p:sp>
      <p:pic>
        <p:nvPicPr>
          <p:cNvPr descr="Image result for GoF book" id="314" name="Google Shape;31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1748" y="1845577"/>
            <a:ext cx="6356114" cy="476708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7"/>
          <p:cNvSpPr/>
          <p:nvPr/>
        </p:nvSpPr>
        <p:spPr>
          <a:xfrm>
            <a:off x="310752" y="1158097"/>
            <a:ext cx="1157049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Factory and Singleton design patterns using Aspects which improves code reusability and composability.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333482" y="8062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Design Patterns Aspect</a:t>
            </a:r>
            <a:endParaRPr/>
          </a:p>
        </p:txBody>
      </p:sp>
      <p:pic>
        <p:nvPicPr>
          <p:cNvPr id="321" name="Google Shape;32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5479" y="1113176"/>
            <a:ext cx="5935898" cy="5532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333482" y="8062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Design Patterns Aspect</a:t>
            </a:r>
            <a:endParaRPr/>
          </a:p>
        </p:txBody>
      </p:sp>
      <p:pic>
        <p:nvPicPr>
          <p:cNvPr id="327" name="Google Shape;327;p49"/>
          <p:cNvPicPr preferRelativeResize="0"/>
          <p:nvPr/>
        </p:nvPicPr>
        <p:blipFill rotWithShape="1">
          <a:blip r:embed="rId3">
            <a:alphaModFix/>
          </a:blip>
          <a:srcRect b="0" l="5169" r="5717" t="3663"/>
          <a:stretch/>
        </p:blipFill>
        <p:spPr>
          <a:xfrm>
            <a:off x="2810312" y="1015067"/>
            <a:ext cx="6014906" cy="57623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49"/>
          <p:cNvCxnSpPr/>
          <p:nvPr/>
        </p:nvCxnSpPr>
        <p:spPr>
          <a:xfrm flipH="1" rot="10800000">
            <a:off x="1711354" y="6126889"/>
            <a:ext cx="1057013" cy="36072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9" name="Google Shape;329;p49"/>
          <p:cNvCxnSpPr/>
          <p:nvPr/>
        </p:nvCxnSpPr>
        <p:spPr>
          <a:xfrm flipH="1" rot="10800000">
            <a:off x="1325461" y="2646607"/>
            <a:ext cx="1400961" cy="51172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333482" y="8062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Design Patterns Aspect</a:t>
            </a:r>
            <a:endParaRPr/>
          </a:p>
        </p:txBody>
      </p:sp>
      <p:pic>
        <p:nvPicPr>
          <p:cNvPr descr="Related image" id="335" name="Google Shape;33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0449" y="2504741"/>
            <a:ext cx="6544920" cy="351221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0"/>
          <p:cNvSpPr txBox="1"/>
          <p:nvPr/>
        </p:nvSpPr>
        <p:spPr>
          <a:xfrm>
            <a:off x="7386526" y="1600761"/>
            <a:ext cx="1807808" cy="709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Singleton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Singleton, the concern.</a:t>
            </a:r>
            <a:endParaRPr/>
          </a:p>
        </p:txBody>
      </p:sp>
      <p:sp>
        <p:nvSpPr>
          <p:cNvPr id="342" name="Google Shape;342;p51"/>
          <p:cNvSpPr txBox="1"/>
          <p:nvPr>
            <p:ph idx="1" type="body"/>
          </p:nvPr>
        </p:nvSpPr>
        <p:spPr>
          <a:xfrm>
            <a:off x="125834" y="1116420"/>
            <a:ext cx="11098635" cy="2683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Normal OOP style of singleton will consist of writing this code in each of our Singleton instance. In our program – this can be relate to SpaceShipFactory. We can </a:t>
            </a:r>
            <a:r>
              <a:rPr b="1" lang="en-US" sz="2400">
                <a:solidFill>
                  <a:srgbClr val="FF0000"/>
                </a:solidFill>
              </a:rPr>
              <a:t>have many singletons </a:t>
            </a:r>
            <a:r>
              <a:rPr b="1" lang="en-US" sz="2400"/>
              <a:t>in our codebase! Adding this code each time is </a:t>
            </a:r>
            <a:r>
              <a:rPr b="1" lang="en-US" sz="2400">
                <a:solidFill>
                  <a:srgbClr val="FF0000"/>
                </a:solidFill>
              </a:rPr>
              <a:t>tangling</a:t>
            </a:r>
            <a:r>
              <a:rPr b="1" lang="en-US" sz="2400"/>
              <a:t> the class and will be </a:t>
            </a:r>
            <a:r>
              <a:rPr b="1" lang="en-US" sz="2400">
                <a:solidFill>
                  <a:srgbClr val="FF0000"/>
                </a:solidFill>
              </a:rPr>
              <a:t>scattered</a:t>
            </a:r>
            <a:r>
              <a:rPr b="1" lang="en-US" sz="2400"/>
              <a:t> all over our application.</a:t>
            </a:r>
            <a:endParaRPr b="1" i="1" sz="2400"/>
          </a:p>
        </p:txBody>
      </p:sp>
      <p:pic>
        <p:nvPicPr>
          <p:cNvPr id="343" name="Google Shape;34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7119" y="4017555"/>
            <a:ext cx="51625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Base class design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00594" y="1201783"/>
            <a:ext cx="11495315" cy="546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COMPLETE MAIN DESIGN OF SYSTEM….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Design Pattern Aspect - Singleton</a:t>
            </a:r>
            <a:endParaRPr/>
          </a:p>
        </p:txBody>
      </p:sp>
      <p:sp>
        <p:nvSpPr>
          <p:cNvPr id="349" name="Google Shape;349;p52"/>
          <p:cNvSpPr txBox="1"/>
          <p:nvPr>
            <p:ph idx="1" type="body"/>
          </p:nvPr>
        </p:nvSpPr>
        <p:spPr>
          <a:xfrm>
            <a:off x="125835" y="1116419"/>
            <a:ext cx="11434194" cy="3942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Concern: </a:t>
            </a:r>
            <a:r>
              <a:rPr b="1" lang="en-US" sz="2400"/>
              <a:t>adding singleton implementation to each singleton class.</a:t>
            </a:r>
            <a:endParaRPr b="1" sz="2400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i="1" lang="en-US" sz="2400">
                <a:solidFill>
                  <a:srgbClr val="FF0000"/>
                </a:solidFill>
              </a:rPr>
              <a:t>Pointcut:</a:t>
            </a:r>
            <a:r>
              <a:rPr b="1" i="1" lang="en-US" sz="2400"/>
              <a:t> creation of SpaceWars game instance (.new(..) (only 1x == </a:t>
            </a:r>
            <a:r>
              <a:rPr b="1" i="1" lang="en-US" sz="2400">
                <a:solidFill>
                  <a:srgbClr val="FF0000"/>
                </a:solidFill>
              </a:rPr>
              <a:t>singleton</a:t>
            </a:r>
            <a:r>
              <a:rPr b="1" i="1" lang="en-US" sz="2400"/>
              <a:t>))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i="1" lang="en-US" sz="2400">
                <a:solidFill>
                  <a:srgbClr val="FF0000"/>
                </a:solidFill>
              </a:rPr>
              <a:t>Advice: </a:t>
            </a:r>
            <a:r>
              <a:rPr b="1" lang="en-US" sz="2400"/>
              <a:t>intercepts calls to </a:t>
            </a:r>
            <a:r>
              <a:rPr b="1" lang="en-US" sz="2400">
                <a:solidFill>
                  <a:srgbClr val="FF0000"/>
                </a:solidFill>
              </a:rPr>
              <a:t>the constructor of the singleton class</a:t>
            </a:r>
            <a:r>
              <a:rPr b="1" lang="en-US" sz="2400"/>
              <a:t> and instead of creating a new instance every time, return the instance that was created at the very fist call to the constructor.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Result: </a:t>
            </a:r>
            <a:r>
              <a:rPr b="1" lang="en-US" sz="2400"/>
              <a:t>much less code written, easy to handle and control from the 1x aspect!</a:t>
            </a:r>
            <a:endParaRPr b="1" sz="2400">
              <a:solidFill>
                <a:srgbClr val="FF0000"/>
              </a:solidFill>
            </a:endParaRPr>
          </a:p>
          <a:p>
            <a:pPr indent="-76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1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Design Pattern Aspect - Singleton</a:t>
            </a:r>
            <a:endParaRPr/>
          </a:p>
        </p:txBody>
      </p:sp>
      <p:pic>
        <p:nvPicPr>
          <p:cNvPr id="355" name="Google Shape;35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0781" y="1568741"/>
            <a:ext cx="6156844" cy="4551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Design Pattern Aspect - Singleton</a:t>
            </a:r>
            <a:endParaRPr/>
          </a:p>
        </p:txBody>
      </p:sp>
      <p:pic>
        <p:nvPicPr>
          <p:cNvPr id="361" name="Google Shape;36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3741" y="1250353"/>
            <a:ext cx="5210175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1929" y="5143762"/>
            <a:ext cx="6917260" cy="139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TODO</a:t>
            </a:r>
            <a:endParaRPr/>
          </a:p>
        </p:txBody>
      </p:sp>
      <p:sp>
        <p:nvSpPr>
          <p:cNvPr id="368" name="Google Shape;368;p55"/>
          <p:cNvSpPr txBox="1"/>
          <p:nvPr>
            <p:ph idx="1" type="body"/>
          </p:nvPr>
        </p:nvSpPr>
        <p:spPr>
          <a:xfrm>
            <a:off x="400594" y="1201783"/>
            <a:ext cx="11495315" cy="546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StartGame/EndGame message to stdout</a:t>
            </a:r>
            <a:endParaRPr b="1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Copy code lines to our PPT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Cross-cutting concerns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120790" y="1788614"/>
            <a:ext cx="1743512" cy="1550281"/>
          </a:xfrm>
          <a:prstGeom prst="ellipse">
            <a:avLst/>
          </a:prstGeom>
          <a:solidFill>
            <a:srgbClr val="1F3864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286812" y="1641126"/>
            <a:ext cx="1743512" cy="155028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Authorization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649087" y="3980692"/>
            <a:ext cx="1743512" cy="1550281"/>
          </a:xfrm>
          <a:prstGeom prst="ellipse">
            <a:avLst/>
          </a:prstGeom>
          <a:solidFill>
            <a:srgbClr val="833C0B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8999828" y="1432014"/>
            <a:ext cx="1743512" cy="1550281"/>
          </a:xfrm>
          <a:prstGeom prst="ellipse">
            <a:avLst/>
          </a:prstGeom>
          <a:solidFill>
            <a:srgbClr val="1F3864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352488" y="4225965"/>
            <a:ext cx="1743512" cy="155028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Exceptions Handling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8727347" y="4116351"/>
            <a:ext cx="1743512" cy="1550281"/>
          </a:xfrm>
          <a:prstGeom prst="ellipse">
            <a:avLst/>
          </a:prstGeom>
          <a:solidFill>
            <a:srgbClr val="833C0B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 reuse (design patterns)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Our main Aspects: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260060" y="975280"/>
            <a:ext cx="11635850" cy="5796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b="1" lang="en-US" sz="1800">
                <a:solidFill>
                  <a:srgbClr val="FF0000"/>
                </a:solidFill>
              </a:rPr>
              <a:t>Spectative aspects: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Game Logging Aspect – saves data about game (time took, num of shots, start of game, etc..)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Audit Aspect - logs game events using method signature, for auditing (security) and data analysis.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b="1" lang="en-US" sz="1800">
                <a:solidFill>
                  <a:srgbClr val="FF0000"/>
                </a:solidFill>
              </a:rPr>
              <a:t>Regulative Aspects: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Password authorization Aspect – only authorized users can play the game (using password).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UI update Aspect - each time space ship is terminated or do teleport action  - we display a related animation on the screen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highlight>
                  <a:srgbClr val="FFFF00"/>
                </a:highlight>
              </a:rPr>
              <a:t>Lock aspect?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Validator Aspect – validates parameters passed to methods in the codebase.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b="1" lang="en-US" sz="1800">
                <a:solidFill>
                  <a:srgbClr val="FF0000"/>
                </a:solidFill>
              </a:rPr>
              <a:t>Invasive Aspects: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DesignPattern Aspect – Singleton design pattern &amp;&amp; </a:t>
            </a:r>
            <a:r>
              <a:rPr b="1" lang="en-US" sz="1800">
                <a:highlight>
                  <a:srgbClr val="FFFF00"/>
                </a:highlight>
              </a:rPr>
              <a:t>*** design pattern </a:t>
            </a:r>
            <a:r>
              <a:rPr b="1" lang="en-US" sz="1800"/>
              <a:t>implementation using AOP.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ExceptionHandler Aspect –</a:t>
            </a:r>
            <a:r>
              <a:rPr b="1" lang="en-US" sz="1800">
                <a:highlight>
                  <a:srgbClr val="FFFF00"/>
                </a:highlight>
              </a:rPr>
              <a:t> Monitors </a:t>
            </a:r>
            <a:r>
              <a:rPr b="1" lang="en-US" sz="1800"/>
              <a:t>exceptions and handles unhandled exceptions.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ExceptionTranslator Aspect – Translates exceptions from 3</a:t>
            </a:r>
            <a:r>
              <a:rPr b="1" baseline="30000" lang="en-US" sz="1800"/>
              <a:t>rd</a:t>
            </a:r>
            <a:r>
              <a:rPr b="1" lang="en-US" sz="1800"/>
              <a:t> parties code.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3848087" y="2334074"/>
            <a:ext cx="4495826" cy="9233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details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Spectative Aspects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00594" y="86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Spectative Aspects: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218114" y="1201784"/>
            <a:ext cx="11677795" cy="2162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Spectative aspects are…</a:t>
            </a:r>
            <a:r>
              <a:rPr b="1" i="1" lang="en-US">
                <a:highlight>
                  <a:srgbClr val="FFFF00"/>
                </a:highlight>
              </a:rPr>
              <a:t>TODO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3316766" y="3494015"/>
            <a:ext cx="1602138" cy="153658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 Logging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Aspect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6264178" y="3494015"/>
            <a:ext cx="1602138" cy="153658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Audit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Aspect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