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85" r:id="rId6"/>
    <p:sldId id="257" r:id="rId7"/>
    <p:sldId id="261" r:id="rId8"/>
    <p:sldId id="274" r:id="rId9"/>
    <p:sldId id="265" r:id="rId10"/>
    <p:sldId id="272" r:id="rId11"/>
    <p:sldId id="267" r:id="rId12"/>
    <p:sldId id="270" r:id="rId13"/>
    <p:sldId id="283" r:id="rId14"/>
    <p:sldId id="266" r:id="rId15"/>
    <p:sldId id="262" r:id="rId16"/>
    <p:sldId id="275" r:id="rId17"/>
    <p:sldId id="280" r:id="rId18"/>
    <p:sldId id="290" r:id="rId19"/>
    <p:sldId id="289" r:id="rId20"/>
    <p:sldId id="291" r:id="rId21"/>
    <p:sldId id="281" r:id="rId22"/>
    <p:sldId id="282" r:id="rId23"/>
    <p:sldId id="276" r:id="rId24"/>
    <p:sldId id="278" r:id="rId25"/>
    <p:sldId id="287" r:id="rId26"/>
    <p:sldId id="286" r:id="rId27"/>
    <p:sldId id="288" r:id="rId28"/>
    <p:sldId id="277" r:id="rId29"/>
    <p:sldId id="284" r:id="rId30"/>
    <p:sldId id="292" r:id="rId31"/>
    <p:sldId id="294" r:id="rId32"/>
    <p:sldId id="295" r:id="rId33"/>
    <p:sldId id="296" r:id="rId34"/>
    <p:sldId id="297" r:id="rId35"/>
    <p:sldId id="293" r:id="rId36"/>
    <p:sldId id="298" r:id="rId37"/>
    <p:sldId id="299" r:id="rId38"/>
    <p:sldId id="27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0C3E-7C29-4F5B-9E25-E9E014E71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C3AD1-D388-4BE7-BFCD-110EC3655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1FFB-F2BA-45E3-9A37-6E5B9574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CB033-EA82-4CD0-8366-5CE08F7A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42F33-A402-40AE-AB73-9512F34B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0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73B4-1089-4758-B551-E8AB08D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5C91-8161-40B5-8A3F-404A91678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C3A1E-990D-45A5-8ABC-1278684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E1D2B-5545-41E4-AD51-19E1D9E4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36704-429C-4996-84F3-E06F1A85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31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DA5B-1DC7-40D5-9B8A-715779006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2F69-1A0B-41E1-ACA5-2B0C1283F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09400-B439-42A3-ADA1-F01B7DE2D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554A5-11BB-4011-B219-2590553F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708AE-9300-4664-9482-3723783A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2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51FA-7675-48B3-811E-6BBB7701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6B1-9D94-441C-95E8-7F7283B6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3964-64B6-4272-A810-FC9FB81E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DB05-3E1B-4733-94D4-A6E9FCF5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CA9E-6AAE-4DF1-87B5-4EB3A79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0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7A24-2F7B-462E-9143-E52EB8B9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4F565-6023-4D51-88F7-D1B4C12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8E5-0A6C-4683-BC95-D752F66F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B8F2-78D4-417A-87F0-0E3C8334F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03DE1-FB40-4C26-A060-1654FFBA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4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3890-F183-4981-A07B-0E9889BB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0DA1F-F7BA-4E41-AE45-9AF9DA8BA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1EC2C-0E66-4D9B-B15B-376C292D9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706C-0DDA-4D54-95A3-7E093350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70361-FBC2-47B6-A024-56833BB9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672BE-75A6-4EAA-81FA-27D4341F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4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FB445-F952-4139-9B37-53D9C0B6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E1E5C-D2C3-4EB9-9217-2157D7A0C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613B50-5887-4F16-A535-E52CE61AE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649BB-7355-4691-92CE-C68A9DBA6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59D5F-CC0C-40B0-9F57-EDA797E2A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27E66-ADBB-4A18-8020-FEA76CB5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AC484-2626-4D6F-8AD2-62E16A62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A4643-6650-4825-A105-9D43C06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6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AF47-B89C-4E86-9BA5-B2DA23AC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BD1129-E22F-472E-9736-E0FE2A3D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CE75AD-70BB-4B4E-B668-2F0830B0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F8647-8422-4CA8-B645-9D8DA8BA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6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36611-7CA5-4CA6-BCCD-B0F858FF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6557-6B10-48CC-A1F1-DFCD65F75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AC54-CC5D-4A2F-BEF2-723423E4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4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AB6-34C0-4C10-AD6D-8725B227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7611A-0CCE-4610-BFA8-6EF376262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FFBD2-E1EC-4FF6-B56E-FD4B175ED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139B-907B-4B42-8EA3-3B27351B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3DBF-0915-41B6-849A-D8F4A7E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D07FD-2B7B-4F61-B8ED-EC51A7A0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52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F364-2A99-4CD9-90E3-6B923CD4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2A7BF-F550-4D04-9A08-59F349C82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01107-CF35-440D-8DD2-79BB92DCB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F8F5A-0125-47AE-B6EC-10C2AEE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1EE7E8-44B8-4F72-A509-AEC12F68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5A55B-DA54-42FC-A060-59131713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1E57-03AD-447E-94FC-C5EE32FC7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5AE8-09ED-47DB-AFAD-6DBB2A492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E52C5-E799-4F03-A41A-8BBBF98AE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15E7-0F5E-4AF9-8FAD-4329F98176F1}" type="datetimeFigureOut">
              <a:rPr lang="en-US" smtClean="0"/>
              <a:t>6/15/2019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718A-C9B3-40AC-BF0D-EAEC30C2D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EE563-D080-456E-8A4C-0D3AB6E88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A66C-27E8-4AE1-BD39-ADED24ADD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5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822C-B605-4FB1-9AEF-16CE939B6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2682" y="733759"/>
            <a:ext cx="6864991" cy="1920526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Modular of Aspects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A51FD-6F42-470A-953A-A159500DD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54" y="3109532"/>
            <a:ext cx="3435292" cy="923330"/>
          </a:xfrm>
          <a:solidFill>
            <a:srgbClr val="FF0000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Final Project,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solidFill>
                  <a:schemeClr val="bg1"/>
                </a:solidFill>
              </a:rPr>
              <a:t>SpaceWars</a:t>
            </a:r>
            <a:r>
              <a:rPr lang="en-US" sz="2000" b="1" dirty="0">
                <a:solidFill>
                  <a:schemeClr val="bg1"/>
                </a:solidFill>
              </a:rPr>
              <a:t> AOP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/>
                </a:solidFill>
              </a:rPr>
              <a:t>Aviv Kotek, </a:t>
            </a:r>
            <a:r>
              <a:rPr lang="en-US" sz="2000" b="1" dirty="0" err="1">
                <a:solidFill>
                  <a:schemeClr val="bg1"/>
                </a:solidFill>
              </a:rPr>
              <a:t>Raz</a:t>
            </a:r>
            <a:r>
              <a:rPr lang="en-US" sz="2000" b="1" dirty="0">
                <a:solidFill>
                  <a:schemeClr val="bg1"/>
                </a:solidFill>
              </a:rPr>
              <a:t> Warman</a:t>
            </a:r>
          </a:p>
        </p:txBody>
      </p:sp>
      <p:pic>
        <p:nvPicPr>
          <p:cNvPr id="5" name="Picture 4" descr="Image result for SpaceWars">
            <a:extLst>
              <a:ext uri="{FF2B5EF4-FFF2-40B4-BE49-F238E27FC236}">
                <a16:creationId xmlns:a16="http://schemas.microsoft.com/office/drawing/2014/main" id="{858CEAA4-FAA1-4308-AE15-943315ACB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162" y="4440301"/>
            <a:ext cx="4275019" cy="20900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0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Logging Aspect,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96" y="1201784"/>
            <a:ext cx="10916195" cy="55697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b="1" i="1" dirty="0"/>
              <a:t>Assume we have an ‘HelloWorld’ program, which has 8x LoC, in our app - </a:t>
            </a:r>
            <a:r>
              <a:rPr lang="en-US" sz="2200" b="1" i="1" dirty="0">
                <a:solidFill>
                  <a:srgbClr val="FF0000"/>
                </a:solidFill>
              </a:rPr>
              <a:t>50% are log related! </a:t>
            </a:r>
            <a:r>
              <a:rPr lang="en-US" sz="2200" b="1" i="1" dirty="0"/>
              <a:t>Assuming the ‘print’ option can be a database access or something more crucial – it can reduce the quality of our code. Logging is </a:t>
            </a:r>
            <a:r>
              <a:rPr lang="en-US" sz="2200" b="1" i="1" dirty="0">
                <a:solidFill>
                  <a:srgbClr val="FF0000"/>
                </a:solidFill>
              </a:rPr>
              <a:t>tangled up </a:t>
            </a:r>
            <a:r>
              <a:rPr lang="en-US" sz="2200" b="1" i="1" dirty="0"/>
              <a:t>with the primary goal of this class (to print!). It has nothing to do with it. Removing it (or expressing it in a different way) can </a:t>
            </a:r>
            <a:r>
              <a:rPr lang="en-US" sz="2200" b="1" i="1" dirty="0">
                <a:solidFill>
                  <a:srgbClr val="FF0000"/>
                </a:solidFill>
              </a:rPr>
              <a:t>make our code much more clear </a:t>
            </a:r>
            <a:r>
              <a:rPr lang="en-US" sz="2200" b="1" i="1" dirty="0"/>
              <a:t>(and cut it by half..).</a:t>
            </a:r>
          </a:p>
          <a:p>
            <a:pPr>
              <a:lnSpc>
                <a:spcPct val="150000"/>
              </a:lnSpc>
            </a:pPr>
            <a:r>
              <a:rPr lang="en-US" sz="2200" b="1" i="1" dirty="0"/>
              <a:t>Now assume we have </a:t>
            </a:r>
            <a:r>
              <a:rPr lang="en-US" sz="2200" b="1" i="1" dirty="0" err="1"/>
              <a:t>asystem</a:t>
            </a:r>
            <a:r>
              <a:rPr lang="en-US" sz="2200" b="1" i="1" dirty="0"/>
              <a:t> with many </a:t>
            </a:r>
            <a:r>
              <a:rPr lang="en-US" sz="2200" b="1" i="1" dirty="0" err="1"/>
              <a:t>many</a:t>
            </a:r>
            <a:r>
              <a:rPr lang="en-US" sz="2200" b="1" i="1" dirty="0"/>
              <a:t> loggings, and one day </a:t>
            </a:r>
            <a:r>
              <a:rPr lang="en-US" sz="2200" b="1" i="1" dirty="0" err="1"/>
              <a:t>Raz</a:t>
            </a:r>
            <a:r>
              <a:rPr lang="en-US" sz="2200" b="1" i="1" dirty="0"/>
              <a:t> decides to change “entering” method into “debug”. His change commit will be terrible (HUGE!!), the logging is </a:t>
            </a:r>
            <a:r>
              <a:rPr lang="en-US" sz="2200" b="1" i="1" dirty="0">
                <a:solidFill>
                  <a:srgbClr val="FF0000"/>
                </a:solidFill>
              </a:rPr>
              <a:t>scattered all over the codebase</a:t>
            </a:r>
            <a:r>
              <a:rPr lang="en-US" sz="2200" b="1" i="1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i="1" dirty="0"/>
              <a:t>   and will require to</a:t>
            </a:r>
            <a:r>
              <a:rPr lang="en-US" sz="2200" b="1" i="1" dirty="0">
                <a:solidFill>
                  <a:srgbClr val="FF0000"/>
                </a:solidFill>
              </a:rPr>
              <a:t> perform many code changes</a:t>
            </a:r>
            <a:r>
              <a:rPr lang="en-US" sz="2200" b="1" i="1" dirty="0"/>
              <a:t>.</a:t>
            </a:r>
            <a:endParaRPr lang="en-US" sz="22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A16C3-939F-4FBC-A211-014EFB87D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1" r="9446"/>
          <a:stretch/>
        </p:blipFill>
        <p:spPr>
          <a:xfrm>
            <a:off x="6847369" y="4897757"/>
            <a:ext cx="5039834" cy="193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Apache license (</a:t>
            </a:r>
            <a:r>
              <a:rPr lang="en-US" b="1" dirty="0">
                <a:solidFill>
                  <a:srgbClr val="FF0000"/>
                </a:solidFill>
              </a:rPr>
              <a:t>open source</a:t>
            </a:r>
            <a:r>
              <a:rPr lang="en-US" b="1" dirty="0"/>
              <a:t>) software, since 2001.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Most common logging framework in the java world.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Logging levels: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DEBUG, INFO, ERROR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Configure by.xml – </a:t>
            </a:r>
            <a:r>
              <a:rPr lang="en-US" b="1" dirty="0">
                <a:solidFill>
                  <a:srgbClr val="FF0000"/>
                </a:solidFill>
              </a:rPr>
              <a:t>separated from app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Can change </a:t>
            </a:r>
            <a:r>
              <a:rPr lang="en-US" b="1" dirty="0">
                <a:solidFill>
                  <a:srgbClr val="FF0000"/>
                </a:solidFill>
              </a:rPr>
              <a:t>logging level on RUNTIME!!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logged in a synchronous way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F4ECF0-0AA1-4D2D-A86D-30DE49CA9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92" y="2917030"/>
            <a:ext cx="5359274" cy="363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920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Log4j2 config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495854-2231-451D-8BDB-968E0C1E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72" y="1676138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85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Game Logging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3"/>
            <a:ext cx="1167779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Game analysis - </a:t>
            </a:r>
            <a:r>
              <a:rPr lang="en-US" b="1" dirty="0"/>
              <a:t> total time game took, total shoots made, total collisions.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Main game events </a:t>
            </a:r>
            <a:r>
              <a:rPr lang="en-US" b="1" dirty="0"/>
              <a:t>– use custom annotation - @</a:t>
            </a:r>
            <a:r>
              <a:rPr lang="en-US" b="1" dirty="0" err="1"/>
              <a:t>Loggable</a:t>
            </a:r>
            <a:r>
              <a:rPr lang="en-US" b="1" dirty="0"/>
              <a:t> annotation to use in methods that do not conform with wildcard pattern. Log them to file and print to STDOUT to inform player.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390649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@</a:t>
            </a:r>
            <a:r>
              <a:rPr lang="en-US" b="1" dirty="0" err="1">
                <a:latin typeface="+mn-lt"/>
              </a:rPr>
              <a:t>Loggable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6855883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Custom made annotation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Programmer marks method with @</a:t>
            </a:r>
            <a:r>
              <a:rPr lang="en-US" b="1" dirty="0" err="1"/>
              <a:t>Loggable</a:t>
            </a:r>
            <a:r>
              <a:rPr lang="en-US" b="1" dirty="0"/>
              <a:t> annotation AND it </a:t>
            </a:r>
            <a:r>
              <a:rPr lang="en-US" b="1" dirty="0" err="1"/>
              <a:t>typeLevel</a:t>
            </a:r>
            <a:r>
              <a:rPr lang="en-US" b="1" dirty="0"/>
              <a:t>!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Retention</a:t>
            </a:r>
            <a:r>
              <a:rPr lang="en-US" b="1" dirty="0"/>
              <a:t>: Source/Runtime </a:t>
            </a:r>
            <a:r>
              <a:rPr lang="en-US" i="1" dirty="0"/>
              <a:t>– not-</a:t>
            </a:r>
            <a:r>
              <a:rPr lang="en-US" dirty="0"/>
              <a:t>visible/visible by the compiler.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Target</a:t>
            </a:r>
            <a:r>
              <a:rPr lang="en-US" b="1" dirty="0"/>
              <a:t>: Method – use this </a:t>
            </a:r>
            <a:r>
              <a:rPr lang="en-US" b="1" dirty="0" err="1"/>
              <a:t>annot</a:t>
            </a:r>
            <a:r>
              <a:rPr lang="en-US" b="1" dirty="0"/>
              <a:t> only on methods.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AECD1B-51AE-47AB-819E-3AEFF061E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595" y="326074"/>
            <a:ext cx="5517307" cy="23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Audit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Logs (audits) data to file, for later monitoring and security. (</a:t>
            </a:r>
            <a:r>
              <a:rPr lang="en-US" b="1" dirty="0">
                <a:solidFill>
                  <a:srgbClr val="FF0000"/>
                </a:solidFill>
              </a:rPr>
              <a:t>in real application we would like to log this to RDBMS</a:t>
            </a:r>
            <a:r>
              <a:rPr lang="en-US" b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  <a:r>
              <a:rPr lang="en-US" b="1" dirty="0"/>
              <a:t> noted above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 lvl="1">
              <a:lnSpc>
                <a:spcPct val="150000"/>
              </a:lnSpc>
            </a:pPr>
            <a:r>
              <a:rPr lang="en-US" b="1" u="sng" dirty="0"/>
              <a:t>Set/get operations </a:t>
            </a:r>
            <a:r>
              <a:rPr lang="en-US" b="1" dirty="0"/>
              <a:t>(after).</a:t>
            </a:r>
            <a:endParaRPr lang="en-US" b="1" u="sng" dirty="0"/>
          </a:p>
          <a:p>
            <a:pPr lvl="1">
              <a:lnSpc>
                <a:spcPct val="150000"/>
              </a:lnSpc>
            </a:pPr>
            <a:r>
              <a:rPr lang="en-US" b="1" u="sng" dirty="0"/>
              <a:t>Do (interface)</a:t>
            </a:r>
            <a:r>
              <a:rPr lang="en-US" b="1" dirty="0"/>
              <a:t> </a:t>
            </a:r>
            <a:r>
              <a:rPr lang="en-US" b="1" u="sng" dirty="0"/>
              <a:t>operations</a:t>
            </a:r>
            <a:r>
              <a:rPr lang="en-US" b="1" dirty="0"/>
              <a:t> (after).</a:t>
            </a:r>
            <a:endParaRPr lang="en-US" b="1" u="sng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Log code into logs/app.log file depends on annotation in runtime.</a:t>
            </a:r>
          </a:p>
        </p:txBody>
      </p:sp>
    </p:spTree>
    <p:extLst>
      <p:ext uri="{BB962C8B-B14F-4D97-AF65-F5344CB8AC3E}">
        <p14:creationId xmlns:p14="http://schemas.microsoft.com/office/powerpoint/2010/main" val="139909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Regulative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595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Regulative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6296117" y="3110111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Lock Aspects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3537160" y="3178624"/>
            <a:ext cx="1661139" cy="1468072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Auth</a:t>
            </a:r>
            <a:r>
              <a:rPr lang="en-US" sz="1600" b="1" dirty="0"/>
              <a:t> Aspect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5383B0-F74E-4911-B2FB-BAD5510054F8}"/>
              </a:ext>
            </a:extLst>
          </p:cNvPr>
          <p:cNvSpPr/>
          <p:nvPr/>
        </p:nvSpPr>
        <p:spPr>
          <a:xfrm>
            <a:off x="8996073" y="3110111"/>
            <a:ext cx="1602138" cy="1536585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UI Aspect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419827-DC1D-439B-B4BE-78D59E3D3872}"/>
              </a:ext>
            </a:extLst>
          </p:cNvPr>
          <p:cNvSpPr/>
          <p:nvPr/>
        </p:nvSpPr>
        <p:spPr>
          <a:xfrm>
            <a:off x="1090568" y="3158453"/>
            <a:ext cx="1484573" cy="1468073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Validator Aspect</a:t>
            </a:r>
          </a:p>
        </p:txBody>
      </p:sp>
    </p:spTree>
    <p:extLst>
      <p:ext uri="{BB962C8B-B14F-4D97-AF65-F5344CB8AC3E}">
        <p14:creationId xmlns:p14="http://schemas.microsoft.com/office/powerpoint/2010/main" val="209865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Validator Aspect,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9" y="1644289"/>
            <a:ext cx="6724548" cy="484879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One way </a:t>
            </a:r>
            <a:r>
              <a:rPr lang="en-US" b="1" dirty="0"/>
              <a:t>–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checking each time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Another variant </a:t>
            </a:r>
            <a:r>
              <a:rPr lang="en-US" b="1" dirty="0"/>
              <a:t>- using annotations with smart packages (Spring validation, Lombok).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Lots of code unrelated to the main logic of the method (</a:t>
            </a:r>
            <a:r>
              <a:rPr lang="en-US" b="1" dirty="0">
                <a:solidFill>
                  <a:srgbClr val="FF0000"/>
                </a:solidFill>
              </a:rPr>
              <a:t>tangling</a:t>
            </a:r>
            <a:r>
              <a:rPr lang="en-US" b="1" dirty="0"/>
              <a:t>). Better way to </a:t>
            </a:r>
            <a:r>
              <a:rPr lang="en-US" b="1" dirty="0">
                <a:solidFill>
                  <a:srgbClr val="FF0000"/>
                </a:solidFill>
              </a:rPr>
              <a:t>separate whole system validation</a:t>
            </a:r>
            <a:r>
              <a:rPr lang="en-US" b="1" dirty="0"/>
              <a:t> from the logic.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Lets do it </a:t>
            </a:r>
            <a:r>
              <a:rPr lang="en-US" b="1" dirty="0"/>
              <a:t>AspectJ Way!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0FE84-A722-4B4D-BEB3-4FD3C190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88" y="1733746"/>
            <a:ext cx="4965214" cy="157950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7D9683-6946-4269-8D94-9F86B4389B7F}"/>
              </a:ext>
            </a:extLst>
          </p:cNvPr>
          <p:cNvSpPr/>
          <p:nvPr/>
        </p:nvSpPr>
        <p:spPr>
          <a:xfrm>
            <a:off x="400594" y="1028732"/>
            <a:ext cx="11520162" cy="589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Assume we want a smart way to validate methods in our code:</a:t>
            </a:r>
          </a:p>
        </p:txBody>
      </p:sp>
      <p:pic>
        <p:nvPicPr>
          <p:cNvPr id="1026" name="Picture 2" descr="https://www.baeldung.com/wp-content/uploads/2018/11/nonnul-annotation.png">
            <a:extLst>
              <a:ext uri="{FF2B5EF4-FFF2-40B4-BE49-F238E27FC236}">
                <a16:creationId xmlns:a16="http://schemas.microsoft.com/office/drawing/2014/main" id="{90793D5F-59C0-4954-9C2A-08E23A8A1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3" r="22075"/>
          <a:stretch/>
        </p:blipFill>
        <p:spPr bwMode="auto">
          <a:xfrm>
            <a:off x="7626730" y="3402712"/>
            <a:ext cx="3224929" cy="131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2D4438-3E69-49E6-B77B-9896873A74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890"/>
          <a:stretch/>
        </p:blipFill>
        <p:spPr>
          <a:xfrm>
            <a:off x="7366553" y="4877063"/>
            <a:ext cx="3745284" cy="190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5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Validator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Validate all parameters passed to methods in our codebase.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 </a:t>
            </a:r>
            <a:r>
              <a:rPr lang="en-US" b="1" dirty="0"/>
              <a:t>validation of methods.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  <a:r>
              <a:rPr lang="en-US" b="1" dirty="0"/>
              <a:t>validate game launch parameters (which player we want to play).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 </a:t>
            </a:r>
            <a:r>
              <a:rPr lang="en-US" b="1" dirty="0"/>
              <a:t>throw an exception if parameters does not match pattern.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3302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We will: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Use Java code with AspectJ for implementing Aspects.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</a:t>
            </a:r>
            <a:r>
              <a:rPr lang="en-US" b="1" dirty="0">
                <a:solidFill>
                  <a:srgbClr val="FF0000"/>
                </a:solidFill>
              </a:rPr>
              <a:t>Normal aspects syntax </a:t>
            </a:r>
            <a:r>
              <a:rPr lang="en-US" b="1" dirty="0"/>
              <a:t>AND </a:t>
            </a:r>
            <a:r>
              <a:rPr lang="en-US" b="1" dirty="0">
                <a:solidFill>
                  <a:srgbClr val="FF0000"/>
                </a:solidFill>
              </a:rPr>
              <a:t>@AspectJ annotations </a:t>
            </a:r>
            <a:r>
              <a:rPr lang="en-US" b="1" dirty="0"/>
              <a:t>style – practice annotations (more readable, “new” java style).</a:t>
            </a:r>
            <a:endParaRPr lang="en-US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en-US" b="1" dirty="0"/>
              <a:t>Implement our </a:t>
            </a:r>
            <a:r>
              <a:rPr lang="en-US" b="1" dirty="0">
                <a:solidFill>
                  <a:srgbClr val="FF0000"/>
                </a:solidFill>
              </a:rPr>
              <a:t>own annotations </a:t>
            </a:r>
            <a:r>
              <a:rPr lang="en-US" b="1" dirty="0"/>
              <a:t>as </a:t>
            </a:r>
            <a:r>
              <a:rPr lang="en-US" b="1" dirty="0" err="1"/>
              <a:t>pointCuts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Add functionality to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Use existing java frameworks.</a:t>
            </a:r>
          </a:p>
          <a:p>
            <a:pPr>
              <a:lnSpc>
                <a:spcPct val="150000"/>
              </a:lnSpc>
            </a:pPr>
            <a:r>
              <a:rPr lang="en-US" b="1" dirty="0" err="1"/>
              <a:t>Logg</a:t>
            </a:r>
            <a:r>
              <a:rPr lang="en-US" b="1" dirty="0"/>
              <a:t>, audit, control game behavior… and more!</a:t>
            </a:r>
          </a:p>
        </p:txBody>
      </p:sp>
    </p:spTree>
    <p:extLst>
      <p:ext uri="{BB962C8B-B14F-4D97-AF65-F5344CB8AC3E}">
        <p14:creationId xmlns:p14="http://schemas.microsoft.com/office/powerpoint/2010/main" val="172731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44F824-E925-4011-B15E-BE5D4FF3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38" y="5009012"/>
            <a:ext cx="7925237" cy="15833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8F0494-CEDB-48D9-A47C-2690C2E8F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3" b="2536"/>
          <a:stretch/>
        </p:blipFill>
        <p:spPr>
          <a:xfrm>
            <a:off x="3115638" y="265616"/>
            <a:ext cx="5354533" cy="47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9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Authorization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Password authorization mechanism – only authorized users can play the game.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Enforced using user/password login using </a:t>
            </a:r>
            <a:r>
              <a:rPr lang="en-US" b="1" dirty="0">
                <a:solidFill>
                  <a:srgbClr val="FF0000"/>
                </a:solidFill>
              </a:rPr>
              <a:t>STDOUT</a:t>
            </a:r>
            <a:r>
              <a:rPr lang="en-US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21691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UI Aspect: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Update UI with informative message when fields/values are changed: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is hit.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Teleport executed by </a:t>
            </a:r>
            <a:r>
              <a:rPr lang="en-US" b="1" dirty="0" err="1"/>
              <a:t>SpaceShip</a:t>
            </a:r>
            <a:r>
              <a:rPr lang="en-US" b="1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b="1" dirty="0" err="1"/>
              <a:t>SpaceShip</a:t>
            </a:r>
            <a:r>
              <a:rPr lang="en-US" b="1" dirty="0"/>
              <a:t> died.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Concern: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Pointcut: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Advice: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70754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Invasive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07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Invasive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4513800" y="3363983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ExceptionHandler</a:t>
            </a:r>
            <a:r>
              <a:rPr lang="en-US" sz="1600" b="1" dirty="0"/>
              <a:t> 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1645992" y="3363984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ExceptionTranslationAspect</a:t>
            </a:r>
            <a:endParaRPr lang="en-US" sz="16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B9C561-C78F-4056-AE7A-9CB3495FFDD1}"/>
              </a:ext>
            </a:extLst>
          </p:cNvPr>
          <p:cNvSpPr/>
          <p:nvPr/>
        </p:nvSpPr>
        <p:spPr>
          <a:xfrm>
            <a:off x="7678201" y="3363985"/>
            <a:ext cx="1602138" cy="1536585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Design Patterns Aspect</a:t>
            </a:r>
          </a:p>
        </p:txBody>
      </p:sp>
    </p:spTree>
    <p:extLst>
      <p:ext uri="{BB962C8B-B14F-4D97-AF65-F5344CB8AC3E}">
        <p14:creationId xmlns:p14="http://schemas.microsoft.com/office/powerpoint/2010/main" val="3990422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4" y="1010093"/>
            <a:ext cx="8508513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When an exception is thrown in Java, it is passed up the call chain until it is either </a:t>
            </a:r>
            <a:r>
              <a:rPr lang="en-US" sz="2400" b="1" i="1" dirty="0">
                <a:solidFill>
                  <a:srgbClr val="FF0000"/>
                </a:solidFill>
              </a:rPr>
              <a:t>handled</a:t>
            </a:r>
            <a:r>
              <a:rPr lang="en-US" sz="2400" b="1" i="1" dirty="0"/>
              <a:t> by a catch statement as part of a try/catch block or it reaches the Java run-time and </a:t>
            </a:r>
            <a:r>
              <a:rPr lang="en-US" sz="2400" b="1" i="1" dirty="0">
                <a:solidFill>
                  <a:srgbClr val="FF0000"/>
                </a:solidFill>
              </a:rPr>
              <a:t>causes </a:t>
            </a:r>
            <a:r>
              <a:rPr lang="en-US" sz="2400" b="1" i="1" dirty="0"/>
              <a:t>a messy message on your console. If a Java exception is caught then we can </a:t>
            </a:r>
            <a:r>
              <a:rPr lang="en-US" sz="2400" b="1" i="1" dirty="0">
                <a:solidFill>
                  <a:srgbClr val="FF0000"/>
                </a:solidFill>
              </a:rPr>
              <a:t>handle the exception </a:t>
            </a:r>
            <a:r>
              <a:rPr lang="en-US" sz="2400" b="1" i="1" dirty="0"/>
              <a:t>(log it, print it, ...).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It is useful to know when an exception has been handled/occurred.</a:t>
            </a:r>
          </a:p>
        </p:txBody>
      </p:sp>
      <p:pic>
        <p:nvPicPr>
          <p:cNvPr id="1026" name="Picture 2" descr="Image result for java exceptions try catch">
            <a:extLst>
              <a:ext uri="{FF2B5EF4-FFF2-40B4-BE49-F238E27FC236}">
                <a16:creationId xmlns:a16="http://schemas.microsoft.com/office/drawing/2014/main" id="{3539B113-97E8-4FC9-90AD-9D6E6BD1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267" y="2159411"/>
            <a:ext cx="3504064" cy="253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240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ExceptionHandlerAspect1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exceptions not caught in code, one place to take monitor/handle them.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any exception is thrown but not handled (</a:t>
            </a:r>
            <a:r>
              <a:rPr lang="en-US" sz="2400" b="1" i="1" dirty="0" err="1"/>
              <a:t>catched</a:t>
            </a:r>
            <a:r>
              <a:rPr lang="en-US" sz="2400" b="1" i="1" dirty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logs the exception and throws </a:t>
            </a:r>
            <a:r>
              <a:rPr lang="en-US" sz="2400" b="1" i="1" dirty="0" err="1"/>
              <a:t>UnhandledException</a:t>
            </a:r>
            <a:r>
              <a:rPr lang="en-US" sz="2400" b="1" i="1" dirty="0"/>
              <a:t>(</a:t>
            </a:r>
            <a:r>
              <a:rPr lang="en-US" sz="2400" b="1" i="1" dirty="0" err="1"/>
              <a:t>msg</a:t>
            </a:r>
            <a:r>
              <a:rPr lang="en-US" sz="2400" b="1" i="1" dirty="0"/>
              <a:t>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E11952-6FC9-4707-B67B-5A9B34E6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009" y="5547392"/>
            <a:ext cx="6296599" cy="1224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848CC-56D5-4692-A2A9-819A7745B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654" y="3104883"/>
            <a:ext cx="5679256" cy="23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5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ExceptionHandlerAspect2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exceptions are caught by a specific class over and over again, determine which class catches a specific exception and do something on it without touching the existing codebase.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exception handled by class X.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do Y on that specific case.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359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ExceptionTranslationAspect</a:t>
            </a:r>
            <a:r>
              <a:rPr lang="en-US" b="1" dirty="0">
                <a:latin typeface="+mn-lt"/>
              </a:rPr>
              <a:t>, the concern: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5" y="1010093"/>
            <a:ext cx="11284586" cy="56606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/>
              <a:t>Assume we use a third-party library (</a:t>
            </a:r>
            <a:r>
              <a:rPr lang="en-US" sz="2400" b="1" i="1" dirty="0">
                <a:solidFill>
                  <a:srgbClr val="FF0000"/>
                </a:solidFill>
              </a:rPr>
              <a:t>some ORM library</a:t>
            </a:r>
            <a:r>
              <a:rPr lang="en-US" sz="2400" b="1" i="1" dirty="0"/>
              <a:t>) which helps us transform RDBMS tables to Java objects. This library throws exceptions (</a:t>
            </a:r>
            <a:r>
              <a:rPr lang="en-US" sz="2400" b="1" i="1" dirty="0" err="1"/>
              <a:t>NoTableExistException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RecordException</a:t>
            </a:r>
            <a:r>
              <a:rPr lang="en-US" sz="2400" b="1" i="1" dirty="0"/>
              <a:t>, </a:t>
            </a:r>
            <a:r>
              <a:rPr lang="en-US" sz="2400" b="1" i="1" dirty="0" err="1"/>
              <a:t>etc</a:t>
            </a:r>
            <a:r>
              <a:rPr lang="en-US" sz="2400" b="1" i="1" dirty="0"/>
              <a:t>…). We would like to </a:t>
            </a:r>
            <a:r>
              <a:rPr lang="en-US" sz="2400" b="1" i="1" dirty="0">
                <a:solidFill>
                  <a:srgbClr val="FF0000"/>
                </a:solidFill>
              </a:rPr>
              <a:t>convert those exceptions to our APPLICATION exceptions: </a:t>
            </a:r>
            <a:r>
              <a:rPr lang="en-US" sz="2400" b="1" i="1" dirty="0" err="1"/>
              <a:t>DataAccessException</a:t>
            </a:r>
            <a:r>
              <a:rPr lang="en-US" sz="2400" b="1" i="1" dirty="0"/>
              <a:t>,  </a:t>
            </a:r>
            <a:r>
              <a:rPr lang="en-US" sz="2400" b="1" i="1" dirty="0" err="1"/>
              <a:t>PersistenceLayerException</a:t>
            </a:r>
            <a:r>
              <a:rPr lang="en-US" sz="2400" b="1" i="1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Lots of code will be </a:t>
            </a:r>
            <a:r>
              <a:rPr lang="en-US" sz="2400" b="1" i="1" dirty="0">
                <a:solidFill>
                  <a:srgbClr val="FF0000"/>
                </a:solidFill>
              </a:rPr>
              <a:t>scattered</a:t>
            </a:r>
            <a:r>
              <a:rPr lang="en-US" sz="2400" b="1" i="1" dirty="0"/>
              <a:t> over our codebase, with </a:t>
            </a:r>
            <a:r>
              <a:rPr lang="en-US" sz="2400" b="1" i="1" dirty="0">
                <a:solidFill>
                  <a:srgbClr val="FF0000"/>
                </a:solidFill>
              </a:rPr>
              <a:t>tangled</a:t>
            </a:r>
            <a:r>
              <a:rPr lang="en-US" sz="2400" b="1" i="1" dirty="0"/>
              <a:t> conversions.</a:t>
            </a:r>
          </a:p>
          <a:p>
            <a:pPr>
              <a:lnSpc>
                <a:spcPct val="150000"/>
              </a:lnSpc>
            </a:pPr>
            <a:r>
              <a:rPr lang="en-US" sz="2400" b="1" i="1" dirty="0"/>
              <a:t>This can be taken care separately in an Aspect, making our code more clean and concise.</a:t>
            </a:r>
          </a:p>
          <a:p>
            <a:pPr>
              <a:lnSpc>
                <a:spcPct val="150000"/>
              </a:lnSpc>
            </a:pPr>
            <a:endParaRPr lang="en-US" sz="2400" b="1" i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6FA2C5-607D-4599-BCA3-FD80C2B687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5" r="3668" b="5536"/>
          <a:stretch/>
        </p:blipFill>
        <p:spPr>
          <a:xfrm>
            <a:off x="5658394" y="4681533"/>
            <a:ext cx="5899951" cy="198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81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ExceptionTranslatorAspect</a:t>
            </a:r>
            <a:endParaRPr lang="en-US" b="1" dirty="0">
              <a:latin typeface="+mn-lt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16419"/>
            <a:ext cx="7407479" cy="55543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</a:t>
            </a:r>
            <a:r>
              <a:rPr lang="en-US" sz="2400" b="1" dirty="0"/>
              <a:t> noted above.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 </a:t>
            </a:r>
            <a:r>
              <a:rPr lang="en-US" sz="2400" b="1" i="1" dirty="0"/>
              <a:t>a </a:t>
            </a:r>
            <a:r>
              <a:rPr lang="en-US" sz="2400" b="1" i="1" dirty="0" err="1"/>
              <a:t>KeyboardException</a:t>
            </a:r>
            <a:r>
              <a:rPr lang="en-US" sz="2400" b="1" i="1" dirty="0"/>
              <a:t> is thrown  (ESC is pressed)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i="1" dirty="0"/>
              <a:t>Translate 3</a:t>
            </a:r>
            <a:r>
              <a:rPr lang="en-US" sz="2400" b="1" i="1" baseline="30000" dirty="0"/>
              <a:t>rd</a:t>
            </a:r>
            <a:r>
              <a:rPr lang="en-US" sz="2400" b="1" i="1" dirty="0"/>
              <a:t> party thrown exception into our application exception.</a:t>
            </a:r>
          </a:p>
          <a:p>
            <a:pPr>
              <a:lnSpc>
                <a:spcPct val="150000"/>
              </a:lnSpc>
            </a:pPr>
            <a:r>
              <a:rPr lang="en-US" sz="2400" b="1" i="1" dirty="0" err="1">
                <a:solidFill>
                  <a:srgbClr val="FF0000"/>
                </a:solidFill>
              </a:rPr>
              <a:t>ProceedingJointPoint</a:t>
            </a:r>
            <a:r>
              <a:rPr lang="en-US" sz="2400" b="1" i="1" dirty="0"/>
              <a:t>: an around advice is a special advice that can control when and if a method (or other join point) is executed. so they require an argument of type PJP, whereas other advices just use JP.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C3ACA-AF67-425D-801A-91FA3380E0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2" r="4131"/>
          <a:stretch/>
        </p:blipFill>
        <p:spPr>
          <a:xfrm>
            <a:off x="7357145" y="868914"/>
            <a:ext cx="4530056" cy="2285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5B7A1E-574B-44AA-BE59-767919BC7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05"/>
          <a:stretch/>
        </p:blipFill>
        <p:spPr>
          <a:xfrm>
            <a:off x="7222921" y="3566964"/>
            <a:ext cx="4775588" cy="135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89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 (Body)"/>
              </a:rPr>
              <a:t>Base class: </a:t>
            </a:r>
            <a:r>
              <a:rPr lang="en-US" b="1" dirty="0" err="1">
                <a:latin typeface="Calibri (Body)"/>
              </a:rPr>
              <a:t>SpaceWars</a:t>
            </a:r>
            <a:endParaRPr lang="en-US" b="1" dirty="0">
              <a:latin typeface="Calibri (Body)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i="1" dirty="0"/>
              <a:t>Space Wars</a:t>
            </a:r>
            <a:r>
              <a:rPr lang="en-US" dirty="0"/>
              <a:t> </a:t>
            </a:r>
            <a:r>
              <a:rPr lang="en-US" b="1" i="1" dirty="0"/>
              <a:t>is a 1977 vector graphics arcade game based on the 1962PDP-1 program Spacewar!.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We will use the version written by us in OOP course.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656017-BBC3-440A-ACC8-4360FA93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534" y="3384602"/>
            <a:ext cx="2760411" cy="29681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SpaceWars">
            <a:extLst>
              <a:ext uri="{FF2B5EF4-FFF2-40B4-BE49-F238E27FC236}">
                <a16:creationId xmlns:a16="http://schemas.microsoft.com/office/drawing/2014/main" id="{1532A697-E01F-4476-8489-0D5BF98E7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2" y="3775046"/>
            <a:ext cx="4500248" cy="220012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555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1026" name="Picture 2" descr="Image result for GoF book">
            <a:extLst>
              <a:ext uri="{FF2B5EF4-FFF2-40B4-BE49-F238E27FC236}">
                <a16:creationId xmlns:a16="http://schemas.microsoft.com/office/drawing/2014/main" id="{966E0442-254E-4253-B496-BAF659BB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748" y="1845577"/>
            <a:ext cx="6356114" cy="476708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A2FA25-F286-4621-B275-EB73D30A2CD8}"/>
              </a:ext>
            </a:extLst>
          </p:cNvPr>
          <p:cNvSpPr/>
          <p:nvPr/>
        </p:nvSpPr>
        <p:spPr>
          <a:xfrm>
            <a:off x="310752" y="1158097"/>
            <a:ext cx="115704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Implementing Factory and Singleton design patterns using Aspects which improves code reusability and composability.</a:t>
            </a:r>
          </a:p>
        </p:txBody>
      </p:sp>
    </p:spTree>
    <p:extLst>
      <p:ext uri="{BB962C8B-B14F-4D97-AF65-F5344CB8AC3E}">
        <p14:creationId xmlns:p14="http://schemas.microsoft.com/office/powerpoint/2010/main" val="2422268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A2A1B7-4B54-4644-B4AE-AF5029AA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79" y="1113176"/>
            <a:ext cx="5935898" cy="55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78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B34FF8-947E-4A5E-90D5-61BADFEBD9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9" t="3663" r="5718"/>
          <a:stretch/>
        </p:blipFill>
        <p:spPr>
          <a:xfrm>
            <a:off x="2810312" y="1015067"/>
            <a:ext cx="6014906" cy="576231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797FAD-97F8-4764-83CD-173FA42186D0}"/>
              </a:ext>
            </a:extLst>
          </p:cNvPr>
          <p:cNvCxnSpPr>
            <a:cxnSpLocks/>
          </p:cNvCxnSpPr>
          <p:nvPr/>
        </p:nvCxnSpPr>
        <p:spPr>
          <a:xfrm flipV="1">
            <a:off x="1711354" y="6126889"/>
            <a:ext cx="1057013" cy="3607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1C9C-3B47-4546-8DBE-41759435DDB4}"/>
              </a:ext>
            </a:extLst>
          </p:cNvPr>
          <p:cNvCxnSpPr>
            <a:cxnSpLocks/>
          </p:cNvCxnSpPr>
          <p:nvPr/>
        </p:nvCxnSpPr>
        <p:spPr>
          <a:xfrm flipV="1">
            <a:off x="1325461" y="2646607"/>
            <a:ext cx="1400961" cy="5117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92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80621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Patterns Aspect</a:t>
            </a:r>
          </a:p>
        </p:txBody>
      </p:sp>
      <p:pic>
        <p:nvPicPr>
          <p:cNvPr id="2052" name="Picture 4" descr="Related image">
            <a:extLst>
              <a:ext uri="{FF2B5EF4-FFF2-40B4-BE49-F238E27FC236}">
                <a16:creationId xmlns:a16="http://schemas.microsoft.com/office/drawing/2014/main" id="{5343AF97-D643-4D92-83B5-1EEFE5FA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449" y="2504741"/>
            <a:ext cx="6544920" cy="35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5B8C92D-110A-40B3-A45C-E7D0D1EFA93B}"/>
              </a:ext>
            </a:extLst>
          </p:cNvPr>
          <p:cNvSpPr txBox="1">
            <a:spLocks/>
          </p:cNvSpPr>
          <p:nvPr/>
        </p:nvSpPr>
        <p:spPr>
          <a:xfrm>
            <a:off x="7386526" y="1600761"/>
            <a:ext cx="1807808" cy="709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+mn-lt"/>
              </a:rPr>
              <a:t>Singleton</a:t>
            </a:r>
          </a:p>
        </p:txBody>
      </p:sp>
    </p:spTree>
    <p:extLst>
      <p:ext uri="{BB962C8B-B14F-4D97-AF65-F5344CB8AC3E}">
        <p14:creationId xmlns:p14="http://schemas.microsoft.com/office/powerpoint/2010/main" val="159034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Singleton, the concern.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" y="1116420"/>
            <a:ext cx="11098635" cy="26837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Normal OOP style of singleton will consist of writing this code in each of our Singleton instance. In our program – this can be relate to </a:t>
            </a:r>
            <a:r>
              <a:rPr lang="en-US" sz="2400" b="1" dirty="0" err="1"/>
              <a:t>SpaceShipFactory</a:t>
            </a:r>
            <a:r>
              <a:rPr lang="en-US" sz="2400" b="1" dirty="0"/>
              <a:t>. We can </a:t>
            </a:r>
            <a:r>
              <a:rPr lang="en-US" sz="2400" b="1" dirty="0">
                <a:solidFill>
                  <a:srgbClr val="FF0000"/>
                </a:solidFill>
              </a:rPr>
              <a:t>have many singletons </a:t>
            </a:r>
            <a:r>
              <a:rPr lang="en-US" sz="2400" b="1" dirty="0"/>
              <a:t>in our codebase! Adding this code each time is </a:t>
            </a:r>
            <a:r>
              <a:rPr lang="en-US" sz="2400" b="1" dirty="0">
                <a:solidFill>
                  <a:srgbClr val="FF0000"/>
                </a:solidFill>
              </a:rPr>
              <a:t>tangling</a:t>
            </a:r>
            <a:r>
              <a:rPr lang="en-US" sz="2400" b="1" dirty="0"/>
              <a:t> the class and will be </a:t>
            </a:r>
            <a:r>
              <a:rPr lang="en-US" sz="2400" b="1" dirty="0">
                <a:solidFill>
                  <a:srgbClr val="FF0000"/>
                </a:solidFill>
              </a:rPr>
              <a:t>scattered</a:t>
            </a:r>
            <a:r>
              <a:rPr lang="en-US" sz="2400" b="1" dirty="0"/>
              <a:t> all over our application.</a:t>
            </a:r>
            <a:endParaRPr lang="en-US" sz="24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F4CB57-323A-42DB-ADC8-26A0F3E57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119" y="4017555"/>
            <a:ext cx="5162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49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 Aspect - Singleton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5" y="1116419"/>
            <a:ext cx="11434194" cy="39421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Concern: </a:t>
            </a:r>
            <a:r>
              <a:rPr lang="en-US" sz="2400" b="1" dirty="0"/>
              <a:t>adding singleton implementation to each singleton class.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Pointcut:</a:t>
            </a:r>
            <a:r>
              <a:rPr lang="en-US" sz="2400" b="1" i="1" dirty="0"/>
              <a:t> creation of </a:t>
            </a:r>
            <a:r>
              <a:rPr lang="en-US" sz="2400" b="1" i="1" dirty="0" err="1"/>
              <a:t>SpaceWars</a:t>
            </a:r>
            <a:r>
              <a:rPr lang="en-US" sz="2400" b="1" i="1" dirty="0"/>
              <a:t> game instance (.new(..) (only 1x == </a:t>
            </a:r>
            <a:r>
              <a:rPr lang="en-US" sz="2400" b="1" i="1" dirty="0">
                <a:solidFill>
                  <a:srgbClr val="FF0000"/>
                </a:solidFill>
              </a:rPr>
              <a:t>singleton</a:t>
            </a:r>
            <a:r>
              <a:rPr lang="en-US" sz="2400" b="1" i="1" dirty="0"/>
              <a:t>))</a:t>
            </a:r>
          </a:p>
          <a:p>
            <a:pPr>
              <a:lnSpc>
                <a:spcPct val="150000"/>
              </a:lnSpc>
            </a:pPr>
            <a:r>
              <a:rPr lang="en-US" sz="2400" b="1" i="1" dirty="0">
                <a:solidFill>
                  <a:srgbClr val="FF0000"/>
                </a:solidFill>
              </a:rPr>
              <a:t>Advice: </a:t>
            </a:r>
            <a:r>
              <a:rPr lang="en-US" sz="2400" b="1" dirty="0"/>
              <a:t>intercepts calls to </a:t>
            </a:r>
            <a:r>
              <a:rPr lang="en-US" sz="2400" b="1" dirty="0">
                <a:solidFill>
                  <a:srgbClr val="FF0000"/>
                </a:solidFill>
              </a:rPr>
              <a:t>the constructor of the singleton class</a:t>
            </a:r>
            <a:r>
              <a:rPr lang="en-US" sz="2400" b="1" dirty="0"/>
              <a:t> and instead of creating a new instance every time, return the instance that was created at the very fist call to the constructor.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</a:rPr>
              <a:t>Result: </a:t>
            </a:r>
            <a:r>
              <a:rPr lang="en-US" sz="2400" b="1" dirty="0"/>
              <a:t>much less code written, easy to handle and control from the 1x aspect!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911093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 Aspect - Singleton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F31E1-CA4B-407B-932C-BA01467DB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781" y="1568741"/>
            <a:ext cx="6156844" cy="45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7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Design Pattern Aspect - Singleton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A43675-F7E2-4458-A8B0-5DC7F2F2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41" y="1250353"/>
            <a:ext cx="5210175" cy="3686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F43CD5-CABD-43D4-AD85-B6866F9D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29" y="5143762"/>
            <a:ext cx="6917260" cy="13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557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+mn-lt"/>
              </a:rPr>
              <a:t>TODO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StartGame</a:t>
            </a:r>
            <a:r>
              <a:rPr lang="en-US" b="1" dirty="0"/>
              <a:t>/</a:t>
            </a:r>
            <a:r>
              <a:rPr lang="en-US" b="1" dirty="0" err="1"/>
              <a:t>EndGame</a:t>
            </a:r>
            <a:r>
              <a:rPr lang="en-US" b="1" dirty="0"/>
              <a:t> message to </a:t>
            </a:r>
            <a:r>
              <a:rPr lang="en-US" b="1" dirty="0" err="1"/>
              <a:t>stdout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Copy code lines to our PPT</a:t>
            </a:r>
          </a:p>
        </p:txBody>
      </p:sp>
    </p:spTree>
    <p:extLst>
      <p:ext uri="{BB962C8B-B14F-4D97-AF65-F5344CB8AC3E}">
        <p14:creationId xmlns:p14="http://schemas.microsoft.com/office/powerpoint/2010/main" val="366712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Base class design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594" y="1201783"/>
            <a:ext cx="11495315" cy="54689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COMPLETE MAIN DESIGN OF SYSTEM….</a:t>
            </a:r>
          </a:p>
        </p:txBody>
      </p:sp>
    </p:spTree>
    <p:extLst>
      <p:ext uri="{BB962C8B-B14F-4D97-AF65-F5344CB8AC3E}">
        <p14:creationId xmlns:p14="http://schemas.microsoft.com/office/powerpoint/2010/main" val="356067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Cross-cutting concerns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CBE272-FDB5-4B84-9612-1A9B7233A9E1}"/>
              </a:ext>
            </a:extLst>
          </p:cNvPr>
          <p:cNvSpPr/>
          <p:nvPr/>
        </p:nvSpPr>
        <p:spPr>
          <a:xfrm>
            <a:off x="1120790" y="1788614"/>
            <a:ext cx="1743512" cy="15502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Logging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90A3BC-FB57-47AF-896F-4C56AE183A15}"/>
              </a:ext>
            </a:extLst>
          </p:cNvPr>
          <p:cNvSpPr/>
          <p:nvPr/>
        </p:nvSpPr>
        <p:spPr>
          <a:xfrm>
            <a:off x="5286812" y="1641126"/>
            <a:ext cx="1743512" cy="155028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Authorization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F7F96-7135-4A3A-BEB5-38A353DE8D60}"/>
              </a:ext>
            </a:extLst>
          </p:cNvPr>
          <p:cNvSpPr/>
          <p:nvPr/>
        </p:nvSpPr>
        <p:spPr>
          <a:xfrm>
            <a:off x="649087" y="3980692"/>
            <a:ext cx="1743512" cy="155028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Validation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D44466-8B39-43B5-98A7-17B1C1BAB962}"/>
              </a:ext>
            </a:extLst>
          </p:cNvPr>
          <p:cNvSpPr/>
          <p:nvPr/>
        </p:nvSpPr>
        <p:spPr>
          <a:xfrm>
            <a:off x="8999828" y="1432014"/>
            <a:ext cx="1743512" cy="1550281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FB1A15-DF63-4603-BAA4-ED9A71999CBA}"/>
              </a:ext>
            </a:extLst>
          </p:cNvPr>
          <p:cNvSpPr/>
          <p:nvPr/>
        </p:nvSpPr>
        <p:spPr>
          <a:xfrm>
            <a:off x="4352488" y="4225965"/>
            <a:ext cx="1743512" cy="1550281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Exceptions Handling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22ACEB-539D-4705-8D09-700A6F1D46EE}"/>
              </a:ext>
            </a:extLst>
          </p:cNvPr>
          <p:cNvSpPr/>
          <p:nvPr/>
        </p:nvSpPr>
        <p:spPr>
          <a:xfrm>
            <a:off x="8727347" y="4116351"/>
            <a:ext cx="1743512" cy="1550281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Code reuse (design patterns)</a:t>
            </a:r>
          </a:p>
        </p:txBody>
      </p:sp>
    </p:spTree>
    <p:extLst>
      <p:ext uri="{BB962C8B-B14F-4D97-AF65-F5344CB8AC3E}">
        <p14:creationId xmlns:p14="http://schemas.microsoft.com/office/powerpoint/2010/main" val="3969086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Our main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060" y="975280"/>
            <a:ext cx="11635850" cy="57962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err="1">
                <a:solidFill>
                  <a:srgbClr val="FF0000"/>
                </a:solidFill>
              </a:rPr>
              <a:t>Spectative</a:t>
            </a:r>
            <a:r>
              <a:rPr lang="en-US" sz="1800" b="1" dirty="0">
                <a:solidFill>
                  <a:srgbClr val="FF0000"/>
                </a:solidFill>
              </a:rPr>
              <a:t>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Game Logging Aspect – saves data about game (time took, </a:t>
            </a:r>
            <a:r>
              <a:rPr lang="en-US" sz="1800" b="1" dirty="0" err="1"/>
              <a:t>num</a:t>
            </a:r>
            <a:r>
              <a:rPr lang="en-US" sz="1800" b="1" dirty="0"/>
              <a:t> of shots, start of game, etc..)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Audit Aspect - logs game events using method signature, for auditing (security) and data analysis.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Regulative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Password authorization Aspect – only authorized users can play the game (using password). 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highlight>
                  <a:srgbClr val="FFFF00"/>
                </a:highlight>
              </a:rPr>
              <a:t>UI update Aspect - each time some value is change (</a:t>
            </a:r>
            <a:r>
              <a:rPr lang="en-US" sz="1800" b="1" dirty="0" err="1">
                <a:highlight>
                  <a:srgbClr val="FFFF00"/>
                </a:highlight>
              </a:rPr>
              <a:t>e.g</a:t>
            </a:r>
            <a:r>
              <a:rPr lang="en-US" sz="1800" b="1" dirty="0">
                <a:highlight>
                  <a:srgbClr val="FFFF00"/>
                </a:highlight>
              </a:rPr>
              <a:t>: asteroid is hit) - we display it on screen. 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highlight>
                  <a:srgbClr val="FFFF00"/>
                </a:highlight>
              </a:rPr>
              <a:t>Lock aspect?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Validator Aspect – validates parameters passed to methods in the codebase.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</a:rPr>
              <a:t>Invasive Aspects: 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DesignPattern</a:t>
            </a:r>
            <a:r>
              <a:rPr lang="en-US" sz="1800" b="1" dirty="0"/>
              <a:t> Aspect – Singleton design pattern &amp;&amp; </a:t>
            </a:r>
            <a:r>
              <a:rPr lang="en-US" sz="1800" b="1" dirty="0">
                <a:highlight>
                  <a:srgbClr val="FFFF00"/>
                </a:highlight>
              </a:rPr>
              <a:t>*** design pattern </a:t>
            </a:r>
            <a:r>
              <a:rPr lang="en-US" sz="1800" b="1" dirty="0"/>
              <a:t>implementation using AOP.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ExceptionHandler</a:t>
            </a:r>
            <a:r>
              <a:rPr lang="en-US" sz="1800" b="1" dirty="0"/>
              <a:t> Aspect –</a:t>
            </a:r>
            <a:r>
              <a:rPr lang="en-US" sz="1800" b="1" dirty="0">
                <a:highlight>
                  <a:srgbClr val="FFFF00"/>
                </a:highlight>
              </a:rPr>
              <a:t> Monitors </a:t>
            </a:r>
            <a:r>
              <a:rPr lang="en-US" sz="1800" b="1" dirty="0"/>
              <a:t>exceptions and handles unhandled exceptions.</a:t>
            </a:r>
          </a:p>
          <a:p>
            <a:pPr lvl="1">
              <a:lnSpc>
                <a:spcPct val="150000"/>
              </a:lnSpc>
            </a:pPr>
            <a:r>
              <a:rPr lang="en-US" sz="1800" b="1" dirty="0" err="1"/>
              <a:t>ExceptionTranslator</a:t>
            </a:r>
            <a:r>
              <a:rPr lang="en-US" sz="1800" b="1" dirty="0"/>
              <a:t> Aspect – Translates exceptions from 3</a:t>
            </a:r>
            <a:r>
              <a:rPr lang="en-US" sz="1800" b="1" baseline="30000" dirty="0"/>
              <a:t>rd</a:t>
            </a:r>
            <a:r>
              <a:rPr lang="en-US" sz="1800" b="1" dirty="0"/>
              <a:t> parties code.</a:t>
            </a:r>
          </a:p>
        </p:txBody>
      </p:sp>
    </p:spTree>
    <p:extLst>
      <p:ext uri="{BB962C8B-B14F-4D97-AF65-F5344CB8AC3E}">
        <p14:creationId xmlns:p14="http://schemas.microsoft.com/office/powerpoint/2010/main" val="184209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 details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462736-FE3A-4BAB-8C7B-E597C0C00E8D}"/>
              </a:ext>
            </a:extLst>
          </p:cNvPr>
          <p:cNvSpPr txBox="1"/>
          <p:nvPr/>
        </p:nvSpPr>
        <p:spPr>
          <a:xfrm>
            <a:off x="3848087" y="2334074"/>
            <a:ext cx="4495826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</a:rPr>
              <a:t>Spectative</a:t>
            </a:r>
            <a:r>
              <a:rPr lang="en-US" sz="5400" b="1" dirty="0">
                <a:solidFill>
                  <a:schemeClr val="bg1"/>
                </a:solidFill>
              </a:rPr>
              <a:t> Aspects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71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C17C8E-3677-4E33-AD1C-BB701375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94" y="86450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Spectative</a:t>
            </a:r>
            <a:r>
              <a:rPr lang="en-US" b="1" dirty="0">
                <a:latin typeface="+mn-lt"/>
              </a:rPr>
              <a:t> Aspects: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7F342C-C331-44DB-ACF0-C06FE2A5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201784"/>
            <a:ext cx="11677795" cy="216220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i="1" dirty="0" err="1"/>
              <a:t>Spectative</a:t>
            </a:r>
            <a:r>
              <a:rPr lang="en-US" b="1" i="1" dirty="0"/>
              <a:t> aspects are…</a:t>
            </a:r>
            <a:r>
              <a:rPr lang="en-US" b="1" i="1" dirty="0">
                <a:highlight>
                  <a:srgbClr val="FFFF00"/>
                </a:highlight>
              </a:rPr>
              <a:t>TODO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F2E675-C3F4-427A-A354-973D66CCA7AF}"/>
              </a:ext>
            </a:extLst>
          </p:cNvPr>
          <p:cNvSpPr/>
          <p:nvPr/>
        </p:nvSpPr>
        <p:spPr>
          <a:xfrm>
            <a:off x="3316766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Game Logging</a:t>
            </a:r>
          </a:p>
          <a:p>
            <a:pPr algn="ctr"/>
            <a:r>
              <a:rPr lang="en-US" sz="1600" b="1" dirty="0"/>
              <a:t>Aspect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4FCC0E-5A9D-4984-A1C0-594C48631B84}"/>
              </a:ext>
            </a:extLst>
          </p:cNvPr>
          <p:cNvSpPr/>
          <p:nvPr/>
        </p:nvSpPr>
        <p:spPr>
          <a:xfrm>
            <a:off x="6264178" y="3494015"/>
            <a:ext cx="1602138" cy="1536585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Audit</a:t>
            </a:r>
          </a:p>
          <a:p>
            <a:pPr algn="ctr"/>
            <a:r>
              <a:rPr lang="en-US" sz="1600" b="1" dirty="0"/>
              <a:t>Aspect</a:t>
            </a:r>
          </a:p>
        </p:txBody>
      </p:sp>
    </p:spTree>
    <p:extLst>
      <p:ext uri="{BB962C8B-B14F-4D97-AF65-F5344CB8AC3E}">
        <p14:creationId xmlns:p14="http://schemas.microsoft.com/office/powerpoint/2010/main" val="182915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1372</Words>
  <Application>Microsoft Office PowerPoint</Application>
  <PresentationFormat>Widescreen</PresentationFormat>
  <Paragraphs>151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(Body)</vt:lpstr>
      <vt:lpstr>Calibri Light</vt:lpstr>
      <vt:lpstr>Office Theme</vt:lpstr>
      <vt:lpstr>Modular of Aspects </vt:lpstr>
      <vt:lpstr>We will:</vt:lpstr>
      <vt:lpstr>Base class: SpaceWars</vt:lpstr>
      <vt:lpstr>Base class design </vt:lpstr>
      <vt:lpstr>Cross-cutting concerns</vt:lpstr>
      <vt:lpstr>Our main Aspects:</vt:lpstr>
      <vt:lpstr>PowerPoint Presentation</vt:lpstr>
      <vt:lpstr>PowerPoint Presentation</vt:lpstr>
      <vt:lpstr>Spectative Aspects:</vt:lpstr>
      <vt:lpstr>Logging Aspect, the concern:</vt:lpstr>
      <vt:lpstr>Log4j2</vt:lpstr>
      <vt:lpstr>Log4j2 config file</vt:lpstr>
      <vt:lpstr>Game Logging Aspect:</vt:lpstr>
      <vt:lpstr>@Loggable</vt:lpstr>
      <vt:lpstr>Audit Aspect:</vt:lpstr>
      <vt:lpstr>PowerPoint Presentation</vt:lpstr>
      <vt:lpstr>Regulative Aspects:</vt:lpstr>
      <vt:lpstr>Validator Aspect, the concern:</vt:lpstr>
      <vt:lpstr>Validator Aspect:</vt:lpstr>
      <vt:lpstr>PowerPoint Presentation</vt:lpstr>
      <vt:lpstr>Authorization Aspect:</vt:lpstr>
      <vt:lpstr>UI Aspect:</vt:lpstr>
      <vt:lpstr>PowerPoint Presentation</vt:lpstr>
      <vt:lpstr>Invasive Aspects:</vt:lpstr>
      <vt:lpstr>Exceptions:</vt:lpstr>
      <vt:lpstr>ExceptionHandlerAspect1</vt:lpstr>
      <vt:lpstr>ExceptionHandlerAspect2</vt:lpstr>
      <vt:lpstr>ExceptionTranslationAspect, the concern:</vt:lpstr>
      <vt:lpstr>ExceptionTranslatorAspect</vt:lpstr>
      <vt:lpstr>Design Patterns Aspect</vt:lpstr>
      <vt:lpstr>Design Patterns Aspect</vt:lpstr>
      <vt:lpstr>Design Patterns Aspect</vt:lpstr>
      <vt:lpstr>Design Patterns Aspect</vt:lpstr>
      <vt:lpstr>Singleton, the concern.</vt:lpstr>
      <vt:lpstr>Design Pattern Aspect - Singleton</vt:lpstr>
      <vt:lpstr>Design Pattern Aspect - Singleton</vt:lpstr>
      <vt:lpstr>Design Pattern Aspect - Singleton</vt:lpstr>
      <vt:lpstr>TODO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of Aspects</dc:title>
  <dc:creator>Aviv Kotek</dc:creator>
  <cp:lastModifiedBy>Aviv Kotek</cp:lastModifiedBy>
  <cp:revision>169</cp:revision>
  <dcterms:created xsi:type="dcterms:W3CDTF">2019-05-01T12:54:16Z</dcterms:created>
  <dcterms:modified xsi:type="dcterms:W3CDTF">2019-06-15T08:51:57Z</dcterms:modified>
</cp:coreProperties>
</file>