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57" r:id="rId6"/>
    <p:sldId id="261" r:id="rId7"/>
    <p:sldId id="274" r:id="rId8"/>
    <p:sldId id="265" r:id="rId9"/>
    <p:sldId id="267" r:id="rId10"/>
    <p:sldId id="270" r:id="rId11"/>
    <p:sldId id="272" r:id="rId12"/>
    <p:sldId id="266" r:id="rId13"/>
    <p:sldId id="262" r:id="rId14"/>
    <p:sldId id="275" r:id="rId15"/>
    <p:sldId id="276" r:id="rId16"/>
    <p:sldId id="278" r:id="rId17"/>
    <p:sldId id="277" r:id="rId18"/>
    <p:sldId id="263" r:id="rId19"/>
    <p:sldId id="26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0C3E-7C29-4F5B-9E25-E9E014E7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3AD1-D388-4BE7-BFCD-110EC3655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1FFB-F2BA-45E3-9A37-6E5B9574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B033-EA82-4CD0-8366-5CE08F7A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2F33-A402-40AE-AB73-9512F34B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3B4-1089-4758-B551-E8AB08D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5C91-8161-40B5-8A3F-404A9167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3A1E-990D-45A5-8ABC-1278684C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1D2B-5545-41E4-AD51-19E1D9E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6704-429C-4996-84F3-E06F1A85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DA5B-1DC7-40D5-9B8A-715779006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2F69-1A0B-41E1-ACA5-2B0C1283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9400-B439-42A3-ADA1-F01B7DE2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54A5-11BB-4011-B219-2590553F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8AE-9300-4664-9482-3723783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51FA-7675-48B3-811E-6BBB770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16B1-9D94-441C-95E8-7F7283B6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3964-64B6-4272-A810-FC9FB81E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DB05-3E1B-4733-94D4-A6E9FCF5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CA9E-6AAE-4DF1-87B5-4EB3A79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7A24-2F7B-462E-9143-E52EB8B9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F565-6023-4D51-88F7-D1B4C124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28E5-0A6C-4683-BC95-D752F66F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8F2-78D4-417A-87F0-0E3C8334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3DE1-FB40-4C26-A060-1654FFB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4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3890-F183-4981-A07B-0E9889BB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DA1F-F7BA-4E41-AE45-9AF9DA8BA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1EC2C-0E66-4D9B-B15B-376C292D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706C-0DDA-4D54-95A3-7E093350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0361-FBC2-47B6-A024-56833BB9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72BE-75A6-4EAA-81FA-27D4341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445-F952-4139-9B37-53D9C0B6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1E5C-D2C3-4EB9-9217-2157D7A0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3B50-5887-4F16-A535-E52CE61A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649BB-7355-4691-92CE-C68A9DBA6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59D5F-CC0C-40B0-9F57-EDA797E2A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27E66-ADBB-4A18-8020-FEA76CB5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C484-2626-4D6F-8AD2-62E16A62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A4643-6650-4825-A105-9D43C06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AF47-B89C-4E86-9BA5-B2DA23A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D1129-E22F-472E-9736-E0FE2A3D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75AD-70BB-4B4E-B668-2F0830B0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F8647-8422-4CA8-B645-9D8DA8BA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36611-7CA5-4CA6-BCCD-B0F858F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6557-6B10-48CC-A1F1-DFCD65F7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AC54-CC5D-4A2F-BEF2-723423E4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EAB6-34C0-4C10-AD6D-8725B227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611A-0CCE-4610-BFA8-6EF37626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FFBD2-E1EC-4FF6-B56E-FD4B175E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139B-907B-4B42-8EA3-3B27351B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3DBF-0915-41B6-849A-D8F4A7E4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D07FD-2B7B-4F61-B8ED-EC51A7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F364-2A99-4CD9-90E3-6B923CD4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2A7BF-F550-4D04-9A08-59F349C82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01107-CF35-440D-8DD2-79BB92DC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F8F5A-0125-47AE-B6EC-10C2AEEB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EE7E8-44B8-4F72-A509-AEC12F6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A55B-DA54-42FC-A060-59131713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B1E57-03AD-447E-94FC-C5EE32FC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5AE8-09ED-47DB-AFAD-6DBB2A49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52C5-E799-4F03-A41A-8BBBF98AE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15E7-0F5E-4AF9-8FAD-4329F98176F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718A-C9B3-40AC-BF0D-EAEC30C2D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E563-D080-456E-8A4C-0D3AB6E88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5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822C-B605-4FB1-9AEF-16CE93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682" y="733759"/>
            <a:ext cx="6864991" cy="1920526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Modular of Aspects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A51FD-6F42-470A-953A-A159500D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54" y="3109532"/>
            <a:ext cx="3435292" cy="923330"/>
          </a:xfr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Final Project,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</a:rPr>
              <a:t>SpaceWars</a:t>
            </a:r>
            <a:r>
              <a:rPr lang="en-US" sz="2000" b="1" dirty="0">
                <a:solidFill>
                  <a:schemeClr val="bg1"/>
                </a:solidFill>
              </a:rPr>
              <a:t> AOP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Aviv Kotek, </a:t>
            </a:r>
            <a:r>
              <a:rPr lang="en-US" sz="2000" b="1" dirty="0" err="1">
                <a:solidFill>
                  <a:schemeClr val="bg1"/>
                </a:solidFill>
              </a:rPr>
              <a:t>Raz</a:t>
            </a:r>
            <a:r>
              <a:rPr lang="en-US" sz="2000" b="1" dirty="0">
                <a:solidFill>
                  <a:schemeClr val="bg1"/>
                </a:solidFill>
              </a:rPr>
              <a:t> Warman</a:t>
            </a:r>
          </a:p>
        </p:txBody>
      </p:sp>
      <p:pic>
        <p:nvPicPr>
          <p:cNvPr id="5" name="Picture 4" descr="Image result for SpaceWars">
            <a:extLst>
              <a:ext uri="{FF2B5EF4-FFF2-40B4-BE49-F238E27FC236}">
                <a16:creationId xmlns:a16="http://schemas.microsoft.com/office/drawing/2014/main" id="{858CEAA4-FAA1-4308-AE15-943315AC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54" y="4621780"/>
            <a:ext cx="3654933" cy="178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 config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95854-2231-451D-8BDB-968E0C1E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72" y="1676138"/>
            <a:ext cx="7067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8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Game Logging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3"/>
            <a:ext cx="11677795" cy="54689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Instead of scattering the use of logger object (logger.log(type, </a:t>
            </a:r>
            <a:r>
              <a:rPr lang="en-US" b="1" i="1" dirty="0" err="1"/>
              <a:t>msg</a:t>
            </a:r>
            <a:r>
              <a:rPr lang="en-US" b="1" i="1" dirty="0"/>
              <a:t>)) in all of our program, we use an aspect to control logging.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Game analysis - </a:t>
            </a:r>
            <a:r>
              <a:rPr lang="en-US" b="1" dirty="0"/>
              <a:t> total time game took, total shoots made, total collisions.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Main game events </a:t>
            </a:r>
            <a:r>
              <a:rPr lang="en-US" b="1" dirty="0"/>
              <a:t>– use custom annotation - @</a:t>
            </a:r>
            <a:r>
              <a:rPr lang="en-US" b="1" dirty="0" err="1"/>
              <a:t>Loggable</a:t>
            </a:r>
            <a:r>
              <a:rPr lang="en-US" b="1" dirty="0"/>
              <a:t> annotation to use in methods that do not conform with wildcard pattern. Log them to file and print to STDOUT to inform player.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118047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@</a:t>
            </a:r>
            <a:r>
              <a:rPr lang="en-US" b="1" dirty="0" err="1">
                <a:latin typeface="+mn-lt"/>
              </a:rPr>
              <a:t>Loggable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6855883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Custom made annotation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Programmer marks method with @</a:t>
            </a:r>
            <a:r>
              <a:rPr lang="en-US" b="1" dirty="0" err="1"/>
              <a:t>Loggable</a:t>
            </a:r>
            <a:r>
              <a:rPr lang="en-US" b="1" dirty="0"/>
              <a:t> annotation AND it </a:t>
            </a:r>
            <a:r>
              <a:rPr lang="en-US" b="1" dirty="0" err="1"/>
              <a:t>typeLevel</a:t>
            </a:r>
            <a:r>
              <a:rPr lang="en-US" b="1" dirty="0"/>
              <a:t>!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Retention</a:t>
            </a:r>
            <a:r>
              <a:rPr lang="en-US" b="1" dirty="0"/>
              <a:t>: Source/Runtime </a:t>
            </a:r>
            <a:r>
              <a:rPr lang="en-US" i="1" dirty="0"/>
              <a:t>– not-</a:t>
            </a:r>
            <a:r>
              <a:rPr lang="en-US" dirty="0"/>
              <a:t>visible/visible by the compiler.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Target</a:t>
            </a:r>
            <a:r>
              <a:rPr lang="en-US" b="1" dirty="0"/>
              <a:t>: Method – use this </a:t>
            </a:r>
            <a:r>
              <a:rPr lang="en-US" b="1" dirty="0" err="1"/>
              <a:t>annot</a:t>
            </a:r>
            <a:r>
              <a:rPr lang="en-US" b="1" dirty="0"/>
              <a:t> only on methods.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ECD1B-51AE-47AB-819E-3AEFF061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230" y="900233"/>
            <a:ext cx="4360208" cy="18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Audit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Logs (audits) data to file, for later analysis and security. (in real application we would like to log this to RDBMS).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Set/get operations </a:t>
            </a:r>
            <a:r>
              <a:rPr lang="en-US" b="1" dirty="0"/>
              <a:t>(after).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Do (interface)</a:t>
            </a:r>
            <a:r>
              <a:rPr lang="en-US" b="1" dirty="0"/>
              <a:t> </a:t>
            </a:r>
            <a:r>
              <a:rPr lang="en-US" b="1" u="sng" dirty="0"/>
              <a:t>operations</a:t>
            </a:r>
            <a:r>
              <a:rPr lang="en-US" b="1" dirty="0"/>
              <a:t> (after).</a:t>
            </a:r>
            <a:endParaRPr lang="en-US" b="1" u="sng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13990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Regulative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9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Invasive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7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Invasive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Instead of…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1655745" y="3363986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ExceptionHandler</a:t>
            </a:r>
            <a:r>
              <a:rPr lang="en-US" sz="1600" b="1" dirty="0"/>
              <a:t> 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4603157" y="3363986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B9C561-C78F-4056-AE7A-9CB3495FFDD1}"/>
              </a:ext>
            </a:extLst>
          </p:cNvPr>
          <p:cNvSpPr/>
          <p:nvPr/>
        </p:nvSpPr>
        <p:spPr>
          <a:xfrm>
            <a:off x="7678201" y="336398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9042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ExceptionHandlerAspect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938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0CAB3-69C7-4708-B6B1-132C92342460}"/>
              </a:ext>
            </a:extLst>
          </p:cNvPr>
          <p:cNvSpPr txBox="1"/>
          <p:nvPr/>
        </p:nvSpPr>
        <p:spPr>
          <a:xfrm>
            <a:off x="3263295" y="2334074"/>
            <a:ext cx="5933477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Testing the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3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Testing our aspects – unit testing aspects?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Logging Aspect – just by checking the written files. If have time &lt;write </a:t>
            </a:r>
            <a:r>
              <a:rPr lang="en-US" b="1" dirty="0" err="1"/>
              <a:t>uni</a:t>
            </a:r>
            <a:r>
              <a:rPr lang="en-US" b="1" dirty="0"/>
              <a:t> test to check file&gt;</a:t>
            </a:r>
          </a:p>
        </p:txBody>
      </p:sp>
    </p:spTree>
    <p:extLst>
      <p:ext uri="{BB962C8B-B14F-4D97-AF65-F5344CB8AC3E}">
        <p14:creationId xmlns:p14="http://schemas.microsoft.com/office/powerpoint/2010/main" val="360570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We will: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Use Java code with AspectJ for implementing Aspects.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 </a:t>
            </a:r>
            <a:r>
              <a:rPr lang="en-US" b="1" dirty="0">
                <a:solidFill>
                  <a:srgbClr val="FF0000"/>
                </a:solidFill>
              </a:rPr>
              <a:t>Normal aspects syntax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@AspectJ annotations </a:t>
            </a:r>
            <a:r>
              <a:rPr lang="en-US" b="1" dirty="0"/>
              <a:t>style – practice annotations (more readable, “new” java style).</a:t>
            </a:r>
            <a:endParaRPr lang="en-US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Implement our </a:t>
            </a:r>
            <a:r>
              <a:rPr lang="en-US" b="1" dirty="0">
                <a:solidFill>
                  <a:srgbClr val="FF0000"/>
                </a:solidFill>
              </a:rPr>
              <a:t>own annotations </a:t>
            </a:r>
            <a:r>
              <a:rPr lang="en-US" b="1" dirty="0"/>
              <a:t>as </a:t>
            </a:r>
            <a:r>
              <a:rPr lang="en-US" b="1" dirty="0" err="1"/>
              <a:t>pointCuts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Add functionality to the game.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Logg</a:t>
            </a:r>
            <a:r>
              <a:rPr lang="en-US" b="1" dirty="0"/>
              <a:t>, audit and control game behavior.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Analyze game behavior… and more!</a:t>
            </a:r>
          </a:p>
        </p:txBody>
      </p:sp>
    </p:spTree>
    <p:extLst>
      <p:ext uri="{BB962C8B-B14F-4D97-AF65-F5344CB8AC3E}">
        <p14:creationId xmlns:p14="http://schemas.microsoft.com/office/powerpoint/2010/main" val="172731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TODO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Test aspects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Comments of aspects classes ONLY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 events to database????</a:t>
            </a:r>
          </a:p>
        </p:txBody>
      </p:sp>
    </p:spTree>
    <p:extLst>
      <p:ext uri="{BB962C8B-B14F-4D97-AF65-F5344CB8AC3E}">
        <p14:creationId xmlns:p14="http://schemas.microsoft.com/office/powerpoint/2010/main" val="366712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/>
              <a:t>Base class: </a:t>
            </a:r>
            <a:r>
              <a:rPr lang="en-US" b="1" dirty="0" err="1"/>
              <a:t>SpaceWars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Space Wars</a:t>
            </a:r>
            <a:r>
              <a:rPr lang="en-US" dirty="0"/>
              <a:t> is a 1977 vector graphics arcade game based on the 1962PDP-1 program </a:t>
            </a:r>
            <a:r>
              <a:rPr lang="en-US" i="1" dirty="0"/>
              <a:t>Spacewar!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will use the version written by us in OOP course.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656017-BBC3-440A-ACC8-4360FA93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21" y="3539621"/>
            <a:ext cx="2760411" cy="2968183"/>
          </a:xfrm>
          <a:prstGeom prst="rect">
            <a:avLst/>
          </a:prstGeom>
        </p:spPr>
      </p:pic>
      <p:pic>
        <p:nvPicPr>
          <p:cNvPr id="1028" name="Picture 4" descr="Image result for SpaceWars">
            <a:extLst>
              <a:ext uri="{FF2B5EF4-FFF2-40B4-BE49-F238E27FC236}">
                <a16:creationId xmlns:a16="http://schemas.microsoft.com/office/drawing/2014/main" id="{1532A697-E01F-4476-8489-0D5BF98E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2" y="3820944"/>
            <a:ext cx="4286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5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Base class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COMPLETE MAIN DESIGN OF SYSTEM….</a:t>
            </a:r>
          </a:p>
        </p:txBody>
      </p:sp>
    </p:spTree>
    <p:extLst>
      <p:ext uri="{BB962C8B-B14F-4D97-AF65-F5344CB8AC3E}">
        <p14:creationId xmlns:p14="http://schemas.microsoft.com/office/powerpoint/2010/main" val="35606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Our main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Spectative</a:t>
            </a:r>
            <a:r>
              <a:rPr lang="en-US" b="1" dirty="0">
                <a:solidFill>
                  <a:srgbClr val="FF0000"/>
                </a:solidFill>
              </a:rPr>
              <a:t>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Game Logging Aspect – saves data about game (time took, </a:t>
            </a:r>
            <a:r>
              <a:rPr lang="en-US" b="1" dirty="0" err="1"/>
              <a:t>num</a:t>
            </a:r>
            <a:r>
              <a:rPr lang="en-US" b="1" dirty="0"/>
              <a:t> of shots, start of game, etc..)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Audit Aspect - logs game events using method signature, for auditing (security) and data analysis.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Regulative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Lock aspect: locks some feature of the player - for </a:t>
            </a:r>
            <a:r>
              <a:rPr lang="en-US" b="1" dirty="0" err="1"/>
              <a:t>e.g</a:t>
            </a:r>
            <a:r>
              <a:rPr lang="en-US" b="1" dirty="0"/>
              <a:t>: can’t shoot anymore.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UI update aspect: each time some value is change (</a:t>
            </a:r>
            <a:r>
              <a:rPr lang="en-US" b="1" dirty="0" err="1"/>
              <a:t>e.g</a:t>
            </a:r>
            <a:r>
              <a:rPr lang="en-US" b="1" dirty="0"/>
              <a:t>: asteroid is hit) - we display it on screen.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Invasive Aspects: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Heuristic aspect: changes heuristic of the game (change from drunk player to smart player).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Asteroids creator aspect: creates objects each time we have annotation of @</a:t>
            </a:r>
            <a:r>
              <a:rPr lang="en-US" b="1" dirty="0" err="1"/>
              <a:t>AsteroidEntity</a:t>
            </a:r>
            <a:r>
              <a:rPr lang="en-US" b="1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ExceptionHandler</a:t>
            </a:r>
            <a:r>
              <a:rPr lang="en-US" b="1" dirty="0"/>
              <a:t> Aspect – Monitors exceptions and handles unhandled exceptions.</a:t>
            </a:r>
          </a:p>
        </p:txBody>
      </p:sp>
    </p:spTree>
    <p:extLst>
      <p:ext uri="{BB962C8B-B14F-4D97-AF65-F5344CB8AC3E}">
        <p14:creationId xmlns:p14="http://schemas.microsoft.com/office/powerpoint/2010/main" val="18420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 details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Spectative</a:t>
            </a:r>
            <a:r>
              <a:rPr lang="en-US" sz="5400" b="1" dirty="0">
                <a:solidFill>
                  <a:schemeClr val="bg1"/>
                </a:solidFill>
              </a:rPr>
              <a:t>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1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Spectative</a:t>
            </a:r>
            <a:r>
              <a:rPr lang="en-US" b="1" dirty="0">
                <a:latin typeface="+mn-lt"/>
              </a:rPr>
              <a:t>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Instead of scattering the use of logger object (logger.log(type, </a:t>
            </a:r>
            <a:r>
              <a:rPr lang="en-US" b="1" i="1" dirty="0" err="1"/>
              <a:t>msg</a:t>
            </a:r>
            <a:r>
              <a:rPr lang="en-US" b="1" i="1" dirty="0"/>
              <a:t>)) in all of our program, we use an aspect to control logging.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3090264" y="3363986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Game Logging</a:t>
            </a:r>
          </a:p>
          <a:p>
            <a:pPr algn="ctr"/>
            <a:r>
              <a:rPr lang="en-US" sz="1600" b="1" dirty="0"/>
              <a:t>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6037676" y="3363986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Audit</a:t>
            </a:r>
          </a:p>
          <a:p>
            <a:pPr algn="ctr"/>
            <a:r>
              <a:rPr lang="en-US" sz="1600" b="1" dirty="0"/>
              <a:t>Aspect</a:t>
            </a:r>
          </a:p>
        </p:txBody>
      </p:sp>
    </p:spTree>
    <p:extLst>
      <p:ext uri="{BB962C8B-B14F-4D97-AF65-F5344CB8AC3E}">
        <p14:creationId xmlns:p14="http://schemas.microsoft.com/office/powerpoint/2010/main" val="18291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Apache license (</a:t>
            </a:r>
            <a:r>
              <a:rPr lang="en-US" b="1" dirty="0">
                <a:solidFill>
                  <a:srgbClr val="FF0000"/>
                </a:solidFill>
              </a:rPr>
              <a:t>open source</a:t>
            </a:r>
            <a:r>
              <a:rPr lang="en-US" b="1" dirty="0"/>
              <a:t>) software, since 2001.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Most common logging framework in the java world.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Logging levels: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DEBUG, INFO, ERROR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Configure by.xml – </a:t>
            </a:r>
            <a:r>
              <a:rPr lang="en-US" b="1" dirty="0">
                <a:solidFill>
                  <a:srgbClr val="FF0000"/>
                </a:solidFill>
              </a:rPr>
              <a:t>separated from app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Can change </a:t>
            </a:r>
            <a:r>
              <a:rPr lang="en-US" b="1" dirty="0">
                <a:solidFill>
                  <a:srgbClr val="FF0000"/>
                </a:solidFill>
              </a:rPr>
              <a:t>logging level on RUNTIME!!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logged in a synchronous way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4ECF0-0AA1-4D2D-A86D-30DE49CA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92" y="2917030"/>
            <a:ext cx="5359274" cy="363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0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574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Modular of Aspects </vt:lpstr>
      <vt:lpstr>We will:</vt:lpstr>
      <vt:lpstr>Base class: SpaceWars</vt:lpstr>
      <vt:lpstr>Base class design </vt:lpstr>
      <vt:lpstr>Our main Aspects:</vt:lpstr>
      <vt:lpstr>PowerPoint Presentation</vt:lpstr>
      <vt:lpstr>PowerPoint Presentation</vt:lpstr>
      <vt:lpstr>Spectative Aspects:</vt:lpstr>
      <vt:lpstr>Log4j2</vt:lpstr>
      <vt:lpstr>Log4j2 config file</vt:lpstr>
      <vt:lpstr>Game Logging Aspect:</vt:lpstr>
      <vt:lpstr>@Loggable</vt:lpstr>
      <vt:lpstr>Audit Aspect:</vt:lpstr>
      <vt:lpstr>PowerPoint Presentation</vt:lpstr>
      <vt:lpstr>PowerPoint Presentation</vt:lpstr>
      <vt:lpstr>Invasive Aspects:</vt:lpstr>
      <vt:lpstr>ExceptionHandlerAspect</vt:lpstr>
      <vt:lpstr>PowerPoint Presentation</vt:lpstr>
      <vt:lpstr>Testing our aspects – unit testing aspects?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of Aspects</dc:title>
  <dc:creator>Aviv Kotek</dc:creator>
  <cp:lastModifiedBy>Aviv Kotek</cp:lastModifiedBy>
  <cp:revision>67</cp:revision>
  <dcterms:created xsi:type="dcterms:W3CDTF">2019-05-01T12:54:16Z</dcterms:created>
  <dcterms:modified xsi:type="dcterms:W3CDTF">2019-06-06T13:59:28Z</dcterms:modified>
</cp:coreProperties>
</file>