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85" r:id="rId6"/>
    <p:sldId id="257" r:id="rId7"/>
    <p:sldId id="261" r:id="rId8"/>
    <p:sldId id="274" r:id="rId9"/>
    <p:sldId id="265" r:id="rId10"/>
    <p:sldId id="272" r:id="rId11"/>
    <p:sldId id="267" r:id="rId12"/>
    <p:sldId id="270" r:id="rId13"/>
    <p:sldId id="283" r:id="rId14"/>
    <p:sldId id="266" r:id="rId15"/>
    <p:sldId id="262" r:id="rId16"/>
    <p:sldId id="275" r:id="rId17"/>
    <p:sldId id="280" r:id="rId18"/>
    <p:sldId id="290" r:id="rId19"/>
    <p:sldId id="289" r:id="rId20"/>
    <p:sldId id="291" r:id="rId21"/>
    <p:sldId id="281" r:id="rId22"/>
    <p:sldId id="282" r:id="rId23"/>
    <p:sldId id="276" r:id="rId24"/>
    <p:sldId id="278" r:id="rId25"/>
    <p:sldId id="287" r:id="rId26"/>
    <p:sldId id="286" r:id="rId27"/>
    <p:sldId id="288" r:id="rId28"/>
    <p:sldId id="277" r:id="rId29"/>
    <p:sldId id="284" r:id="rId30"/>
    <p:sldId id="292" r:id="rId31"/>
    <p:sldId id="294" r:id="rId32"/>
    <p:sldId id="295" r:id="rId33"/>
    <p:sldId id="296" r:id="rId34"/>
    <p:sldId id="293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682" y="733759"/>
            <a:ext cx="6864991" cy="192052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54" y="3109532"/>
            <a:ext cx="3435292" cy="923330"/>
          </a:xfr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Final Project,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SpaceWars</a:t>
            </a:r>
            <a:r>
              <a:rPr lang="en-US" sz="2000" b="1" dirty="0">
                <a:solidFill>
                  <a:schemeClr val="bg1"/>
                </a:solidFill>
              </a:rPr>
              <a:t> AOP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Aviv Kotek, </a:t>
            </a:r>
            <a:r>
              <a:rPr lang="en-US" sz="2000" b="1" dirty="0" err="1">
                <a:solidFill>
                  <a:schemeClr val="bg1"/>
                </a:solidFill>
              </a:rPr>
              <a:t>Raz</a:t>
            </a:r>
            <a:r>
              <a:rPr lang="en-US" sz="2000" b="1" dirty="0">
                <a:solidFill>
                  <a:schemeClr val="bg1"/>
                </a:solidFill>
              </a:rPr>
              <a:t> Warman</a:t>
            </a:r>
          </a:p>
        </p:txBody>
      </p:sp>
      <p:pic>
        <p:nvPicPr>
          <p:cNvPr id="5" name="Picture 4" descr="Image result for SpaceWars">
            <a:extLst>
              <a:ext uri="{FF2B5EF4-FFF2-40B4-BE49-F238E27FC236}">
                <a16:creationId xmlns:a16="http://schemas.microsoft.com/office/drawing/2014/main" id="{858CEAA4-FAA1-4308-AE15-943315AC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62" y="4440301"/>
            <a:ext cx="4275019" cy="20900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Logging Aspect,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201784"/>
            <a:ext cx="10916195" cy="55697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/>
              <a:t>Assume we have an ‘HelloWorld’ program, which has 8x LoC, in our app - </a:t>
            </a:r>
            <a:r>
              <a:rPr lang="en-US" sz="2200" b="1" i="1" dirty="0">
                <a:solidFill>
                  <a:srgbClr val="FF0000"/>
                </a:solidFill>
              </a:rPr>
              <a:t>50% are log related! </a:t>
            </a:r>
            <a:r>
              <a:rPr lang="en-US" sz="2200" b="1" i="1" dirty="0"/>
              <a:t>Assuming the ‘print’ option can be a database access or something more crucial – it can reduce the quality of our code. Logging is </a:t>
            </a:r>
            <a:r>
              <a:rPr lang="en-US" sz="2200" b="1" i="1" dirty="0">
                <a:solidFill>
                  <a:srgbClr val="FF0000"/>
                </a:solidFill>
              </a:rPr>
              <a:t>tangled up </a:t>
            </a:r>
            <a:r>
              <a:rPr lang="en-US" sz="2200" b="1" i="1" dirty="0"/>
              <a:t>with the primary goal of this class (to print!). It has nothing to do with it. Removing it (or expressing it in a different way) can </a:t>
            </a:r>
            <a:r>
              <a:rPr lang="en-US" sz="2200" b="1" i="1" dirty="0">
                <a:solidFill>
                  <a:srgbClr val="FF0000"/>
                </a:solidFill>
              </a:rPr>
              <a:t>make our code much more clear </a:t>
            </a:r>
            <a:r>
              <a:rPr lang="en-US" sz="2200" b="1" i="1" dirty="0"/>
              <a:t>(and cut it by half..).</a:t>
            </a:r>
          </a:p>
          <a:p>
            <a:pPr>
              <a:lnSpc>
                <a:spcPct val="150000"/>
              </a:lnSpc>
            </a:pPr>
            <a:r>
              <a:rPr lang="en-US" sz="2200" b="1" i="1" dirty="0"/>
              <a:t>Now assume we have </a:t>
            </a:r>
            <a:r>
              <a:rPr lang="en-US" sz="2200" b="1" i="1" dirty="0" err="1"/>
              <a:t>asystem</a:t>
            </a:r>
            <a:r>
              <a:rPr lang="en-US" sz="2200" b="1" i="1" dirty="0"/>
              <a:t> with many </a:t>
            </a:r>
            <a:r>
              <a:rPr lang="en-US" sz="2200" b="1" i="1" dirty="0" err="1"/>
              <a:t>many</a:t>
            </a:r>
            <a:r>
              <a:rPr lang="en-US" sz="2200" b="1" i="1" dirty="0"/>
              <a:t> loggings, and one day </a:t>
            </a:r>
            <a:r>
              <a:rPr lang="en-US" sz="2200" b="1" i="1" dirty="0" err="1"/>
              <a:t>Raz</a:t>
            </a:r>
            <a:r>
              <a:rPr lang="en-US" sz="2200" b="1" i="1" dirty="0"/>
              <a:t> decides to change “entering” method into “debug”. His change commit will be terrible (HUGE!!), the logging is </a:t>
            </a:r>
            <a:r>
              <a:rPr lang="en-US" sz="2200" b="1" i="1" dirty="0">
                <a:solidFill>
                  <a:srgbClr val="FF0000"/>
                </a:solidFill>
              </a:rPr>
              <a:t>scattered all over the codebase</a:t>
            </a:r>
            <a:r>
              <a:rPr lang="en-US" sz="2200" b="1" i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i="1" dirty="0"/>
              <a:t>   and will require to</a:t>
            </a:r>
            <a:r>
              <a:rPr lang="en-US" sz="2200" b="1" i="1" dirty="0">
                <a:solidFill>
                  <a:srgbClr val="FF0000"/>
                </a:solidFill>
              </a:rPr>
              <a:t> perform many code changes</a:t>
            </a:r>
            <a:r>
              <a:rPr lang="en-US" sz="2200" b="1" i="1" dirty="0"/>
              <a:t>.</a:t>
            </a:r>
            <a:endParaRPr lang="en-US" sz="2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A16C3-939F-4FBC-A211-014EFB87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r="9446"/>
          <a:stretch/>
        </p:blipFill>
        <p:spPr>
          <a:xfrm>
            <a:off x="6847369" y="4897757"/>
            <a:ext cx="5039834" cy="19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Apache license (</a:t>
            </a:r>
            <a:r>
              <a:rPr lang="en-US" b="1" dirty="0">
                <a:solidFill>
                  <a:srgbClr val="FF0000"/>
                </a:solidFill>
              </a:rPr>
              <a:t>open source</a:t>
            </a:r>
            <a:r>
              <a:rPr lang="en-US" b="1" dirty="0"/>
              <a:t>) software, since 2001.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Most common logging framework in the java world.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DEBUG, INFO, ERROR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Configure by.xml – </a:t>
            </a:r>
            <a:r>
              <a:rPr lang="en-US" b="1" dirty="0">
                <a:solidFill>
                  <a:srgbClr val="FF0000"/>
                </a:solidFill>
              </a:rPr>
              <a:t>separated from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Can change </a:t>
            </a:r>
            <a:r>
              <a:rPr lang="en-US" b="1" dirty="0">
                <a:solidFill>
                  <a:srgbClr val="FF0000"/>
                </a:solidFill>
              </a:rPr>
              <a:t>logging level on RUNTIME!!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logged in a synchronous way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4ECF0-0AA1-4D2D-A86D-30DE49C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92" y="2917030"/>
            <a:ext cx="5359274" cy="3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 config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95854-2231-451D-8BDB-968E0C1E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1676138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Game 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3"/>
            <a:ext cx="1167779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  <a:r>
              <a:rPr lang="en-US" b="1" dirty="0"/>
              <a:t> noted above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Game analysis - </a:t>
            </a:r>
            <a:r>
              <a:rPr lang="en-US" b="1" dirty="0"/>
              <a:t> total time game took, total shoots made, total collisions.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Main game events </a:t>
            </a:r>
            <a:r>
              <a:rPr lang="en-US" b="1" dirty="0"/>
              <a:t>– use custom annotation - @</a:t>
            </a:r>
            <a:r>
              <a:rPr lang="en-US" b="1" dirty="0" err="1"/>
              <a:t>Loggable</a:t>
            </a:r>
            <a:r>
              <a:rPr lang="en-US" b="1" dirty="0"/>
              <a:t> annotation to use in methods that do not conform with wildcard pattern. Log them to file and print to STDOUT to inform player.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390649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@</a:t>
            </a:r>
            <a:r>
              <a:rPr lang="en-US" b="1" dirty="0" err="1">
                <a:latin typeface="+mn-lt"/>
              </a:rPr>
              <a:t>Loggable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685588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Custom made annotation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Programmer marks method with @</a:t>
            </a:r>
            <a:r>
              <a:rPr lang="en-US" b="1" dirty="0" err="1"/>
              <a:t>Loggable</a:t>
            </a:r>
            <a:r>
              <a:rPr lang="en-US" b="1" dirty="0"/>
              <a:t> annotation AND it </a:t>
            </a:r>
            <a:r>
              <a:rPr lang="en-US" b="1" dirty="0" err="1"/>
              <a:t>typeLevel</a:t>
            </a:r>
            <a:r>
              <a:rPr lang="en-US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ECD1B-51AE-47AB-819E-3AEFF06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95" y="326074"/>
            <a:ext cx="5517307" cy="2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Audit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Logs (audits) data to file, for later monitoring and security. (</a:t>
            </a:r>
            <a:r>
              <a:rPr lang="en-US" b="1" dirty="0">
                <a:solidFill>
                  <a:srgbClr val="FF0000"/>
                </a:solidFill>
              </a:rPr>
              <a:t>in real application we would like to log this to RDBMS</a:t>
            </a:r>
            <a:r>
              <a:rPr lang="en-US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  <a:r>
              <a:rPr lang="en-US" b="1" dirty="0"/>
              <a:t> noted above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Set/get operations </a:t>
            </a:r>
            <a:r>
              <a:rPr lang="en-US" b="1" dirty="0"/>
              <a:t>(after).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Do (interface)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b="1" dirty="0"/>
              <a:t> (after).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Regulative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Regulative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6296117" y="3110111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Lock 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3537160" y="3178624"/>
            <a:ext cx="1661139" cy="146807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Auth</a:t>
            </a:r>
            <a:r>
              <a:rPr lang="en-US" sz="1600" b="1" dirty="0"/>
              <a:t> Aspect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383B0-F74E-4911-B2FB-BAD5510054F8}"/>
              </a:ext>
            </a:extLst>
          </p:cNvPr>
          <p:cNvSpPr/>
          <p:nvPr/>
        </p:nvSpPr>
        <p:spPr>
          <a:xfrm>
            <a:off x="8996073" y="3110111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UI Aspect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19827-DC1D-439B-B4BE-78D59E3D3872}"/>
              </a:ext>
            </a:extLst>
          </p:cNvPr>
          <p:cNvSpPr/>
          <p:nvPr/>
        </p:nvSpPr>
        <p:spPr>
          <a:xfrm>
            <a:off x="1090568" y="3158453"/>
            <a:ext cx="1484573" cy="1468073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Validator Aspect</a:t>
            </a:r>
          </a:p>
        </p:txBody>
      </p:sp>
    </p:spTree>
    <p:extLst>
      <p:ext uri="{BB962C8B-B14F-4D97-AF65-F5344CB8AC3E}">
        <p14:creationId xmlns:p14="http://schemas.microsoft.com/office/powerpoint/2010/main" val="209865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Validator Aspect,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9" y="1644289"/>
            <a:ext cx="6724548" cy="484879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One way </a:t>
            </a:r>
            <a:r>
              <a:rPr lang="en-US" b="1" dirty="0"/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checking each time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Another variant </a:t>
            </a:r>
            <a:r>
              <a:rPr lang="en-US" b="1" dirty="0"/>
              <a:t>- using annotations with smart packages (Spring validation, Lombok).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Lots of code unrelated to the main logic of the method (</a:t>
            </a:r>
            <a:r>
              <a:rPr lang="en-US" b="1" dirty="0">
                <a:solidFill>
                  <a:srgbClr val="FF0000"/>
                </a:solidFill>
              </a:rPr>
              <a:t>tangling</a:t>
            </a:r>
            <a:r>
              <a:rPr lang="en-US" b="1" dirty="0"/>
              <a:t>). Better way to </a:t>
            </a:r>
            <a:r>
              <a:rPr lang="en-US" b="1" dirty="0">
                <a:solidFill>
                  <a:srgbClr val="FF0000"/>
                </a:solidFill>
              </a:rPr>
              <a:t>separate whole system validation</a:t>
            </a:r>
            <a:r>
              <a:rPr lang="en-US" b="1" dirty="0"/>
              <a:t> from the logic.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Lets do it </a:t>
            </a:r>
            <a:r>
              <a:rPr lang="en-US" b="1" dirty="0"/>
              <a:t>AspectJ Way!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0FE84-A722-4B4D-BEB3-4FD3C190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88" y="1733746"/>
            <a:ext cx="4965214" cy="15795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7D9683-6946-4269-8D94-9F86B4389B7F}"/>
              </a:ext>
            </a:extLst>
          </p:cNvPr>
          <p:cNvSpPr/>
          <p:nvPr/>
        </p:nvSpPr>
        <p:spPr>
          <a:xfrm>
            <a:off x="400594" y="1028732"/>
            <a:ext cx="1152016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Assume we want a smart way to validate methods in our code:</a:t>
            </a:r>
          </a:p>
        </p:txBody>
      </p:sp>
      <p:pic>
        <p:nvPicPr>
          <p:cNvPr id="1026" name="Picture 2" descr="https://www.baeldung.com/wp-content/uploads/2018/11/nonnul-annotation.png">
            <a:extLst>
              <a:ext uri="{FF2B5EF4-FFF2-40B4-BE49-F238E27FC236}">
                <a16:creationId xmlns:a16="http://schemas.microsoft.com/office/drawing/2014/main" id="{90793D5F-59C0-4954-9C2A-08E23A8A1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r="22075"/>
          <a:stretch/>
        </p:blipFill>
        <p:spPr bwMode="auto">
          <a:xfrm>
            <a:off x="7626730" y="3402712"/>
            <a:ext cx="3224929" cy="131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D4438-3E69-49E6-B77B-9896873A7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90"/>
          <a:stretch/>
        </p:blipFill>
        <p:spPr>
          <a:xfrm>
            <a:off x="7366553" y="4877063"/>
            <a:ext cx="3745284" cy="19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Validator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Validate all parameters passed to methods in our codebase.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 </a:t>
            </a:r>
            <a:r>
              <a:rPr lang="en-US" b="1" dirty="0"/>
              <a:t>validation of methods.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  <a:r>
              <a:rPr lang="en-US" b="1" dirty="0"/>
              <a:t>validate game launch parameters (which player we want to play).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throw an exception if parameters does not match pattern.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30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Normal aspects syntax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practice annotations (more readable, “new” java style).</a:t>
            </a:r>
            <a:endParaRPr lang="en-US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Implement our </a:t>
            </a:r>
            <a:r>
              <a:rPr lang="en-US" b="1" dirty="0">
                <a:solidFill>
                  <a:srgbClr val="FF0000"/>
                </a:solidFill>
              </a:rPr>
              <a:t>own annotations </a:t>
            </a:r>
            <a:r>
              <a:rPr lang="en-US" b="1" dirty="0"/>
              <a:t>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existing java frameworks.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audit, control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44F824-E925-4011-B15E-BE5D4FF3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38" y="5009012"/>
            <a:ext cx="7925237" cy="15833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8F0494-CEDB-48D9-A47C-2690C2E8F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3" b="2536"/>
          <a:stretch/>
        </p:blipFill>
        <p:spPr>
          <a:xfrm>
            <a:off x="3115638" y="265616"/>
            <a:ext cx="5354533" cy="47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Authorization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authorization mechanism – only authorized users can play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Enforced using user/password login using </a:t>
            </a:r>
            <a:r>
              <a:rPr lang="en-US" b="1" dirty="0">
                <a:solidFill>
                  <a:srgbClr val="FF0000"/>
                </a:solidFill>
              </a:rPr>
              <a:t>STDOUT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69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UI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Update UI with informative message when fields/values are changed: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is hit.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Teleport executed by </a:t>
            </a:r>
            <a:r>
              <a:rPr lang="en-US" b="1" dirty="0" err="1"/>
              <a:t>SpaceShip</a:t>
            </a:r>
            <a:r>
              <a:rPr lang="en-US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died.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75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Invasive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Invasive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4513800" y="3363983"/>
            <a:ext cx="1602138" cy="15365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ExceptionHandler</a:t>
            </a:r>
            <a:r>
              <a:rPr lang="en-US" sz="1600" b="1" dirty="0"/>
              <a:t> 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1645992" y="3363984"/>
            <a:ext cx="1602138" cy="15365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ExceptionTranslationAspect</a:t>
            </a:r>
            <a:endParaRPr lang="en-US" sz="16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C561-C78F-4056-AE7A-9CB3495FFDD1}"/>
              </a:ext>
            </a:extLst>
          </p:cNvPr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Design Patterns Aspect</a:t>
            </a:r>
          </a:p>
        </p:txBody>
      </p:sp>
    </p:spTree>
    <p:extLst>
      <p:ext uri="{BB962C8B-B14F-4D97-AF65-F5344CB8AC3E}">
        <p14:creationId xmlns:p14="http://schemas.microsoft.com/office/powerpoint/2010/main" val="3990422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4" y="1010093"/>
            <a:ext cx="8508513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When an exception is thrown in Java, it is passed up the call chain until it is either </a:t>
            </a:r>
            <a:r>
              <a:rPr lang="en-US" sz="2400" b="1" i="1" dirty="0">
                <a:solidFill>
                  <a:srgbClr val="FF0000"/>
                </a:solidFill>
              </a:rPr>
              <a:t>handled</a:t>
            </a:r>
            <a:r>
              <a:rPr lang="en-US" sz="2400" b="1" i="1" dirty="0"/>
              <a:t> by a catch statement as part of a try/catch block or it reaches the Java run-time and </a:t>
            </a:r>
            <a:r>
              <a:rPr lang="en-US" sz="2400" b="1" i="1" dirty="0">
                <a:solidFill>
                  <a:srgbClr val="FF0000"/>
                </a:solidFill>
              </a:rPr>
              <a:t>causes </a:t>
            </a:r>
            <a:r>
              <a:rPr lang="en-US" sz="2400" b="1" i="1" dirty="0"/>
              <a:t>a messy message on your console. If a Java exception is caught then we can </a:t>
            </a:r>
            <a:r>
              <a:rPr lang="en-US" sz="2400" b="1" i="1" dirty="0">
                <a:solidFill>
                  <a:srgbClr val="FF0000"/>
                </a:solidFill>
              </a:rPr>
              <a:t>handle the exception </a:t>
            </a:r>
            <a:r>
              <a:rPr lang="en-US" sz="2400" b="1" i="1" dirty="0"/>
              <a:t>(log it, print it, ...).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It is useful to know when an exception has been handled/occurred.</a:t>
            </a:r>
          </a:p>
        </p:txBody>
      </p:sp>
      <p:pic>
        <p:nvPicPr>
          <p:cNvPr id="1026" name="Picture 2" descr="Image result for java exceptions try catch">
            <a:extLst>
              <a:ext uri="{FF2B5EF4-FFF2-40B4-BE49-F238E27FC236}">
                <a16:creationId xmlns:a16="http://schemas.microsoft.com/office/drawing/2014/main" id="{3539B113-97E8-4FC9-90AD-9D6E6BD1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2159411"/>
            <a:ext cx="3504064" cy="25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ExceptionHandlerAspect1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exceptions not caught in code, one place to take monitor/handle them.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any exception is thrown but not handled (</a:t>
            </a:r>
            <a:r>
              <a:rPr lang="en-US" sz="2400" b="1" i="1" dirty="0" err="1"/>
              <a:t>catched</a:t>
            </a:r>
            <a:r>
              <a:rPr lang="en-US" sz="2400" b="1" i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logs the exception and throws </a:t>
            </a:r>
            <a:r>
              <a:rPr lang="en-US" sz="2400" b="1" i="1" dirty="0" err="1"/>
              <a:t>UnhandledException</a:t>
            </a:r>
            <a:r>
              <a:rPr lang="en-US" sz="2400" b="1" i="1" dirty="0"/>
              <a:t>(</a:t>
            </a:r>
            <a:r>
              <a:rPr lang="en-US" sz="2400" b="1" i="1" dirty="0" err="1"/>
              <a:t>msg</a:t>
            </a:r>
            <a:r>
              <a:rPr lang="en-US" sz="2400" b="1" i="1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11952-6FC9-4707-B67B-5A9B34E6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09" y="5547392"/>
            <a:ext cx="6296599" cy="1224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848CC-56D5-4692-A2A9-819A7745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54" y="3104883"/>
            <a:ext cx="5679256" cy="2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5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ExceptionHandlerAspect2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exceptions are caught by a specific class over and over again, determine which class catches a specific exception and do something on it without touching the existing codebase.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exception handled by class X.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do Y on that specific case.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3592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ExceptionTranslationAspect</a:t>
            </a:r>
            <a:r>
              <a:rPr lang="en-US" b="1" dirty="0">
                <a:latin typeface="+mn-lt"/>
              </a:rPr>
              <a:t>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Assume we use a third-party library (</a:t>
            </a:r>
            <a:r>
              <a:rPr lang="en-US" sz="2400" b="1" i="1" dirty="0">
                <a:solidFill>
                  <a:srgbClr val="FF0000"/>
                </a:solidFill>
              </a:rPr>
              <a:t>some ORM library</a:t>
            </a:r>
            <a:r>
              <a:rPr lang="en-US" sz="2400" b="1" i="1" dirty="0"/>
              <a:t>) which helps us transform RDBMS tables to Java objects. This library throws exceptions (</a:t>
            </a:r>
            <a:r>
              <a:rPr lang="en-US" sz="2400" b="1" i="1" dirty="0" err="1"/>
              <a:t>NoTableExistException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RecordException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etc</a:t>
            </a:r>
            <a:r>
              <a:rPr lang="en-US" sz="2400" b="1" i="1" dirty="0"/>
              <a:t>…). We would like to </a:t>
            </a:r>
            <a:r>
              <a:rPr lang="en-US" sz="2400" b="1" i="1" dirty="0">
                <a:solidFill>
                  <a:srgbClr val="FF0000"/>
                </a:solidFill>
              </a:rPr>
              <a:t>convert those exceptions to our APPLICATION exceptions: </a:t>
            </a:r>
            <a:r>
              <a:rPr lang="en-US" sz="2400" b="1" i="1" dirty="0" err="1"/>
              <a:t>DataAccessException</a:t>
            </a:r>
            <a:r>
              <a:rPr lang="en-US" sz="2400" b="1" i="1" dirty="0"/>
              <a:t>,  </a:t>
            </a:r>
            <a:r>
              <a:rPr lang="en-US" sz="2400" b="1" i="1" dirty="0" err="1"/>
              <a:t>PersistenceLayerException</a:t>
            </a:r>
            <a:r>
              <a:rPr lang="en-US" sz="2400" b="1" i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Lots of code will be </a:t>
            </a:r>
            <a:r>
              <a:rPr lang="en-US" sz="2400" b="1" i="1" dirty="0">
                <a:solidFill>
                  <a:srgbClr val="FF0000"/>
                </a:solidFill>
              </a:rPr>
              <a:t>scattered</a:t>
            </a:r>
            <a:r>
              <a:rPr lang="en-US" sz="2400" b="1" i="1" dirty="0"/>
              <a:t> over our codebase, with </a:t>
            </a:r>
            <a:r>
              <a:rPr lang="en-US" sz="2400" b="1" i="1" dirty="0">
                <a:solidFill>
                  <a:srgbClr val="FF0000"/>
                </a:solidFill>
              </a:rPr>
              <a:t>tangled</a:t>
            </a:r>
            <a:r>
              <a:rPr lang="en-US" sz="2400" b="1" i="1" dirty="0"/>
              <a:t> conversions.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This can be taken care separately in an Aspect, making our code more clean and concise.</a:t>
            </a:r>
          </a:p>
          <a:p>
            <a:pPr>
              <a:lnSpc>
                <a:spcPct val="150000"/>
              </a:lnSpc>
            </a:pPr>
            <a:endParaRPr 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FA2C5-607D-4599-BCA3-FD80C2B68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r="3668" b="5536"/>
          <a:stretch/>
        </p:blipFill>
        <p:spPr>
          <a:xfrm>
            <a:off x="5658394" y="4681533"/>
            <a:ext cx="5899951" cy="19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ExceptionTranslatorAspect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16419"/>
            <a:ext cx="7407479" cy="5554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noted above.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a </a:t>
            </a:r>
            <a:r>
              <a:rPr lang="en-US" sz="2400" b="1" i="1" dirty="0" err="1"/>
              <a:t>KeyboardException</a:t>
            </a:r>
            <a:r>
              <a:rPr lang="en-US" sz="2400" b="1" i="1" dirty="0"/>
              <a:t> is thrown  (ESC is pressed)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Translate 3</a:t>
            </a:r>
            <a:r>
              <a:rPr lang="en-US" sz="2400" b="1" i="1" baseline="30000" dirty="0"/>
              <a:t>rd</a:t>
            </a:r>
            <a:r>
              <a:rPr lang="en-US" sz="2400" b="1" i="1" dirty="0"/>
              <a:t> party thrown exception into our application exception.</a:t>
            </a:r>
          </a:p>
          <a:p>
            <a:pPr>
              <a:lnSpc>
                <a:spcPct val="150000"/>
              </a:lnSpc>
            </a:pPr>
            <a:r>
              <a:rPr lang="en-US" sz="2400" b="1" i="1" dirty="0" err="1">
                <a:solidFill>
                  <a:srgbClr val="FF0000"/>
                </a:solidFill>
              </a:rPr>
              <a:t>ProceedingJointPoint</a:t>
            </a:r>
            <a:r>
              <a:rPr lang="en-US" sz="2400" b="1" i="1" dirty="0"/>
              <a:t>: an around advice is a special advice that can control when and if a method (or other join point) is executed. so they require an argument of type PJP, whereas other advices just use JP.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C3ACA-AF67-425D-801A-91FA338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" r="4131"/>
          <a:stretch/>
        </p:blipFill>
        <p:spPr>
          <a:xfrm>
            <a:off x="7357145" y="868914"/>
            <a:ext cx="4530056" cy="228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B7A1E-574B-44AA-BE59-767919BC7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"/>
          <a:stretch/>
        </p:blipFill>
        <p:spPr>
          <a:xfrm>
            <a:off x="7222921" y="3566964"/>
            <a:ext cx="4775588" cy="1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Base class: </a:t>
            </a:r>
            <a:r>
              <a:rPr lang="en-US" b="1" dirty="0" err="1">
                <a:latin typeface="Calibri (Body)"/>
              </a:rPr>
              <a:t>SpaceWars</a:t>
            </a:r>
            <a:endParaRPr lang="en-US" b="1" dirty="0">
              <a:latin typeface="Calibri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</a:t>
            </a:r>
            <a:r>
              <a:rPr lang="en-US" b="1" i="1" dirty="0"/>
              <a:t>is a 1977 vector graphics arcade game based on the 1962PDP-1 program Spacewar!.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4" y="3384602"/>
            <a:ext cx="2760411" cy="2968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2" y="3775046"/>
            <a:ext cx="4500248" cy="2200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1026" name="Picture 2" descr="Image result for GoF book">
            <a:extLst>
              <a:ext uri="{FF2B5EF4-FFF2-40B4-BE49-F238E27FC236}">
                <a16:creationId xmlns:a16="http://schemas.microsoft.com/office/drawing/2014/main" id="{966E0442-254E-4253-B496-BAF659BB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47" y="1284853"/>
            <a:ext cx="7103747" cy="53278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26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8062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2A1B7-4B54-4644-B4AE-AF5029AA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5" y="1020897"/>
            <a:ext cx="6169671" cy="57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7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8062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34FF8-947E-4A5E-90D5-61BADFE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9" t="3663" r="5718"/>
          <a:stretch/>
        </p:blipFill>
        <p:spPr>
          <a:xfrm>
            <a:off x="2810312" y="1015067"/>
            <a:ext cx="6014906" cy="57623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797FAD-97F8-4764-83CD-173FA42186D0}"/>
              </a:ext>
            </a:extLst>
          </p:cNvPr>
          <p:cNvCxnSpPr>
            <a:cxnSpLocks/>
          </p:cNvCxnSpPr>
          <p:nvPr/>
        </p:nvCxnSpPr>
        <p:spPr>
          <a:xfrm flipV="1">
            <a:off x="1669409" y="6123963"/>
            <a:ext cx="1057013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51C9C-3B47-4546-8DBE-41759435DDB4}"/>
              </a:ext>
            </a:extLst>
          </p:cNvPr>
          <p:cNvCxnSpPr>
            <a:cxnSpLocks/>
          </p:cNvCxnSpPr>
          <p:nvPr/>
        </p:nvCxnSpPr>
        <p:spPr>
          <a:xfrm flipV="1">
            <a:off x="1325461" y="3783435"/>
            <a:ext cx="1400961" cy="51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8062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2050" name="Picture 2" descr="Image result for decorator design pattern">
            <a:extLst>
              <a:ext uri="{FF2B5EF4-FFF2-40B4-BE49-F238E27FC236}">
                <a16:creationId xmlns:a16="http://schemas.microsoft.com/office/drawing/2014/main" id="{BF84600F-F124-4133-9B41-A693531B3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r="8039"/>
          <a:stretch/>
        </p:blipFill>
        <p:spPr bwMode="auto">
          <a:xfrm>
            <a:off x="838898" y="2363598"/>
            <a:ext cx="51005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343AF97-D643-4D92-83B5-1EEFE5FA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83" y="2363597"/>
            <a:ext cx="5490967" cy="294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B8C92D-110A-40B3-A45C-E7D0D1EFA93B}"/>
              </a:ext>
            </a:extLst>
          </p:cNvPr>
          <p:cNvSpPr txBox="1">
            <a:spLocks/>
          </p:cNvSpPr>
          <p:nvPr/>
        </p:nvSpPr>
        <p:spPr>
          <a:xfrm>
            <a:off x="8276403" y="1759478"/>
            <a:ext cx="1624955" cy="60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59034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 Aspect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16419"/>
            <a:ext cx="11434194" cy="5554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Implementing Decorator and </a:t>
            </a:r>
            <a:r>
              <a:rPr lang="en-US" sz="2400" b="1" dirty="0" err="1"/>
              <a:t>Singletone</a:t>
            </a:r>
            <a:r>
              <a:rPr lang="en-US" sz="2400" b="1" dirty="0"/>
              <a:t> design patterns using Aspects which improves code reusability and composability.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</a:t>
            </a:r>
            <a:r>
              <a:rPr lang="en-US" sz="2400" b="1" i="1" dirty="0"/>
              <a:t> launch of the game (dependent on given </a:t>
            </a:r>
            <a:r>
              <a:rPr lang="en-US" sz="2400" b="1" i="1" dirty="0" err="1"/>
              <a:t>args</a:t>
            </a:r>
            <a:r>
              <a:rPr lang="en-US" sz="2400" b="1" i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creating spaceships (</a:t>
            </a:r>
            <a:r>
              <a:rPr lang="en-US" sz="2400" b="1" i="1" dirty="0" err="1"/>
              <a:t>SpaceShipFactory</a:t>
            </a:r>
            <a:r>
              <a:rPr lang="en-US" sz="2400" b="1" i="1" dirty="0"/>
              <a:t>) using an Aspect.</a:t>
            </a:r>
          </a:p>
        </p:txBody>
      </p:sp>
    </p:spTree>
    <p:extLst>
      <p:ext uri="{BB962C8B-B14F-4D97-AF65-F5344CB8AC3E}">
        <p14:creationId xmlns:p14="http://schemas.microsoft.com/office/powerpoint/2010/main" val="1911093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StartGame</a:t>
            </a:r>
            <a:r>
              <a:rPr lang="en-US" b="1" dirty="0"/>
              <a:t>/</a:t>
            </a:r>
            <a:r>
              <a:rPr lang="en-US" b="1" dirty="0" err="1"/>
              <a:t>EndGame</a:t>
            </a:r>
            <a:r>
              <a:rPr lang="en-US" b="1" dirty="0"/>
              <a:t> message to </a:t>
            </a:r>
            <a:r>
              <a:rPr lang="en-US" b="1" dirty="0" err="1"/>
              <a:t>stdout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Copy code lines to our PPT</a:t>
            </a:r>
          </a:p>
        </p:txBody>
      </p:sp>
    </p:spTree>
    <p:extLst>
      <p:ext uri="{BB962C8B-B14F-4D97-AF65-F5344CB8AC3E}">
        <p14:creationId xmlns:p14="http://schemas.microsoft.com/office/powerpoint/2010/main" val="366712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Base class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COMPLETE MAIN DESIGN OF SYSTEM….</a:t>
            </a:r>
          </a:p>
        </p:txBody>
      </p:sp>
    </p:spTree>
    <p:extLst>
      <p:ext uri="{BB962C8B-B14F-4D97-AF65-F5344CB8AC3E}">
        <p14:creationId xmlns:p14="http://schemas.microsoft.com/office/powerpoint/2010/main" val="3560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Cross-cutting concerns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BE272-FDB5-4B84-9612-1A9B7233A9E1}"/>
              </a:ext>
            </a:extLst>
          </p:cNvPr>
          <p:cNvSpPr/>
          <p:nvPr/>
        </p:nvSpPr>
        <p:spPr>
          <a:xfrm>
            <a:off x="1120790" y="1788614"/>
            <a:ext cx="1743512" cy="15502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Logging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90A3BC-FB57-47AF-896F-4C56AE183A15}"/>
              </a:ext>
            </a:extLst>
          </p:cNvPr>
          <p:cNvSpPr/>
          <p:nvPr/>
        </p:nvSpPr>
        <p:spPr>
          <a:xfrm>
            <a:off x="5286812" y="1641126"/>
            <a:ext cx="1743512" cy="155028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F7F96-7135-4A3A-BEB5-38A353DE8D60}"/>
              </a:ext>
            </a:extLst>
          </p:cNvPr>
          <p:cNvSpPr/>
          <p:nvPr/>
        </p:nvSpPr>
        <p:spPr>
          <a:xfrm>
            <a:off x="649087" y="3980692"/>
            <a:ext cx="1743512" cy="155028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Validation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D44466-8B39-43B5-98A7-17B1C1BAB962}"/>
              </a:ext>
            </a:extLst>
          </p:cNvPr>
          <p:cNvSpPr/>
          <p:nvPr/>
        </p:nvSpPr>
        <p:spPr>
          <a:xfrm>
            <a:off x="8999828" y="1432014"/>
            <a:ext cx="1743512" cy="15502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FB1A15-DF63-4603-BAA4-ED9A71999CBA}"/>
              </a:ext>
            </a:extLst>
          </p:cNvPr>
          <p:cNvSpPr/>
          <p:nvPr/>
        </p:nvSpPr>
        <p:spPr>
          <a:xfrm>
            <a:off x="4352488" y="4225965"/>
            <a:ext cx="1743512" cy="155028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Exceptions Handling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22ACEB-539D-4705-8D09-700A6F1D46EE}"/>
              </a:ext>
            </a:extLst>
          </p:cNvPr>
          <p:cNvSpPr/>
          <p:nvPr/>
        </p:nvSpPr>
        <p:spPr>
          <a:xfrm>
            <a:off x="8727347" y="4116351"/>
            <a:ext cx="1743512" cy="155028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 reuse (design patterns)</a:t>
            </a:r>
          </a:p>
        </p:txBody>
      </p:sp>
    </p:spTree>
    <p:extLst>
      <p:ext uri="{BB962C8B-B14F-4D97-AF65-F5344CB8AC3E}">
        <p14:creationId xmlns:p14="http://schemas.microsoft.com/office/powerpoint/2010/main" val="39690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60" y="975280"/>
            <a:ext cx="11635850" cy="57962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rgbClr val="FF0000"/>
                </a:solidFill>
              </a:rPr>
              <a:t>Spectative</a:t>
            </a:r>
            <a:r>
              <a:rPr lang="en-US" sz="1800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Game Logging Aspect – saves data about game (time took, </a:t>
            </a:r>
            <a:r>
              <a:rPr lang="en-US" sz="1800" b="1" dirty="0" err="1"/>
              <a:t>num</a:t>
            </a:r>
            <a:r>
              <a:rPr lang="en-US" sz="1800" b="1" dirty="0"/>
              <a:t> of shots, start of game, etc..)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Audit Aspect - logs game events using method signature, for auditing (security) and data analysis.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Password authorization Aspect – only authorized users can play the game (using password). 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highlight>
                  <a:srgbClr val="FFFF00"/>
                </a:highlight>
              </a:rPr>
              <a:t>UI update Aspect - each time some value is change (</a:t>
            </a:r>
            <a:r>
              <a:rPr lang="en-US" sz="1800" b="1" dirty="0" err="1">
                <a:highlight>
                  <a:srgbClr val="FFFF00"/>
                </a:highlight>
              </a:rPr>
              <a:t>e.g</a:t>
            </a:r>
            <a:r>
              <a:rPr lang="en-US" sz="1800" b="1" dirty="0">
                <a:highlight>
                  <a:srgbClr val="FFFF00"/>
                </a:highlight>
              </a:rPr>
              <a:t>: asteroid is hit) - we display it on screen.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Validator Aspect – validates parameters passed to methods in the codebase.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>
                <a:highlight>
                  <a:srgbClr val="FFFF00"/>
                </a:highlight>
              </a:rPr>
              <a:t>DesignPattern</a:t>
            </a:r>
            <a:r>
              <a:rPr lang="en-US" sz="1800" b="1" dirty="0">
                <a:highlight>
                  <a:srgbClr val="FFFF00"/>
                </a:highlight>
              </a:rPr>
              <a:t> Aspect – implementation of design patterns using aspects.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ExceptionHandler</a:t>
            </a:r>
            <a:r>
              <a:rPr lang="en-US" sz="1800" b="1" dirty="0"/>
              <a:t> Aspect –</a:t>
            </a:r>
            <a:r>
              <a:rPr lang="en-US" sz="1800" b="1" dirty="0">
                <a:highlight>
                  <a:srgbClr val="FFFF00"/>
                </a:highlight>
              </a:rPr>
              <a:t> Monitors </a:t>
            </a:r>
            <a:r>
              <a:rPr lang="en-US" sz="1800" b="1" dirty="0"/>
              <a:t>exceptions and handles unhandled exceptions.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ExceptionTranslator</a:t>
            </a:r>
            <a:r>
              <a:rPr lang="en-US" sz="1800" b="1" dirty="0"/>
              <a:t> Aspect – Translates exceptions from 3</a:t>
            </a:r>
            <a:r>
              <a:rPr lang="en-US" sz="1800" b="1" baseline="30000" dirty="0"/>
              <a:t>rd</a:t>
            </a:r>
            <a:r>
              <a:rPr lang="en-US" sz="1800" b="1" dirty="0"/>
              <a:t> parties code.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 details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Spectative</a:t>
            </a:r>
            <a:r>
              <a:rPr lang="en-US" sz="5400" b="1" dirty="0">
                <a:solidFill>
                  <a:schemeClr val="bg1"/>
                </a:solidFill>
              </a:rPr>
              <a:t>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1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Spectative</a:t>
            </a:r>
            <a:r>
              <a:rPr lang="en-US" b="1" dirty="0">
                <a:latin typeface="+mn-lt"/>
              </a:rPr>
              <a:t>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 err="1"/>
              <a:t>Spectative</a:t>
            </a:r>
            <a:r>
              <a:rPr lang="en-US" b="1" i="1" dirty="0"/>
              <a:t> aspects are…</a:t>
            </a: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Game Logging</a:t>
            </a:r>
          </a:p>
          <a:p>
            <a:pPr algn="ctr"/>
            <a:r>
              <a:rPr lang="en-US" sz="1600" b="1" dirty="0"/>
              <a:t>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1238</Words>
  <Application>Microsoft Office PowerPoint</Application>
  <PresentationFormat>Widescreen</PresentationFormat>
  <Paragraphs>145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(Body)</vt:lpstr>
      <vt:lpstr>Calibri Light</vt:lpstr>
      <vt:lpstr>Office Theme</vt:lpstr>
      <vt:lpstr>Modular of Aspects </vt:lpstr>
      <vt:lpstr>We will:</vt:lpstr>
      <vt:lpstr>Base class: SpaceWars</vt:lpstr>
      <vt:lpstr>Base class design </vt:lpstr>
      <vt:lpstr>Cross-cutting concerns</vt:lpstr>
      <vt:lpstr>Our main Aspects:</vt:lpstr>
      <vt:lpstr>PowerPoint Presentation</vt:lpstr>
      <vt:lpstr>PowerPoint Presentation</vt:lpstr>
      <vt:lpstr>Spectative Aspects:</vt:lpstr>
      <vt:lpstr>Logging Aspect, the concern:</vt:lpstr>
      <vt:lpstr>Log4j2</vt:lpstr>
      <vt:lpstr>Log4j2 config file</vt:lpstr>
      <vt:lpstr>Game Logging Aspect:</vt:lpstr>
      <vt:lpstr>@Loggable</vt:lpstr>
      <vt:lpstr>Audit Aspect:</vt:lpstr>
      <vt:lpstr>PowerPoint Presentation</vt:lpstr>
      <vt:lpstr>Regulative Aspects:</vt:lpstr>
      <vt:lpstr>Validator Aspect, the concern:</vt:lpstr>
      <vt:lpstr>Validator Aspect:</vt:lpstr>
      <vt:lpstr>PowerPoint Presentation</vt:lpstr>
      <vt:lpstr>Authorization Aspect:</vt:lpstr>
      <vt:lpstr>UI Aspect:</vt:lpstr>
      <vt:lpstr>PowerPoint Presentation</vt:lpstr>
      <vt:lpstr>Invasive Aspects:</vt:lpstr>
      <vt:lpstr>Exceptions:</vt:lpstr>
      <vt:lpstr>ExceptionHandlerAspect1</vt:lpstr>
      <vt:lpstr>ExceptionHandlerAspect2</vt:lpstr>
      <vt:lpstr>ExceptionTranslationAspect, the concern:</vt:lpstr>
      <vt:lpstr>ExceptionTranslatorAspect</vt:lpstr>
      <vt:lpstr>Design Patterns Aspect</vt:lpstr>
      <vt:lpstr>Design Patterns Aspect</vt:lpstr>
      <vt:lpstr>Design Patterns Aspect</vt:lpstr>
      <vt:lpstr>Design Patterns Aspect</vt:lpstr>
      <vt:lpstr>Design Pattern Aspect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</dc:title>
  <dc:creator>Aviv Kotek</dc:creator>
  <cp:lastModifiedBy>Aviv Kotek</cp:lastModifiedBy>
  <cp:revision>153</cp:revision>
  <dcterms:created xsi:type="dcterms:W3CDTF">2019-05-01T12:54:16Z</dcterms:created>
  <dcterms:modified xsi:type="dcterms:W3CDTF">2019-06-11T13:51:54Z</dcterms:modified>
</cp:coreProperties>
</file>