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69" r:id="rId5"/>
    <p:sldId id="268" r:id="rId6"/>
    <p:sldId id="266" r:id="rId7"/>
    <p:sldId id="264" r:id="rId8"/>
    <p:sldId id="265" r:id="rId9"/>
    <p:sldId id="267" r:id="rId10"/>
    <p:sldId id="258" r:id="rId11"/>
    <p:sldId id="261" r:id="rId12"/>
    <p:sldId id="259" r:id="rId13"/>
    <p:sldId id="283" r:id="rId14"/>
    <p:sldId id="272" r:id="rId15"/>
    <p:sldId id="280" r:id="rId16"/>
    <p:sldId id="274" r:id="rId17"/>
    <p:sldId id="277" r:id="rId18"/>
    <p:sldId id="275" r:id="rId19"/>
    <p:sldId id="276" r:id="rId20"/>
    <p:sldId id="262" r:id="rId21"/>
    <p:sldId id="279" r:id="rId22"/>
    <p:sldId id="278" r:id="rId23"/>
    <p:sldId id="282" r:id="rId24"/>
    <p:sldId id="281" r:id="rId25"/>
    <p:sldId id="263" r:id="rId26"/>
    <p:sldId id="273" r:id="rId27"/>
    <p:sldId id="256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832E-B49F-41FA-B695-9CBF384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162C-11B3-40C8-A8CA-B16275996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8660-E7F3-438B-A8B4-23EBCA0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94E8-BFD5-4C5B-BC59-DC85095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BBAE-9814-4863-AEF0-A37A03C5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4450-2E29-4346-8D07-15F02738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368CB-21F0-489F-9230-6786C6AB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07DA-965B-4260-B608-4C586A05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1E72-1E3C-49F1-9A75-CE6476A5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2A70-19D6-43ED-8E57-F75DEE99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C1603-C7DA-46F9-8536-4EFDADEC2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8485-67AB-4667-B2B0-F181BB2ED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6B2A-817A-4185-804D-16C4036D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CD09-EDED-4434-871F-4EE9D25A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16EF-6F28-4374-8F9B-0EBC4C4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510-60C4-4301-96AE-D1609FA1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BB8C-505C-458A-A839-9FDDE76E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9434-A0FD-475D-B974-720E35B6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3740-BCAE-46A5-B2E0-1675EB3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712D-8DA7-4D75-B0E6-6DF3F2D4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A6BF-7966-4B2B-8551-C749A4BD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A56C-63E7-42A0-B551-17052FA7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9D14-B9D3-4836-BAA1-B8EF3FE1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ED0-6C97-4D9D-A544-BFC4CFF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FA73-90E3-44BB-8FDD-8C935A87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155B-131B-41A1-9CA0-7AB4C600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C8E7-F3C4-4C41-A9BC-CA25B1DE1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8A29-5102-4790-BF9C-29A760E29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FD4E-7405-41E2-BF45-20C25193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A0C6-B681-4D5A-9493-A697AF07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ECC0A-299C-4A2C-801C-F2C4445B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9FFC-D08B-44EB-AF45-6615E922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2059-4D8C-4457-BFE5-548B7E5B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228D-3D21-4FA7-B5BE-9FEEB3B5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0EBF8-4914-4080-A9D2-0B95ACCCB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17B55-FBD0-45F5-8C44-CD4B1ACB1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C8F9C-F8D8-4118-8EB8-0EDE8891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799A7-6EEE-4BE1-B383-746060A1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BF456-D509-4C0C-97C6-6EC7A4E0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3780-5ED3-4127-BDE9-38AB1C9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932A9-2070-4F04-9097-978AEA50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67719-67E8-4DC5-A990-FA35CC3B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945BB-09D1-4788-8682-FCD66CFE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4CB76-5D3D-47AC-94E2-FAEBDBA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14C5-C9E8-4736-B1F4-0B735030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202C-355E-4319-9951-D4DAF6B5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C5E1-4E5C-485F-BD11-EE1B0AA3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EDCF-5135-43DB-AAA9-36C3D758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850C9-9387-435F-AF8E-1B4C86B2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AD74-8985-4812-A4AE-41D60492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7005-8317-4F5A-9836-F650A6FD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0996-420F-41E9-B261-7F728BFE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B721-2040-4011-827C-D47D14F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89D63-00AA-4B9B-8063-78BD6D83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401D9-1BBF-4562-A711-2A238D27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74ED-745F-4228-A218-458DC5B2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1AFA-29BE-4A82-889C-6B31150D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BEF9F-E09A-45C7-A4E5-6D4952E8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9772D-F352-4E8F-BBD8-C36598A4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06F9-31E6-45D2-8958-D5D7FC60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8133-98BE-4609-A1A9-856923527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7438-9D4C-4327-A8FB-A8A9A4059B1F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8102-001F-4FA3-B6BC-A0D642F17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571D-8AE3-4376-8E5C-D08703DA8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0A6DA-A9C7-43D2-8ACA-9680A872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yricstranslate.com/en/meir-ariel-lyric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2200330" y="865926"/>
            <a:ext cx="7209701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Meir search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BFB7B-98B1-47EA-978E-9C980E52088D}"/>
              </a:ext>
            </a:extLst>
          </p:cNvPr>
          <p:cNvSpPr txBox="1"/>
          <p:nvPr/>
        </p:nvSpPr>
        <p:spPr>
          <a:xfrm>
            <a:off x="3934448" y="2417348"/>
            <a:ext cx="4135772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Applying IR and NLP algorithms on Meir Ariel songs corpus</a:t>
            </a:r>
          </a:p>
        </p:txBody>
      </p:sp>
      <p:pic>
        <p:nvPicPr>
          <p:cNvPr id="2050" name="Picture 2" descr="Meir Ariel">
            <a:extLst>
              <a:ext uri="{FF2B5EF4-FFF2-40B4-BE49-F238E27FC236}">
                <a16:creationId xmlns:a16="http://schemas.microsoft.com/office/drawing/2014/main" id="{00E2E370-3D8B-456C-811B-E72D72016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3" r="16973"/>
          <a:stretch/>
        </p:blipFill>
        <p:spPr bwMode="auto">
          <a:xfrm>
            <a:off x="4739780" y="3381541"/>
            <a:ext cx="2130803" cy="2720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5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952EA-D269-46C9-99BE-F6187CD69B09}"/>
              </a:ext>
            </a:extLst>
          </p:cNvPr>
          <p:cNvSpPr txBox="1"/>
          <p:nvPr/>
        </p:nvSpPr>
        <p:spPr>
          <a:xfrm>
            <a:off x="8279612" y="1686265"/>
            <a:ext cx="190187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Tokenizer(stops)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57CB5-13CB-43BD-B542-3A8A8F7F0370}"/>
              </a:ext>
            </a:extLst>
          </p:cNvPr>
          <p:cNvSpPr txBox="1"/>
          <p:nvPr/>
        </p:nvSpPr>
        <p:spPr>
          <a:xfrm>
            <a:off x="3807820" y="1754274"/>
            <a:ext cx="21093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Indexer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681FA-EFEE-44E0-BFE3-697BF4C817EC}"/>
              </a:ext>
            </a:extLst>
          </p:cNvPr>
          <p:cNvSpPr txBox="1"/>
          <p:nvPr/>
        </p:nvSpPr>
        <p:spPr>
          <a:xfrm>
            <a:off x="8535811" y="2317849"/>
            <a:ext cx="983701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Standard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D6639-B165-4156-905B-2D8A4EAEF8AA}"/>
              </a:ext>
            </a:extLst>
          </p:cNvPr>
          <p:cNvSpPr txBox="1"/>
          <p:nvPr/>
        </p:nvSpPr>
        <p:spPr>
          <a:xfrm>
            <a:off x="7368493" y="2327289"/>
            <a:ext cx="883194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Keyword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AB5B-C1F3-4E27-BD6D-3EAD99D27476}"/>
              </a:ext>
            </a:extLst>
          </p:cNvPr>
          <p:cNvSpPr txBox="1"/>
          <p:nvPr/>
        </p:nvSpPr>
        <p:spPr>
          <a:xfrm>
            <a:off x="9843719" y="2911868"/>
            <a:ext cx="1091650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EDGE-NGRAM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F79B7-9695-4163-88D9-7DABFBBEE0B3}"/>
              </a:ext>
            </a:extLst>
          </p:cNvPr>
          <p:cNvSpPr txBox="1"/>
          <p:nvPr/>
        </p:nvSpPr>
        <p:spPr>
          <a:xfrm>
            <a:off x="9847698" y="2311206"/>
            <a:ext cx="97938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NGRAM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883B9-5049-4FD4-B2AF-CFEC59049652}"/>
              </a:ext>
            </a:extLst>
          </p:cNvPr>
          <p:cNvSpPr txBox="1"/>
          <p:nvPr/>
        </p:nvSpPr>
        <p:spPr>
          <a:xfrm>
            <a:off x="8535016" y="2881090"/>
            <a:ext cx="975439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UAX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BF122-1E2C-4CFA-9B42-1615E0803F76}"/>
              </a:ext>
            </a:extLst>
          </p:cNvPr>
          <p:cNvSpPr txBox="1"/>
          <p:nvPr/>
        </p:nvSpPr>
        <p:spPr>
          <a:xfrm>
            <a:off x="1058705" y="847800"/>
            <a:ext cx="8507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E098D7-D7EA-41A3-8F1C-D2FCADC2BD95}"/>
              </a:ext>
            </a:extLst>
          </p:cNvPr>
          <p:cNvSpPr txBox="1"/>
          <p:nvPr/>
        </p:nvSpPr>
        <p:spPr>
          <a:xfrm>
            <a:off x="1058705" y="1335002"/>
            <a:ext cx="8507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5553A-0A48-4932-ADB6-60BC35A5D1F6}"/>
              </a:ext>
            </a:extLst>
          </p:cNvPr>
          <p:cNvSpPr txBox="1"/>
          <p:nvPr/>
        </p:nvSpPr>
        <p:spPr>
          <a:xfrm>
            <a:off x="1058705" y="1846393"/>
            <a:ext cx="8507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4201F4-380A-4E68-947B-4E43C0B4B812}"/>
              </a:ext>
            </a:extLst>
          </p:cNvPr>
          <p:cNvSpPr txBox="1"/>
          <p:nvPr/>
        </p:nvSpPr>
        <p:spPr>
          <a:xfrm>
            <a:off x="1058705" y="2326537"/>
            <a:ext cx="8507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46240-F93C-4CB5-973E-1D030A1EB4A5}"/>
              </a:ext>
            </a:extLst>
          </p:cNvPr>
          <p:cNvSpPr txBox="1"/>
          <p:nvPr/>
        </p:nvSpPr>
        <p:spPr>
          <a:xfrm>
            <a:off x="4367738" y="2265291"/>
            <a:ext cx="9663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Positional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A15BF-EAD0-4BDD-8855-7584470A3C41}"/>
              </a:ext>
            </a:extLst>
          </p:cNvPr>
          <p:cNvCxnSpPr>
            <a:cxnSpLocks/>
          </p:cNvCxnSpPr>
          <p:nvPr/>
        </p:nvCxnSpPr>
        <p:spPr>
          <a:xfrm flipH="1" flipV="1">
            <a:off x="2145465" y="1727383"/>
            <a:ext cx="1425122" cy="2115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15F9DA-18A7-40F9-9F0C-1975F5FA9D1B}"/>
              </a:ext>
            </a:extLst>
          </p:cNvPr>
          <p:cNvCxnSpPr>
            <a:cxnSpLocks/>
          </p:cNvCxnSpPr>
          <p:nvPr/>
        </p:nvCxnSpPr>
        <p:spPr>
          <a:xfrm flipV="1">
            <a:off x="6420327" y="1985257"/>
            <a:ext cx="1290686" cy="7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18E55C-3E1D-42DE-B205-4D07FA39C012}"/>
              </a:ext>
            </a:extLst>
          </p:cNvPr>
          <p:cNvCxnSpPr>
            <a:cxnSpLocks/>
          </p:cNvCxnSpPr>
          <p:nvPr/>
        </p:nvCxnSpPr>
        <p:spPr>
          <a:xfrm flipH="1">
            <a:off x="6404220" y="1846393"/>
            <a:ext cx="1306793" cy="5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E2696E7-003A-4F07-A7E9-03D8A80D51E7}"/>
              </a:ext>
            </a:extLst>
          </p:cNvPr>
          <p:cNvSpPr txBox="1"/>
          <p:nvPr/>
        </p:nvSpPr>
        <p:spPr>
          <a:xfrm>
            <a:off x="7677605" y="4607097"/>
            <a:ext cx="21093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Search 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8933FF-ECF3-4F21-9126-6D092849CF3E}"/>
              </a:ext>
            </a:extLst>
          </p:cNvPr>
          <p:cNvSpPr txBox="1"/>
          <p:nvPr/>
        </p:nvSpPr>
        <p:spPr>
          <a:xfrm>
            <a:off x="7410312" y="5268160"/>
            <a:ext cx="1306794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Boolean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7E071A-C019-4A34-9EA4-47484EFBB724}"/>
              </a:ext>
            </a:extLst>
          </p:cNvPr>
          <p:cNvSpPr txBox="1"/>
          <p:nvPr/>
        </p:nvSpPr>
        <p:spPr>
          <a:xfrm>
            <a:off x="9098336" y="5260009"/>
            <a:ext cx="1438899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Ranked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0EDA44-3AD6-4A0F-9FA0-FB31736E46CC}"/>
              </a:ext>
            </a:extLst>
          </p:cNvPr>
          <p:cNvSpPr txBox="1"/>
          <p:nvPr/>
        </p:nvSpPr>
        <p:spPr>
          <a:xfrm>
            <a:off x="4084468" y="140030"/>
            <a:ext cx="16315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Compressor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FF1FF2F-7AA8-43E3-9229-0F8DD3FDF151}"/>
              </a:ext>
            </a:extLst>
          </p:cNvPr>
          <p:cNvCxnSpPr>
            <a:cxnSpLocks/>
          </p:cNvCxnSpPr>
          <p:nvPr/>
        </p:nvCxnSpPr>
        <p:spPr>
          <a:xfrm>
            <a:off x="4731312" y="877455"/>
            <a:ext cx="8355" cy="7000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B878412-1EA9-4102-AA31-BC37ECC89755}"/>
              </a:ext>
            </a:extLst>
          </p:cNvPr>
          <p:cNvCxnSpPr>
            <a:cxnSpLocks/>
          </p:cNvCxnSpPr>
          <p:nvPr/>
        </p:nvCxnSpPr>
        <p:spPr>
          <a:xfrm flipV="1">
            <a:off x="5020503" y="841850"/>
            <a:ext cx="0" cy="735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762EE9B-115E-46AF-A994-5BC22BC1DAE1}"/>
              </a:ext>
            </a:extLst>
          </p:cNvPr>
          <p:cNvSpPr txBox="1"/>
          <p:nvPr/>
        </p:nvSpPr>
        <p:spPr>
          <a:xfrm>
            <a:off x="3666142" y="611678"/>
            <a:ext cx="9663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V-byte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702C18-471D-452E-8C58-2B87F0161584}"/>
              </a:ext>
            </a:extLst>
          </p:cNvPr>
          <p:cNvSpPr txBox="1"/>
          <p:nvPr/>
        </p:nvSpPr>
        <p:spPr>
          <a:xfrm>
            <a:off x="5155178" y="611679"/>
            <a:ext cx="9663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Delta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D53181-D688-4927-885A-6AC04A8D4082}"/>
              </a:ext>
            </a:extLst>
          </p:cNvPr>
          <p:cNvSpPr txBox="1"/>
          <p:nvPr/>
        </p:nvSpPr>
        <p:spPr>
          <a:xfrm>
            <a:off x="1058705" y="3961757"/>
            <a:ext cx="85079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EAA57D-639D-4984-B0CD-06147ACE9AA3}"/>
              </a:ext>
            </a:extLst>
          </p:cNvPr>
          <p:cNvSpPr txBox="1"/>
          <p:nvPr/>
        </p:nvSpPr>
        <p:spPr>
          <a:xfrm>
            <a:off x="1058705" y="4448959"/>
            <a:ext cx="85079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56E6D70-4C93-42E8-B5A3-DBCA85D97E94}"/>
              </a:ext>
            </a:extLst>
          </p:cNvPr>
          <p:cNvSpPr txBox="1"/>
          <p:nvPr/>
        </p:nvSpPr>
        <p:spPr>
          <a:xfrm>
            <a:off x="1058705" y="4960350"/>
            <a:ext cx="85079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E2A22A-345B-4961-824C-192570E7C25B}"/>
              </a:ext>
            </a:extLst>
          </p:cNvPr>
          <p:cNvSpPr txBox="1"/>
          <p:nvPr/>
        </p:nvSpPr>
        <p:spPr>
          <a:xfrm>
            <a:off x="1058705" y="5440494"/>
            <a:ext cx="850790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E38B222-3BE9-40C8-966C-C9D9233B5614}"/>
              </a:ext>
            </a:extLst>
          </p:cNvPr>
          <p:cNvCxnSpPr>
            <a:cxnSpLocks/>
          </p:cNvCxnSpPr>
          <p:nvPr/>
        </p:nvCxnSpPr>
        <p:spPr>
          <a:xfrm flipH="1">
            <a:off x="2210464" y="4578572"/>
            <a:ext cx="1200646" cy="93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ADC5EE4-77A2-45E5-89E5-2B62195207DA}"/>
              </a:ext>
            </a:extLst>
          </p:cNvPr>
          <p:cNvCxnSpPr>
            <a:cxnSpLocks/>
          </p:cNvCxnSpPr>
          <p:nvPr/>
        </p:nvCxnSpPr>
        <p:spPr>
          <a:xfrm flipV="1">
            <a:off x="2267557" y="4818291"/>
            <a:ext cx="1143553" cy="1033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1DB1B27-C58D-46A8-A8E9-6A6FE789F5D7}"/>
              </a:ext>
            </a:extLst>
          </p:cNvPr>
          <p:cNvCxnSpPr>
            <a:cxnSpLocks/>
          </p:cNvCxnSpPr>
          <p:nvPr/>
        </p:nvCxnSpPr>
        <p:spPr>
          <a:xfrm>
            <a:off x="6676414" y="3481488"/>
            <a:ext cx="871190" cy="9060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11A1DBF-B3AA-465E-BE6A-806B737874A1}"/>
              </a:ext>
            </a:extLst>
          </p:cNvPr>
          <p:cNvCxnSpPr>
            <a:cxnSpLocks/>
          </p:cNvCxnSpPr>
          <p:nvPr/>
        </p:nvCxnSpPr>
        <p:spPr>
          <a:xfrm flipH="1" flipV="1">
            <a:off x="6928601" y="3292103"/>
            <a:ext cx="961112" cy="9484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523FBE2-A98E-4920-916B-B4BAC26C6740}"/>
              </a:ext>
            </a:extLst>
          </p:cNvPr>
          <p:cNvSpPr txBox="1"/>
          <p:nvPr/>
        </p:nvSpPr>
        <p:spPr>
          <a:xfrm>
            <a:off x="10733766" y="169694"/>
            <a:ext cx="13695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Stemmer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644A7F-D080-45F6-892B-E73159A02B3A}"/>
              </a:ext>
            </a:extLst>
          </p:cNvPr>
          <p:cNvSpPr txBox="1"/>
          <p:nvPr/>
        </p:nvSpPr>
        <p:spPr>
          <a:xfrm>
            <a:off x="10935368" y="723567"/>
            <a:ext cx="966352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Porter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959DA30-9572-4BC5-B8F6-3A93FD4236C7}"/>
              </a:ext>
            </a:extLst>
          </p:cNvPr>
          <p:cNvCxnSpPr>
            <a:cxnSpLocks/>
          </p:cNvCxnSpPr>
          <p:nvPr/>
        </p:nvCxnSpPr>
        <p:spPr>
          <a:xfrm flipH="1">
            <a:off x="9871549" y="1071820"/>
            <a:ext cx="771276" cy="4112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78609F-5DE2-4E50-BFD2-578CEBB5203B}"/>
              </a:ext>
            </a:extLst>
          </p:cNvPr>
          <p:cNvCxnSpPr>
            <a:cxnSpLocks/>
          </p:cNvCxnSpPr>
          <p:nvPr/>
        </p:nvCxnSpPr>
        <p:spPr>
          <a:xfrm flipV="1">
            <a:off x="9738537" y="841849"/>
            <a:ext cx="790073" cy="4259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447C2D6-8F49-45FF-B3E1-C6733A08D1A7}"/>
              </a:ext>
            </a:extLst>
          </p:cNvPr>
          <p:cNvSpPr txBox="1"/>
          <p:nvPr/>
        </p:nvSpPr>
        <p:spPr>
          <a:xfrm>
            <a:off x="3807820" y="6164127"/>
            <a:ext cx="127997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1CE5786-3378-4006-AC46-770B0B78723D}"/>
              </a:ext>
            </a:extLst>
          </p:cNvPr>
          <p:cNvCxnSpPr>
            <a:cxnSpLocks/>
          </p:cNvCxnSpPr>
          <p:nvPr/>
        </p:nvCxnSpPr>
        <p:spPr>
          <a:xfrm>
            <a:off x="4367738" y="5329682"/>
            <a:ext cx="0" cy="696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60555C-7F6F-4833-B29B-03F2207AB7E4}"/>
              </a:ext>
            </a:extLst>
          </p:cNvPr>
          <p:cNvCxnSpPr>
            <a:cxnSpLocks/>
          </p:cNvCxnSpPr>
          <p:nvPr/>
        </p:nvCxnSpPr>
        <p:spPr>
          <a:xfrm flipV="1">
            <a:off x="4626705" y="5329682"/>
            <a:ext cx="0" cy="6860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DB945E3-EB6D-44C5-9A5B-F827737F688E}"/>
              </a:ext>
            </a:extLst>
          </p:cNvPr>
          <p:cNvSpPr txBox="1"/>
          <p:nvPr/>
        </p:nvSpPr>
        <p:spPr>
          <a:xfrm>
            <a:off x="3605083" y="4284489"/>
            <a:ext cx="1764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Query Processor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53DAEE-9697-4FE9-82F4-DF727166662A}"/>
              </a:ext>
            </a:extLst>
          </p:cNvPr>
          <p:cNvCxnSpPr>
            <a:cxnSpLocks/>
          </p:cNvCxnSpPr>
          <p:nvPr/>
        </p:nvCxnSpPr>
        <p:spPr>
          <a:xfrm flipH="1">
            <a:off x="5622133" y="4631480"/>
            <a:ext cx="1148426" cy="26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2F1798-C6EC-4DA3-9646-4D3A349B0366}"/>
              </a:ext>
            </a:extLst>
          </p:cNvPr>
          <p:cNvCxnSpPr>
            <a:cxnSpLocks/>
          </p:cNvCxnSpPr>
          <p:nvPr/>
        </p:nvCxnSpPr>
        <p:spPr>
          <a:xfrm flipV="1">
            <a:off x="5693085" y="4844735"/>
            <a:ext cx="1077474" cy="248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41EB32-D8C4-4CF3-BA62-79E7260E9C3C}"/>
              </a:ext>
            </a:extLst>
          </p:cNvPr>
          <p:cNvCxnSpPr>
            <a:cxnSpLocks/>
          </p:cNvCxnSpPr>
          <p:nvPr/>
        </p:nvCxnSpPr>
        <p:spPr>
          <a:xfrm flipH="1">
            <a:off x="4895387" y="3559656"/>
            <a:ext cx="841492" cy="4292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52E90D-860C-4578-A8D8-4A3A7B526EC1}"/>
              </a:ext>
            </a:extLst>
          </p:cNvPr>
          <p:cNvCxnSpPr>
            <a:cxnSpLocks/>
          </p:cNvCxnSpPr>
          <p:nvPr/>
        </p:nvCxnSpPr>
        <p:spPr>
          <a:xfrm flipV="1">
            <a:off x="4792871" y="3366489"/>
            <a:ext cx="829262" cy="4368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EE183C-DEB7-4DE6-A935-D479F831FFDE}"/>
              </a:ext>
            </a:extLst>
          </p:cNvPr>
          <p:cNvSpPr txBox="1"/>
          <p:nvPr/>
        </p:nvSpPr>
        <p:spPr>
          <a:xfrm>
            <a:off x="1766476" y="3204828"/>
            <a:ext cx="14884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Manager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2F520511-A0B8-435E-A543-785DDEE1F60F}"/>
              </a:ext>
            </a:extLst>
          </p:cNvPr>
          <p:cNvSpPr/>
          <p:nvPr/>
        </p:nvSpPr>
        <p:spPr>
          <a:xfrm>
            <a:off x="5820772" y="202159"/>
            <a:ext cx="192856" cy="18695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7F3193CD-20D9-4251-96C3-6798BF5006F8}"/>
              </a:ext>
            </a:extLst>
          </p:cNvPr>
          <p:cNvSpPr/>
          <p:nvPr/>
        </p:nvSpPr>
        <p:spPr>
          <a:xfrm>
            <a:off x="10517425" y="249321"/>
            <a:ext cx="192856" cy="18695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D33ADAAC-A55E-4F7E-ABC1-FAD7D95AF6A6}"/>
              </a:ext>
            </a:extLst>
          </p:cNvPr>
          <p:cNvSpPr/>
          <p:nvPr/>
        </p:nvSpPr>
        <p:spPr>
          <a:xfrm>
            <a:off x="9738537" y="6473303"/>
            <a:ext cx="192856" cy="18695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822003-1CD8-41E7-AC83-08985D307F5C}"/>
              </a:ext>
            </a:extLst>
          </p:cNvPr>
          <p:cNvSpPr txBox="1"/>
          <p:nvPr/>
        </p:nvSpPr>
        <p:spPr>
          <a:xfrm>
            <a:off x="9946634" y="6397502"/>
            <a:ext cx="213975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Not implemented yet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183372-3016-48B9-8757-3A3AD5DBE2DC}"/>
              </a:ext>
            </a:extLst>
          </p:cNvPr>
          <p:cNvSpPr txBox="1"/>
          <p:nvPr/>
        </p:nvSpPr>
        <p:spPr>
          <a:xfrm>
            <a:off x="3834117" y="4806925"/>
            <a:ext cx="1306794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Query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13C1B6-C3FC-4F8A-8E2A-F9690FCAD9A4}"/>
              </a:ext>
            </a:extLst>
          </p:cNvPr>
          <p:cNvSpPr txBox="1"/>
          <p:nvPr/>
        </p:nvSpPr>
        <p:spPr>
          <a:xfrm>
            <a:off x="5036993" y="5279403"/>
            <a:ext cx="883969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Boolean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5A8560-A155-49F5-9DC6-8BFE205E128C}"/>
              </a:ext>
            </a:extLst>
          </p:cNvPr>
          <p:cNvSpPr txBox="1"/>
          <p:nvPr/>
        </p:nvSpPr>
        <p:spPr>
          <a:xfrm>
            <a:off x="5053581" y="5751881"/>
            <a:ext cx="850791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Phrase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629841-EFAE-4FCA-A9CE-80F123C290C3}"/>
              </a:ext>
            </a:extLst>
          </p:cNvPr>
          <p:cNvSpPr txBox="1"/>
          <p:nvPr/>
        </p:nvSpPr>
        <p:spPr>
          <a:xfrm>
            <a:off x="3131380" y="5290032"/>
            <a:ext cx="966352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Full text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226417E1-3076-4896-8239-7D3E9CE0AA1F}"/>
              </a:ext>
            </a:extLst>
          </p:cNvPr>
          <p:cNvSpPr/>
          <p:nvPr/>
        </p:nvSpPr>
        <p:spPr>
          <a:xfrm>
            <a:off x="5419159" y="4327960"/>
            <a:ext cx="192856" cy="18695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F30AC568-651D-42C3-8DF6-2A337E73A719}"/>
              </a:ext>
            </a:extLst>
          </p:cNvPr>
          <p:cNvSpPr/>
          <p:nvPr/>
        </p:nvSpPr>
        <p:spPr>
          <a:xfrm>
            <a:off x="5177090" y="6264502"/>
            <a:ext cx="192856" cy="186952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2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112316" y="2048774"/>
            <a:ext cx="6073629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Classes / Objects</a:t>
            </a:r>
          </a:p>
        </p:txBody>
      </p:sp>
    </p:spTree>
    <p:extLst>
      <p:ext uri="{BB962C8B-B14F-4D97-AF65-F5344CB8AC3E}">
        <p14:creationId xmlns:p14="http://schemas.microsoft.com/office/powerpoint/2010/main" val="322155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227540" y="130759"/>
            <a:ext cx="21093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Positional index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69237-5D58-49D4-B9C8-A0BADECBAD85}"/>
              </a:ext>
            </a:extLst>
          </p:cNvPr>
          <p:cNvSpPr txBox="1"/>
          <p:nvPr/>
        </p:nvSpPr>
        <p:spPr>
          <a:xfrm>
            <a:off x="2619772" y="1534039"/>
            <a:ext cx="949977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T1, 103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C88FA3-B476-4670-8FF1-2AF7C480882E}"/>
              </a:ext>
            </a:extLst>
          </p:cNvPr>
          <p:cNvCxnSpPr>
            <a:cxnSpLocks/>
          </p:cNvCxnSpPr>
          <p:nvPr/>
        </p:nvCxnSpPr>
        <p:spPr>
          <a:xfrm>
            <a:off x="3728550" y="1718705"/>
            <a:ext cx="8217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63D7AC-578A-4D20-818B-A97463652045}"/>
              </a:ext>
            </a:extLst>
          </p:cNvPr>
          <p:cNvSpPr txBox="1"/>
          <p:nvPr/>
        </p:nvSpPr>
        <p:spPr>
          <a:xfrm>
            <a:off x="4742128" y="1534039"/>
            <a:ext cx="821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1, 6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216B0-AF26-4ED8-A799-408C17F6CD5A}"/>
              </a:ext>
            </a:extLst>
          </p:cNvPr>
          <p:cNvSpPr txBox="1"/>
          <p:nvPr/>
        </p:nvSpPr>
        <p:spPr>
          <a:xfrm>
            <a:off x="6259840" y="1534039"/>
            <a:ext cx="8507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2, 3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A91EF5-D8F3-4C02-A5C1-53C17CAB4DD4}"/>
              </a:ext>
            </a:extLst>
          </p:cNvPr>
          <p:cNvCxnSpPr>
            <a:cxnSpLocks/>
          </p:cNvCxnSpPr>
          <p:nvPr/>
        </p:nvCxnSpPr>
        <p:spPr>
          <a:xfrm>
            <a:off x="5102319" y="2080140"/>
            <a:ext cx="0" cy="3756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9B9A65-CE8B-4EE3-A0D7-80CD6A2D248B}"/>
              </a:ext>
            </a:extLst>
          </p:cNvPr>
          <p:cNvCxnSpPr>
            <a:cxnSpLocks/>
          </p:cNvCxnSpPr>
          <p:nvPr/>
        </p:nvCxnSpPr>
        <p:spPr>
          <a:xfrm>
            <a:off x="6704458" y="2030806"/>
            <a:ext cx="0" cy="3756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123A6E-26F5-40EF-9023-032BC2977CAA}"/>
              </a:ext>
            </a:extLst>
          </p:cNvPr>
          <p:cNvSpPr txBox="1"/>
          <p:nvPr/>
        </p:nvSpPr>
        <p:spPr>
          <a:xfrm>
            <a:off x="4506741" y="2561109"/>
            <a:ext cx="13729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[7, 18, 33,…]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272AA-79D4-4716-8A39-74677BBCE33E}"/>
              </a:ext>
            </a:extLst>
          </p:cNvPr>
          <p:cNvSpPr txBox="1"/>
          <p:nvPr/>
        </p:nvSpPr>
        <p:spPr>
          <a:xfrm>
            <a:off x="6241819" y="2533909"/>
            <a:ext cx="114474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[1, 17, 74]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C4679-8C75-4F5B-9FC0-8FFD02BD1061}"/>
              </a:ext>
            </a:extLst>
          </p:cNvPr>
          <p:cNvSpPr txBox="1"/>
          <p:nvPr/>
        </p:nvSpPr>
        <p:spPr>
          <a:xfrm>
            <a:off x="2505313" y="1878781"/>
            <a:ext cx="125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T1 with </a:t>
            </a:r>
            <a:r>
              <a:rPr lang="en-US" sz="1200" dirty="0" err="1"/>
              <a:t>df</a:t>
            </a:r>
            <a:r>
              <a:rPr lang="en-US" sz="1200" dirty="0"/>
              <a:t> 103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51792-005A-432E-8D80-5417407C35BC}"/>
              </a:ext>
            </a:extLst>
          </p:cNvPr>
          <p:cNvSpPr txBox="1"/>
          <p:nvPr/>
        </p:nvSpPr>
        <p:spPr>
          <a:xfrm>
            <a:off x="4227540" y="1860217"/>
            <a:ext cx="186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Occurs 6 times in d1 at positions….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CCF2C-A89C-40EE-971A-72F5C5FB424A}"/>
              </a:ext>
            </a:extLst>
          </p:cNvPr>
          <p:cNvSpPr txBox="1"/>
          <p:nvPr/>
        </p:nvSpPr>
        <p:spPr>
          <a:xfrm>
            <a:off x="7881202" y="1534039"/>
            <a:ext cx="8507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….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DB38C6-F0DE-4693-9EA4-E7C4FCCD00E6}"/>
              </a:ext>
            </a:extLst>
          </p:cNvPr>
          <p:cNvCxnSpPr>
            <a:cxnSpLocks/>
          </p:cNvCxnSpPr>
          <p:nvPr/>
        </p:nvCxnSpPr>
        <p:spPr>
          <a:xfrm>
            <a:off x="8306597" y="2039776"/>
            <a:ext cx="0" cy="3756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16FE38-6A62-4542-B742-FA7C820A1D30}"/>
              </a:ext>
            </a:extLst>
          </p:cNvPr>
          <p:cNvSpPr txBox="1"/>
          <p:nvPr/>
        </p:nvSpPr>
        <p:spPr>
          <a:xfrm>
            <a:off x="7881202" y="2550003"/>
            <a:ext cx="8507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FBF0A-2FE7-493F-B168-B0A47D49C450}"/>
              </a:ext>
            </a:extLst>
          </p:cNvPr>
          <p:cNvSpPr txBox="1"/>
          <p:nvPr/>
        </p:nvSpPr>
        <p:spPr>
          <a:xfrm>
            <a:off x="2908044" y="3674317"/>
            <a:ext cx="1968232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Term: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Df </a:t>
            </a:r>
            <a:r>
              <a:rPr lang="en-US" sz="1050" dirty="0"/>
              <a:t>// #d which t occurs in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posting_list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Get_idf</a:t>
            </a:r>
            <a:r>
              <a:rPr lang="en-US" sz="1400" dirty="0"/>
              <a:t>(term)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DE96C9-B842-4553-81EC-2E768390226D}"/>
              </a:ext>
            </a:extLst>
          </p:cNvPr>
          <p:cNvSpPr txBox="1"/>
          <p:nvPr/>
        </p:nvSpPr>
        <p:spPr>
          <a:xfrm>
            <a:off x="5432389" y="3783237"/>
            <a:ext cx="268815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Posting: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Tf </a:t>
            </a:r>
            <a:r>
              <a:rPr lang="en-US" sz="1100" dirty="0"/>
              <a:t>// </a:t>
            </a:r>
            <a:r>
              <a:rPr lang="en-US" sz="1050" dirty="0"/>
              <a:t>#t occurs in this-D (</a:t>
            </a:r>
            <a:r>
              <a:rPr lang="en-US" sz="1050" b="1" dirty="0"/>
              <a:t>raw counts</a:t>
            </a:r>
            <a:r>
              <a:rPr lang="en-US" sz="105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Tf-idf</a:t>
            </a:r>
            <a:r>
              <a:rPr lang="en-US" sz="1400" dirty="0"/>
              <a:t> </a:t>
            </a:r>
            <a:r>
              <a:rPr lang="en-US" sz="1050" dirty="0"/>
              <a:t>// not changeable after </a:t>
            </a:r>
            <a:r>
              <a:rPr lang="en-US" sz="1050" dirty="0" err="1"/>
              <a:t>indeX</a:t>
            </a:r>
            <a:endParaRPr lang="en-US" sz="1050" dirty="0"/>
          </a:p>
          <a:p>
            <a:pPr marL="285750" indent="-285750">
              <a:buFontTx/>
              <a:buChar char="-"/>
            </a:pPr>
            <a:r>
              <a:rPr lang="en-US" sz="1400" dirty="0"/>
              <a:t>pos_list </a:t>
            </a:r>
            <a:r>
              <a:rPr lang="en-US" sz="1050" dirty="0"/>
              <a:t>// position of tkns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EB844-114F-406B-B570-5B0CC102153B}"/>
              </a:ext>
            </a:extLst>
          </p:cNvPr>
          <p:cNvSpPr txBox="1"/>
          <p:nvPr/>
        </p:nvSpPr>
        <p:spPr>
          <a:xfrm>
            <a:off x="944704" y="5476129"/>
            <a:ext cx="949977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“T1”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EB451-75CB-49F7-BE4C-AD4DAE6041F9}"/>
              </a:ext>
            </a:extLst>
          </p:cNvPr>
          <p:cNvCxnSpPr>
            <a:cxnSpLocks/>
          </p:cNvCxnSpPr>
          <p:nvPr/>
        </p:nvCxnSpPr>
        <p:spPr>
          <a:xfrm flipV="1">
            <a:off x="1813975" y="4847635"/>
            <a:ext cx="691338" cy="409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75F3F7-B4F1-41B1-9D90-3027D157B747}"/>
              </a:ext>
            </a:extLst>
          </p:cNvPr>
          <p:cNvCxnSpPr>
            <a:cxnSpLocks/>
          </p:cNvCxnSpPr>
          <p:nvPr/>
        </p:nvCxnSpPr>
        <p:spPr>
          <a:xfrm>
            <a:off x="4663464" y="4274481"/>
            <a:ext cx="68406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46EEC7-61B8-4968-8AA1-758E927271DA}"/>
              </a:ext>
            </a:extLst>
          </p:cNvPr>
          <p:cNvSpPr txBox="1"/>
          <p:nvPr/>
        </p:nvSpPr>
        <p:spPr>
          <a:xfrm>
            <a:off x="3902719" y="548731"/>
            <a:ext cx="275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Location of the words in the document are important predictor of relevance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AA0FE-582A-4C7B-8301-020A38B813F2}"/>
              </a:ext>
            </a:extLst>
          </p:cNvPr>
          <p:cNvSpPr txBox="1"/>
          <p:nvPr/>
        </p:nvSpPr>
        <p:spPr>
          <a:xfrm>
            <a:off x="4635821" y="1281630"/>
            <a:ext cx="99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472B98-0684-4A77-A67E-66BF33BC68CE}"/>
              </a:ext>
            </a:extLst>
          </p:cNvPr>
          <p:cNvSpPr txBox="1"/>
          <p:nvPr/>
        </p:nvSpPr>
        <p:spPr>
          <a:xfrm>
            <a:off x="2549105" y="1281630"/>
            <a:ext cx="99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47A5F9-B432-4005-A065-3F8C0BC42520}"/>
              </a:ext>
            </a:extLst>
          </p:cNvPr>
          <p:cNvSpPr/>
          <p:nvPr/>
        </p:nvSpPr>
        <p:spPr>
          <a:xfrm>
            <a:off x="1958066" y="1157146"/>
            <a:ext cx="7026543" cy="213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406FEC-B4E3-4465-8D5F-0DAFDA49C331}"/>
              </a:ext>
            </a:extLst>
          </p:cNvPr>
          <p:cNvSpPr txBox="1"/>
          <p:nvPr/>
        </p:nvSpPr>
        <p:spPr>
          <a:xfrm>
            <a:off x="2635955" y="2271142"/>
            <a:ext cx="949977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T2, 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79A03-C7CF-4174-B7AE-F44400FDE749}"/>
              </a:ext>
            </a:extLst>
          </p:cNvPr>
          <p:cNvSpPr txBox="1"/>
          <p:nvPr/>
        </p:nvSpPr>
        <p:spPr>
          <a:xfrm>
            <a:off x="2635263" y="2807183"/>
            <a:ext cx="949977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D4BE2-9043-4D57-94D4-EF429712250A}"/>
              </a:ext>
            </a:extLst>
          </p:cNvPr>
          <p:cNvSpPr txBox="1"/>
          <p:nvPr/>
        </p:nvSpPr>
        <p:spPr>
          <a:xfrm rot="20181600">
            <a:off x="1638876" y="2133254"/>
            <a:ext cx="1253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Hash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0ED62A-CA23-438F-ABAB-05BBDCA9CC52}"/>
              </a:ext>
            </a:extLst>
          </p:cNvPr>
          <p:cNvSpPr txBox="1"/>
          <p:nvPr/>
        </p:nvSpPr>
        <p:spPr>
          <a:xfrm>
            <a:off x="2048845" y="4901657"/>
            <a:ext cx="383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DF(t) is #docs in which t occurs</a:t>
            </a:r>
          </a:p>
          <a:p>
            <a:pPr algn="ctr"/>
            <a:r>
              <a:rPr lang="en-US" sz="1200" dirty="0"/>
              <a:t>CF(t) is #occurrences of t in the collection</a:t>
            </a:r>
          </a:p>
          <a:p>
            <a:pPr algn="ctr"/>
            <a:r>
              <a:rPr lang="en-US" sz="1200" dirty="0"/>
              <a:t>DF &lt;= CF</a:t>
            </a:r>
          </a:p>
        </p:txBody>
      </p:sp>
    </p:spTree>
    <p:extLst>
      <p:ext uri="{BB962C8B-B14F-4D97-AF65-F5344CB8AC3E}">
        <p14:creationId xmlns:p14="http://schemas.microsoft.com/office/powerpoint/2010/main" val="49444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227540" y="130759"/>
            <a:ext cx="21093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Positional index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8BD7C7-CBEA-4142-9DF4-16A89B02A469}"/>
              </a:ext>
            </a:extLst>
          </p:cNvPr>
          <p:cNvSpPr txBox="1"/>
          <p:nvPr/>
        </p:nvSpPr>
        <p:spPr>
          <a:xfrm>
            <a:off x="4707064" y="1402265"/>
            <a:ext cx="1968232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Index: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Tokenizer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Index = build(path)</a:t>
            </a:r>
          </a:p>
          <a:p>
            <a:r>
              <a:rPr lang="en-US" sz="1400" dirty="0"/>
              <a:t>+     build(path)</a:t>
            </a:r>
          </a:p>
          <a:p>
            <a:r>
              <a:rPr lang="en-US" sz="1400" dirty="0"/>
              <a:t>+     </a:t>
            </a:r>
            <a:r>
              <a:rPr lang="en-US" sz="1400" dirty="0" err="1"/>
              <a:t>get_tfidf</a:t>
            </a:r>
            <a:r>
              <a:rPr lang="en-US" sz="1400" dirty="0"/>
              <a:t>()</a:t>
            </a:r>
          </a:p>
          <a:p>
            <a:r>
              <a:rPr lang="en-US" sz="1400" dirty="0"/>
              <a:t>+     </a:t>
            </a:r>
            <a:r>
              <a:rPr lang="en-US" sz="1400" dirty="0" err="1"/>
              <a:t>get_num_of_docs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662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277885" y="299489"/>
            <a:ext cx="21093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Boolean Search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FBF0A-2FE7-493F-B168-B0A47D49C450}"/>
              </a:ext>
            </a:extLst>
          </p:cNvPr>
          <p:cNvSpPr txBox="1"/>
          <p:nvPr/>
        </p:nvSpPr>
        <p:spPr>
          <a:xfrm>
            <a:off x="771791" y="2066747"/>
            <a:ext cx="266769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BooleanSearch</a:t>
            </a:r>
            <a:r>
              <a:rPr lang="en-US" sz="1600" b="1" u="sng" dirty="0"/>
              <a:t>:</a:t>
            </a:r>
            <a:endParaRPr lang="en-US" sz="1600" dirty="0"/>
          </a:p>
          <a:p>
            <a:r>
              <a:rPr lang="en-US" sz="1600" dirty="0"/>
              <a:t>+   Search(</a:t>
            </a:r>
            <a:r>
              <a:rPr lang="en-US" sz="1600" dirty="0" err="1"/>
              <a:t>BoolQuery</a:t>
            </a:r>
            <a:r>
              <a:rPr lang="en-US" sz="1600" dirty="0"/>
              <a:t>) :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EB451-75CB-49F7-BE4C-AD4DAE6041F9}"/>
              </a:ext>
            </a:extLst>
          </p:cNvPr>
          <p:cNvCxnSpPr>
            <a:cxnSpLocks/>
          </p:cNvCxnSpPr>
          <p:nvPr/>
        </p:nvCxnSpPr>
        <p:spPr>
          <a:xfrm flipV="1">
            <a:off x="3594683" y="1790018"/>
            <a:ext cx="1111541" cy="5234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2EC9B-451E-4ADC-9977-B51A9C029C83}"/>
              </a:ext>
            </a:extLst>
          </p:cNvPr>
          <p:cNvSpPr txBox="1"/>
          <p:nvPr/>
        </p:nvSpPr>
        <p:spPr>
          <a:xfrm>
            <a:off x="2754390" y="5142579"/>
            <a:ext cx="161627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BoolQuery</a:t>
            </a:r>
            <a:r>
              <a:rPr lang="en-US" sz="1600" b="1" u="sng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Must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Must_not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Should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0EECD2-DCB8-4F82-9A00-148392D10260}"/>
              </a:ext>
            </a:extLst>
          </p:cNvPr>
          <p:cNvCxnSpPr>
            <a:cxnSpLocks/>
          </p:cNvCxnSpPr>
          <p:nvPr/>
        </p:nvCxnSpPr>
        <p:spPr>
          <a:xfrm>
            <a:off x="3562527" y="2858661"/>
            <a:ext cx="739460" cy="6019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23E58E-F753-4405-A5DF-DE00B057D254}"/>
              </a:ext>
            </a:extLst>
          </p:cNvPr>
          <p:cNvSpPr txBox="1"/>
          <p:nvPr/>
        </p:nvSpPr>
        <p:spPr>
          <a:xfrm>
            <a:off x="9247466" y="2322603"/>
            <a:ext cx="26676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QueryProcessor</a:t>
            </a:r>
            <a:r>
              <a:rPr lang="en-US" sz="1600" b="1" u="sng" dirty="0"/>
              <a:t>(query):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Query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Optimize_query</a:t>
            </a:r>
            <a:r>
              <a:rPr lang="en-US" sz="1600" dirty="0"/>
              <a:t>()</a:t>
            </a:r>
          </a:p>
          <a:p>
            <a:r>
              <a:rPr lang="en-US" sz="1600" dirty="0"/>
              <a:t>+   </a:t>
            </a:r>
            <a:r>
              <a:rPr lang="en-US" sz="1600" dirty="0" err="1"/>
              <a:t>to_query</a:t>
            </a:r>
            <a:r>
              <a:rPr lang="en-US" sz="1600" dirty="0"/>
              <a:t>: </a:t>
            </a:r>
            <a:r>
              <a:rPr lang="en-US" sz="1600" dirty="0" err="1"/>
              <a:t>BoolQuery</a:t>
            </a:r>
            <a:endParaRPr lang="en-US" sz="16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CAE60A4-8914-4BCB-B2F7-C4353E05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314" y="948542"/>
            <a:ext cx="4071037" cy="86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2B01CF-B824-4A91-A693-9CA28AD63EA8}"/>
              </a:ext>
            </a:extLst>
          </p:cNvPr>
          <p:cNvSpPr txBox="1"/>
          <p:nvPr/>
        </p:nvSpPr>
        <p:spPr>
          <a:xfrm>
            <a:off x="5467273" y="5348677"/>
            <a:ext cx="23349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PhraseQuery</a:t>
            </a:r>
            <a:r>
              <a:rPr lang="en-US" sz="1600" b="1" u="sng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Terms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Slop (“near operator”)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A057F-1736-4DAD-BA7C-BF50856EFEC9}"/>
              </a:ext>
            </a:extLst>
          </p:cNvPr>
          <p:cNvSpPr txBox="1"/>
          <p:nvPr/>
        </p:nvSpPr>
        <p:spPr>
          <a:xfrm>
            <a:off x="4513281" y="3754775"/>
            <a:ext cx="16162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Query: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is_empty</a:t>
            </a:r>
            <a:r>
              <a:rPr lang="en-US" sz="1600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3FADA6-78F6-4221-B365-2731879F68A9}"/>
              </a:ext>
            </a:extLst>
          </p:cNvPr>
          <p:cNvCxnSpPr>
            <a:cxnSpLocks/>
          </p:cNvCxnSpPr>
          <p:nvPr/>
        </p:nvCxnSpPr>
        <p:spPr>
          <a:xfrm flipV="1">
            <a:off x="4077050" y="4600256"/>
            <a:ext cx="629174" cy="3878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CDB8BF-65B5-498D-8917-627A04713544}"/>
              </a:ext>
            </a:extLst>
          </p:cNvPr>
          <p:cNvCxnSpPr>
            <a:cxnSpLocks/>
          </p:cNvCxnSpPr>
          <p:nvPr/>
        </p:nvCxnSpPr>
        <p:spPr>
          <a:xfrm flipH="1" flipV="1">
            <a:off x="5813572" y="4600256"/>
            <a:ext cx="436226" cy="542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A1D7B3-1EC5-4B37-BFC3-39E58F7C7BD9}"/>
              </a:ext>
            </a:extLst>
          </p:cNvPr>
          <p:cNvSpPr txBox="1"/>
          <p:nvPr/>
        </p:nvSpPr>
        <p:spPr>
          <a:xfrm>
            <a:off x="780180" y="3030313"/>
            <a:ext cx="266769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PhraseSearch</a:t>
            </a:r>
            <a:r>
              <a:rPr lang="en-US" sz="1600" b="1" u="sng" dirty="0"/>
              <a:t>:</a:t>
            </a:r>
          </a:p>
          <a:p>
            <a:r>
              <a:rPr lang="en-US" sz="1600" dirty="0"/>
              <a:t>+   Search(</a:t>
            </a:r>
            <a:r>
              <a:rPr lang="en-US" sz="1600" dirty="0" err="1"/>
              <a:t>PhraseQuery</a:t>
            </a:r>
            <a:r>
              <a:rPr lang="en-US" sz="1600" dirty="0"/>
              <a:t>) :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72F5B-CE2C-463A-A15A-A2293F6718FA}"/>
              </a:ext>
            </a:extLst>
          </p:cNvPr>
          <p:cNvSpPr txBox="1"/>
          <p:nvPr/>
        </p:nvSpPr>
        <p:spPr>
          <a:xfrm>
            <a:off x="819328" y="888001"/>
            <a:ext cx="26676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Search: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Index</a:t>
            </a:r>
          </a:p>
          <a:p>
            <a:r>
              <a:rPr lang="en-US" sz="1600" dirty="0"/>
              <a:t>+   Search(Query) : list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B902A2-D7C1-4810-AE8F-099FFCB0E108}"/>
              </a:ext>
            </a:extLst>
          </p:cNvPr>
          <p:cNvCxnSpPr>
            <a:cxnSpLocks/>
          </p:cNvCxnSpPr>
          <p:nvPr/>
        </p:nvCxnSpPr>
        <p:spPr>
          <a:xfrm flipV="1">
            <a:off x="2006370" y="2753817"/>
            <a:ext cx="0" cy="209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DA2C9-C0E4-4681-942B-503F2D13D6A7}"/>
              </a:ext>
            </a:extLst>
          </p:cNvPr>
          <p:cNvCxnSpPr>
            <a:cxnSpLocks/>
          </p:cNvCxnSpPr>
          <p:nvPr/>
        </p:nvCxnSpPr>
        <p:spPr>
          <a:xfrm flipV="1">
            <a:off x="1992391" y="1790018"/>
            <a:ext cx="0" cy="209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277885" y="299489"/>
            <a:ext cx="210938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Vector Space Search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EB451-75CB-49F7-BE4C-AD4DAE6041F9}"/>
              </a:ext>
            </a:extLst>
          </p:cNvPr>
          <p:cNvCxnSpPr>
            <a:cxnSpLocks/>
          </p:cNvCxnSpPr>
          <p:nvPr/>
        </p:nvCxnSpPr>
        <p:spPr>
          <a:xfrm flipV="1">
            <a:off x="3605781" y="1811217"/>
            <a:ext cx="1213869" cy="5617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CAE60A4-8914-4BCB-B2F7-C4353E05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314" y="948542"/>
            <a:ext cx="4071037" cy="86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E72F5B-CE2C-463A-A15A-A2293F6718FA}"/>
              </a:ext>
            </a:extLst>
          </p:cNvPr>
          <p:cNvSpPr txBox="1"/>
          <p:nvPr/>
        </p:nvSpPr>
        <p:spPr>
          <a:xfrm>
            <a:off x="819328" y="888001"/>
            <a:ext cx="26676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Search: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Index</a:t>
            </a:r>
          </a:p>
          <a:p>
            <a:r>
              <a:rPr lang="en-US" sz="1600" dirty="0"/>
              <a:t>+   Search(Query) :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2D069-E445-49D7-B795-F8B3B6582697}"/>
              </a:ext>
            </a:extLst>
          </p:cNvPr>
          <p:cNvSpPr txBox="1"/>
          <p:nvPr/>
        </p:nvSpPr>
        <p:spPr>
          <a:xfrm>
            <a:off x="819328" y="2117959"/>
            <a:ext cx="266769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VectorSearch</a:t>
            </a:r>
            <a:r>
              <a:rPr lang="en-US" sz="1600" b="1" u="sng" dirty="0"/>
              <a:t>:</a:t>
            </a:r>
            <a:endParaRPr lang="en-US" sz="1600" dirty="0"/>
          </a:p>
          <a:p>
            <a:r>
              <a:rPr lang="en-US" sz="1600" dirty="0"/>
              <a:t>+   Search(Query) : list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3EF295-1DDC-4562-8B61-C420CF80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2892172"/>
            <a:ext cx="11639550" cy="32465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Starting a search query – </a:t>
            </a:r>
            <a:r>
              <a:rPr lang="en-US" b="1" dirty="0" err="1"/>
              <a:t>tf-Idf</a:t>
            </a:r>
            <a:r>
              <a:rPr lang="en-US" b="1" dirty="0"/>
              <a:t> mapping will be calculated from given index to pick best match.</a:t>
            </a:r>
          </a:p>
        </p:txBody>
      </p:sp>
    </p:spTree>
    <p:extLst>
      <p:ext uri="{BB962C8B-B14F-4D97-AF65-F5344CB8AC3E}">
        <p14:creationId xmlns:p14="http://schemas.microsoft.com/office/powerpoint/2010/main" val="398022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277885" y="299489"/>
            <a:ext cx="21093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Ranked Retrieval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EAF866-CC2A-4351-91F9-1E9469A9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780175"/>
            <a:ext cx="10658476" cy="5972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We are interested in solving Score(q, d) and the question on how to vectorize our text.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We’ll use </a:t>
            </a:r>
            <a:r>
              <a:rPr lang="en-US" b="1" dirty="0" err="1">
                <a:solidFill>
                  <a:srgbClr val="FF0000"/>
                </a:solidFill>
              </a:rPr>
              <a:t>BoW</a:t>
            </a:r>
            <a:r>
              <a:rPr lang="en-US" b="1" dirty="0">
                <a:solidFill>
                  <a:srgbClr val="FF0000"/>
                </a:solidFill>
              </a:rPr>
              <a:t> model: </a:t>
            </a:r>
            <a:r>
              <a:rPr lang="en-US" b="1" dirty="0"/>
              <a:t>not considering order of words in a document but it frequency. &lt;john is quicker than </a:t>
            </a:r>
            <a:r>
              <a:rPr lang="en-US" b="1" dirty="0" err="1"/>
              <a:t>mary</a:t>
            </a:r>
            <a:r>
              <a:rPr lang="en-US" b="1" dirty="0"/>
              <a:t>&gt; == &lt;</a:t>
            </a:r>
            <a:r>
              <a:rPr lang="en-US" b="1" dirty="0" err="1"/>
              <a:t>mary</a:t>
            </a:r>
            <a:r>
              <a:rPr lang="en-US" b="1" dirty="0"/>
              <a:t> is quicker than john&gt; 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Rare terms </a:t>
            </a:r>
            <a:r>
              <a:rPr lang="en-US" b="1" dirty="0"/>
              <a:t>in a collection are more informative than </a:t>
            </a:r>
            <a:r>
              <a:rPr lang="en-US" b="1" dirty="0">
                <a:solidFill>
                  <a:srgbClr val="FF0000"/>
                </a:solidFill>
              </a:rPr>
              <a:t>frequent</a:t>
            </a:r>
            <a:r>
              <a:rPr lang="en-US" b="1" dirty="0"/>
              <a:t> items. A document containing a rare term is </a:t>
            </a:r>
            <a:r>
              <a:rPr lang="en-US" b="1" dirty="0">
                <a:solidFill>
                  <a:srgbClr val="FF0000"/>
                </a:solidFill>
              </a:rPr>
              <a:t>very likely </a:t>
            </a:r>
            <a:r>
              <a:rPr lang="en-US" b="1" dirty="0"/>
              <a:t>to be relevant to it. But it’s not a 100% indicator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tf</a:t>
            </a:r>
            <a:r>
              <a:rPr lang="en-US" b="1" i="1" dirty="0"/>
              <a:t>(</a:t>
            </a:r>
            <a:r>
              <a:rPr lang="en-US" b="1" i="1" dirty="0" err="1"/>
              <a:t>t,d</a:t>
            </a:r>
            <a:r>
              <a:rPr lang="en-US" b="1" i="1" dirty="0"/>
              <a:t>) == #times term T appeared in doc D. </a:t>
            </a:r>
            <a:r>
              <a:rPr lang="en-US" b="1" i="1" dirty="0">
                <a:solidFill>
                  <a:srgbClr val="FF0000"/>
                </a:solidFill>
              </a:rPr>
              <a:t>tf grows &gt; importance should grow</a:t>
            </a:r>
            <a:r>
              <a:rPr lang="en-US" b="1" i="1" dirty="0"/>
              <a:t>. Documents about sports contains “football” more than others. </a:t>
            </a:r>
          </a:p>
          <a:p>
            <a:pPr>
              <a:lnSpc>
                <a:spcPct val="150000"/>
              </a:lnSpc>
            </a:pPr>
            <a:r>
              <a:rPr lang="en-US" b="1" i="1" dirty="0" err="1"/>
              <a:t>df</a:t>
            </a:r>
            <a:r>
              <a:rPr lang="en-US" b="1" i="1" dirty="0"/>
              <a:t>(t) = #documents term t appeared in. </a:t>
            </a:r>
            <a:r>
              <a:rPr lang="en-US" b="1" i="1" dirty="0" err="1">
                <a:solidFill>
                  <a:srgbClr val="FF0000"/>
                </a:solidFill>
              </a:rPr>
              <a:t>df</a:t>
            </a:r>
            <a:r>
              <a:rPr lang="en-US" b="1" i="1" dirty="0">
                <a:solidFill>
                  <a:srgbClr val="FF0000"/>
                </a:solidFill>
              </a:rPr>
              <a:t> grows &gt; importance should decrease</a:t>
            </a:r>
            <a:r>
              <a:rPr lang="en-US" b="1" i="1" dirty="0"/>
              <a:t>. “the” appears in many documents -&gt; not important.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Relevance </a:t>
            </a:r>
            <a:r>
              <a:rPr lang="en-US" b="1" dirty="0"/>
              <a:t>of document </a:t>
            </a:r>
            <a:r>
              <a:rPr lang="en-US" b="1" dirty="0">
                <a:solidFill>
                  <a:srgbClr val="FF0000"/>
                </a:solidFill>
              </a:rPr>
              <a:t>does not increase proportionally </a:t>
            </a:r>
            <a:r>
              <a:rPr lang="en-US" b="1" dirty="0"/>
              <a:t>with TF. If t1 occurred 10x times in </a:t>
            </a:r>
            <a:r>
              <a:rPr lang="en-US" b="1" dirty="0" err="1"/>
              <a:t>docA</a:t>
            </a:r>
            <a:r>
              <a:rPr lang="en-US" b="1" dirty="0"/>
              <a:t> but 1x time in </a:t>
            </a:r>
            <a:r>
              <a:rPr lang="en-US" b="1" dirty="0" err="1"/>
              <a:t>docB</a:t>
            </a:r>
            <a:r>
              <a:rPr lang="en-US" b="1" dirty="0"/>
              <a:t>, it is not 10x more relevant.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Wt,d</a:t>
            </a:r>
            <a:r>
              <a:rPr lang="en-US" b="1" dirty="0"/>
              <a:t> = { 1 + log tf if tf&gt;0, else: 0} adding 1 cause log(</a:t>
            </a:r>
            <a:r>
              <a:rPr lang="en-US" b="1" dirty="0" err="1"/>
              <a:t>tf</a:t>
            </a:r>
            <a:r>
              <a:rPr lang="en-US" b="1" dirty="0"/>
              <a:t>==1)=log(1)==0. distinguishing from </a:t>
            </a:r>
            <a:r>
              <a:rPr lang="en-US" b="1" dirty="0" err="1"/>
              <a:t>tf</a:t>
            </a:r>
            <a:r>
              <a:rPr lang="en-US" b="1" dirty="0"/>
              <a:t>=0, </a:t>
            </a:r>
            <a:r>
              <a:rPr lang="en-US" b="1" dirty="0" err="1"/>
              <a:t>tf</a:t>
            </a:r>
            <a:r>
              <a:rPr lang="en-US" b="1" dirty="0"/>
              <a:t>=1. using LOG on TF we get same ‘</a:t>
            </a:r>
            <a:r>
              <a:rPr lang="he-IL" b="1" dirty="0"/>
              <a:t>יחסים</a:t>
            </a:r>
            <a:r>
              <a:rPr lang="en-US" b="1" dirty="0"/>
              <a:t>’ if t1 occurs 10times and t2 occurred 20times. But t3 occurred 1mil times and t4 2mil. Log(1mil)==19.9 0-&gt;0, 1-&gt;1, 2-&gt;1.3, 10-&gt;2, 1000-&gt;4. </a:t>
            </a:r>
          </a:p>
        </p:txBody>
      </p:sp>
      <p:pic>
        <p:nvPicPr>
          <p:cNvPr id="1026" name="Picture 2" descr="Image result for bag of words">
            <a:extLst>
              <a:ext uri="{FF2B5EF4-FFF2-40B4-BE49-F238E27FC236}">
                <a16:creationId xmlns:a16="http://schemas.microsoft.com/office/drawing/2014/main" id="{7D2CD7DA-4E42-43DE-B1F0-3E0BF85D5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228" y="1388195"/>
            <a:ext cx="2298842" cy="2693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5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620785" y="309014"/>
            <a:ext cx="14752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TF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EAF866-CC2A-4351-91F9-1E9469A9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4" y="780175"/>
            <a:ext cx="7566169" cy="5972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the case of the </a:t>
            </a:r>
            <a:r>
              <a:rPr lang="en-US" sz="2400" b="1" dirty="0"/>
              <a:t>term frequency- </a:t>
            </a:r>
            <a:r>
              <a:rPr lang="en-US" sz="2400" dirty="0"/>
              <a:t>the simplest choice is to use the </a:t>
            </a:r>
            <a:r>
              <a:rPr lang="en-US" sz="2400" b="1" dirty="0"/>
              <a:t>raw count </a:t>
            </a:r>
            <a:r>
              <a:rPr lang="en-US" sz="2400" dirty="0"/>
              <a:t>of a term in a document.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Ideally – we would want to normalize our TF, </a:t>
            </a:r>
            <a:r>
              <a:rPr lang="en-US" sz="2400" dirty="0"/>
              <a:t>as we could have differences in results, (it depends on our model or what we want to achieve) </a:t>
            </a:r>
            <a:r>
              <a:rPr lang="en-US" sz="1900" dirty="0"/>
              <a:t>comparing D1-D2 then comparing D1-D3. if |D2| &gt;&gt; |D1|, this should affect our results.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We can use other possibilities (see figure) we’ll choose </a:t>
            </a:r>
            <a:r>
              <a:rPr lang="en-US" sz="2400" b="1" dirty="0">
                <a:solidFill>
                  <a:srgbClr val="FF0000"/>
                </a:solidFill>
              </a:rPr>
              <a:t>LOG NORMALIZATION.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Elasticsearch uses sqrt(frequency). </a:t>
            </a:r>
            <a:r>
              <a:rPr lang="en-US" sz="2400" dirty="0"/>
              <a:t>Normalizing with sqrt lowers the differences. sqrt(81)=9, sqrt(9)=3. dampens the differences.</a:t>
            </a: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6B157-AA14-4E9B-9AD6-697637AB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673" y="1946243"/>
            <a:ext cx="4253218" cy="34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887485" y="299489"/>
            <a:ext cx="14180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IDFT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EAF866-CC2A-4351-91F9-1E9469A9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8" y="668822"/>
            <a:ext cx="7922458" cy="61891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score(</a:t>
            </a:r>
            <a:r>
              <a:rPr lang="en-US" b="1" dirty="0" err="1"/>
              <a:t>q,d</a:t>
            </a:r>
            <a:r>
              <a:rPr lang="en-US" b="1" dirty="0"/>
              <a:t>). we take the intersection of terms in Query and DOC as other terms won’t contribute to the score.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 a better indicator regarding frequency – we want to give higher/lower weights depends on frequencies. We will use DF for this. It’s </a:t>
            </a:r>
            <a:r>
              <a:rPr lang="en-US" b="1" dirty="0">
                <a:solidFill>
                  <a:srgbClr val="FF0000"/>
                </a:solidFill>
              </a:rPr>
              <a:t>INVERSE MEASURE </a:t>
            </a:r>
            <a:r>
              <a:rPr lang="en-US" b="1" dirty="0"/>
              <a:t>of the informativeness of t. the bigger DF -&gt; the less informative/relevance it is. </a:t>
            </a:r>
            <a:r>
              <a:rPr lang="en-US" b="1" dirty="0">
                <a:solidFill>
                  <a:srgbClr val="FF0000"/>
                </a:solidFill>
              </a:rPr>
              <a:t>DF&lt;</a:t>
            </a:r>
            <a:r>
              <a:rPr lang="en-US" b="1" dirty="0" err="1">
                <a:solidFill>
                  <a:srgbClr val="FF0000"/>
                </a:solidFill>
              </a:rPr>
              <a:t>NumOfDocsInCollection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/>
              <a:t>idfT</a:t>
            </a:r>
            <a:r>
              <a:rPr lang="en-US" b="1" dirty="0"/>
              <a:t> = log(N/ (df+1))  (N==</a:t>
            </a:r>
            <a:r>
              <a:rPr lang="en-US" b="1" dirty="0" err="1"/>
              <a:t>numOfDocs</a:t>
            </a:r>
            <a:r>
              <a:rPr lang="en-US" b="1" dirty="0"/>
              <a:t>, adding 1 to </a:t>
            </a:r>
            <a:r>
              <a:rPr lang="en-US" b="1" dirty="0" err="1"/>
              <a:t>df</a:t>
            </a:r>
            <a:r>
              <a:rPr lang="en-US" b="1" dirty="0"/>
              <a:t> to ignore dividing by 0) --- value from 1…N. log will make the </a:t>
            </a:r>
            <a:r>
              <a:rPr lang="en-US" b="1" dirty="0" err="1"/>
              <a:t>idf</a:t>
            </a:r>
            <a:r>
              <a:rPr lang="en-US" b="1" dirty="0"/>
              <a:t> softer. Then bigger </a:t>
            </a:r>
            <a:r>
              <a:rPr lang="en-US" b="1" dirty="0" err="1"/>
              <a:t>idf</a:t>
            </a:r>
            <a:r>
              <a:rPr lang="en-US" b="1" dirty="0"/>
              <a:t>(t) -&gt;rare-&gt;more important-&gt;Measures the informativeness of a term.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IDF has no effect on ranking </a:t>
            </a:r>
            <a:r>
              <a:rPr lang="en-US" b="1" dirty="0">
                <a:solidFill>
                  <a:srgbClr val="FF0000"/>
                </a:solidFill>
              </a:rPr>
              <a:t>ONE-TERM-QUERIES. </a:t>
            </a:r>
            <a:r>
              <a:rPr lang="en-US" b="1" dirty="0"/>
              <a:t>Effects only with more-than-1-term. </a:t>
            </a:r>
            <a:r>
              <a:rPr lang="en-US" b="1" dirty="0">
                <a:highlight>
                  <a:srgbClr val="008000"/>
                </a:highlight>
              </a:rPr>
              <a:t>Why??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6A8DF-998A-45EC-BFAE-F44CA2FD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50" y="932052"/>
            <a:ext cx="2581275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07501-675A-4E37-B7C5-78719882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05" y="2255146"/>
            <a:ext cx="4183767" cy="23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5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667364" y="337610"/>
            <a:ext cx="1818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TF-IDF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EAF866-CC2A-4351-91F9-1E9469A9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4" y="780175"/>
            <a:ext cx="11669406" cy="5890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Concluding both we get to </a:t>
            </a:r>
            <a:r>
              <a:rPr lang="en-US" b="1" dirty="0">
                <a:highlight>
                  <a:srgbClr val="FFFF00"/>
                </a:highlight>
              </a:rPr>
              <a:t>tf-</a:t>
            </a:r>
            <a:r>
              <a:rPr lang="en-US" b="1" dirty="0" err="1">
                <a:highlight>
                  <a:srgbClr val="FFFF00"/>
                </a:highlight>
              </a:rPr>
              <a:t>idf</a:t>
            </a:r>
            <a:r>
              <a:rPr lang="en-US" b="1" dirty="0">
                <a:highlight>
                  <a:srgbClr val="FFFF00"/>
                </a:highlight>
              </a:rPr>
              <a:t> weighting: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Increases with #occurrences (tf) + rarity of terms (</a:t>
            </a:r>
            <a:r>
              <a:rPr lang="en-US" b="1" dirty="0" err="1"/>
              <a:t>idf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 below is just </a:t>
            </a:r>
            <a:r>
              <a:rPr lang="en-US" b="1" dirty="0" err="1"/>
              <a:t>tf</a:t>
            </a:r>
            <a:r>
              <a:rPr lang="en-US" b="1" dirty="0"/>
              <a:t>==raw count and not </a:t>
            </a:r>
            <a:r>
              <a:rPr lang="en-US" b="1" dirty="0" err="1"/>
              <a:t>tf</a:t>
            </a:r>
            <a:r>
              <a:rPr lang="en-US" b="1" dirty="0"/>
              <a:t>==log(1+tf)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7C706-6879-42B8-80FD-041449D0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944374"/>
            <a:ext cx="4562912" cy="592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39330-D21B-468F-A5DB-72B9435A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512" y="1701304"/>
            <a:ext cx="3163551" cy="527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22A73-2C96-4317-B5C3-D9D1BAC4F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402" y="3128450"/>
            <a:ext cx="4888898" cy="2642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202FD-8F95-4CC7-B1AE-D0BA4910C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00" y="3519279"/>
            <a:ext cx="5048250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906C0-BA0E-4D46-A8A6-DB28A8DBF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20" y="5735637"/>
            <a:ext cx="10246004" cy="8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502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03478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78672D-757D-44DA-9763-30D5BBAB31AB}"/>
              </a:ext>
            </a:extLst>
          </p:cNvPr>
          <p:cNvSpPr txBox="1"/>
          <p:nvPr/>
        </p:nvSpPr>
        <p:spPr>
          <a:xfrm>
            <a:off x="4277885" y="299489"/>
            <a:ext cx="210938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TODO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5EAF866-CC2A-4351-91F9-1E9469A9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3" y="780175"/>
            <a:ext cx="11651171" cy="5972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Algorithms: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UI: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Think on user Interface / UX ----- draw some example</a:t>
            </a:r>
          </a:p>
        </p:txBody>
      </p:sp>
    </p:spTree>
    <p:extLst>
      <p:ext uri="{BB962C8B-B14F-4D97-AF65-F5344CB8AC3E}">
        <p14:creationId xmlns:p14="http://schemas.microsoft.com/office/powerpoint/2010/main" val="36631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2028826" y="1982099"/>
            <a:ext cx="8467724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Measurements of search engine</a:t>
            </a:r>
          </a:p>
        </p:txBody>
      </p:sp>
    </p:spTree>
    <p:extLst>
      <p:ext uri="{BB962C8B-B14F-4D97-AF65-F5344CB8AC3E}">
        <p14:creationId xmlns:p14="http://schemas.microsoft.com/office/powerpoint/2010/main" val="416017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272168" y="2067824"/>
            <a:ext cx="5424157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138091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</a:rPr>
              <a:t>Lekahim</a:t>
            </a:r>
            <a:r>
              <a:rPr lang="en-US" sz="66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800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F7FA9-207B-4979-AB35-FB2CF87F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Design!!! &gt;&gt;&gt; Specs first!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FF9DB-E212-440B-AAB3-5AE58C9B1816}"/>
              </a:ext>
            </a:extLst>
          </p:cNvPr>
          <p:cNvSpPr txBox="1"/>
          <p:nvPr/>
        </p:nvSpPr>
        <p:spPr>
          <a:xfrm>
            <a:off x="4052556" y="371050"/>
            <a:ext cx="363635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Project </a:t>
            </a:r>
            <a:r>
              <a:rPr lang="en-US" sz="3600" b="1" dirty="0" err="1">
                <a:solidFill>
                  <a:schemeClr val="bg1"/>
                </a:solidFill>
              </a:rPr>
              <a:t>lekahim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72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Writings….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5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45266-61D0-4352-AECF-F0D00B23AD94}"/>
              </a:ext>
            </a:extLst>
          </p:cNvPr>
          <p:cNvSpPr txBox="1"/>
          <p:nvPr/>
        </p:nvSpPr>
        <p:spPr>
          <a:xfrm>
            <a:off x="1189673" y="2072392"/>
            <a:ext cx="356497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Song </a:t>
            </a:r>
            <a:r>
              <a:rPr lang="en-US" dirty="0" err="1">
                <a:solidFill>
                  <a:schemeClr val="bg1"/>
                </a:solidFill>
              </a:rPr>
              <a:t>song</a:t>
            </a:r>
            <a:r>
              <a:rPr lang="en-US" dirty="0">
                <a:solidFill>
                  <a:schemeClr val="bg1"/>
                </a:solidFill>
              </a:rPr>
              <a:t> of agony, ebbs and flows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B5F97-8CCB-4BD3-88CF-B5FC71EFF2CB}"/>
              </a:ext>
            </a:extLst>
          </p:cNvPr>
          <p:cNvSpPr txBox="1"/>
          <p:nvPr/>
        </p:nvSpPr>
        <p:spPr>
          <a:xfrm>
            <a:off x="1189673" y="2865814"/>
            <a:ext cx="298050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I'm in luck, I can sing it now.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DB22E-8603-4A83-8795-C48350EBEFFC}"/>
              </a:ext>
            </a:extLst>
          </p:cNvPr>
          <p:cNvSpPr txBox="1"/>
          <p:nvPr/>
        </p:nvSpPr>
        <p:spPr>
          <a:xfrm>
            <a:off x="1189673" y="3674384"/>
            <a:ext cx="298050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Song of agony, back again,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39715-B38C-4CD4-A552-B3909D63F862}"/>
              </a:ext>
            </a:extLst>
          </p:cNvPr>
          <p:cNvSpPr txBox="1"/>
          <p:nvPr/>
        </p:nvSpPr>
        <p:spPr>
          <a:xfrm>
            <a:off x="1189673" y="4482954"/>
            <a:ext cx="298050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 I'll sing it now in aid.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29A5B-2F2C-44CA-BA8F-18FF20EDF01A}"/>
              </a:ext>
            </a:extLst>
          </p:cNvPr>
          <p:cNvSpPr txBox="1"/>
          <p:nvPr/>
        </p:nvSpPr>
        <p:spPr>
          <a:xfrm>
            <a:off x="727760" y="2057408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19BA5-2875-47DF-8147-19E19DA1367E}"/>
              </a:ext>
            </a:extLst>
          </p:cNvPr>
          <p:cNvSpPr txBox="1"/>
          <p:nvPr/>
        </p:nvSpPr>
        <p:spPr>
          <a:xfrm>
            <a:off x="719906" y="2864043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AA083-008E-41E9-963C-A870AF6B636E}"/>
              </a:ext>
            </a:extLst>
          </p:cNvPr>
          <p:cNvSpPr txBox="1"/>
          <p:nvPr/>
        </p:nvSpPr>
        <p:spPr>
          <a:xfrm>
            <a:off x="729329" y="3680387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931B6-2013-4C09-88AE-5E8B1E1B22E3}"/>
              </a:ext>
            </a:extLst>
          </p:cNvPr>
          <p:cNvSpPr txBox="1"/>
          <p:nvPr/>
        </p:nvSpPr>
        <p:spPr>
          <a:xfrm>
            <a:off x="729328" y="4509945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B4E5AC1-1212-4746-A13E-D381FCFB6359}"/>
              </a:ext>
            </a:extLst>
          </p:cNvPr>
          <p:cNvSpPr/>
          <p:nvPr/>
        </p:nvSpPr>
        <p:spPr>
          <a:xfrm>
            <a:off x="5101639" y="3252043"/>
            <a:ext cx="2154144" cy="3693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4AFF1-9708-4AC3-A3B9-CBEEBF8B6385}"/>
              </a:ext>
            </a:extLst>
          </p:cNvPr>
          <p:cNvSpPr txBox="1"/>
          <p:nvPr/>
        </p:nvSpPr>
        <p:spPr>
          <a:xfrm>
            <a:off x="8196608" y="2072392"/>
            <a:ext cx="34113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[song, song, agony, ebbs, flows]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82335-0F5B-4B89-BB4C-19909FD7F7DD}"/>
              </a:ext>
            </a:extLst>
          </p:cNvPr>
          <p:cNvSpPr txBox="1"/>
          <p:nvPr/>
        </p:nvSpPr>
        <p:spPr>
          <a:xfrm>
            <a:off x="8187247" y="2864043"/>
            <a:ext cx="34113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i’m</a:t>
            </a:r>
            <a:r>
              <a:rPr lang="en-US" dirty="0">
                <a:solidFill>
                  <a:schemeClr val="bg1"/>
                </a:solidFill>
              </a:rPr>
              <a:t>, in, luck, can, sing, now]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D5440-5841-4DF4-94EA-635563466BA4}"/>
              </a:ext>
            </a:extLst>
          </p:cNvPr>
          <p:cNvSpPr txBox="1"/>
          <p:nvPr/>
        </p:nvSpPr>
        <p:spPr>
          <a:xfrm>
            <a:off x="8187247" y="3680387"/>
            <a:ext cx="34113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[song, agony, back, again]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76F7E-A9BE-4BA5-B04B-71A6A595921F}"/>
              </a:ext>
            </a:extLst>
          </p:cNvPr>
          <p:cNvSpPr txBox="1"/>
          <p:nvPr/>
        </p:nvSpPr>
        <p:spPr>
          <a:xfrm>
            <a:off x="4509542" y="3553770"/>
            <a:ext cx="333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Stop words and punctuation removal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9C168-45C4-41D0-B01E-4D4E30FD8E3A}"/>
              </a:ext>
            </a:extLst>
          </p:cNvPr>
          <p:cNvSpPr txBox="1"/>
          <p:nvPr/>
        </p:nvSpPr>
        <p:spPr>
          <a:xfrm>
            <a:off x="8152686" y="4509945"/>
            <a:ext cx="34113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[sing, now, aid]</a:t>
            </a:r>
          </a:p>
        </p:txBody>
      </p:sp>
    </p:spTree>
    <p:extLst>
      <p:ext uri="{BB962C8B-B14F-4D97-AF65-F5344CB8AC3E}">
        <p14:creationId xmlns:p14="http://schemas.microsoft.com/office/powerpoint/2010/main" val="19198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DEAE1-9B9D-4297-9B3A-1C38559A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0045"/>
              </p:ext>
            </p:extLst>
          </p:nvPr>
        </p:nvGraphicFramePr>
        <p:xfrm>
          <a:off x="244509" y="1689231"/>
          <a:ext cx="497735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04">
                  <a:extLst>
                    <a:ext uri="{9D8B030D-6E8A-4147-A177-3AD203B41FA5}">
                      <a16:colId xmlns:a16="http://schemas.microsoft.com/office/drawing/2014/main" val="1926270614"/>
                    </a:ext>
                  </a:extLst>
                </a:gridCol>
                <a:gridCol w="735041">
                  <a:extLst>
                    <a:ext uri="{9D8B030D-6E8A-4147-A177-3AD203B41FA5}">
                      <a16:colId xmlns:a16="http://schemas.microsoft.com/office/drawing/2014/main" val="1336840469"/>
                    </a:ext>
                  </a:extLst>
                </a:gridCol>
                <a:gridCol w="735041">
                  <a:extLst>
                    <a:ext uri="{9D8B030D-6E8A-4147-A177-3AD203B41FA5}">
                      <a16:colId xmlns:a16="http://schemas.microsoft.com/office/drawing/2014/main" val="3037920008"/>
                    </a:ext>
                  </a:extLst>
                </a:gridCol>
                <a:gridCol w="735041">
                  <a:extLst>
                    <a:ext uri="{9D8B030D-6E8A-4147-A177-3AD203B41FA5}">
                      <a16:colId xmlns:a16="http://schemas.microsoft.com/office/drawing/2014/main" val="1813570419"/>
                    </a:ext>
                  </a:extLst>
                </a:gridCol>
                <a:gridCol w="735041">
                  <a:extLst>
                    <a:ext uri="{9D8B030D-6E8A-4147-A177-3AD203B41FA5}">
                      <a16:colId xmlns:a16="http://schemas.microsoft.com/office/drawing/2014/main" val="1127467902"/>
                    </a:ext>
                  </a:extLst>
                </a:gridCol>
                <a:gridCol w="735041">
                  <a:extLst>
                    <a:ext uri="{9D8B030D-6E8A-4147-A177-3AD203B41FA5}">
                      <a16:colId xmlns:a16="http://schemas.microsoft.com/office/drawing/2014/main" val="820794804"/>
                    </a:ext>
                  </a:extLst>
                </a:gridCol>
                <a:gridCol w="735041">
                  <a:extLst>
                    <a:ext uri="{9D8B030D-6E8A-4147-A177-3AD203B41FA5}">
                      <a16:colId xmlns:a16="http://schemas.microsoft.com/office/drawing/2014/main" val="1047271079"/>
                    </a:ext>
                  </a:extLst>
                </a:gridCol>
              </a:tblGrid>
              <a:tr h="31145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ebbs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73803"/>
                  </a:ext>
                </a:extLst>
              </a:tr>
              <a:tr h="311453">
                <a:tc>
                  <a:txBody>
                    <a:bodyPr/>
                    <a:lstStyle/>
                    <a:p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71348"/>
                  </a:ext>
                </a:extLst>
              </a:tr>
              <a:tr h="311453"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40741"/>
                  </a:ext>
                </a:extLst>
              </a:tr>
              <a:tr h="311453">
                <a:tc>
                  <a:txBody>
                    <a:bodyPr/>
                    <a:lstStyle/>
                    <a:p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5758"/>
                  </a:ext>
                </a:extLst>
              </a:tr>
              <a:tr h="311453">
                <a:tc>
                  <a:txBody>
                    <a:bodyPr/>
                    <a:lstStyle/>
                    <a:p>
                      <a:r>
                        <a:rPr lang="en-US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901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B8BA4CF-766C-42F5-BB3B-09710B959F4F}"/>
              </a:ext>
            </a:extLst>
          </p:cNvPr>
          <p:cNvSpPr txBox="1"/>
          <p:nvPr/>
        </p:nvSpPr>
        <p:spPr>
          <a:xfrm>
            <a:off x="1352848" y="827894"/>
            <a:ext cx="2094389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forward 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873C63-2609-44FF-B251-E71D682A8CBE}"/>
              </a:ext>
            </a:extLst>
          </p:cNvPr>
          <p:cNvSpPr txBox="1"/>
          <p:nvPr/>
        </p:nvSpPr>
        <p:spPr>
          <a:xfrm>
            <a:off x="4755519" y="4057696"/>
            <a:ext cx="2232287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Frequency Index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B3FCB06-E155-49A7-8F44-53C3AF87E2C0}"/>
              </a:ext>
            </a:extLst>
          </p:cNvPr>
          <p:cNvSpPr/>
          <p:nvPr/>
        </p:nvSpPr>
        <p:spPr>
          <a:xfrm>
            <a:off x="4770041" y="757188"/>
            <a:ext cx="2377762" cy="3693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Transpose and construction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E7552-DE99-4412-8799-D0849E4C3AE5}"/>
              </a:ext>
            </a:extLst>
          </p:cNvPr>
          <p:cNvSpPr txBox="1"/>
          <p:nvPr/>
        </p:nvSpPr>
        <p:spPr>
          <a:xfrm>
            <a:off x="3904729" y="4753752"/>
            <a:ext cx="85079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D5877-3632-4F7E-B9C6-26231003845C}"/>
              </a:ext>
            </a:extLst>
          </p:cNvPr>
          <p:cNvSpPr txBox="1"/>
          <p:nvPr/>
        </p:nvSpPr>
        <p:spPr>
          <a:xfrm>
            <a:off x="3904729" y="5240954"/>
            <a:ext cx="85079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agony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EE8243-26C4-480E-97E8-279EEB3E2942}"/>
              </a:ext>
            </a:extLst>
          </p:cNvPr>
          <p:cNvSpPr txBox="1"/>
          <p:nvPr/>
        </p:nvSpPr>
        <p:spPr>
          <a:xfrm>
            <a:off x="3904729" y="5752345"/>
            <a:ext cx="85079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ebbs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C1C65-9BEF-4D0D-B601-26174C81668D}"/>
              </a:ext>
            </a:extLst>
          </p:cNvPr>
          <p:cNvSpPr txBox="1"/>
          <p:nvPr/>
        </p:nvSpPr>
        <p:spPr>
          <a:xfrm>
            <a:off x="2712839" y="5148191"/>
            <a:ext cx="12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Hashtable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9B3767-671E-4737-B8DD-5DEC531008B9}"/>
              </a:ext>
            </a:extLst>
          </p:cNvPr>
          <p:cNvCxnSpPr>
            <a:cxnSpLocks/>
          </p:cNvCxnSpPr>
          <p:nvPr/>
        </p:nvCxnSpPr>
        <p:spPr>
          <a:xfrm>
            <a:off x="4914320" y="4938418"/>
            <a:ext cx="8217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B1BEE-166E-425D-8F03-885D3868C205}"/>
              </a:ext>
            </a:extLst>
          </p:cNvPr>
          <p:cNvCxnSpPr>
            <a:cxnSpLocks/>
          </p:cNvCxnSpPr>
          <p:nvPr/>
        </p:nvCxnSpPr>
        <p:spPr>
          <a:xfrm>
            <a:off x="4914320" y="5425620"/>
            <a:ext cx="8217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525B55-999E-4AAE-8B42-60C437327563}"/>
              </a:ext>
            </a:extLst>
          </p:cNvPr>
          <p:cNvCxnSpPr>
            <a:cxnSpLocks/>
          </p:cNvCxnSpPr>
          <p:nvPr/>
        </p:nvCxnSpPr>
        <p:spPr>
          <a:xfrm>
            <a:off x="4914320" y="5937011"/>
            <a:ext cx="8217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A68ADB-9263-4E2D-A81C-C255A018259E}"/>
              </a:ext>
            </a:extLst>
          </p:cNvPr>
          <p:cNvSpPr txBox="1"/>
          <p:nvPr/>
        </p:nvSpPr>
        <p:spPr>
          <a:xfrm>
            <a:off x="3904729" y="6232489"/>
            <a:ext cx="85079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9A3697-60D1-4877-BD57-EDCE33E09AC6}"/>
              </a:ext>
            </a:extLst>
          </p:cNvPr>
          <p:cNvSpPr txBox="1"/>
          <p:nvPr/>
        </p:nvSpPr>
        <p:spPr>
          <a:xfrm>
            <a:off x="5927898" y="4753752"/>
            <a:ext cx="821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1:2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B6A39A-7E2E-46D4-A65D-4A9BE9CBEEB2}"/>
              </a:ext>
            </a:extLst>
          </p:cNvPr>
          <p:cNvSpPr txBox="1"/>
          <p:nvPr/>
        </p:nvSpPr>
        <p:spPr>
          <a:xfrm>
            <a:off x="5927897" y="5248580"/>
            <a:ext cx="82177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1:1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230E6E-6567-4A6C-AF0E-DB36B4B14856}"/>
              </a:ext>
            </a:extLst>
          </p:cNvPr>
          <p:cNvSpPr txBox="1"/>
          <p:nvPr/>
        </p:nvSpPr>
        <p:spPr>
          <a:xfrm>
            <a:off x="5947409" y="5759455"/>
            <a:ext cx="80225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1:1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EBC9D4-560C-4A94-9DCF-BC502BB2F463}"/>
              </a:ext>
            </a:extLst>
          </p:cNvPr>
          <p:cNvSpPr txBox="1"/>
          <p:nvPr/>
        </p:nvSpPr>
        <p:spPr>
          <a:xfrm>
            <a:off x="5947408" y="6238462"/>
            <a:ext cx="82177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7DB50C-9CF0-40E2-8D5A-EF025FFBF6DF}"/>
              </a:ext>
            </a:extLst>
          </p:cNvPr>
          <p:cNvCxnSpPr>
            <a:cxnSpLocks/>
          </p:cNvCxnSpPr>
          <p:nvPr/>
        </p:nvCxnSpPr>
        <p:spPr>
          <a:xfrm>
            <a:off x="4914320" y="6434615"/>
            <a:ext cx="8217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58E05A0-D960-4E97-8DCF-91B0BDA1CB16}"/>
              </a:ext>
            </a:extLst>
          </p:cNvPr>
          <p:cNvSpPr txBox="1"/>
          <p:nvPr/>
        </p:nvSpPr>
        <p:spPr>
          <a:xfrm rot="21338899">
            <a:off x="2698347" y="5499260"/>
            <a:ext cx="129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memory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D719FE-B303-4B52-A187-425B4E1AEE42}"/>
              </a:ext>
            </a:extLst>
          </p:cNvPr>
          <p:cNvSpPr txBox="1"/>
          <p:nvPr/>
        </p:nvSpPr>
        <p:spPr>
          <a:xfrm rot="1367650">
            <a:off x="7453047" y="5937011"/>
            <a:ext cx="9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disk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395E58-8E54-4DFC-81EF-34D97255A80B}"/>
              </a:ext>
            </a:extLst>
          </p:cNvPr>
          <p:cNvSpPr txBox="1"/>
          <p:nvPr/>
        </p:nvSpPr>
        <p:spPr>
          <a:xfrm>
            <a:off x="4311388" y="1139288"/>
            <a:ext cx="333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Zip’s law leads to </a:t>
            </a:r>
            <a:r>
              <a:rPr lang="en-US" sz="1200" b="1" dirty="0"/>
              <a:t>sparseness</a:t>
            </a:r>
            <a:r>
              <a:rPr lang="en-US" sz="1200" dirty="0"/>
              <a:t>, mostly 0’s,</a:t>
            </a:r>
          </a:p>
          <a:p>
            <a:pPr algn="ctr"/>
            <a:r>
              <a:rPr lang="en-US" sz="1200" dirty="0"/>
              <a:t>Construct a sparse representation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070B9E-9DD7-4CB3-9843-8A70A92E4AE5}"/>
              </a:ext>
            </a:extLst>
          </p:cNvPr>
          <p:cNvSpPr txBox="1"/>
          <p:nvPr/>
        </p:nvSpPr>
        <p:spPr>
          <a:xfrm>
            <a:off x="782376" y="1207177"/>
            <a:ext cx="331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Matrix with rows (docs) and cols (words) with </a:t>
            </a:r>
          </a:p>
          <a:p>
            <a:pPr algn="ctr"/>
            <a:r>
              <a:rPr lang="en-US" sz="1200" dirty="0"/>
              <a:t>entries as frequency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61C89-C345-44BB-BB12-644DB0E69DA6}"/>
              </a:ext>
            </a:extLst>
          </p:cNvPr>
          <p:cNvSpPr txBox="1"/>
          <p:nvPr/>
        </p:nvSpPr>
        <p:spPr>
          <a:xfrm>
            <a:off x="4098831" y="4447966"/>
            <a:ext cx="303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Store (id, freq) tuples </a:t>
            </a:r>
            <a:r>
              <a:rPr lang="en-US" sz="1200" b="1" dirty="0"/>
              <a:t>sorted</a:t>
            </a:r>
            <a:r>
              <a:rPr lang="en-US" sz="1200" dirty="0"/>
              <a:t> by 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67C11D-5EF0-4EAD-AAA6-07A8D8C0B5B0}"/>
              </a:ext>
            </a:extLst>
          </p:cNvPr>
          <p:cNvSpPr txBox="1"/>
          <p:nvPr/>
        </p:nvSpPr>
        <p:spPr>
          <a:xfrm>
            <a:off x="7436830" y="4747030"/>
            <a:ext cx="8507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3:1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53108F-FB99-4215-A913-8E990201815F}"/>
              </a:ext>
            </a:extLst>
          </p:cNvPr>
          <p:cNvCxnSpPr>
            <a:cxnSpLocks/>
          </p:cNvCxnSpPr>
          <p:nvPr/>
        </p:nvCxnSpPr>
        <p:spPr>
          <a:xfrm>
            <a:off x="6855551" y="4924514"/>
            <a:ext cx="47015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75C895C-4772-42AF-BD6B-F3029D79C4A2}"/>
              </a:ext>
            </a:extLst>
          </p:cNvPr>
          <p:cNvSpPr txBox="1"/>
          <p:nvPr/>
        </p:nvSpPr>
        <p:spPr>
          <a:xfrm>
            <a:off x="7436830" y="5283997"/>
            <a:ext cx="85079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3:1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F758E-FC71-4900-A818-BD395C72BC0A}"/>
              </a:ext>
            </a:extLst>
          </p:cNvPr>
          <p:cNvCxnSpPr>
            <a:cxnSpLocks/>
          </p:cNvCxnSpPr>
          <p:nvPr/>
        </p:nvCxnSpPr>
        <p:spPr>
          <a:xfrm>
            <a:off x="6855551" y="5467531"/>
            <a:ext cx="47015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EA43B6-B5B2-467A-95F6-9F0D0FCE341B}"/>
              </a:ext>
            </a:extLst>
          </p:cNvPr>
          <p:cNvCxnSpPr>
            <a:cxnSpLocks/>
          </p:cNvCxnSpPr>
          <p:nvPr/>
        </p:nvCxnSpPr>
        <p:spPr>
          <a:xfrm>
            <a:off x="6873714" y="5937011"/>
            <a:ext cx="47015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5F4609-5D60-4EA0-91A0-50717274ABE8}"/>
              </a:ext>
            </a:extLst>
          </p:cNvPr>
          <p:cNvCxnSpPr>
            <a:cxnSpLocks/>
          </p:cNvCxnSpPr>
          <p:nvPr/>
        </p:nvCxnSpPr>
        <p:spPr>
          <a:xfrm>
            <a:off x="6873714" y="6434615"/>
            <a:ext cx="47015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36E530E-9463-44A6-806C-E3BFC0E6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47994"/>
              </p:ext>
            </p:extLst>
          </p:nvPr>
        </p:nvGraphicFramePr>
        <p:xfrm>
          <a:off x="7880613" y="1417506"/>
          <a:ext cx="3912051" cy="249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6">
                  <a:extLst>
                    <a:ext uri="{9D8B030D-6E8A-4147-A177-3AD203B41FA5}">
                      <a16:colId xmlns:a16="http://schemas.microsoft.com/office/drawing/2014/main" val="1926270614"/>
                    </a:ext>
                  </a:extLst>
                </a:gridCol>
                <a:gridCol w="703083">
                  <a:extLst>
                    <a:ext uri="{9D8B030D-6E8A-4147-A177-3AD203B41FA5}">
                      <a16:colId xmlns:a16="http://schemas.microsoft.com/office/drawing/2014/main" val="1336840469"/>
                    </a:ext>
                  </a:extLst>
                </a:gridCol>
                <a:gridCol w="819874">
                  <a:extLst>
                    <a:ext uri="{9D8B030D-6E8A-4147-A177-3AD203B41FA5}">
                      <a16:colId xmlns:a16="http://schemas.microsoft.com/office/drawing/2014/main" val="3037920008"/>
                    </a:ext>
                  </a:extLst>
                </a:gridCol>
                <a:gridCol w="819874">
                  <a:extLst>
                    <a:ext uri="{9D8B030D-6E8A-4147-A177-3AD203B41FA5}">
                      <a16:colId xmlns:a16="http://schemas.microsoft.com/office/drawing/2014/main" val="1813570419"/>
                    </a:ext>
                  </a:extLst>
                </a:gridCol>
                <a:gridCol w="819874">
                  <a:extLst>
                    <a:ext uri="{9D8B030D-6E8A-4147-A177-3AD203B41FA5}">
                      <a16:colId xmlns:a16="http://schemas.microsoft.com/office/drawing/2014/main" val="1127467902"/>
                    </a:ext>
                  </a:extLst>
                </a:gridCol>
              </a:tblGrid>
              <a:tr h="326788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73803"/>
                  </a:ext>
                </a:extLst>
              </a:tr>
              <a:tr h="3267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71348"/>
                  </a:ext>
                </a:extLst>
              </a:tr>
              <a:tr h="48462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agony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40741"/>
                  </a:ext>
                </a:extLst>
              </a:tr>
              <a:tr h="3267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ebbs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5758"/>
                  </a:ext>
                </a:extLst>
              </a:tr>
              <a:tr h="3267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90113"/>
                  </a:ext>
                </a:extLst>
              </a:tr>
              <a:tr h="3267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30877"/>
                  </a:ext>
                </a:extLst>
              </a:tr>
              <a:tr h="32678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9081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ECCC0AF-C337-4227-ACEE-408AB7ED3DB0}"/>
              </a:ext>
            </a:extLst>
          </p:cNvPr>
          <p:cNvSpPr txBox="1"/>
          <p:nvPr/>
        </p:nvSpPr>
        <p:spPr>
          <a:xfrm>
            <a:off x="8789443" y="819817"/>
            <a:ext cx="2094389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245615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F7FA9-207B-4979-AB35-FB2CF87F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Songs in plain .txt format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Crawled automatically from </a:t>
            </a:r>
            <a:r>
              <a:rPr lang="en-US" b="1" dirty="0">
                <a:hlinkClick r:id="rId2"/>
              </a:rPr>
              <a:t>web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Some needed translation….. </a:t>
            </a:r>
            <a:r>
              <a:rPr lang="en-US" b="1" dirty="0">
                <a:highlight>
                  <a:srgbClr val="FFFF00"/>
                </a:highlight>
              </a:rPr>
              <a:t>Translated automatically?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FF9DB-E212-440B-AAB3-5AE58C9B1816}"/>
              </a:ext>
            </a:extLst>
          </p:cNvPr>
          <p:cNvSpPr txBox="1"/>
          <p:nvPr/>
        </p:nvSpPr>
        <p:spPr>
          <a:xfrm>
            <a:off x="4052556" y="371050"/>
            <a:ext cx="363635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Data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003260" y="2048774"/>
            <a:ext cx="5414480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860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E8A9B58-21CC-49A4-B7FB-5DE76818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110" y="2239330"/>
            <a:ext cx="935313" cy="9179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7E4931A-15D4-4174-ADA5-A65453A9EADB}"/>
              </a:ext>
            </a:extLst>
          </p:cNvPr>
          <p:cNvSpPr/>
          <p:nvPr/>
        </p:nvSpPr>
        <p:spPr>
          <a:xfrm>
            <a:off x="9135661" y="2986882"/>
            <a:ext cx="1558456" cy="1288112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368EA2-2B24-472B-8760-C7418D4E9B31}"/>
              </a:ext>
            </a:extLst>
          </p:cNvPr>
          <p:cNvSpPr/>
          <p:nvPr/>
        </p:nvSpPr>
        <p:spPr>
          <a:xfrm>
            <a:off x="794268" y="2922918"/>
            <a:ext cx="1558456" cy="12881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15B456-7856-44CE-AEBC-C943BEC0E90D}"/>
              </a:ext>
            </a:extLst>
          </p:cNvPr>
          <p:cNvSpPr/>
          <p:nvPr/>
        </p:nvSpPr>
        <p:spPr>
          <a:xfrm>
            <a:off x="5162182" y="2932875"/>
            <a:ext cx="1558456" cy="1288112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8D980F-A955-4DE1-9EFE-EFA5104FC4D2}"/>
              </a:ext>
            </a:extLst>
          </p:cNvPr>
          <p:cNvCxnSpPr>
            <a:cxnSpLocks/>
          </p:cNvCxnSpPr>
          <p:nvPr/>
        </p:nvCxnSpPr>
        <p:spPr>
          <a:xfrm>
            <a:off x="3142124" y="3576931"/>
            <a:ext cx="11096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C4E86-3A32-4504-9E26-6201E9E5C340}"/>
              </a:ext>
            </a:extLst>
          </p:cNvPr>
          <p:cNvCxnSpPr>
            <a:cxnSpLocks/>
          </p:cNvCxnSpPr>
          <p:nvPr/>
        </p:nvCxnSpPr>
        <p:spPr>
          <a:xfrm flipH="1">
            <a:off x="3067015" y="3777039"/>
            <a:ext cx="11847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B10718-C58A-45DB-943B-D62FDB734983}"/>
              </a:ext>
            </a:extLst>
          </p:cNvPr>
          <p:cNvSpPr/>
          <p:nvPr/>
        </p:nvSpPr>
        <p:spPr>
          <a:xfrm>
            <a:off x="4681130" y="2149658"/>
            <a:ext cx="6265628" cy="321232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7721BA-1A16-4E35-8779-E3188D51420E}"/>
              </a:ext>
            </a:extLst>
          </p:cNvPr>
          <p:cNvCxnSpPr>
            <a:cxnSpLocks/>
          </p:cNvCxnSpPr>
          <p:nvPr/>
        </p:nvCxnSpPr>
        <p:spPr>
          <a:xfrm>
            <a:off x="7614110" y="3507113"/>
            <a:ext cx="11096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CBB7A-FE4D-4E45-8FB9-D6A2FDEB6AAA}"/>
              </a:ext>
            </a:extLst>
          </p:cNvPr>
          <p:cNvCxnSpPr>
            <a:cxnSpLocks/>
          </p:cNvCxnSpPr>
          <p:nvPr/>
        </p:nvCxnSpPr>
        <p:spPr>
          <a:xfrm flipH="1">
            <a:off x="7539001" y="3707221"/>
            <a:ext cx="11847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0AF5B-4CDC-42EC-AC0F-12811452BCD4}"/>
              </a:ext>
            </a:extLst>
          </p:cNvPr>
          <p:cNvCxnSpPr>
            <a:cxnSpLocks/>
          </p:cNvCxnSpPr>
          <p:nvPr/>
        </p:nvCxnSpPr>
        <p:spPr>
          <a:xfrm flipV="1">
            <a:off x="6712770" y="2922918"/>
            <a:ext cx="804357" cy="2040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473D0-FC8F-4435-8A6A-FD99140EBC8E}"/>
              </a:ext>
            </a:extLst>
          </p:cNvPr>
          <p:cNvCxnSpPr>
            <a:cxnSpLocks/>
          </p:cNvCxnSpPr>
          <p:nvPr/>
        </p:nvCxnSpPr>
        <p:spPr>
          <a:xfrm flipH="1">
            <a:off x="6814482" y="3127014"/>
            <a:ext cx="702645" cy="2001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D903A4-D87B-45B2-AD26-79890E959481}"/>
              </a:ext>
            </a:extLst>
          </p:cNvPr>
          <p:cNvSpPr txBox="1"/>
          <p:nvPr/>
        </p:nvSpPr>
        <p:spPr>
          <a:xfrm>
            <a:off x="4098658" y="375118"/>
            <a:ext cx="3325599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Microservices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457056-7B50-4DA0-8154-B2BA606F859E}"/>
              </a:ext>
            </a:extLst>
          </p:cNvPr>
          <p:cNvSpPr/>
          <p:nvPr/>
        </p:nvSpPr>
        <p:spPr>
          <a:xfrm>
            <a:off x="7486648" y="4125713"/>
            <a:ext cx="1304456" cy="1117725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Crawler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4379C5-7E54-46D4-BF38-385D120D16A6}"/>
              </a:ext>
            </a:extLst>
          </p:cNvPr>
          <p:cNvCxnSpPr>
            <a:cxnSpLocks/>
          </p:cNvCxnSpPr>
          <p:nvPr/>
        </p:nvCxnSpPr>
        <p:spPr>
          <a:xfrm>
            <a:off x="6687963" y="4204233"/>
            <a:ext cx="507147" cy="361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86A53-34BD-44AE-8F52-A02D4FE8128A}"/>
              </a:ext>
            </a:extLst>
          </p:cNvPr>
          <p:cNvCxnSpPr>
            <a:cxnSpLocks/>
          </p:cNvCxnSpPr>
          <p:nvPr/>
        </p:nvCxnSpPr>
        <p:spPr>
          <a:xfrm flipH="1" flipV="1">
            <a:off x="6814482" y="3938351"/>
            <a:ext cx="499079" cy="3699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Front Microservice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9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Backend Microservice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3519818" y="2048774"/>
            <a:ext cx="489792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Search Microservice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2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EDB9-D1C1-4DA7-9248-1536E9438726}"/>
              </a:ext>
            </a:extLst>
          </p:cNvPr>
          <p:cNvSpPr txBox="1"/>
          <p:nvPr/>
        </p:nvSpPr>
        <p:spPr>
          <a:xfrm>
            <a:off x="2835086" y="2057163"/>
            <a:ext cx="6521827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Modules design</a:t>
            </a:r>
          </a:p>
        </p:txBody>
      </p:sp>
    </p:spTree>
    <p:extLst>
      <p:ext uri="{BB962C8B-B14F-4D97-AF65-F5344CB8AC3E}">
        <p14:creationId xmlns:p14="http://schemas.microsoft.com/office/powerpoint/2010/main" val="1892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21475</TotalTime>
  <Words>1080</Words>
  <Application>Microsoft Office PowerPoint</Application>
  <PresentationFormat>Widescreen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Kotek</dc:creator>
  <cp:lastModifiedBy>Aviv Kotek</cp:lastModifiedBy>
  <cp:revision>157</cp:revision>
  <dcterms:created xsi:type="dcterms:W3CDTF">2019-05-13T15:18:51Z</dcterms:created>
  <dcterms:modified xsi:type="dcterms:W3CDTF">2019-07-13T12:37:49Z</dcterms:modified>
</cp:coreProperties>
</file>