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5" r:id="rId3"/>
    <p:sldId id="276" r:id="rId4"/>
    <p:sldId id="257" r:id="rId5"/>
    <p:sldId id="273" r:id="rId6"/>
    <p:sldId id="258" r:id="rId7"/>
    <p:sldId id="261" r:id="rId8"/>
    <p:sldId id="260" r:id="rId9"/>
    <p:sldId id="259" r:id="rId10"/>
    <p:sldId id="263" r:id="rId11"/>
    <p:sldId id="280" r:id="rId12"/>
    <p:sldId id="264" r:id="rId13"/>
    <p:sldId id="278" r:id="rId14"/>
    <p:sldId id="269" r:id="rId15"/>
    <p:sldId id="270" r:id="rId16"/>
    <p:sldId id="279" r:id="rId17"/>
    <p:sldId id="274"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77" autoAdjust="0"/>
  </p:normalViewPr>
  <p:slideViewPr>
    <p:cSldViewPr>
      <p:cViewPr>
        <p:scale>
          <a:sx n="70" d="100"/>
          <a:sy n="70" d="100"/>
        </p:scale>
        <p:origin x="-1386" y="4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E2FC88-425C-450F-885D-165BC45F99C3}" type="datetimeFigureOut">
              <a:rPr lang="en-US" smtClean="0"/>
              <a:t>4/14/2014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0774ED-70F1-46CD-A4A4-C1C366814371}" type="slidenum">
              <a:rPr lang="en-US" smtClean="0"/>
              <a:t>‹#›</a:t>
            </a:fld>
            <a:endParaRPr lang="en-US"/>
          </a:p>
        </p:txBody>
      </p:sp>
    </p:spTree>
    <p:extLst>
      <p:ext uri="{BB962C8B-B14F-4D97-AF65-F5344CB8AC3E}">
        <p14:creationId xmlns:p14="http://schemas.microsoft.com/office/powerpoint/2010/main" val="3342826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Flies fed a high sugar diet developed more tumors through a feed forward loop involving </a:t>
            </a:r>
            <a:r>
              <a:rPr lang="en-US" sz="1200" dirty="0" err="1" smtClean="0"/>
              <a:t>Wnt</a:t>
            </a:r>
            <a:r>
              <a:rPr lang="en-US" sz="1200" dirty="0" smtClean="0"/>
              <a:t> signaling, insulin receptors, and insulin </a:t>
            </a:r>
            <a:r>
              <a:rPr lang="en-US" sz="1200" dirty="0" smtClean="0"/>
              <a:t>signaling.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Approximately</a:t>
            </a:r>
            <a:r>
              <a:rPr lang="en-US" sz="1200" baseline="0" dirty="0" smtClean="0"/>
              <a:t> 24 different cancers have some increased risk associated with diabetes. To date, lung cancer has not been associated and prostate cancer is less common is diabetic men.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Some biological pathways that are disrupted in diabetics are inflammation, (which diabetics generally have chronic inflammation in their cells), glucose metabolism and insulin signaling as a result of insulin resistance or hyperglycemia.</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2</a:t>
            </a:fld>
            <a:endParaRPr lang="en-US"/>
          </a:p>
        </p:txBody>
      </p:sp>
    </p:spTree>
    <p:extLst>
      <p:ext uri="{BB962C8B-B14F-4D97-AF65-F5344CB8AC3E}">
        <p14:creationId xmlns:p14="http://schemas.microsoft.com/office/powerpoint/2010/main" val="174678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pie</a:t>
            </a:r>
            <a:r>
              <a:rPr lang="en-US" baseline="0" dirty="0" smtClean="0"/>
              <a:t> charts generated by PANTHER for my three gene lists for the three GO term categories (biological process, molecular function, and cellular component). Overall, the distribution of the genes into the subcategories was similar amongst all three lists.</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11</a:t>
            </a:fld>
            <a:endParaRPr lang="en-US"/>
          </a:p>
        </p:txBody>
      </p:sp>
    </p:spTree>
    <p:extLst>
      <p:ext uri="{BB962C8B-B14F-4D97-AF65-F5344CB8AC3E}">
        <p14:creationId xmlns:p14="http://schemas.microsoft.com/office/powerpoint/2010/main" val="409761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there</a:t>
            </a:r>
            <a:r>
              <a:rPr lang="en-US" baseline="0" dirty="0" smtClean="0"/>
              <a:t> were similarities amongst the represented pathways assigned by PANTHER. Here I’ve included the legend for some of the larger pathway categories. The black arrows show the location of the pathway on the pie chart and the red arrows highlight two pathways that appeared enriched in the smaller T2D gene list. Obviously there were many signaling pathways associated with cancer in the gene list. Of particular interest, there were a few pathways somewhat related to what you might expect to see in diabetes such as inflammation and insulin signaling. </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12</a:t>
            </a:fld>
            <a:endParaRPr lang="en-US"/>
          </a:p>
        </p:txBody>
      </p:sp>
    </p:spTree>
    <p:extLst>
      <p:ext uri="{BB962C8B-B14F-4D97-AF65-F5344CB8AC3E}">
        <p14:creationId xmlns:p14="http://schemas.microsoft.com/office/powerpoint/2010/main" val="2316939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significant</a:t>
            </a:r>
            <a:r>
              <a:rPr lang="en-US" baseline="0" dirty="0" smtClean="0"/>
              <a:t> or almost significant pathways annotated for each gene list in Panther. The statistics are based on the prevalence of the pathway genes in you list compared to its abundance in the entire human genome.</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13</a:t>
            </a:fld>
            <a:endParaRPr lang="en-US"/>
          </a:p>
        </p:txBody>
      </p:sp>
    </p:spTree>
    <p:extLst>
      <p:ext uri="{BB962C8B-B14F-4D97-AF65-F5344CB8AC3E}">
        <p14:creationId xmlns:p14="http://schemas.microsoft.com/office/powerpoint/2010/main" val="3527686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 has access to many pathway</a:t>
            </a:r>
            <a:r>
              <a:rPr lang="en-US" baseline="0" dirty="0" smtClean="0"/>
              <a:t> databases such as KEGG shown here. We see protein and metabolism terms for the non-associated cancers, and neurodegenerative diseases, energy production, and a few others in the diabetes-associated lists</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14</a:t>
            </a:fld>
            <a:endParaRPr lang="en-US"/>
          </a:p>
        </p:txBody>
      </p:sp>
    </p:spTree>
    <p:extLst>
      <p:ext uri="{BB962C8B-B14F-4D97-AF65-F5344CB8AC3E}">
        <p14:creationId xmlns:p14="http://schemas.microsoft.com/office/powerpoint/2010/main" val="2846137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Reactome</a:t>
            </a:r>
            <a:r>
              <a:rPr lang="en-US" dirty="0" smtClean="0"/>
              <a:t> is another database of biological pathways that</a:t>
            </a:r>
            <a:r>
              <a:rPr lang="en-US" baseline="0" dirty="0" smtClean="0"/>
              <a:t> DAVID has access to. Here again we see macromolecule metabolism in the non-risk list and cell cycle and energy production in the T2D associated list. Interestingly, </a:t>
            </a:r>
            <a:r>
              <a:rPr lang="en-US" baseline="0" dirty="0" err="1" smtClean="0"/>
              <a:t>Reactome</a:t>
            </a:r>
            <a:r>
              <a:rPr lang="en-US" baseline="0" dirty="0" smtClean="0"/>
              <a:t> actually annotated diabetes pathways to the lists and integration of energy metabolism</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15</a:t>
            </a:fld>
            <a:endParaRPr lang="en-US"/>
          </a:p>
        </p:txBody>
      </p:sp>
    </p:spTree>
    <p:extLst>
      <p:ext uri="{BB962C8B-B14F-4D97-AF65-F5344CB8AC3E}">
        <p14:creationId xmlns:p14="http://schemas.microsoft.com/office/powerpoint/2010/main" val="1677296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top terms across all categories for each list annotated by DAVID. You can</a:t>
            </a:r>
            <a:r>
              <a:rPr lang="en-US" baseline="0" dirty="0" smtClean="0"/>
              <a:t> see a lot of macromolecule metabolism and biogenesis terms in the non-risk cancers, which you might expect since cancer generally needs to do a lot of in order to support its proliferation and growth. In the middle list we see many cell cycle terms, energy production terms, and neurodegenerative diseases. Similarly we see energy production, mitochondria, and cognitive diseases in the last smaller list. Cell cycle could be related to the cancer phenotype with uncontrolled growth. The energy production could be either related to cancer because cancers need a lot of energy or it could be related to the disrupted glucose metabolism in diabetes. Obese individuals and those with diabetes were found to have smaller mitochondria on average, which would be expected to impact energy production. Finally, diabetes has been observed to be a risk factor for cognitive dysfunction such as dementia and the listed diseases- Alzheimer’s, Huntington’s, and Parkinson’s diseases.</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16</a:t>
            </a:fld>
            <a:endParaRPr lang="en-US"/>
          </a:p>
        </p:txBody>
      </p:sp>
    </p:spTree>
    <p:extLst>
      <p:ext uri="{BB962C8B-B14F-4D97-AF65-F5344CB8AC3E}">
        <p14:creationId xmlns:p14="http://schemas.microsoft.com/office/powerpoint/2010/main" val="514079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conclusion it would appear that some genes differentially expressed in cancers that diabetic individuals are more susceptible to that are related to pathways disrupted in diabetic patients, such as inflammation and energy production. The non-risk cancers appeared to have differentially expressed genes related to other processes however, that gene list was much larger and as a result similarities with my T2D gene lists could have been missed. At this time it is possible that I got this result because the cancer samples were taken from individuals that also had diabetes or alternatively, this could hint that these particular pathways are normally </a:t>
            </a:r>
            <a:r>
              <a:rPr lang="en-US" sz="1200" kern="1200" dirty="0" smtClean="0">
                <a:solidFill>
                  <a:schemeClr val="tx1"/>
                </a:solidFill>
                <a:effectLst/>
                <a:latin typeface="+mn-lt"/>
                <a:ea typeface="+mn-ea"/>
                <a:cs typeface="+mn-cs"/>
              </a:rPr>
              <a:t>disrupted in these particular cancer types and thus these tissue may</a:t>
            </a:r>
            <a:r>
              <a:rPr lang="en-US" sz="1200" kern="1200" baseline="0" dirty="0" smtClean="0">
                <a:solidFill>
                  <a:schemeClr val="tx1"/>
                </a:solidFill>
                <a:effectLst/>
                <a:latin typeface="+mn-lt"/>
                <a:ea typeface="+mn-ea"/>
                <a:cs typeface="+mn-cs"/>
              </a:rPr>
              <a:t> be </a:t>
            </a:r>
            <a:r>
              <a:rPr lang="en-US" sz="1200" kern="1200" dirty="0" smtClean="0">
                <a:solidFill>
                  <a:schemeClr val="tx1"/>
                </a:solidFill>
                <a:effectLst/>
                <a:latin typeface="+mn-lt"/>
                <a:ea typeface="+mn-ea"/>
                <a:cs typeface="+mn-cs"/>
              </a:rPr>
              <a:t>more susceptible to disruption by diabetes or greatly exacerbated by the condition. More cancers will need</a:t>
            </a:r>
            <a:r>
              <a:rPr lang="en-US" sz="1200" kern="1200" baseline="0" dirty="0" smtClean="0">
                <a:solidFill>
                  <a:schemeClr val="tx1"/>
                </a:solidFill>
                <a:effectLst/>
                <a:latin typeface="+mn-lt"/>
                <a:ea typeface="+mn-ea"/>
                <a:cs typeface="+mn-cs"/>
              </a:rPr>
              <a:t> to be examined. A limitation of my project is that I did not consider the direction of change for the differential expression. This would have been interesting to see given some of the pathways that were identified.</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17</a:t>
            </a:fld>
            <a:endParaRPr lang="en-US"/>
          </a:p>
        </p:txBody>
      </p:sp>
    </p:spTree>
    <p:extLst>
      <p:ext uri="{BB962C8B-B14F-4D97-AF65-F5344CB8AC3E}">
        <p14:creationId xmlns:p14="http://schemas.microsoft.com/office/powerpoint/2010/main" val="284097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interested in investigating the</a:t>
            </a:r>
            <a:r>
              <a:rPr lang="en-US" baseline="0" dirty="0" smtClean="0"/>
              <a:t> biological reason</a:t>
            </a:r>
            <a:r>
              <a:rPr lang="en-US" dirty="0" smtClean="0"/>
              <a:t> these cancers are so much more common in people with diabetes than other cancers</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3</a:t>
            </a:fld>
            <a:endParaRPr lang="en-US"/>
          </a:p>
        </p:txBody>
      </p:sp>
    </p:spTree>
    <p:extLst>
      <p:ext uri="{BB962C8B-B14F-4D97-AF65-F5344CB8AC3E}">
        <p14:creationId xmlns:p14="http://schemas.microsoft.com/office/powerpoint/2010/main" val="248415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originally planned to investigate</a:t>
            </a:r>
            <a:r>
              <a:rPr lang="en-US" baseline="0" dirty="0" smtClean="0"/>
              <a:t> five cancers, three associated and two non-associated, but the pancreatic data set did not have enough normal samples.</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4</a:t>
            </a:fld>
            <a:endParaRPr lang="en-US"/>
          </a:p>
        </p:txBody>
      </p:sp>
    </p:spTree>
    <p:extLst>
      <p:ext uri="{BB962C8B-B14F-4D97-AF65-F5344CB8AC3E}">
        <p14:creationId xmlns:p14="http://schemas.microsoft.com/office/powerpoint/2010/main" val="139601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a:t>
            </a:r>
            <a:r>
              <a:rPr lang="en-US" baseline="0" dirty="0" smtClean="0"/>
              <a:t> example of the R code I used to run the </a:t>
            </a:r>
            <a:r>
              <a:rPr lang="en-US" baseline="0" dirty="0" err="1" smtClean="0"/>
              <a:t>edgeR</a:t>
            </a:r>
            <a:r>
              <a:rPr lang="en-US" baseline="0" dirty="0" smtClean="0"/>
              <a:t> analysis on my cancer data sets, which is gene-based rather than transcript-based. I read in my table of counts which I downloaded from the Cancer Genome Atlas. Next I used a python script to assign each sample to a group, either normal or tumor, and then put this information into R in the object “group”. I used the </a:t>
            </a:r>
            <a:r>
              <a:rPr lang="en-US" baseline="0" dirty="0" err="1" smtClean="0"/>
              <a:t>edgeR</a:t>
            </a:r>
            <a:r>
              <a:rPr lang="en-US" baseline="0" dirty="0" smtClean="0"/>
              <a:t> </a:t>
            </a:r>
            <a:r>
              <a:rPr lang="en-US" baseline="0" dirty="0" err="1" smtClean="0"/>
              <a:t>DGEList</a:t>
            </a:r>
            <a:r>
              <a:rPr lang="en-US" baseline="0" dirty="0" smtClean="0"/>
              <a:t> function and estimated the common and </a:t>
            </a:r>
            <a:r>
              <a:rPr lang="en-US" baseline="0" dirty="0" err="1" smtClean="0"/>
              <a:t>tagwise</a:t>
            </a:r>
            <a:r>
              <a:rPr lang="en-US" baseline="0" dirty="0" smtClean="0"/>
              <a:t> dispersions of the data (</a:t>
            </a:r>
            <a:r>
              <a:rPr lang="en-US" baseline="0" dirty="0" err="1" smtClean="0"/>
              <a:t>edgeR</a:t>
            </a:r>
            <a:r>
              <a:rPr lang="en-US" baseline="0" dirty="0" smtClean="0"/>
              <a:t> uses a negative binomial distribution in it’s Differential gene expression analysis ). Then I did a Fisher’s exact test for each gene in the list of 20531 genes to calculate statistics. Finally I returned all of the genes to a new object where the genes were ranked by p-value (although it returned fold change, counts per million, and False discovery rate as well).</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5</a:t>
            </a:fld>
            <a:endParaRPr lang="en-US"/>
          </a:p>
        </p:txBody>
      </p:sp>
    </p:spTree>
    <p:extLst>
      <p:ext uri="{BB962C8B-B14F-4D97-AF65-F5344CB8AC3E}">
        <p14:creationId xmlns:p14="http://schemas.microsoft.com/office/powerpoint/2010/main" val="286370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plots of log fold change against log of read counts per </a:t>
            </a:r>
            <a:r>
              <a:rPr lang="en-US" baseline="0" dirty="0" smtClean="0"/>
              <a:t>million to visually inspect the data…they </a:t>
            </a:r>
            <a:r>
              <a:rPr lang="en-US" baseline="0" dirty="0" smtClean="0"/>
              <a:t>show the distribution of Differentially expressed genes for each cancer if a false discovery rate of 0.1 (or 10%) was used—red dots are the significantly DE genes and black is </a:t>
            </a:r>
            <a:r>
              <a:rPr lang="en-US" baseline="0" dirty="0" err="1" smtClean="0"/>
              <a:t>nonsignificant</a:t>
            </a:r>
            <a:r>
              <a:rPr lang="en-US" baseline="0" dirty="0" smtClean="0"/>
              <a:t>.  For my analyses, I actually used a more conservative </a:t>
            </a:r>
            <a:r>
              <a:rPr lang="en-US" baseline="0" dirty="0" err="1" smtClean="0"/>
              <a:t>Bonferroni</a:t>
            </a:r>
            <a:r>
              <a:rPr lang="en-US" baseline="0" dirty="0" smtClean="0"/>
              <a:t> correction value for my cutoff for significantly differentially expressed. </a:t>
            </a:r>
            <a:r>
              <a:rPr lang="en-US" baseline="0" dirty="0" smtClean="0"/>
              <a:t>If I had included the pancreatic cancer, almost all of the dots would have been black.</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6</a:t>
            </a:fld>
            <a:endParaRPr lang="en-US"/>
          </a:p>
        </p:txBody>
      </p:sp>
    </p:spTree>
    <p:extLst>
      <p:ext uri="{BB962C8B-B14F-4D97-AF65-F5344CB8AC3E}">
        <p14:creationId xmlns:p14="http://schemas.microsoft.com/office/powerpoint/2010/main" val="3484778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found thousands</a:t>
            </a:r>
            <a:r>
              <a:rPr lang="en-US" baseline="0" dirty="0" smtClean="0"/>
              <a:t> of differentially expressed genes in each cancer type even using my conservative </a:t>
            </a:r>
            <a:r>
              <a:rPr lang="en-US" baseline="0" dirty="0" err="1" smtClean="0"/>
              <a:t>Bonferroni</a:t>
            </a:r>
            <a:r>
              <a:rPr lang="en-US" baseline="0" dirty="0" smtClean="0"/>
              <a:t> corrected cutoff. Next I wanted to figure out which of the DE genes were common to which cancers. I was most interested in those genes that were commonly differentially expressed the risk cancers and not in the non-risk cancers. To do that I used R logic vectors to classify my genes and made a two by two matrix.</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7</a:t>
            </a:fld>
            <a:endParaRPr lang="en-US"/>
          </a:p>
        </p:txBody>
      </p:sp>
    </p:spTree>
    <p:extLst>
      <p:ext uri="{BB962C8B-B14F-4D97-AF65-F5344CB8AC3E}">
        <p14:creationId xmlns:p14="http://schemas.microsoft.com/office/powerpoint/2010/main" val="2043397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TRUE </a:t>
            </a:r>
            <a:r>
              <a:rPr lang="en-US" dirty="0" smtClean="0"/>
              <a:t>= genes that are significant in both types of cancer</a:t>
            </a:r>
          </a:p>
          <a:p>
            <a:r>
              <a:rPr lang="en-US" baseline="0" dirty="0" smtClean="0"/>
              <a:t>         </a:t>
            </a:r>
            <a:r>
              <a:rPr lang="en-US" dirty="0" smtClean="0"/>
              <a:t>FALSE</a:t>
            </a:r>
            <a:r>
              <a:rPr lang="en-US" dirty="0" smtClean="0"/>
              <a:t>= genes that are not significant in both types</a:t>
            </a:r>
          </a:p>
          <a:p>
            <a:r>
              <a:rPr lang="en-US" dirty="0" smtClean="0"/>
              <a:t>The Fisher’s exact test showed me that the</a:t>
            </a:r>
            <a:r>
              <a:rPr lang="en-US" baseline="0" dirty="0" smtClean="0"/>
              <a:t> number of </a:t>
            </a:r>
            <a:r>
              <a:rPr lang="en-US" baseline="0" dirty="0" smtClean="0"/>
              <a:t>genes </a:t>
            </a:r>
            <a:r>
              <a:rPr lang="en-US" baseline="0" dirty="0" smtClean="0"/>
              <a:t>in each category </a:t>
            </a:r>
            <a:r>
              <a:rPr lang="en-US" baseline="0" dirty="0" smtClean="0"/>
              <a:t>is </a:t>
            </a:r>
            <a:r>
              <a:rPr lang="en-US" baseline="0" dirty="0" smtClean="0"/>
              <a:t>significantly different from the expected numbers, meaning there are fewer genes significant in both T2D-associated cancers and not in the non-associated cancers than would be expected and vice versa</a:t>
            </a:r>
            <a:r>
              <a:rPr lang="en-US" baseline="0" dirty="0" smtClean="0"/>
              <a:t>. I returned these genes to a list which I will refer to as the T2D-associated genes.</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8</a:t>
            </a:fld>
            <a:endParaRPr lang="en-US"/>
          </a:p>
        </p:txBody>
      </p:sp>
    </p:spTree>
    <p:extLst>
      <p:ext uri="{BB962C8B-B14F-4D97-AF65-F5344CB8AC3E}">
        <p14:creationId xmlns:p14="http://schemas.microsoft.com/office/powerpoint/2010/main" val="3483315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visual representation of all the differentially expressed genes</a:t>
            </a:r>
            <a:r>
              <a:rPr lang="en-US" baseline="0" dirty="0" smtClean="0"/>
              <a:t> and their overlap between different cancers. The ones circled in red are the genes in the list that I returned. I also returned a list of genes that were common to the non-risk cancers and not to the risk cancers. However I also wanted to examine the genes that were only common to the liver and uterine cancer types, my T2D-risk associated cancers. </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9</a:t>
            </a:fld>
            <a:endParaRPr lang="en-US"/>
          </a:p>
        </p:txBody>
      </p:sp>
    </p:spTree>
    <p:extLst>
      <p:ext uri="{BB962C8B-B14F-4D97-AF65-F5344CB8AC3E}">
        <p14:creationId xmlns:p14="http://schemas.microsoft.com/office/powerpoint/2010/main" val="1556344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repeated what I did before but for each non</a:t>
            </a:r>
            <a:r>
              <a:rPr lang="en-US" baseline="0" dirty="0" smtClean="0"/>
              <a:t> risk cancer separately and got a new list of genes that contained only the 316 genes commonly differentially expressed in the two risk cancers only. There were again significantly fewer in this category than expected. This list of genes I call the T2D-associated only genes. So from here I wanted to examine the functions and pathways associated with these gene lists. I utilized two web-based programs for gene ontology annotation called PANTHER and DAVID (which we discussed briefly in class). </a:t>
            </a:r>
            <a:endParaRPr lang="en-US" dirty="0"/>
          </a:p>
        </p:txBody>
      </p:sp>
      <p:sp>
        <p:nvSpPr>
          <p:cNvPr id="4" name="Slide Number Placeholder 3"/>
          <p:cNvSpPr>
            <a:spLocks noGrp="1"/>
          </p:cNvSpPr>
          <p:nvPr>
            <p:ph type="sldNum" sz="quarter" idx="10"/>
          </p:nvPr>
        </p:nvSpPr>
        <p:spPr/>
        <p:txBody>
          <a:bodyPr/>
          <a:lstStyle/>
          <a:p>
            <a:fld id="{410774ED-70F1-46CD-A4A4-C1C366814371}" type="slidenum">
              <a:rPr lang="en-US" smtClean="0"/>
              <a:t>10</a:t>
            </a:fld>
            <a:endParaRPr lang="en-US"/>
          </a:p>
        </p:txBody>
      </p:sp>
    </p:spTree>
    <p:extLst>
      <p:ext uri="{BB962C8B-B14F-4D97-AF65-F5344CB8AC3E}">
        <p14:creationId xmlns:p14="http://schemas.microsoft.com/office/powerpoint/2010/main" val="91185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3FA0C6-270B-4332-9271-D29C84BE7576}"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6CF4-3D57-452A-BBCA-312A37A4D885}" type="slidenum">
              <a:rPr lang="en-US" smtClean="0"/>
              <a:t>‹#›</a:t>
            </a:fld>
            <a:endParaRPr lang="en-US"/>
          </a:p>
        </p:txBody>
      </p:sp>
    </p:spTree>
    <p:extLst>
      <p:ext uri="{BB962C8B-B14F-4D97-AF65-F5344CB8AC3E}">
        <p14:creationId xmlns:p14="http://schemas.microsoft.com/office/powerpoint/2010/main" val="299826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FA0C6-270B-4332-9271-D29C84BE7576}"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6CF4-3D57-452A-BBCA-312A37A4D885}" type="slidenum">
              <a:rPr lang="en-US" smtClean="0"/>
              <a:t>‹#›</a:t>
            </a:fld>
            <a:endParaRPr lang="en-US"/>
          </a:p>
        </p:txBody>
      </p:sp>
    </p:spTree>
    <p:extLst>
      <p:ext uri="{BB962C8B-B14F-4D97-AF65-F5344CB8AC3E}">
        <p14:creationId xmlns:p14="http://schemas.microsoft.com/office/powerpoint/2010/main" val="177825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FA0C6-270B-4332-9271-D29C84BE7576}"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6CF4-3D57-452A-BBCA-312A37A4D885}" type="slidenum">
              <a:rPr lang="en-US" smtClean="0"/>
              <a:t>‹#›</a:t>
            </a:fld>
            <a:endParaRPr lang="en-US"/>
          </a:p>
        </p:txBody>
      </p:sp>
    </p:spTree>
    <p:extLst>
      <p:ext uri="{BB962C8B-B14F-4D97-AF65-F5344CB8AC3E}">
        <p14:creationId xmlns:p14="http://schemas.microsoft.com/office/powerpoint/2010/main" val="381174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FA0C6-270B-4332-9271-D29C84BE7576}"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6CF4-3D57-452A-BBCA-312A37A4D885}" type="slidenum">
              <a:rPr lang="en-US" smtClean="0"/>
              <a:t>‹#›</a:t>
            </a:fld>
            <a:endParaRPr lang="en-US"/>
          </a:p>
        </p:txBody>
      </p:sp>
    </p:spTree>
    <p:extLst>
      <p:ext uri="{BB962C8B-B14F-4D97-AF65-F5344CB8AC3E}">
        <p14:creationId xmlns:p14="http://schemas.microsoft.com/office/powerpoint/2010/main" val="51757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3FA0C6-270B-4332-9271-D29C84BE7576}"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96CF4-3D57-452A-BBCA-312A37A4D885}" type="slidenum">
              <a:rPr lang="en-US" smtClean="0"/>
              <a:t>‹#›</a:t>
            </a:fld>
            <a:endParaRPr lang="en-US"/>
          </a:p>
        </p:txBody>
      </p:sp>
    </p:spTree>
    <p:extLst>
      <p:ext uri="{BB962C8B-B14F-4D97-AF65-F5344CB8AC3E}">
        <p14:creationId xmlns:p14="http://schemas.microsoft.com/office/powerpoint/2010/main" val="145449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3FA0C6-270B-4332-9271-D29C84BE7576}" type="datetimeFigureOut">
              <a:rPr lang="en-US" smtClean="0"/>
              <a:t>4/14/2014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96CF4-3D57-452A-BBCA-312A37A4D885}" type="slidenum">
              <a:rPr lang="en-US" smtClean="0"/>
              <a:t>‹#›</a:t>
            </a:fld>
            <a:endParaRPr lang="en-US"/>
          </a:p>
        </p:txBody>
      </p:sp>
    </p:spTree>
    <p:extLst>
      <p:ext uri="{BB962C8B-B14F-4D97-AF65-F5344CB8AC3E}">
        <p14:creationId xmlns:p14="http://schemas.microsoft.com/office/powerpoint/2010/main" val="417764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3FA0C6-270B-4332-9271-D29C84BE7576}" type="datetimeFigureOut">
              <a:rPr lang="en-US" smtClean="0"/>
              <a:t>4/14/2014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96CF4-3D57-452A-BBCA-312A37A4D885}" type="slidenum">
              <a:rPr lang="en-US" smtClean="0"/>
              <a:t>‹#›</a:t>
            </a:fld>
            <a:endParaRPr lang="en-US"/>
          </a:p>
        </p:txBody>
      </p:sp>
    </p:spTree>
    <p:extLst>
      <p:ext uri="{BB962C8B-B14F-4D97-AF65-F5344CB8AC3E}">
        <p14:creationId xmlns:p14="http://schemas.microsoft.com/office/powerpoint/2010/main" val="258643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3FA0C6-270B-4332-9271-D29C84BE7576}" type="datetimeFigureOut">
              <a:rPr lang="en-US" smtClean="0"/>
              <a:t>4/14/2014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596CF4-3D57-452A-BBCA-312A37A4D885}" type="slidenum">
              <a:rPr lang="en-US" smtClean="0"/>
              <a:t>‹#›</a:t>
            </a:fld>
            <a:endParaRPr lang="en-US"/>
          </a:p>
        </p:txBody>
      </p:sp>
    </p:spTree>
    <p:extLst>
      <p:ext uri="{BB962C8B-B14F-4D97-AF65-F5344CB8AC3E}">
        <p14:creationId xmlns:p14="http://schemas.microsoft.com/office/powerpoint/2010/main" val="418468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FA0C6-270B-4332-9271-D29C84BE7576}" type="datetimeFigureOut">
              <a:rPr lang="en-US" smtClean="0"/>
              <a:t>4/14/2014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596CF4-3D57-452A-BBCA-312A37A4D885}" type="slidenum">
              <a:rPr lang="en-US" smtClean="0"/>
              <a:t>‹#›</a:t>
            </a:fld>
            <a:endParaRPr lang="en-US"/>
          </a:p>
        </p:txBody>
      </p:sp>
    </p:spTree>
    <p:extLst>
      <p:ext uri="{BB962C8B-B14F-4D97-AF65-F5344CB8AC3E}">
        <p14:creationId xmlns:p14="http://schemas.microsoft.com/office/powerpoint/2010/main" val="17478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FA0C6-270B-4332-9271-D29C84BE7576}" type="datetimeFigureOut">
              <a:rPr lang="en-US" smtClean="0"/>
              <a:t>4/14/2014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96CF4-3D57-452A-BBCA-312A37A4D885}" type="slidenum">
              <a:rPr lang="en-US" smtClean="0"/>
              <a:t>‹#›</a:t>
            </a:fld>
            <a:endParaRPr lang="en-US"/>
          </a:p>
        </p:txBody>
      </p:sp>
    </p:spTree>
    <p:extLst>
      <p:ext uri="{BB962C8B-B14F-4D97-AF65-F5344CB8AC3E}">
        <p14:creationId xmlns:p14="http://schemas.microsoft.com/office/powerpoint/2010/main" val="85217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FA0C6-270B-4332-9271-D29C84BE7576}" type="datetimeFigureOut">
              <a:rPr lang="en-US" smtClean="0"/>
              <a:t>4/14/2014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96CF4-3D57-452A-BBCA-312A37A4D885}" type="slidenum">
              <a:rPr lang="en-US" smtClean="0"/>
              <a:t>‹#›</a:t>
            </a:fld>
            <a:endParaRPr lang="en-US"/>
          </a:p>
        </p:txBody>
      </p:sp>
    </p:spTree>
    <p:extLst>
      <p:ext uri="{BB962C8B-B14F-4D97-AF65-F5344CB8AC3E}">
        <p14:creationId xmlns:p14="http://schemas.microsoft.com/office/powerpoint/2010/main" val="229200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FA0C6-270B-4332-9271-D29C84BE7576}" type="datetimeFigureOut">
              <a:rPr lang="en-US" smtClean="0"/>
              <a:t>4/14/2014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96CF4-3D57-452A-BBCA-312A37A4D885}" type="slidenum">
              <a:rPr lang="en-US" smtClean="0"/>
              <a:t>‹#›</a:t>
            </a:fld>
            <a:endParaRPr lang="en-US"/>
          </a:p>
        </p:txBody>
      </p:sp>
    </p:spTree>
    <p:extLst>
      <p:ext uri="{BB962C8B-B14F-4D97-AF65-F5344CB8AC3E}">
        <p14:creationId xmlns:p14="http://schemas.microsoft.com/office/powerpoint/2010/main" val="16048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JPG"/><Relationship Id="rId9" Type="http://schemas.openxmlformats.org/officeDocument/2006/relationships/image" Target="../media/image12.JPG"/></Relationships>
</file>

<file path=ppt/slides/_rels/slide12.xml.rels><?xml version="1.0" encoding="UTF-8" standalone="yes"?>
<Relationships xmlns="http://schemas.openxmlformats.org/package/2006/relationships"><Relationship Id="rId8" Type="http://schemas.openxmlformats.org/officeDocument/2006/relationships/image" Target="../media/image19.JPG"/><Relationship Id="rId13" Type="http://schemas.openxmlformats.org/officeDocument/2006/relationships/image" Target="../media/image24.JPG"/><Relationship Id="rId3" Type="http://schemas.openxmlformats.org/officeDocument/2006/relationships/image" Target="../media/image14.JPG"/><Relationship Id="rId7" Type="http://schemas.openxmlformats.org/officeDocument/2006/relationships/image" Target="../media/image18.JPG"/><Relationship Id="rId12"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7.JPG"/><Relationship Id="rId11" Type="http://schemas.openxmlformats.org/officeDocument/2006/relationships/image" Target="../media/image22.JPG"/><Relationship Id="rId5" Type="http://schemas.openxmlformats.org/officeDocument/2006/relationships/image" Target="../media/image16.JPG"/><Relationship Id="rId10" Type="http://schemas.openxmlformats.org/officeDocument/2006/relationships/image" Target="../media/image21.JPG"/><Relationship Id="rId4" Type="http://schemas.openxmlformats.org/officeDocument/2006/relationships/image" Target="../media/image15.JPG"/><Relationship Id="rId9" Type="http://schemas.openxmlformats.org/officeDocument/2006/relationships/image" Target="../media/image20.JPG"/><Relationship Id="rId1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8.JPG"/><Relationship Id="rId4" Type="http://schemas.openxmlformats.org/officeDocument/2006/relationships/image" Target="../media/image27.JPG"/></Relationships>
</file>

<file path=ppt/slides/_rels/slide1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31.JPG"/><Relationship Id="rId4" Type="http://schemas.openxmlformats.org/officeDocument/2006/relationships/image" Target="../media/image30.JPG"/></Relationships>
</file>

<file path=ppt/slides/_rels/slide1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34.JPG"/><Relationship Id="rId4" Type="http://schemas.openxmlformats.org/officeDocument/2006/relationships/image" Target="../media/image33.JPG"/></Relationships>
</file>

<file path=ppt/slides/_rels/slide1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37.JPG"/><Relationship Id="rId4" Type="http://schemas.openxmlformats.org/officeDocument/2006/relationships/image" Target="../media/image3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b="1" dirty="0">
                <a:latin typeface="+mn-lt"/>
              </a:rPr>
              <a:t>Functions of Genes differentially expressed in cancers highly associated with Type 2 Diabetes</a:t>
            </a:r>
            <a:r>
              <a:rPr lang="en-US" sz="4000" dirty="0">
                <a:latin typeface="+mn-lt"/>
              </a:rPr>
              <a:t/>
            </a:r>
            <a:br>
              <a:rPr lang="en-US" sz="4000" dirty="0">
                <a:latin typeface="+mn-lt"/>
              </a:rPr>
            </a:br>
            <a:endParaRPr lang="en-US" sz="4000" dirty="0">
              <a:latin typeface="+mn-lt"/>
            </a:endParaRPr>
          </a:p>
        </p:txBody>
      </p:sp>
      <p:sp>
        <p:nvSpPr>
          <p:cNvPr id="3" name="Subtitle 2"/>
          <p:cNvSpPr>
            <a:spLocks noGrp="1"/>
          </p:cNvSpPr>
          <p:nvPr>
            <p:ph type="subTitle" idx="1"/>
          </p:nvPr>
        </p:nvSpPr>
        <p:spPr/>
        <p:txBody>
          <a:bodyPr/>
          <a:lstStyle/>
          <a:p>
            <a:r>
              <a:rPr lang="en-US" dirty="0" smtClean="0"/>
              <a:t>Kameryn McCarty</a:t>
            </a:r>
          </a:p>
          <a:p>
            <a:r>
              <a:rPr lang="en-US" dirty="0" smtClean="0"/>
              <a:t>April 15, 2014</a:t>
            </a:r>
          </a:p>
          <a:p>
            <a:r>
              <a:rPr lang="en-US" dirty="0" smtClean="0"/>
              <a:t>IBS574</a:t>
            </a:r>
            <a:endParaRPr lang="en-US" dirty="0"/>
          </a:p>
        </p:txBody>
      </p:sp>
    </p:spTree>
    <p:extLst>
      <p:ext uri="{BB962C8B-B14F-4D97-AF65-F5344CB8AC3E}">
        <p14:creationId xmlns:p14="http://schemas.microsoft.com/office/powerpoint/2010/main" val="983748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62000" y="1219200"/>
            <a:ext cx="4648200" cy="4565074"/>
            <a:chOff x="1752600" y="1458192"/>
            <a:chExt cx="5552209" cy="5164282"/>
          </a:xfrm>
          <a:noFill/>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6987"/>
            <a:stretch/>
          </p:blipFill>
          <p:spPr>
            <a:xfrm>
              <a:off x="1752600" y="1458192"/>
              <a:ext cx="5552209" cy="5164282"/>
            </a:xfrm>
            <a:prstGeom prst="rect">
              <a:avLst/>
            </a:prstGeom>
            <a:grpFill/>
          </p:spPr>
        </p:pic>
        <p:sp>
          <p:nvSpPr>
            <p:cNvPr id="6" name="Oval 5"/>
            <p:cNvSpPr/>
            <p:nvPr/>
          </p:nvSpPr>
          <p:spPr>
            <a:xfrm>
              <a:off x="3048000" y="3075709"/>
              <a:ext cx="609600" cy="609600"/>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122238"/>
            <a:ext cx="8458200" cy="1325562"/>
          </a:xfrm>
        </p:spPr>
        <p:txBody>
          <a:bodyPr>
            <a:normAutofit/>
          </a:bodyPr>
          <a:lstStyle/>
          <a:p>
            <a:r>
              <a:rPr lang="en-US" sz="3200" dirty="0" smtClean="0"/>
              <a:t>Finding DE genes common to the T2D-associated cancers but neither non-associated cancer</a:t>
            </a:r>
            <a:endParaRPr lang="en-US" sz="3200" dirty="0"/>
          </a:p>
        </p:txBody>
      </p:sp>
      <p:sp>
        <p:nvSpPr>
          <p:cNvPr id="7" name="TextBox 6"/>
          <p:cNvSpPr txBox="1"/>
          <p:nvPr/>
        </p:nvSpPr>
        <p:spPr>
          <a:xfrm>
            <a:off x="2247900" y="5700156"/>
            <a:ext cx="1676400" cy="369332"/>
          </a:xfrm>
          <a:prstGeom prst="rect">
            <a:avLst/>
          </a:prstGeom>
          <a:noFill/>
        </p:spPr>
        <p:txBody>
          <a:bodyPr wrap="square" rtlCol="0">
            <a:spAutoFit/>
          </a:bodyPr>
          <a:lstStyle/>
          <a:p>
            <a:r>
              <a:rPr lang="en-US" dirty="0" smtClean="0"/>
              <a:t>= 316 genes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219667786"/>
              </p:ext>
            </p:extLst>
          </p:nvPr>
        </p:nvGraphicFramePr>
        <p:xfrm>
          <a:off x="5867401" y="1371600"/>
          <a:ext cx="2667001" cy="1645920"/>
        </p:xfrm>
        <a:graphic>
          <a:graphicData uri="http://schemas.openxmlformats.org/drawingml/2006/table">
            <a:tbl>
              <a:tblPr firstRow="1" bandRow="1">
                <a:tableStyleId>{5940675A-B579-460E-94D1-54222C63F5DA}</a:tableStyleId>
              </a:tblPr>
              <a:tblGrid>
                <a:gridCol w="661614"/>
                <a:gridCol w="452034"/>
                <a:gridCol w="813661"/>
                <a:gridCol w="739692"/>
              </a:tblGrid>
              <a:tr h="277091">
                <a:tc>
                  <a:txBody>
                    <a:bodyPr/>
                    <a:lstStyle/>
                    <a:p>
                      <a:pPr algn="ctr"/>
                      <a:endParaRPr lang="en-US" sz="1400" dirty="0" smtClean="0"/>
                    </a:p>
                  </a:txBody>
                  <a:tcPr anchor="b"/>
                </a:tc>
                <a:tc gridSpan="3">
                  <a:txBody>
                    <a:bodyPr/>
                    <a:lstStyle/>
                    <a:p>
                      <a:pPr algn="ctr"/>
                      <a:r>
                        <a:rPr lang="en-US" sz="1400" dirty="0" smtClean="0"/>
                        <a:t>LUAD</a:t>
                      </a:r>
                      <a:r>
                        <a:rPr lang="en-US" sz="1400" baseline="0" dirty="0" smtClean="0"/>
                        <a:t> DE genes</a:t>
                      </a:r>
                      <a:endParaRPr lang="en-US" sz="1400" dirty="0"/>
                    </a:p>
                  </a:txBody>
                  <a:tcPr/>
                </a:tc>
                <a:tc hMerge="1">
                  <a:txBody>
                    <a:bodyPr/>
                    <a:lstStyle/>
                    <a:p>
                      <a:endParaRPr lang="en-US" dirty="0"/>
                    </a:p>
                  </a:txBody>
                  <a:tcPr/>
                </a:tc>
                <a:tc hMerge="1">
                  <a:txBody>
                    <a:bodyPr/>
                    <a:lstStyle/>
                    <a:p>
                      <a:endParaRPr lang="en-US" dirty="0"/>
                    </a:p>
                  </a:txBody>
                  <a:tcPr/>
                </a:tc>
              </a:tr>
              <a:tr h="277091">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T2D-</a:t>
                      </a:r>
                      <a:r>
                        <a:rPr lang="en-US" sz="1400" baseline="0" dirty="0" smtClean="0"/>
                        <a:t>cancer DE genes</a:t>
                      </a:r>
                      <a:endParaRPr lang="en-US" sz="1400" dirty="0" smtClean="0"/>
                    </a:p>
                    <a:p>
                      <a:pPr algn="ctr"/>
                      <a:endParaRPr lang="en-US" sz="1400" dirty="0"/>
                    </a:p>
                  </a:txBody>
                  <a:tcPr anchor="b"/>
                </a:tc>
                <a:tc>
                  <a:txBody>
                    <a:bodyPr/>
                    <a:lstStyle/>
                    <a:p>
                      <a:endParaRPr lang="en-US" sz="1400" dirty="0"/>
                    </a:p>
                  </a:txBody>
                  <a:tcPr/>
                </a:tc>
                <a:tc>
                  <a:txBody>
                    <a:bodyPr/>
                    <a:lstStyle/>
                    <a:p>
                      <a:pPr algn="ctr"/>
                      <a:r>
                        <a:rPr lang="en-US" sz="1400" dirty="0" smtClean="0"/>
                        <a:t>T</a:t>
                      </a:r>
                      <a:endParaRPr lang="en-US" sz="1400" dirty="0"/>
                    </a:p>
                  </a:txBody>
                  <a:tcPr anchor="ctr"/>
                </a:tc>
                <a:tc>
                  <a:txBody>
                    <a:bodyPr/>
                    <a:lstStyle/>
                    <a:p>
                      <a:pPr algn="ctr"/>
                      <a:r>
                        <a:rPr lang="en-US" sz="1400" dirty="0" smtClean="0"/>
                        <a:t>F</a:t>
                      </a:r>
                      <a:endParaRPr lang="en-US" sz="1400" dirty="0"/>
                    </a:p>
                  </a:txBody>
                  <a:tcPr anchor="ctr"/>
                </a:tc>
              </a:tr>
              <a:tr h="484909">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T</a:t>
                      </a:r>
                    </a:p>
                    <a:p>
                      <a:pPr algn="ctr"/>
                      <a:endParaRPr lang="en-US" sz="1400" dirty="0"/>
                    </a:p>
                  </a:txBody>
                  <a:tcPr anchor="b"/>
                </a:tc>
                <a:tc>
                  <a:txBody>
                    <a:bodyPr/>
                    <a:lstStyle/>
                    <a:p>
                      <a:pPr algn="ctr"/>
                      <a:r>
                        <a:rPr lang="en-US" sz="1400" dirty="0" smtClean="0"/>
                        <a:t>1353</a:t>
                      </a:r>
                      <a:endParaRPr lang="en-US" sz="1400" dirty="0"/>
                    </a:p>
                  </a:txBody>
                  <a:tcPr anchor="ctr"/>
                </a:tc>
                <a:tc>
                  <a:txBody>
                    <a:bodyPr/>
                    <a:lstStyle/>
                    <a:p>
                      <a:pPr algn="ctr"/>
                      <a:r>
                        <a:rPr lang="en-US" sz="1400" dirty="0" smtClean="0"/>
                        <a:t>529</a:t>
                      </a:r>
                      <a:endParaRPr lang="en-US" sz="1400" dirty="0"/>
                    </a:p>
                  </a:txBody>
                  <a:tcPr anchor="ctr"/>
                </a:tc>
              </a:tr>
              <a:tr h="484909">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F</a:t>
                      </a:r>
                    </a:p>
                    <a:p>
                      <a:pPr algn="ctr"/>
                      <a:endParaRPr lang="en-US" sz="1400" dirty="0"/>
                    </a:p>
                  </a:txBody>
                  <a:tcPr anchor="b"/>
                </a:tc>
                <a:tc>
                  <a:txBody>
                    <a:bodyPr/>
                    <a:lstStyle/>
                    <a:p>
                      <a:pPr algn="ctr"/>
                      <a:r>
                        <a:rPr lang="en-US" sz="1400" dirty="0" smtClean="0"/>
                        <a:t>8203</a:t>
                      </a:r>
                      <a:endParaRPr lang="en-US" sz="1400" dirty="0"/>
                    </a:p>
                  </a:txBody>
                  <a:tcPr anchor="ctr"/>
                </a:tc>
                <a:tc>
                  <a:txBody>
                    <a:bodyPr/>
                    <a:lstStyle/>
                    <a:p>
                      <a:pPr algn="ctr"/>
                      <a:r>
                        <a:rPr lang="en-US" sz="1400" dirty="0" smtClean="0"/>
                        <a:t>10443</a:t>
                      </a:r>
                      <a:endParaRPr lang="en-US" sz="1400" dirty="0"/>
                    </a:p>
                  </a:txBody>
                  <a:tcPr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88971664"/>
              </p:ext>
            </p:extLst>
          </p:nvPr>
        </p:nvGraphicFramePr>
        <p:xfrm>
          <a:off x="5867399" y="3124200"/>
          <a:ext cx="2667001" cy="1645920"/>
        </p:xfrm>
        <a:graphic>
          <a:graphicData uri="http://schemas.openxmlformats.org/drawingml/2006/table">
            <a:tbl>
              <a:tblPr firstRow="1" bandRow="1">
                <a:tableStyleId>{5940675A-B579-460E-94D1-54222C63F5DA}</a:tableStyleId>
              </a:tblPr>
              <a:tblGrid>
                <a:gridCol w="661614"/>
                <a:gridCol w="452034"/>
                <a:gridCol w="813661"/>
                <a:gridCol w="739692"/>
              </a:tblGrid>
              <a:tr h="275609">
                <a:tc>
                  <a:txBody>
                    <a:bodyPr/>
                    <a:lstStyle/>
                    <a:p>
                      <a:pPr algn="ctr"/>
                      <a:endParaRPr lang="en-US" sz="1400" dirty="0" smtClean="0"/>
                    </a:p>
                  </a:txBody>
                  <a:tcPr anchor="b"/>
                </a:tc>
                <a:tc gridSpan="3">
                  <a:txBody>
                    <a:bodyPr/>
                    <a:lstStyle/>
                    <a:p>
                      <a:pPr algn="ctr"/>
                      <a:r>
                        <a:rPr lang="en-US" sz="1400" dirty="0" smtClean="0"/>
                        <a:t>PRAD</a:t>
                      </a:r>
                      <a:r>
                        <a:rPr lang="en-US" sz="1400" baseline="0" dirty="0" smtClean="0"/>
                        <a:t> DE genes</a:t>
                      </a:r>
                      <a:endParaRPr lang="en-US" sz="1400" dirty="0"/>
                    </a:p>
                  </a:txBody>
                  <a:tcPr/>
                </a:tc>
                <a:tc hMerge="1">
                  <a:txBody>
                    <a:bodyPr/>
                    <a:lstStyle/>
                    <a:p>
                      <a:endParaRPr lang="en-US" dirty="0"/>
                    </a:p>
                  </a:txBody>
                  <a:tcPr/>
                </a:tc>
                <a:tc hMerge="1">
                  <a:txBody>
                    <a:bodyPr/>
                    <a:lstStyle/>
                    <a:p>
                      <a:endParaRPr lang="en-US" dirty="0"/>
                    </a:p>
                  </a:txBody>
                  <a:tcPr/>
                </a:tc>
              </a:tr>
              <a:tr h="29011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T2D-</a:t>
                      </a:r>
                      <a:r>
                        <a:rPr lang="en-US" sz="1400" baseline="0" dirty="0" smtClean="0"/>
                        <a:t>cancer DE genes</a:t>
                      </a:r>
                      <a:endParaRPr lang="en-US" sz="1400" dirty="0" smtClean="0"/>
                    </a:p>
                    <a:p>
                      <a:pPr algn="ctr"/>
                      <a:endParaRPr lang="en-US" sz="1400" dirty="0"/>
                    </a:p>
                  </a:txBody>
                  <a:tcPr anchor="b"/>
                </a:tc>
                <a:tc>
                  <a:txBody>
                    <a:bodyPr/>
                    <a:lstStyle/>
                    <a:p>
                      <a:endParaRPr lang="en-US" sz="1400" dirty="0"/>
                    </a:p>
                  </a:txBody>
                  <a:tcPr/>
                </a:tc>
                <a:tc>
                  <a:txBody>
                    <a:bodyPr/>
                    <a:lstStyle/>
                    <a:p>
                      <a:pPr algn="ctr"/>
                      <a:r>
                        <a:rPr lang="en-US" sz="1400" dirty="0" smtClean="0"/>
                        <a:t>T</a:t>
                      </a:r>
                      <a:endParaRPr lang="en-US" sz="1400" dirty="0"/>
                    </a:p>
                  </a:txBody>
                  <a:tcPr anchor="ctr"/>
                </a:tc>
                <a:tc>
                  <a:txBody>
                    <a:bodyPr/>
                    <a:lstStyle/>
                    <a:p>
                      <a:pPr algn="ctr"/>
                      <a:r>
                        <a:rPr lang="en-US" sz="1400" dirty="0" smtClean="0"/>
                        <a:t>F</a:t>
                      </a:r>
                      <a:endParaRPr lang="en-US" sz="1400" dirty="0"/>
                    </a:p>
                  </a:txBody>
                  <a:tcPr anchor="ctr"/>
                </a:tc>
              </a:tr>
              <a:tr h="507702">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T</a:t>
                      </a:r>
                    </a:p>
                    <a:p>
                      <a:pPr algn="ctr"/>
                      <a:endParaRPr lang="en-US" sz="1400" dirty="0"/>
                    </a:p>
                  </a:txBody>
                  <a:tcPr anchor="b"/>
                </a:tc>
                <a:tc>
                  <a:txBody>
                    <a:bodyPr/>
                    <a:lstStyle/>
                    <a:p>
                      <a:pPr algn="ctr"/>
                      <a:r>
                        <a:rPr lang="en-US" sz="1400" dirty="0" smtClean="0"/>
                        <a:t>913</a:t>
                      </a:r>
                      <a:endParaRPr lang="en-US" sz="1400" dirty="0"/>
                    </a:p>
                  </a:txBody>
                  <a:tcPr anchor="ctr"/>
                </a:tc>
                <a:tc>
                  <a:txBody>
                    <a:bodyPr/>
                    <a:lstStyle/>
                    <a:p>
                      <a:pPr algn="ctr"/>
                      <a:r>
                        <a:rPr lang="en-US" sz="1400" dirty="0" smtClean="0"/>
                        <a:t>969</a:t>
                      </a:r>
                      <a:endParaRPr lang="en-US" sz="1400" dirty="0"/>
                    </a:p>
                  </a:txBody>
                  <a:tcPr anchor="ctr"/>
                </a:tc>
              </a:tr>
              <a:tr h="468536">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F</a:t>
                      </a:r>
                    </a:p>
                    <a:p>
                      <a:pPr algn="ctr"/>
                      <a:endParaRPr lang="en-US" sz="1400" dirty="0"/>
                    </a:p>
                  </a:txBody>
                  <a:tcPr anchor="b"/>
                </a:tc>
                <a:tc>
                  <a:txBody>
                    <a:bodyPr/>
                    <a:lstStyle/>
                    <a:p>
                      <a:pPr algn="ctr"/>
                      <a:r>
                        <a:rPr lang="en-US" sz="1400" dirty="0" smtClean="0"/>
                        <a:t>4534</a:t>
                      </a:r>
                      <a:endParaRPr lang="en-US" sz="1400" dirty="0"/>
                    </a:p>
                  </a:txBody>
                  <a:tcPr anchor="ctr"/>
                </a:tc>
                <a:tc>
                  <a:txBody>
                    <a:bodyPr/>
                    <a:lstStyle/>
                    <a:p>
                      <a:pPr algn="ctr"/>
                      <a:r>
                        <a:rPr lang="en-US" sz="1400" dirty="0" smtClean="0"/>
                        <a:t>14115</a:t>
                      </a:r>
                      <a:endParaRPr lang="en-US" sz="1400" dirty="0"/>
                    </a:p>
                  </a:txBody>
                  <a:tcPr anchor="ctr"/>
                </a:tc>
              </a:tr>
            </a:tbl>
          </a:graphicData>
        </a:graphic>
      </p:graphicFrame>
      <p:sp>
        <p:nvSpPr>
          <p:cNvPr id="10" name="TextBox 9"/>
          <p:cNvSpPr txBox="1"/>
          <p:nvPr/>
        </p:nvSpPr>
        <p:spPr>
          <a:xfrm>
            <a:off x="5791200" y="4983540"/>
            <a:ext cx="4038600" cy="1138773"/>
          </a:xfrm>
          <a:prstGeom prst="rect">
            <a:avLst/>
          </a:prstGeom>
          <a:noFill/>
        </p:spPr>
        <p:txBody>
          <a:bodyPr wrap="square" rtlCol="0">
            <a:spAutoFit/>
          </a:bodyPr>
          <a:lstStyle/>
          <a:p>
            <a:r>
              <a:rPr lang="en-US" sz="1600" dirty="0" smtClean="0"/>
              <a:t>Fisher's Exact Test for Count Data</a:t>
            </a:r>
          </a:p>
          <a:p>
            <a:endParaRPr lang="en-US" sz="400" dirty="0" smtClean="0"/>
          </a:p>
          <a:p>
            <a:r>
              <a:rPr lang="en-US" sz="1600" dirty="0" smtClean="0"/>
              <a:t>data:  </a:t>
            </a:r>
            <a:r>
              <a:rPr lang="en-US" sz="1600" dirty="0" err="1" smtClean="0"/>
              <a:t>Fisher_table</a:t>
            </a:r>
            <a:endParaRPr lang="en-US" sz="1600" dirty="0" smtClean="0"/>
          </a:p>
          <a:p>
            <a:r>
              <a:rPr lang="en-US" sz="1600" dirty="0" smtClean="0"/>
              <a:t>p-value &lt; 2.2e-16</a:t>
            </a:r>
          </a:p>
          <a:p>
            <a:r>
              <a:rPr lang="en-US" sz="1600" dirty="0" smtClean="0"/>
              <a:t>odds ratio:  3.256832 </a:t>
            </a:r>
            <a:endParaRPr lang="en-US" sz="1600" dirty="0"/>
          </a:p>
        </p:txBody>
      </p:sp>
    </p:spTree>
    <p:extLst>
      <p:ext uri="{BB962C8B-B14F-4D97-AF65-F5344CB8AC3E}">
        <p14:creationId xmlns:p14="http://schemas.microsoft.com/office/powerpoint/2010/main" val="3856906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238837"/>
            <a:ext cx="3048000" cy="2123363"/>
          </a:xfrm>
        </p:spPr>
        <p:txBody>
          <a:bodyPr anchor="t">
            <a:normAutofit/>
          </a:bodyPr>
          <a:lstStyle/>
          <a:p>
            <a:r>
              <a:rPr lang="en-US" sz="3200" dirty="0" smtClean="0"/>
              <a:t>Distribution of </a:t>
            </a:r>
            <a:r>
              <a:rPr lang="en-US" sz="3200" dirty="0" smtClean="0"/>
              <a:t>GO terms similar between lists</a:t>
            </a:r>
            <a:endParaRPr lang="en-US" sz="320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0000" t="28096" r="3791" b="27938"/>
          <a:stretch/>
        </p:blipFill>
        <p:spPr>
          <a:xfrm>
            <a:off x="6096000" y="3856346"/>
            <a:ext cx="2146739" cy="1172854"/>
          </a:xfrm>
          <a:prstGeom prst="rect">
            <a:avLst/>
          </a:prstGeom>
        </p:spPr>
      </p:pic>
      <p:grpSp>
        <p:nvGrpSpPr>
          <p:cNvPr id="11" name="Group 10"/>
          <p:cNvGrpSpPr/>
          <p:nvPr/>
        </p:nvGrpSpPr>
        <p:grpSpPr>
          <a:xfrm>
            <a:off x="228600" y="4495800"/>
            <a:ext cx="5715000" cy="2362200"/>
            <a:chOff x="292415" y="1654555"/>
            <a:chExt cx="8775385" cy="3828536"/>
          </a:xfrm>
        </p:grpSpPr>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9035" r="51683" b="4025"/>
            <a:stretch/>
          </p:blipFill>
          <p:spPr>
            <a:xfrm>
              <a:off x="292415" y="1717640"/>
              <a:ext cx="2866030" cy="3702366"/>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8031" r="51887" b="12620"/>
            <a:stretch/>
          </p:blipFill>
          <p:spPr>
            <a:xfrm>
              <a:off x="3165269" y="1654555"/>
              <a:ext cx="2920621" cy="3828536"/>
            </a:xfrm>
            <a:prstGeom prst="rect">
              <a:avLst/>
            </a:prstGeom>
          </p:spPr>
        </p:pic>
        <p:pic>
          <p:nvPicPr>
            <p:cNvPr id="14" name="Picture 13"/>
            <p:cNvPicPr>
              <a:picLocks noChangeAspect="1"/>
            </p:cNvPicPr>
            <p:nvPr/>
          </p:nvPicPr>
          <p:blipFill rotWithShape="1">
            <a:blip r:embed="rId6">
              <a:extLst>
                <a:ext uri="{28A0092B-C50C-407E-A947-70E740481C1C}">
                  <a14:useLocalDpi xmlns:a14="http://schemas.microsoft.com/office/drawing/2010/main" val="0"/>
                </a:ext>
              </a:extLst>
            </a:blip>
            <a:srcRect l="7055" r="52061" b="12083"/>
            <a:stretch/>
          </p:blipFill>
          <p:spPr>
            <a:xfrm>
              <a:off x="6092714" y="1654556"/>
              <a:ext cx="2975086" cy="3776700"/>
            </a:xfrm>
            <a:prstGeom prst="rect">
              <a:avLst/>
            </a:prstGeom>
          </p:spPr>
        </p:pic>
      </p:gr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60554" t="35049" r="3718" b="24619"/>
          <a:stretch/>
        </p:blipFill>
        <p:spPr>
          <a:xfrm>
            <a:off x="6019800" y="5442179"/>
            <a:ext cx="1989116" cy="1187221"/>
          </a:xfrm>
          <a:prstGeom prst="rect">
            <a:avLst/>
          </a:prstGeom>
        </p:spPr>
      </p:pic>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9225" y="184646"/>
            <a:ext cx="5718175" cy="241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247651" y="2362199"/>
            <a:ext cx="5619749" cy="2209801"/>
            <a:chOff x="394648" y="1780605"/>
            <a:chExt cx="8893791" cy="3596792"/>
          </a:xfrm>
        </p:grpSpPr>
        <p:pic>
          <p:nvPicPr>
            <p:cNvPr id="4" name="Picture 3"/>
            <p:cNvPicPr>
              <a:picLocks noChangeAspect="1"/>
            </p:cNvPicPr>
            <p:nvPr/>
          </p:nvPicPr>
          <p:blipFill rotWithShape="1">
            <a:blip r:embed="rId8">
              <a:extLst>
                <a:ext uri="{28A0092B-C50C-407E-A947-70E740481C1C}">
                  <a14:useLocalDpi xmlns:a14="http://schemas.microsoft.com/office/drawing/2010/main" val="0"/>
                </a:ext>
              </a:extLst>
            </a:blip>
            <a:srcRect l="7154" r="54096" b="17190"/>
            <a:stretch/>
          </p:blipFill>
          <p:spPr>
            <a:xfrm>
              <a:off x="3333466" y="1780605"/>
              <a:ext cx="2934268" cy="3596792"/>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7629" t="2493" r="55383" b="17007"/>
            <a:stretch/>
          </p:blipFill>
          <p:spPr>
            <a:xfrm>
              <a:off x="6477000" y="1856804"/>
              <a:ext cx="2811439" cy="3488747"/>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8590" r="56925" b="16641"/>
            <a:stretch/>
          </p:blipFill>
          <p:spPr>
            <a:xfrm>
              <a:off x="394648" y="1780605"/>
              <a:ext cx="2729552" cy="3596792"/>
            </a:xfrm>
            <a:prstGeom prst="rect">
              <a:avLst/>
            </a:prstGeom>
          </p:spPr>
        </p:pic>
      </p:grpSp>
      <p:pic>
        <p:nvPicPr>
          <p:cNvPr id="102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1805993"/>
            <a:ext cx="2434319" cy="154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300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09433" y="787258"/>
            <a:ext cx="5217994" cy="5742413"/>
            <a:chOff x="1552433" y="813416"/>
            <a:chExt cx="5217994" cy="5742413"/>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8820" t="7661" r="7812" b="2564"/>
            <a:stretch/>
          </p:blipFill>
          <p:spPr>
            <a:xfrm>
              <a:off x="1552433" y="813416"/>
              <a:ext cx="2429301" cy="2667899"/>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391" t="9248" r="6088"/>
            <a:stretch/>
          </p:blipFill>
          <p:spPr>
            <a:xfrm>
              <a:off x="4191000" y="813416"/>
              <a:ext cx="2579427" cy="2717942"/>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10587" t="6933" r="12236"/>
            <a:stretch/>
          </p:blipFill>
          <p:spPr>
            <a:xfrm>
              <a:off x="1552433" y="3604573"/>
              <a:ext cx="2429301" cy="2951255"/>
            </a:xfrm>
            <a:prstGeom prst="rect">
              <a:avLst/>
            </a:prstGeom>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l="7493" t="5769" r="8281"/>
            <a:stretch/>
          </p:blipFill>
          <p:spPr>
            <a:xfrm>
              <a:off x="4191000" y="3604573"/>
              <a:ext cx="2579427" cy="2951256"/>
            </a:xfrm>
            <a:prstGeom prst="rect">
              <a:avLst/>
            </a:prstGeom>
          </p:spPr>
        </p:pic>
      </p:grpSp>
      <p:cxnSp>
        <p:nvCxnSpPr>
          <p:cNvPr id="30" name="Straight Arrow Connector 29"/>
          <p:cNvCxnSpPr>
            <a:stCxn id="12" idx="1"/>
          </p:cNvCxnSpPr>
          <p:nvPr/>
        </p:nvCxnSpPr>
        <p:spPr>
          <a:xfrm flipH="1" flipV="1">
            <a:off x="3505200" y="4701830"/>
            <a:ext cx="2362200" cy="912563"/>
          </a:xfrm>
          <a:prstGeom prst="straightConnector1">
            <a:avLst/>
          </a:prstGeom>
          <a:ln w="28575">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a:stCxn id="23" idx="1"/>
          </p:cNvCxnSpPr>
          <p:nvPr/>
        </p:nvCxnSpPr>
        <p:spPr>
          <a:xfrm flipH="1">
            <a:off x="4495800" y="3578416"/>
            <a:ext cx="1371600" cy="213151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3400" y="147935"/>
            <a:ext cx="5257800" cy="461665"/>
          </a:xfrm>
          <a:prstGeom prst="rect">
            <a:avLst/>
          </a:prstGeom>
          <a:noFill/>
        </p:spPr>
        <p:txBody>
          <a:bodyPr wrap="square" rtlCol="0">
            <a:spAutoFit/>
          </a:bodyPr>
          <a:lstStyle/>
          <a:p>
            <a:pPr algn="ctr"/>
            <a:r>
              <a:rPr lang="en-US" sz="2400" dirty="0" smtClean="0"/>
              <a:t>PANTHER Pathways</a:t>
            </a:r>
            <a:endParaRPr lang="en-US" sz="2400" dirty="0"/>
          </a:p>
        </p:txBody>
      </p:sp>
      <p:cxnSp>
        <p:nvCxnSpPr>
          <p:cNvPr id="36" name="Straight Arrow Connector 35"/>
          <p:cNvCxnSpPr>
            <a:stCxn id="26" idx="1"/>
          </p:cNvCxnSpPr>
          <p:nvPr/>
        </p:nvCxnSpPr>
        <p:spPr>
          <a:xfrm flipH="1">
            <a:off x="4686300" y="616572"/>
            <a:ext cx="1181100" cy="3939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20" idx="1"/>
          </p:cNvCxnSpPr>
          <p:nvPr/>
        </p:nvCxnSpPr>
        <p:spPr>
          <a:xfrm flipH="1">
            <a:off x="4876800" y="1096526"/>
            <a:ext cx="990600" cy="8600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27" idx="1"/>
          </p:cNvCxnSpPr>
          <p:nvPr/>
        </p:nvCxnSpPr>
        <p:spPr>
          <a:xfrm flipH="1">
            <a:off x="5295900" y="1583890"/>
            <a:ext cx="5715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21" idx="1"/>
          </p:cNvCxnSpPr>
          <p:nvPr/>
        </p:nvCxnSpPr>
        <p:spPr>
          <a:xfrm flipH="1" flipV="1">
            <a:off x="5295900" y="1837168"/>
            <a:ext cx="571500" cy="2160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25" idx="1"/>
          </p:cNvCxnSpPr>
          <p:nvPr/>
        </p:nvCxnSpPr>
        <p:spPr>
          <a:xfrm flipH="1">
            <a:off x="4876800" y="2587941"/>
            <a:ext cx="990600" cy="3076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64" name="Group 63"/>
          <p:cNvGrpSpPr/>
          <p:nvPr/>
        </p:nvGrpSpPr>
        <p:grpSpPr>
          <a:xfrm>
            <a:off x="5867400" y="532500"/>
            <a:ext cx="5648325" cy="5620591"/>
            <a:chOff x="6096000" y="532500"/>
            <a:chExt cx="5648325" cy="5620591"/>
          </a:xfrm>
        </p:grpSpPr>
        <p:grpSp>
          <p:nvGrpSpPr>
            <p:cNvPr id="28" name="Group 27"/>
            <p:cNvGrpSpPr/>
            <p:nvPr/>
          </p:nvGrpSpPr>
          <p:grpSpPr>
            <a:xfrm>
              <a:off x="6096000" y="532500"/>
              <a:ext cx="5648325" cy="5620591"/>
              <a:chOff x="6619875" y="532500"/>
              <a:chExt cx="5648325" cy="5620591"/>
            </a:xfrm>
          </p:grpSpPr>
          <p:pic>
            <p:nvPicPr>
              <p:cNvPr id="12" name="Picture 11"/>
              <p:cNvPicPr>
                <a:picLocks noChangeAspect="1"/>
              </p:cNvPicPr>
              <p:nvPr/>
            </p:nvPicPr>
            <p:blipFill rotWithShape="1">
              <a:blip r:embed="rId7">
                <a:extLst>
                  <a:ext uri="{28A0092B-C50C-407E-A947-70E740481C1C}">
                    <a14:useLocalDpi xmlns:a14="http://schemas.microsoft.com/office/drawing/2010/main" val="0"/>
                  </a:ext>
                </a:extLst>
              </a:blip>
              <a:srcRect t="38247" b="58301"/>
              <a:stretch/>
            </p:blipFill>
            <p:spPr>
              <a:xfrm>
                <a:off x="6619875" y="5518858"/>
                <a:ext cx="4000500" cy="191069"/>
              </a:xfrm>
              <a:prstGeom prst="rect">
                <a:avLst/>
              </a:prstGeom>
            </p:spPr>
          </p:pic>
          <p:pic>
            <p:nvPicPr>
              <p:cNvPr id="15" name="Picture 14"/>
              <p:cNvPicPr>
                <a:picLocks noChangeAspect="1"/>
              </p:cNvPicPr>
              <p:nvPr/>
            </p:nvPicPr>
            <p:blipFill rotWithShape="1">
              <a:blip r:embed="rId7">
                <a:extLst>
                  <a:ext uri="{28A0092B-C50C-407E-A947-70E740481C1C}">
                    <a14:useLocalDpi xmlns:a14="http://schemas.microsoft.com/office/drawing/2010/main" val="0"/>
                  </a:ext>
                </a:extLst>
              </a:blip>
              <a:srcRect t="3599" b="93485"/>
              <a:stretch/>
            </p:blipFill>
            <p:spPr>
              <a:xfrm>
                <a:off x="6619875" y="4523491"/>
                <a:ext cx="4000500" cy="161317"/>
              </a:xfrm>
              <a:prstGeom prst="rect">
                <a:avLst/>
              </a:prstGeom>
            </p:spPr>
          </p:pic>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t="11812" b="85387"/>
              <a:stretch/>
            </p:blipFill>
            <p:spPr>
              <a:xfrm>
                <a:off x="6619875" y="5054042"/>
                <a:ext cx="4000500" cy="154943"/>
              </a:xfrm>
              <a:prstGeom prst="rect">
                <a:avLst/>
              </a:prstGeom>
            </p:spPr>
          </p:pic>
          <p:pic>
            <p:nvPicPr>
              <p:cNvPr id="19" name="Picture 18"/>
              <p:cNvPicPr>
                <a:picLocks noChangeAspect="1"/>
              </p:cNvPicPr>
              <p:nvPr/>
            </p:nvPicPr>
            <p:blipFill rotWithShape="1">
              <a:blip r:embed="rId8">
                <a:extLst>
                  <a:ext uri="{28A0092B-C50C-407E-A947-70E740481C1C}">
                    <a14:useLocalDpi xmlns:a14="http://schemas.microsoft.com/office/drawing/2010/main" val="0"/>
                  </a:ext>
                </a:extLst>
              </a:blip>
              <a:srcRect t="31021" b="56900"/>
              <a:stretch/>
            </p:blipFill>
            <p:spPr>
              <a:xfrm>
                <a:off x="6619875" y="4035281"/>
                <a:ext cx="5648325" cy="178338"/>
              </a:xfrm>
              <a:prstGeom prst="rect">
                <a:avLst/>
              </a:prstGeom>
            </p:spPr>
          </p:pic>
          <p:pic>
            <p:nvPicPr>
              <p:cNvPr id="20" name="Picture 19"/>
              <p:cNvPicPr>
                <a:picLocks noChangeAspect="1"/>
              </p:cNvPicPr>
              <p:nvPr/>
            </p:nvPicPr>
            <p:blipFill rotWithShape="1">
              <a:blip r:embed="rId9">
                <a:extLst>
                  <a:ext uri="{28A0092B-C50C-407E-A947-70E740481C1C}">
                    <a14:useLocalDpi xmlns:a14="http://schemas.microsoft.com/office/drawing/2010/main" val="0"/>
                  </a:ext>
                </a:extLst>
              </a:blip>
              <a:srcRect t="79000"/>
              <a:stretch/>
            </p:blipFill>
            <p:spPr>
              <a:xfrm>
                <a:off x="6619875" y="1010516"/>
                <a:ext cx="3419475" cy="172019"/>
              </a:xfrm>
              <a:prstGeom prst="rect">
                <a:avLst/>
              </a:prstGeom>
            </p:spPr>
          </p:pic>
          <p:pic>
            <p:nvPicPr>
              <p:cNvPr id="21" name="Picture 20"/>
              <p:cNvPicPr>
                <a:picLocks noChangeAspect="1"/>
              </p:cNvPicPr>
              <p:nvPr/>
            </p:nvPicPr>
            <p:blipFill rotWithShape="1">
              <a:blip r:embed="rId10">
                <a:extLst>
                  <a:ext uri="{28A0092B-C50C-407E-A947-70E740481C1C}">
                    <a14:useLocalDpi xmlns:a14="http://schemas.microsoft.com/office/drawing/2010/main" val="0"/>
                  </a:ext>
                </a:extLst>
              </a:blip>
              <a:srcRect t="69353" b="24274"/>
              <a:stretch/>
            </p:blipFill>
            <p:spPr>
              <a:xfrm>
                <a:off x="6619875" y="1985245"/>
                <a:ext cx="3876675" cy="135962"/>
              </a:xfrm>
              <a:prstGeom prst="rect">
                <a:avLst/>
              </a:prstGeom>
            </p:spPr>
          </p:pic>
          <p:pic>
            <p:nvPicPr>
              <p:cNvPr id="22" name="Picture 21"/>
              <p:cNvPicPr>
                <a:picLocks noChangeAspect="1"/>
              </p:cNvPicPr>
              <p:nvPr/>
            </p:nvPicPr>
            <p:blipFill rotWithShape="1">
              <a:blip r:embed="rId11">
                <a:extLst>
                  <a:ext uri="{28A0092B-C50C-407E-A947-70E740481C1C}">
                    <a14:useLocalDpi xmlns:a14="http://schemas.microsoft.com/office/drawing/2010/main" val="0"/>
                  </a:ext>
                </a:extLst>
              </a:blip>
              <a:srcRect t="89449"/>
              <a:stretch/>
            </p:blipFill>
            <p:spPr>
              <a:xfrm>
                <a:off x="6619875" y="2980234"/>
                <a:ext cx="5486400" cy="188936"/>
              </a:xfrm>
              <a:prstGeom prst="rect">
                <a:avLst/>
              </a:prstGeom>
            </p:spPr>
          </p:pic>
          <p:pic>
            <p:nvPicPr>
              <p:cNvPr id="23" name="Picture 22"/>
              <p:cNvPicPr>
                <a:picLocks noChangeAspect="1"/>
              </p:cNvPicPr>
              <p:nvPr/>
            </p:nvPicPr>
            <p:blipFill rotWithShape="1">
              <a:blip r:embed="rId8">
                <a:extLst>
                  <a:ext uri="{28A0092B-C50C-407E-A947-70E740481C1C}">
                    <a14:useLocalDpi xmlns:a14="http://schemas.microsoft.com/office/drawing/2010/main" val="0"/>
                  </a:ext>
                </a:extLst>
              </a:blip>
              <a:srcRect b="86538"/>
              <a:stretch/>
            </p:blipFill>
            <p:spPr>
              <a:xfrm>
                <a:off x="6619875" y="3479042"/>
                <a:ext cx="5648325" cy="198748"/>
              </a:xfrm>
              <a:prstGeom prst="rect">
                <a:avLst/>
              </a:prstGeom>
            </p:spPr>
          </p:pic>
          <p:pic>
            <p:nvPicPr>
              <p:cNvPr id="24" name="Picture 23"/>
              <p:cNvPicPr>
                <a:picLocks noChangeAspect="1"/>
              </p:cNvPicPr>
              <p:nvPr/>
            </p:nvPicPr>
            <p:blipFill rotWithShape="1">
              <a:blip r:embed="rId12">
                <a:extLst>
                  <a:ext uri="{28A0092B-C50C-407E-A947-70E740481C1C}">
                    <a14:useLocalDpi xmlns:a14="http://schemas.microsoft.com/office/drawing/2010/main" val="0"/>
                  </a:ext>
                </a:extLst>
              </a:blip>
              <a:srcRect t="43968" b="47810"/>
              <a:stretch/>
            </p:blipFill>
            <p:spPr>
              <a:xfrm>
                <a:off x="6619875" y="5972181"/>
                <a:ext cx="3038475" cy="180910"/>
              </a:xfrm>
              <a:prstGeom prst="rect">
                <a:avLst/>
              </a:prstGeom>
            </p:spPr>
          </p:pic>
          <p:pic>
            <p:nvPicPr>
              <p:cNvPr id="25" name="Picture 24"/>
              <p:cNvPicPr>
                <a:picLocks noChangeAspect="1"/>
              </p:cNvPicPr>
              <p:nvPr/>
            </p:nvPicPr>
            <p:blipFill rotWithShape="1">
              <a:blip r:embed="rId11">
                <a:extLst>
                  <a:ext uri="{28A0092B-C50C-407E-A947-70E740481C1C}">
                    <a14:useLocalDpi xmlns:a14="http://schemas.microsoft.com/office/drawing/2010/main" val="0"/>
                  </a:ext>
                </a:extLst>
              </a:blip>
              <a:srcRect b="90794"/>
              <a:stretch/>
            </p:blipFill>
            <p:spPr>
              <a:xfrm>
                <a:off x="6619875" y="2505519"/>
                <a:ext cx="5486400" cy="164843"/>
              </a:xfrm>
              <a:prstGeom prst="rect">
                <a:avLst/>
              </a:prstGeom>
            </p:spPr>
          </p:pic>
          <p:pic>
            <p:nvPicPr>
              <p:cNvPr id="26" name="Picture 25"/>
              <p:cNvPicPr>
                <a:picLocks noChangeAspect="1"/>
              </p:cNvPicPr>
              <p:nvPr/>
            </p:nvPicPr>
            <p:blipFill rotWithShape="1">
              <a:blip r:embed="rId9">
                <a:extLst>
                  <a:ext uri="{28A0092B-C50C-407E-A947-70E740481C1C}">
                    <a14:useLocalDpi xmlns:a14="http://schemas.microsoft.com/office/drawing/2010/main" val="0"/>
                  </a:ext>
                </a:extLst>
              </a:blip>
              <a:srcRect b="79473"/>
              <a:stretch/>
            </p:blipFill>
            <p:spPr>
              <a:xfrm>
                <a:off x="6619875" y="532500"/>
                <a:ext cx="3419475" cy="168144"/>
              </a:xfrm>
              <a:prstGeom prst="rect">
                <a:avLst/>
              </a:prstGeom>
            </p:spPr>
          </p:pic>
          <p:pic>
            <p:nvPicPr>
              <p:cNvPr id="27" name="Picture 26"/>
              <p:cNvPicPr>
                <a:picLocks noChangeAspect="1"/>
              </p:cNvPicPr>
              <p:nvPr/>
            </p:nvPicPr>
            <p:blipFill rotWithShape="1">
              <a:blip r:embed="rId10">
                <a:extLst>
                  <a:ext uri="{28A0092B-C50C-407E-A947-70E740481C1C}">
                    <a14:useLocalDpi xmlns:a14="http://schemas.microsoft.com/office/drawing/2010/main" val="0"/>
                  </a:ext>
                </a:extLst>
              </a:blip>
              <a:srcRect b="91425"/>
              <a:stretch/>
            </p:blipFill>
            <p:spPr>
              <a:xfrm>
                <a:off x="6619875" y="1492407"/>
                <a:ext cx="3876675" cy="182966"/>
              </a:xfrm>
              <a:prstGeom prst="rect">
                <a:avLst/>
              </a:prstGeom>
            </p:spPr>
          </p:pic>
        </p:grpSp>
        <p:pic>
          <p:nvPicPr>
            <p:cNvPr id="33" name="Picture 32"/>
            <p:cNvPicPr>
              <a:picLocks noChangeAspect="1"/>
            </p:cNvPicPr>
            <p:nvPr/>
          </p:nvPicPr>
          <p:blipFill rotWithShape="1">
            <a:blip r:embed="rId13">
              <a:extLst>
                <a:ext uri="{28A0092B-C50C-407E-A947-70E740481C1C}">
                  <a14:useLocalDpi xmlns:a14="http://schemas.microsoft.com/office/drawing/2010/main" val="0"/>
                </a:ext>
              </a:extLst>
            </a:blip>
            <a:srcRect t="1" b="49999"/>
            <a:stretch/>
          </p:blipFill>
          <p:spPr>
            <a:xfrm>
              <a:off x="6096000" y="3733800"/>
              <a:ext cx="5229225" cy="176212"/>
            </a:xfrm>
            <a:prstGeom prst="rect">
              <a:avLst/>
            </a:prstGeom>
          </p:spPr>
        </p:pic>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33531" y="1219200"/>
              <a:ext cx="224790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62"/>
            <p:cNvPicPr>
              <a:picLocks noChangeAspect="1"/>
            </p:cNvPicPr>
            <p:nvPr/>
          </p:nvPicPr>
          <p:blipFill rotWithShape="1">
            <a:blip r:embed="rId7">
              <a:extLst>
                <a:ext uri="{28A0092B-C50C-407E-A947-70E740481C1C}">
                  <a14:useLocalDpi xmlns:a14="http://schemas.microsoft.com/office/drawing/2010/main" val="0"/>
                </a:ext>
              </a:extLst>
            </a:blip>
            <a:srcRect t="6431" b="91306"/>
            <a:stretch/>
          </p:blipFill>
          <p:spPr>
            <a:xfrm>
              <a:off x="6096000" y="4800600"/>
              <a:ext cx="4000500" cy="125269"/>
            </a:xfrm>
            <a:prstGeom prst="rect">
              <a:avLst/>
            </a:prstGeom>
          </p:spPr>
        </p:pic>
      </p:grpSp>
      <p:sp>
        <p:nvSpPr>
          <p:cNvPr id="62" name="TextBox 61"/>
          <p:cNvSpPr txBox="1"/>
          <p:nvPr/>
        </p:nvSpPr>
        <p:spPr>
          <a:xfrm>
            <a:off x="609600" y="3169170"/>
            <a:ext cx="19812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Human Reference</a:t>
            </a:r>
            <a:endParaRPr lang="en-US" sz="1600" dirty="0">
              <a:latin typeface="Arial" panose="020B0604020202020204" pitchFamily="34" charset="0"/>
              <a:cs typeface="Arial" panose="020B0604020202020204" pitchFamily="34" charset="0"/>
            </a:endParaRPr>
          </a:p>
        </p:txBody>
      </p:sp>
      <p:sp>
        <p:nvSpPr>
          <p:cNvPr id="66" name="TextBox 65"/>
          <p:cNvSpPr txBox="1"/>
          <p:nvPr/>
        </p:nvSpPr>
        <p:spPr>
          <a:xfrm>
            <a:off x="3276600" y="3166646"/>
            <a:ext cx="21336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Non-associated</a:t>
            </a:r>
            <a:endParaRPr lang="en-US" sz="1600" dirty="0">
              <a:latin typeface="Arial" panose="020B0604020202020204" pitchFamily="34" charset="0"/>
              <a:cs typeface="Arial" panose="020B0604020202020204" pitchFamily="34" charset="0"/>
            </a:endParaRPr>
          </a:p>
        </p:txBody>
      </p:sp>
      <p:sp>
        <p:nvSpPr>
          <p:cNvPr id="67" name="TextBox 66"/>
          <p:cNvSpPr txBox="1"/>
          <p:nvPr/>
        </p:nvSpPr>
        <p:spPr>
          <a:xfrm>
            <a:off x="633483" y="6232597"/>
            <a:ext cx="19812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T2D-associated</a:t>
            </a:r>
            <a:endParaRPr lang="en-US" sz="1600" dirty="0">
              <a:latin typeface="Arial" panose="020B0604020202020204" pitchFamily="34" charset="0"/>
              <a:cs typeface="Arial" panose="020B0604020202020204" pitchFamily="34" charset="0"/>
            </a:endParaRPr>
          </a:p>
        </p:txBody>
      </p:sp>
      <p:sp>
        <p:nvSpPr>
          <p:cNvPr id="68" name="TextBox 67"/>
          <p:cNvSpPr txBox="1"/>
          <p:nvPr/>
        </p:nvSpPr>
        <p:spPr>
          <a:xfrm>
            <a:off x="3276600" y="6233671"/>
            <a:ext cx="20955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T2D-associated only</a:t>
            </a:r>
            <a:endParaRPr lang="en-US" sz="1600" dirty="0">
              <a:latin typeface="Arial" panose="020B0604020202020204" pitchFamily="34" charset="0"/>
              <a:cs typeface="Arial" panose="020B0604020202020204" pitchFamily="34" charset="0"/>
            </a:endParaRPr>
          </a:p>
        </p:txBody>
      </p:sp>
      <p:pic>
        <p:nvPicPr>
          <p:cNvPr id="39" name="Picture 38"/>
          <p:cNvPicPr>
            <a:picLocks noChangeAspect="1"/>
          </p:cNvPicPr>
          <p:nvPr/>
        </p:nvPicPr>
        <p:blipFill rotWithShape="1">
          <a:blip r:embed="rId7">
            <a:extLst>
              <a:ext uri="{28A0092B-C50C-407E-A947-70E740481C1C}">
                <a14:useLocalDpi xmlns:a14="http://schemas.microsoft.com/office/drawing/2010/main" val="0"/>
              </a:ext>
            </a:extLst>
          </a:blip>
          <a:srcRect t="70409" b="26632"/>
          <a:stretch/>
        </p:blipFill>
        <p:spPr>
          <a:xfrm>
            <a:off x="5874224" y="5723574"/>
            <a:ext cx="4000500" cy="163773"/>
          </a:xfrm>
          <a:prstGeom prst="rect">
            <a:avLst/>
          </a:prstGeom>
        </p:spPr>
      </p:pic>
    </p:spTree>
    <p:extLst>
      <p:ext uri="{BB962C8B-B14F-4D97-AF65-F5344CB8AC3E}">
        <p14:creationId xmlns:p14="http://schemas.microsoft.com/office/powerpoint/2010/main" val="2483276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PANTHER Pathways</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152"/>
          <a:stretch/>
        </p:blipFill>
        <p:spPr>
          <a:xfrm>
            <a:off x="340426" y="1676400"/>
            <a:ext cx="8581480" cy="699139"/>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7013" b="59695"/>
          <a:stretch/>
        </p:blipFill>
        <p:spPr>
          <a:xfrm>
            <a:off x="379800" y="3058516"/>
            <a:ext cx="8502732" cy="660647"/>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5373"/>
          <a:stretch/>
        </p:blipFill>
        <p:spPr>
          <a:xfrm>
            <a:off x="304800" y="4300695"/>
            <a:ext cx="8652732" cy="829597"/>
          </a:xfrm>
          <a:prstGeom prst="rect">
            <a:avLst/>
          </a:prstGeom>
        </p:spPr>
      </p:pic>
      <p:sp>
        <p:nvSpPr>
          <p:cNvPr id="6" name="TextBox 5"/>
          <p:cNvSpPr txBox="1"/>
          <p:nvPr/>
        </p:nvSpPr>
        <p:spPr>
          <a:xfrm>
            <a:off x="379800" y="1372643"/>
            <a:ext cx="21336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Non-associated</a:t>
            </a: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381000" y="2719962"/>
            <a:ext cx="19812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T2D-associated</a:t>
            </a: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342900" y="3978180"/>
            <a:ext cx="20955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T2D-associated only</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136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DAVID annotated KEGG pathways</a:t>
            </a:r>
            <a:endParaRPr lang="en-US" dirty="0"/>
          </a:p>
        </p:txBody>
      </p:sp>
      <p:grpSp>
        <p:nvGrpSpPr>
          <p:cNvPr id="9" name="Group 8"/>
          <p:cNvGrpSpPr/>
          <p:nvPr/>
        </p:nvGrpSpPr>
        <p:grpSpPr>
          <a:xfrm>
            <a:off x="838200" y="1298811"/>
            <a:ext cx="7543800" cy="4691276"/>
            <a:chOff x="762000" y="685800"/>
            <a:chExt cx="7924800" cy="48663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685800"/>
              <a:ext cx="7924800" cy="163439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2342177"/>
              <a:ext cx="7772400" cy="1576552"/>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22678"/>
            <a:stretch/>
          </p:blipFill>
          <p:spPr>
            <a:xfrm>
              <a:off x="762000" y="3923048"/>
              <a:ext cx="7924800" cy="1629093"/>
            </a:xfrm>
            <a:prstGeom prst="rect">
              <a:avLst/>
            </a:prstGeom>
          </p:spPr>
        </p:pic>
      </p:grpSp>
      <p:sp>
        <p:nvSpPr>
          <p:cNvPr id="10" name="TextBox 9"/>
          <p:cNvSpPr txBox="1"/>
          <p:nvPr/>
        </p:nvSpPr>
        <p:spPr>
          <a:xfrm>
            <a:off x="838200" y="1049923"/>
            <a:ext cx="21336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Non-associated</a:t>
            </a:r>
            <a:endParaRPr lang="en-US" sz="1600" dirty="0">
              <a:latin typeface="Arial" panose="020B0604020202020204" pitchFamily="34" charset="0"/>
              <a:cs typeface="Arial" panose="020B0604020202020204" pitchFamily="34" charset="0"/>
            </a:endParaRPr>
          </a:p>
        </p:txBody>
      </p:sp>
      <p:sp>
        <p:nvSpPr>
          <p:cNvPr id="11" name="TextBox 10"/>
          <p:cNvSpPr txBox="1"/>
          <p:nvPr/>
        </p:nvSpPr>
        <p:spPr>
          <a:xfrm>
            <a:off x="3546963" y="3733800"/>
            <a:ext cx="19812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T2D-associated</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876300" y="6019800"/>
            <a:ext cx="20955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T2D-associated only</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8822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DAVID annotated </a:t>
            </a:r>
            <a:r>
              <a:rPr lang="en-US" dirty="0" err="1" smtClean="0"/>
              <a:t>Reactome</a:t>
            </a:r>
            <a:r>
              <a:rPr lang="en-US" dirty="0" smtClean="0"/>
              <a:t> pathways</a:t>
            </a:r>
            <a:endParaRPr lang="en-US" dirty="0"/>
          </a:p>
        </p:txBody>
      </p:sp>
      <p:grpSp>
        <p:nvGrpSpPr>
          <p:cNvPr id="8" name="Group 7"/>
          <p:cNvGrpSpPr/>
          <p:nvPr/>
        </p:nvGrpSpPr>
        <p:grpSpPr>
          <a:xfrm>
            <a:off x="381000" y="1447800"/>
            <a:ext cx="8224039" cy="4682716"/>
            <a:chOff x="157961" y="381000"/>
            <a:chExt cx="9162197" cy="5166496"/>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61" y="381000"/>
              <a:ext cx="9144000" cy="18749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197" y="2230592"/>
              <a:ext cx="9144000" cy="255737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158" y="4752763"/>
              <a:ext cx="9144000" cy="794733"/>
            </a:xfrm>
            <a:prstGeom prst="rect">
              <a:avLst/>
            </a:prstGeom>
          </p:spPr>
        </p:pic>
      </p:grpSp>
      <p:sp>
        <p:nvSpPr>
          <p:cNvPr id="9" name="TextBox 8"/>
          <p:cNvSpPr txBox="1"/>
          <p:nvPr/>
        </p:nvSpPr>
        <p:spPr>
          <a:xfrm>
            <a:off x="838200" y="1143000"/>
            <a:ext cx="21336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Non-associated</a:t>
            </a:r>
            <a:endParaRPr lang="en-US" sz="1600" dirty="0">
              <a:latin typeface="Arial" panose="020B0604020202020204" pitchFamily="34" charset="0"/>
              <a:cs typeface="Arial" panose="020B0604020202020204" pitchFamily="34" charset="0"/>
            </a:endParaRPr>
          </a:p>
        </p:txBody>
      </p:sp>
      <p:sp>
        <p:nvSpPr>
          <p:cNvPr id="10" name="TextBox 9"/>
          <p:cNvSpPr txBox="1"/>
          <p:nvPr/>
        </p:nvSpPr>
        <p:spPr>
          <a:xfrm>
            <a:off x="4267200" y="4157246"/>
            <a:ext cx="19812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T2D-associated</a:t>
            </a:r>
            <a:endParaRPr lang="en-US" sz="1600" dirty="0">
              <a:latin typeface="Arial" panose="020B0604020202020204" pitchFamily="34" charset="0"/>
              <a:cs typeface="Arial" panose="020B0604020202020204" pitchFamily="34" charset="0"/>
            </a:endParaRPr>
          </a:p>
        </p:txBody>
      </p:sp>
      <p:sp>
        <p:nvSpPr>
          <p:cNvPr id="11" name="TextBox 10"/>
          <p:cNvSpPr txBox="1"/>
          <p:nvPr/>
        </p:nvSpPr>
        <p:spPr>
          <a:xfrm>
            <a:off x="876300" y="6062246"/>
            <a:ext cx="20955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T2D-associated only</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8800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DAVID </a:t>
            </a:r>
            <a:r>
              <a:rPr lang="en-US" dirty="0" smtClean="0"/>
              <a:t>Annotated terms</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091" r="57467"/>
          <a:stretch/>
        </p:blipFill>
        <p:spPr>
          <a:xfrm>
            <a:off x="5867400" y="1447800"/>
            <a:ext cx="3118230" cy="5225382"/>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556" r="36869"/>
          <a:stretch/>
        </p:blipFill>
        <p:spPr>
          <a:xfrm>
            <a:off x="2819400" y="1447800"/>
            <a:ext cx="2818116" cy="5225382"/>
          </a:xfrm>
          <a:prstGeom prst="rect">
            <a:avLst/>
          </a:prstGeom>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5643" r="44617"/>
          <a:stretch/>
        </p:blipFill>
        <p:spPr>
          <a:xfrm>
            <a:off x="228600" y="1447800"/>
            <a:ext cx="2396969" cy="5225382"/>
          </a:xfrm>
          <a:prstGeom prst="rect">
            <a:avLst/>
          </a:prstGeom>
        </p:spPr>
      </p:pic>
      <p:sp>
        <p:nvSpPr>
          <p:cNvPr id="12" name="TextBox 11"/>
          <p:cNvSpPr txBox="1"/>
          <p:nvPr/>
        </p:nvSpPr>
        <p:spPr>
          <a:xfrm>
            <a:off x="381000" y="1112069"/>
            <a:ext cx="21336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Non-associated</a:t>
            </a:r>
            <a:endParaRPr lang="en-US" sz="1600" dirty="0">
              <a:latin typeface="Arial" panose="020B0604020202020204" pitchFamily="34" charset="0"/>
              <a:cs typeface="Arial" panose="020B0604020202020204" pitchFamily="34" charset="0"/>
            </a:endParaRPr>
          </a:p>
        </p:txBody>
      </p:sp>
      <p:sp>
        <p:nvSpPr>
          <p:cNvPr id="13" name="TextBox 12"/>
          <p:cNvSpPr txBox="1"/>
          <p:nvPr/>
        </p:nvSpPr>
        <p:spPr>
          <a:xfrm>
            <a:off x="3276600" y="1109246"/>
            <a:ext cx="19812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T2D-associated</a:t>
            </a:r>
            <a:endParaRPr lang="en-US" sz="1600" dirty="0">
              <a:latin typeface="Arial" panose="020B0604020202020204" pitchFamily="34" charset="0"/>
              <a:cs typeface="Arial" panose="020B0604020202020204" pitchFamily="34" charset="0"/>
            </a:endParaRPr>
          </a:p>
        </p:txBody>
      </p:sp>
      <p:sp>
        <p:nvSpPr>
          <p:cNvPr id="14" name="TextBox 13"/>
          <p:cNvSpPr txBox="1"/>
          <p:nvPr/>
        </p:nvSpPr>
        <p:spPr>
          <a:xfrm>
            <a:off x="6400800" y="1123991"/>
            <a:ext cx="2095500" cy="338554"/>
          </a:xfrm>
          <a:prstGeom prst="rect">
            <a:avLst/>
          </a:prstGeom>
          <a:solidFill>
            <a:schemeClr val="bg1"/>
          </a:solidFill>
        </p:spPr>
        <p:txBody>
          <a:bodyPr wrap="square" rtlCol="0">
            <a:spAutoFit/>
          </a:bodyPr>
          <a:lstStyle/>
          <a:p>
            <a:pPr algn="ctr"/>
            <a:r>
              <a:rPr lang="en-US" sz="1600" dirty="0" smtClean="0">
                <a:latin typeface="Arial" panose="020B0604020202020204" pitchFamily="34" charset="0"/>
                <a:cs typeface="Arial" panose="020B0604020202020204" pitchFamily="34" charset="0"/>
              </a:rPr>
              <a:t>T2D-associated only</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9406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Autofit/>
          </a:bodyPr>
          <a:lstStyle/>
          <a:p>
            <a:r>
              <a:rPr lang="en-US" sz="2600" dirty="0" smtClean="0"/>
              <a:t>Non-risk cancer DE genes associated with </a:t>
            </a:r>
            <a:r>
              <a:rPr lang="en-US" sz="2600" dirty="0"/>
              <a:t>metabolism and biogenesis of biological </a:t>
            </a:r>
            <a:r>
              <a:rPr lang="en-US" sz="2600" dirty="0" smtClean="0"/>
              <a:t>macromolecules</a:t>
            </a:r>
          </a:p>
          <a:p>
            <a:r>
              <a:rPr lang="en-US" sz="2600" dirty="0" smtClean="0"/>
              <a:t>T2D-associated cancer DE genes related to cell cycle, energy production, inflammation, neurodegenerative diseases</a:t>
            </a:r>
          </a:p>
          <a:p>
            <a:r>
              <a:rPr lang="en-US" sz="2600" dirty="0" smtClean="0"/>
              <a:t>Altered expression in pathways </a:t>
            </a:r>
            <a:r>
              <a:rPr lang="en-US" sz="2600" dirty="0" err="1" smtClean="0"/>
              <a:t>dysregulated</a:t>
            </a:r>
            <a:r>
              <a:rPr lang="en-US" sz="2600" dirty="0" smtClean="0"/>
              <a:t> in T2D patients</a:t>
            </a:r>
          </a:p>
          <a:p>
            <a:r>
              <a:rPr lang="en-US" sz="2600" dirty="0" smtClean="0"/>
              <a:t>Cancer samples from </a:t>
            </a:r>
            <a:r>
              <a:rPr lang="en-US" sz="2600" dirty="0"/>
              <a:t>patients </a:t>
            </a:r>
            <a:r>
              <a:rPr lang="en-US" sz="2600" dirty="0" smtClean="0"/>
              <a:t>with T2D or are these pathways commonly disrupted in the cancers and exacerbated by T2D?</a:t>
            </a:r>
            <a:endParaRPr lang="en-US" sz="2600" dirty="0"/>
          </a:p>
        </p:txBody>
      </p:sp>
    </p:spTree>
    <p:extLst>
      <p:ext uri="{BB962C8B-B14F-4D97-AF65-F5344CB8AC3E}">
        <p14:creationId xmlns:p14="http://schemas.microsoft.com/office/powerpoint/2010/main" val="3987717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238906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Diabetes and Cancer</a:t>
            </a:r>
            <a:endParaRPr lang="en-US" dirty="0"/>
          </a:p>
        </p:txBody>
      </p:sp>
      <p:sp>
        <p:nvSpPr>
          <p:cNvPr id="3" name="Content Placeholder 2"/>
          <p:cNvSpPr>
            <a:spLocks noGrp="1"/>
          </p:cNvSpPr>
          <p:nvPr>
            <p:ph idx="1"/>
          </p:nvPr>
        </p:nvSpPr>
        <p:spPr/>
        <p:txBody>
          <a:bodyPr>
            <a:normAutofit/>
          </a:bodyPr>
          <a:lstStyle/>
          <a:p>
            <a:r>
              <a:rPr lang="en-US" dirty="0" smtClean="0"/>
              <a:t>More often diagnosed in the same person than would be expected by chance</a:t>
            </a:r>
          </a:p>
          <a:p>
            <a:r>
              <a:rPr lang="en-US" dirty="0" smtClean="0"/>
              <a:t>Share many risk factors: Age, sex, obesity, physical activity, diet, etc.</a:t>
            </a:r>
          </a:p>
          <a:p>
            <a:r>
              <a:rPr lang="en-US" dirty="0" smtClean="0"/>
              <a:t>Diabetics at greatly elevated risk for cancers of liver, pancreas, and endometrium</a:t>
            </a:r>
          </a:p>
          <a:p>
            <a:r>
              <a:rPr lang="en-US" dirty="0" smtClean="0"/>
              <a:t>Associated with many other cancers to a lesser extent</a:t>
            </a:r>
          </a:p>
        </p:txBody>
      </p:sp>
    </p:spTree>
    <p:extLst>
      <p:ext uri="{BB962C8B-B14F-4D97-AF65-F5344CB8AC3E}">
        <p14:creationId xmlns:p14="http://schemas.microsoft.com/office/powerpoint/2010/main" val="3974497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Question</a:t>
            </a:r>
            <a:endParaRPr lang="en-US" dirty="0"/>
          </a:p>
        </p:txBody>
      </p:sp>
      <p:sp>
        <p:nvSpPr>
          <p:cNvPr id="3" name="Content Placeholder 2"/>
          <p:cNvSpPr>
            <a:spLocks noGrp="1"/>
          </p:cNvSpPr>
          <p:nvPr>
            <p:ph idx="1"/>
          </p:nvPr>
        </p:nvSpPr>
        <p:spPr/>
        <p:txBody>
          <a:bodyPr>
            <a:normAutofit/>
          </a:bodyPr>
          <a:lstStyle/>
          <a:p>
            <a:r>
              <a:rPr lang="en-US" dirty="0" smtClean="0"/>
              <a:t>Do </a:t>
            </a:r>
            <a:r>
              <a:rPr lang="en-US" dirty="0" smtClean="0"/>
              <a:t>cancers </a:t>
            </a:r>
            <a:r>
              <a:rPr lang="en-US" dirty="0" smtClean="0"/>
              <a:t>highly associated with diabetes show </a:t>
            </a:r>
            <a:r>
              <a:rPr lang="en-US" dirty="0" smtClean="0"/>
              <a:t>differential expression of genes enriched for functions or pathways </a:t>
            </a:r>
            <a:r>
              <a:rPr lang="en-US" dirty="0" err="1" smtClean="0"/>
              <a:t>dysregulated</a:t>
            </a:r>
            <a:r>
              <a:rPr lang="en-US" dirty="0" smtClean="0"/>
              <a:t> in diabetic patients?</a:t>
            </a:r>
            <a:endParaRPr lang="en-US" dirty="0"/>
          </a:p>
        </p:txBody>
      </p:sp>
    </p:spTree>
    <p:extLst>
      <p:ext uri="{BB962C8B-B14F-4D97-AF65-F5344CB8AC3E}">
        <p14:creationId xmlns:p14="http://schemas.microsoft.com/office/powerpoint/2010/main" val="985129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TCGA Cancer Datasets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58077206"/>
              </p:ext>
            </p:extLst>
          </p:nvPr>
        </p:nvGraphicFramePr>
        <p:xfrm>
          <a:off x="762001" y="1524000"/>
          <a:ext cx="7696199" cy="4023360"/>
        </p:xfrm>
        <a:graphic>
          <a:graphicData uri="http://schemas.openxmlformats.org/drawingml/2006/table">
            <a:tbl>
              <a:tblPr firstRow="1" bandRow="1">
                <a:tableStyleId>{5940675A-B579-460E-94D1-54222C63F5DA}</a:tableStyleId>
              </a:tblPr>
              <a:tblGrid>
                <a:gridCol w="1752599"/>
                <a:gridCol w="1524000"/>
                <a:gridCol w="1371600"/>
                <a:gridCol w="1561736"/>
                <a:gridCol w="1486264"/>
              </a:tblGrid>
              <a:tr h="411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Cancer Type</a:t>
                      </a:r>
                    </a:p>
                  </a:txBody>
                  <a:tcPr anchor="ctr"/>
                </a:tc>
                <a:tc>
                  <a:txBody>
                    <a:bodyPr/>
                    <a:lstStyle/>
                    <a:p>
                      <a:pPr algn="ctr"/>
                      <a:r>
                        <a:rPr lang="en-US" b="1" dirty="0" smtClean="0"/>
                        <a:t>Abbreviation</a:t>
                      </a:r>
                      <a:endParaRPr lang="en-US" b="1" dirty="0"/>
                    </a:p>
                  </a:txBody>
                  <a:tcPr anchor="ctr"/>
                </a:tc>
                <a:tc>
                  <a:txBody>
                    <a:bodyPr/>
                    <a:lstStyle/>
                    <a:p>
                      <a:pPr algn="ctr"/>
                      <a:r>
                        <a:rPr lang="en-US" b="1" dirty="0" smtClean="0"/>
                        <a:t>T2D</a:t>
                      </a:r>
                      <a:r>
                        <a:rPr lang="en-US" b="1" baseline="0" dirty="0" smtClean="0"/>
                        <a:t> associated risk?</a:t>
                      </a:r>
                      <a:endParaRPr lang="en-US" b="1" dirty="0"/>
                    </a:p>
                  </a:txBody>
                  <a:tcPr anchor="ctr"/>
                </a:tc>
                <a:tc>
                  <a:txBody>
                    <a:bodyPr/>
                    <a:lstStyle/>
                    <a:p>
                      <a:pPr algn="ctr"/>
                      <a:r>
                        <a:rPr lang="en-US" b="1" dirty="0" smtClean="0"/>
                        <a:t>Tumor</a:t>
                      </a:r>
                      <a:r>
                        <a:rPr lang="en-US" b="1" baseline="0" dirty="0" smtClean="0"/>
                        <a:t> samples</a:t>
                      </a:r>
                      <a:endParaRPr lang="en-US" b="1" dirty="0"/>
                    </a:p>
                  </a:txBody>
                  <a:tcPr anchor="ctr"/>
                </a:tc>
                <a:tc>
                  <a:txBody>
                    <a:bodyPr/>
                    <a:lstStyle/>
                    <a:p>
                      <a:pPr algn="ctr"/>
                      <a:r>
                        <a:rPr lang="en-US" b="1" dirty="0" smtClean="0"/>
                        <a:t>Normal samples</a:t>
                      </a:r>
                      <a:endParaRPr lang="en-US" b="1" dirty="0"/>
                    </a:p>
                  </a:txBody>
                  <a:tcPr anchor="ctr"/>
                </a:tc>
              </a:tr>
              <a:tr h="370840">
                <a:tc>
                  <a:txBody>
                    <a:bodyPr/>
                    <a:lstStyle/>
                    <a:p>
                      <a:r>
                        <a:rPr lang="en-US" dirty="0" smtClean="0"/>
                        <a:t>Liver hepatocellular</a:t>
                      </a:r>
                      <a:r>
                        <a:rPr lang="en-US" baseline="0" dirty="0" smtClean="0"/>
                        <a:t> carcinoma</a:t>
                      </a:r>
                      <a:endParaRPr lang="en-US" dirty="0"/>
                    </a:p>
                  </a:txBody>
                  <a:tcPr/>
                </a:tc>
                <a:tc>
                  <a:txBody>
                    <a:bodyPr/>
                    <a:lstStyle/>
                    <a:p>
                      <a:pPr algn="ctr"/>
                      <a:r>
                        <a:rPr lang="en-US" dirty="0" smtClean="0"/>
                        <a:t>LIHC</a:t>
                      </a:r>
                      <a:endParaRPr lang="en-US" dirty="0"/>
                    </a:p>
                  </a:txBody>
                  <a:tcPr anchor="ctr"/>
                </a:tc>
                <a:tc>
                  <a:txBody>
                    <a:bodyPr/>
                    <a:lstStyle/>
                    <a:p>
                      <a:pPr algn="ctr"/>
                      <a:r>
                        <a:rPr lang="en-US" dirty="0" smtClean="0"/>
                        <a:t>Yes</a:t>
                      </a:r>
                      <a:endParaRPr lang="en-US" dirty="0"/>
                    </a:p>
                  </a:txBody>
                  <a:tcPr anchor="ctr"/>
                </a:tc>
                <a:tc>
                  <a:txBody>
                    <a:bodyPr/>
                    <a:lstStyle/>
                    <a:p>
                      <a:pPr algn="ctr"/>
                      <a:r>
                        <a:rPr lang="en-US" dirty="0" smtClean="0"/>
                        <a:t>147</a:t>
                      </a:r>
                      <a:endParaRPr lang="en-US" dirty="0"/>
                    </a:p>
                  </a:txBody>
                  <a:tcPr anchor="ctr"/>
                </a:tc>
                <a:tc>
                  <a:txBody>
                    <a:bodyPr/>
                    <a:lstStyle/>
                    <a:p>
                      <a:pPr algn="ctr"/>
                      <a:r>
                        <a:rPr lang="en-US" dirty="0" smtClean="0"/>
                        <a:t>50</a:t>
                      </a:r>
                      <a:endParaRPr lang="en-US" dirty="0"/>
                    </a:p>
                  </a:txBody>
                  <a:tcPr anchor="ctr"/>
                </a:tc>
              </a:tr>
              <a:tr h="370840">
                <a:tc>
                  <a:txBody>
                    <a:bodyPr/>
                    <a:lstStyle/>
                    <a:p>
                      <a:r>
                        <a:rPr lang="en-US" dirty="0" smtClean="0"/>
                        <a:t>Lung adenocarcinoma</a:t>
                      </a:r>
                      <a:endParaRPr lang="en-US" dirty="0"/>
                    </a:p>
                  </a:txBody>
                  <a:tcPr/>
                </a:tc>
                <a:tc>
                  <a:txBody>
                    <a:bodyPr/>
                    <a:lstStyle/>
                    <a:p>
                      <a:pPr algn="ctr"/>
                      <a:r>
                        <a:rPr lang="en-US" dirty="0" smtClean="0"/>
                        <a:t>LUAD</a:t>
                      </a:r>
                      <a:endParaRPr lang="en-US" dirty="0"/>
                    </a:p>
                  </a:txBody>
                  <a:tcPr anchor="ctr"/>
                </a:tc>
                <a:tc>
                  <a:txBody>
                    <a:bodyPr/>
                    <a:lstStyle/>
                    <a:p>
                      <a:pPr algn="ctr"/>
                      <a:r>
                        <a:rPr lang="en-US" dirty="0" smtClean="0"/>
                        <a:t>No</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490</a:t>
                      </a:r>
                    </a:p>
                  </a:txBody>
                  <a:tcPr anchor="ctr"/>
                </a:tc>
                <a:tc>
                  <a:txBody>
                    <a:bodyPr/>
                    <a:lstStyle/>
                    <a:p>
                      <a:pPr algn="ctr"/>
                      <a:r>
                        <a:rPr lang="en-US" dirty="0" smtClean="0"/>
                        <a:t>58</a:t>
                      </a:r>
                      <a:endParaRPr lang="en-US" dirty="0"/>
                    </a:p>
                  </a:txBody>
                  <a:tcPr anchor="ctr"/>
                </a:tc>
              </a:tr>
              <a:tr h="370840">
                <a:tc>
                  <a:txBody>
                    <a:bodyPr/>
                    <a:lstStyle/>
                    <a:p>
                      <a:r>
                        <a:rPr lang="en-US" dirty="0" smtClean="0"/>
                        <a:t>Prostate adenocarcinoma</a:t>
                      </a:r>
                      <a:endParaRPr lang="en-US" dirty="0"/>
                    </a:p>
                  </a:txBody>
                  <a:tcPr/>
                </a:tc>
                <a:tc>
                  <a:txBody>
                    <a:bodyPr/>
                    <a:lstStyle/>
                    <a:p>
                      <a:pPr algn="ctr"/>
                      <a:r>
                        <a:rPr lang="en-US" dirty="0" smtClean="0"/>
                        <a:t>PRAD</a:t>
                      </a:r>
                      <a:endParaRPr lang="en-US" dirty="0"/>
                    </a:p>
                  </a:txBody>
                  <a:tcPr anchor="ctr"/>
                </a:tc>
                <a:tc>
                  <a:txBody>
                    <a:bodyPr/>
                    <a:lstStyle/>
                    <a:p>
                      <a:pPr algn="ctr"/>
                      <a:r>
                        <a:rPr lang="en-US" dirty="0" smtClean="0"/>
                        <a:t>No</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278</a:t>
                      </a:r>
                    </a:p>
                    <a:p>
                      <a:pPr algn="ctr"/>
                      <a:endParaRPr lang="en-US" dirty="0"/>
                    </a:p>
                  </a:txBody>
                  <a:tcPr anchor="ctr"/>
                </a:tc>
                <a:tc>
                  <a:txBody>
                    <a:bodyPr/>
                    <a:lstStyle/>
                    <a:p>
                      <a:pPr algn="ctr"/>
                      <a:r>
                        <a:rPr lang="en-US" dirty="0" smtClean="0"/>
                        <a:t>50</a:t>
                      </a:r>
                      <a:endParaRPr lang="en-US" dirty="0"/>
                    </a:p>
                  </a:txBody>
                  <a:tcPr anchor="ctr"/>
                </a:tc>
              </a:tr>
              <a:tr h="370840">
                <a:tc>
                  <a:txBody>
                    <a:bodyPr/>
                    <a:lstStyle/>
                    <a:p>
                      <a:r>
                        <a:rPr lang="en-US" dirty="0" smtClean="0"/>
                        <a:t>Uterine corpus</a:t>
                      </a:r>
                      <a:r>
                        <a:rPr lang="en-US" baseline="0" dirty="0" smtClean="0"/>
                        <a:t> endometrial carcinoma</a:t>
                      </a:r>
                      <a:endParaRPr lang="en-US" dirty="0"/>
                    </a:p>
                  </a:txBody>
                  <a:tcPr/>
                </a:tc>
                <a:tc>
                  <a:txBody>
                    <a:bodyPr/>
                    <a:lstStyle/>
                    <a:p>
                      <a:pPr algn="ctr"/>
                      <a:r>
                        <a:rPr lang="en-US" dirty="0" smtClean="0"/>
                        <a:t>UCEC</a:t>
                      </a:r>
                      <a:endParaRPr lang="en-US" dirty="0"/>
                    </a:p>
                  </a:txBody>
                  <a:tcPr anchor="ctr"/>
                </a:tc>
                <a:tc>
                  <a:txBody>
                    <a:bodyPr/>
                    <a:lstStyle/>
                    <a:p>
                      <a:pPr algn="ctr"/>
                      <a:r>
                        <a:rPr lang="en-US" dirty="0" smtClean="0"/>
                        <a:t>Yes</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370</a:t>
                      </a:r>
                    </a:p>
                  </a:txBody>
                  <a:tcPr anchor="ctr"/>
                </a:tc>
                <a:tc>
                  <a:txBody>
                    <a:bodyPr/>
                    <a:lstStyle/>
                    <a:p>
                      <a:pPr algn="ctr"/>
                      <a:r>
                        <a:rPr lang="en-US" dirty="0" smtClean="0"/>
                        <a:t>11</a:t>
                      </a:r>
                      <a:endParaRPr lang="en-US" dirty="0"/>
                    </a:p>
                  </a:txBody>
                  <a:tcPr anchor="ctr"/>
                </a:tc>
              </a:tr>
            </a:tbl>
          </a:graphicData>
        </a:graphic>
      </p:graphicFrame>
      <p:sp>
        <p:nvSpPr>
          <p:cNvPr id="4" name="TextBox 3"/>
          <p:cNvSpPr txBox="1"/>
          <p:nvPr/>
        </p:nvSpPr>
        <p:spPr>
          <a:xfrm>
            <a:off x="762000" y="5791200"/>
            <a:ext cx="7772400" cy="646331"/>
          </a:xfrm>
          <a:prstGeom prst="rect">
            <a:avLst/>
          </a:prstGeom>
          <a:noFill/>
        </p:spPr>
        <p:txBody>
          <a:bodyPr wrap="square" rtlCol="0">
            <a:spAutoFit/>
          </a:bodyPr>
          <a:lstStyle/>
          <a:p>
            <a:r>
              <a:rPr lang="en-US" dirty="0" smtClean="0"/>
              <a:t>*Also downloaded pancreatic adenocarcinoma data, but the set did not have enough normal samples to have power to detect  differences in expression </a:t>
            </a:r>
            <a:endParaRPr lang="en-US" dirty="0"/>
          </a:p>
        </p:txBody>
      </p:sp>
    </p:spTree>
    <p:extLst>
      <p:ext uri="{BB962C8B-B14F-4D97-AF65-F5344CB8AC3E}">
        <p14:creationId xmlns:p14="http://schemas.microsoft.com/office/powerpoint/2010/main" val="1626648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smtClean="0"/>
              <a:t>Using </a:t>
            </a:r>
            <a:r>
              <a:rPr lang="en-US" dirty="0" err="1" smtClean="0"/>
              <a:t>edgeR</a:t>
            </a:r>
            <a:r>
              <a:rPr lang="en-US" dirty="0" smtClean="0"/>
              <a:t> to find DE </a:t>
            </a:r>
            <a:r>
              <a:rPr lang="en-US" dirty="0" smtClean="0"/>
              <a:t>genes between normal and tumor tissue samples</a:t>
            </a:r>
            <a:endParaRPr lang="en-US" dirty="0"/>
          </a:p>
        </p:txBody>
      </p:sp>
      <p:sp>
        <p:nvSpPr>
          <p:cNvPr id="3" name="TextBox 2"/>
          <p:cNvSpPr txBox="1"/>
          <p:nvPr/>
        </p:nvSpPr>
        <p:spPr>
          <a:xfrm>
            <a:off x="1028131" y="1958876"/>
            <a:ext cx="7010400" cy="2308324"/>
          </a:xfrm>
          <a:prstGeom prst="rect">
            <a:avLst/>
          </a:prstGeom>
          <a:noFill/>
        </p:spPr>
        <p:txBody>
          <a:bodyPr wrap="square" rtlCol="0">
            <a:spAutoFit/>
          </a:bodyPr>
          <a:lstStyle/>
          <a:p>
            <a:r>
              <a:rPr lang="en-US" sz="1600" dirty="0" smtClean="0">
                <a:latin typeface="Rod" panose="02030509050101010101" pitchFamily="49" charset="-79"/>
                <a:cs typeface="Rod" panose="02030509050101010101" pitchFamily="49" charset="-79"/>
              </a:rPr>
              <a:t>&gt;x </a:t>
            </a:r>
            <a:r>
              <a:rPr lang="en-US" sz="1600" dirty="0">
                <a:latin typeface="Rod" panose="02030509050101010101" pitchFamily="49" charset="-79"/>
                <a:cs typeface="Rod" panose="02030509050101010101" pitchFamily="49" charset="-79"/>
              </a:rPr>
              <a:t>&lt;- </a:t>
            </a:r>
            <a:r>
              <a:rPr lang="en-US" sz="1600" dirty="0" err="1">
                <a:latin typeface="Rod" panose="02030509050101010101" pitchFamily="49" charset="-79"/>
                <a:cs typeface="Rod" panose="02030509050101010101" pitchFamily="49" charset="-79"/>
              </a:rPr>
              <a:t>read.delim</a:t>
            </a:r>
            <a:r>
              <a:rPr lang="en-US" sz="1600" dirty="0" smtClean="0">
                <a:latin typeface="Rod" panose="02030509050101010101" pitchFamily="49" charset="-79"/>
                <a:cs typeface="Rod" panose="02030509050101010101" pitchFamily="49" charset="-79"/>
              </a:rPr>
              <a:t>("</a:t>
            </a:r>
            <a:r>
              <a:rPr lang="en-US" sz="1600" dirty="0">
                <a:latin typeface="Rod" panose="02030509050101010101" pitchFamily="49" charset="-79"/>
                <a:cs typeface="Rod" panose="02030509050101010101" pitchFamily="49" charset="-79"/>
              </a:rPr>
              <a:t>cancer_rnaseqv2.txt", </a:t>
            </a:r>
            <a:r>
              <a:rPr lang="en-US" sz="1600" dirty="0" smtClean="0">
                <a:latin typeface="Rod" panose="02030509050101010101" pitchFamily="49" charset="-79"/>
                <a:cs typeface="Rod" panose="02030509050101010101" pitchFamily="49" charset="-79"/>
              </a:rPr>
              <a:t>header=TRUE</a:t>
            </a:r>
            <a:r>
              <a:rPr lang="en-US" sz="1600" dirty="0">
                <a:latin typeface="Rod" panose="02030509050101010101" pitchFamily="49" charset="-79"/>
                <a:cs typeface="Rod" panose="02030509050101010101" pitchFamily="49" charset="-79"/>
              </a:rPr>
              <a:t>, </a:t>
            </a:r>
            <a:r>
              <a:rPr lang="en-US" sz="1600" dirty="0" err="1">
                <a:latin typeface="Rod" panose="02030509050101010101" pitchFamily="49" charset="-79"/>
                <a:cs typeface="Rod" panose="02030509050101010101" pitchFamily="49" charset="-79"/>
              </a:rPr>
              <a:t>sep</a:t>
            </a:r>
            <a:r>
              <a:rPr lang="en-US" sz="1600" dirty="0">
                <a:latin typeface="Rod" panose="02030509050101010101" pitchFamily="49" charset="-79"/>
                <a:cs typeface="Rod" panose="02030509050101010101" pitchFamily="49" charset="-79"/>
              </a:rPr>
              <a:t>="\t", </a:t>
            </a:r>
            <a:r>
              <a:rPr lang="en-US" sz="1600" dirty="0" err="1" smtClean="0">
                <a:latin typeface="Rod" panose="02030509050101010101" pitchFamily="49" charset="-79"/>
                <a:cs typeface="Rod" panose="02030509050101010101" pitchFamily="49" charset="-79"/>
              </a:rPr>
              <a:t>row.names</a:t>
            </a:r>
            <a:r>
              <a:rPr lang="en-US" sz="1600" dirty="0" smtClean="0">
                <a:latin typeface="Rod" panose="02030509050101010101" pitchFamily="49" charset="-79"/>
                <a:cs typeface="Rod" panose="02030509050101010101" pitchFamily="49" charset="-79"/>
              </a:rPr>
              <a:t>=1)</a:t>
            </a:r>
            <a:br>
              <a:rPr lang="en-US" sz="1600" dirty="0" smtClean="0">
                <a:latin typeface="Rod" panose="02030509050101010101" pitchFamily="49" charset="-79"/>
                <a:cs typeface="Rod" panose="02030509050101010101" pitchFamily="49" charset="-79"/>
              </a:rPr>
            </a:br>
            <a:r>
              <a:rPr lang="en-US" sz="1600" dirty="0" smtClean="0">
                <a:latin typeface="Rod" panose="02030509050101010101" pitchFamily="49" charset="-79"/>
                <a:cs typeface="Rod" panose="02030509050101010101" pitchFamily="49" charset="-79"/>
              </a:rPr>
              <a:t>&gt;group </a:t>
            </a:r>
            <a:r>
              <a:rPr lang="en-US" sz="1600" dirty="0">
                <a:latin typeface="Rod" panose="02030509050101010101" pitchFamily="49" charset="-79"/>
                <a:cs typeface="Rod" panose="02030509050101010101" pitchFamily="49" charset="-79"/>
              </a:rPr>
              <a:t>&lt;- factor(c(1,2,2,1,2,1</a:t>
            </a:r>
            <a:r>
              <a:rPr lang="en-US" sz="1600" dirty="0" smtClean="0">
                <a:latin typeface="Rod" panose="02030509050101010101" pitchFamily="49" charset="-79"/>
                <a:cs typeface="Rod" panose="02030509050101010101" pitchFamily="49" charset="-79"/>
              </a:rPr>
              <a:t>,…))</a:t>
            </a:r>
            <a:endParaRPr lang="en-US" sz="1600" dirty="0">
              <a:latin typeface="Rod" panose="02030509050101010101" pitchFamily="49" charset="-79"/>
              <a:cs typeface="Rod" panose="02030509050101010101" pitchFamily="49" charset="-79"/>
            </a:endParaRPr>
          </a:p>
          <a:p>
            <a:endParaRPr lang="en-US" sz="1600" dirty="0">
              <a:latin typeface="Rod" panose="02030509050101010101" pitchFamily="49" charset="-79"/>
              <a:cs typeface="Rod" panose="02030509050101010101" pitchFamily="49" charset="-79"/>
            </a:endParaRPr>
          </a:p>
          <a:p>
            <a:r>
              <a:rPr lang="en-US" sz="1600" dirty="0" smtClean="0">
                <a:latin typeface="Rod" panose="02030509050101010101" pitchFamily="49" charset="-79"/>
                <a:cs typeface="Rod" panose="02030509050101010101" pitchFamily="49" charset="-79"/>
              </a:rPr>
              <a:t>&gt;</a:t>
            </a:r>
            <a:r>
              <a:rPr lang="en-US" sz="1600" dirty="0">
                <a:latin typeface="Rod" panose="02030509050101010101" pitchFamily="49" charset="-79"/>
                <a:cs typeface="Rod" panose="02030509050101010101" pitchFamily="49" charset="-79"/>
              </a:rPr>
              <a:t>y &lt;- </a:t>
            </a:r>
            <a:r>
              <a:rPr lang="en-US" sz="1600" dirty="0" err="1" smtClean="0">
                <a:latin typeface="Rod" panose="02030509050101010101" pitchFamily="49" charset="-79"/>
                <a:cs typeface="Rod" panose="02030509050101010101" pitchFamily="49" charset="-79"/>
              </a:rPr>
              <a:t>DGEList</a:t>
            </a:r>
            <a:r>
              <a:rPr lang="en-US" sz="1600" dirty="0" smtClean="0">
                <a:latin typeface="Rod" panose="02030509050101010101" pitchFamily="49" charset="-79"/>
                <a:cs typeface="Rod" panose="02030509050101010101" pitchFamily="49" charset="-79"/>
              </a:rPr>
              <a:t>(counts=x, group=group</a:t>
            </a:r>
            <a:r>
              <a:rPr lang="en-US" sz="1600" dirty="0">
                <a:latin typeface="Rod" panose="02030509050101010101" pitchFamily="49" charset="-79"/>
                <a:cs typeface="Rod" panose="02030509050101010101" pitchFamily="49" charset="-79"/>
              </a:rPr>
              <a:t>)</a:t>
            </a:r>
          </a:p>
          <a:p>
            <a:r>
              <a:rPr lang="en-US" sz="1600" dirty="0" smtClean="0">
                <a:latin typeface="Rod" panose="02030509050101010101" pitchFamily="49" charset="-79"/>
                <a:cs typeface="Rod" panose="02030509050101010101" pitchFamily="49" charset="-79"/>
              </a:rPr>
              <a:t>&gt;</a:t>
            </a:r>
            <a:r>
              <a:rPr lang="en-US" sz="1600" dirty="0">
                <a:latin typeface="Rod" panose="02030509050101010101" pitchFamily="49" charset="-79"/>
                <a:cs typeface="Rod" panose="02030509050101010101" pitchFamily="49" charset="-79"/>
              </a:rPr>
              <a:t>y &lt;- </a:t>
            </a:r>
            <a:r>
              <a:rPr lang="en-US" sz="1600" dirty="0" err="1">
                <a:latin typeface="Rod" panose="02030509050101010101" pitchFamily="49" charset="-79"/>
                <a:cs typeface="Rod" panose="02030509050101010101" pitchFamily="49" charset="-79"/>
              </a:rPr>
              <a:t>estimateCommonDisp</a:t>
            </a:r>
            <a:r>
              <a:rPr lang="en-US" sz="1600" dirty="0">
                <a:latin typeface="Rod" panose="02030509050101010101" pitchFamily="49" charset="-79"/>
                <a:cs typeface="Rod" panose="02030509050101010101" pitchFamily="49" charset="-79"/>
              </a:rPr>
              <a:t>(y) </a:t>
            </a:r>
            <a:endParaRPr lang="en-US" sz="1600" dirty="0" smtClean="0">
              <a:latin typeface="Rod" panose="02030509050101010101" pitchFamily="49" charset="-79"/>
              <a:cs typeface="Rod" panose="02030509050101010101" pitchFamily="49" charset="-79"/>
            </a:endParaRPr>
          </a:p>
          <a:p>
            <a:r>
              <a:rPr lang="en-US" sz="1600" dirty="0" smtClean="0">
                <a:latin typeface="Rod" panose="02030509050101010101" pitchFamily="49" charset="-79"/>
                <a:cs typeface="Rod" panose="02030509050101010101" pitchFamily="49" charset="-79"/>
              </a:rPr>
              <a:t>&gt;</a:t>
            </a:r>
            <a:r>
              <a:rPr lang="en-US" sz="1600" dirty="0">
                <a:latin typeface="Rod" panose="02030509050101010101" pitchFamily="49" charset="-79"/>
                <a:cs typeface="Rod" panose="02030509050101010101" pitchFamily="49" charset="-79"/>
              </a:rPr>
              <a:t>y &lt;- </a:t>
            </a:r>
            <a:r>
              <a:rPr lang="en-US" sz="1600" dirty="0" err="1" smtClean="0">
                <a:latin typeface="Rod" panose="02030509050101010101" pitchFamily="49" charset="-79"/>
                <a:cs typeface="Rod" panose="02030509050101010101" pitchFamily="49" charset="-79"/>
              </a:rPr>
              <a:t>estimateTagwiseDisp</a:t>
            </a:r>
            <a:r>
              <a:rPr lang="en-US" sz="1600" dirty="0" smtClean="0">
                <a:latin typeface="Rod" panose="02030509050101010101" pitchFamily="49" charset="-79"/>
                <a:cs typeface="Rod" panose="02030509050101010101" pitchFamily="49" charset="-79"/>
              </a:rPr>
              <a:t>(y</a:t>
            </a:r>
            <a:r>
              <a:rPr lang="en-US" sz="1600" dirty="0">
                <a:latin typeface="Rod" panose="02030509050101010101" pitchFamily="49" charset="-79"/>
                <a:cs typeface="Rod" panose="02030509050101010101" pitchFamily="49" charset="-79"/>
              </a:rPr>
              <a:t>)</a:t>
            </a:r>
          </a:p>
          <a:p>
            <a:r>
              <a:rPr lang="en-US" sz="1600" dirty="0" smtClean="0">
                <a:latin typeface="Rod" panose="02030509050101010101" pitchFamily="49" charset="-79"/>
                <a:cs typeface="Rod" panose="02030509050101010101" pitchFamily="49" charset="-79"/>
              </a:rPr>
              <a:t>&gt;</a:t>
            </a:r>
            <a:r>
              <a:rPr lang="en-US" sz="1600" dirty="0">
                <a:latin typeface="Rod" panose="02030509050101010101" pitchFamily="49" charset="-79"/>
                <a:cs typeface="Rod" panose="02030509050101010101" pitchFamily="49" charset="-79"/>
              </a:rPr>
              <a:t>et &lt;- </a:t>
            </a:r>
            <a:r>
              <a:rPr lang="en-US" sz="1600" dirty="0" err="1">
                <a:latin typeface="Rod" panose="02030509050101010101" pitchFamily="49" charset="-79"/>
                <a:cs typeface="Rod" panose="02030509050101010101" pitchFamily="49" charset="-79"/>
              </a:rPr>
              <a:t>exactTest</a:t>
            </a:r>
            <a:r>
              <a:rPr lang="en-US" sz="1600" dirty="0">
                <a:latin typeface="Rod" panose="02030509050101010101" pitchFamily="49" charset="-79"/>
                <a:cs typeface="Rod" panose="02030509050101010101" pitchFamily="49" charset="-79"/>
              </a:rPr>
              <a:t>(y</a:t>
            </a:r>
            <a:r>
              <a:rPr lang="en-US" sz="1600" dirty="0" smtClean="0">
                <a:latin typeface="Rod" panose="02030509050101010101" pitchFamily="49" charset="-79"/>
                <a:cs typeface="Rod" panose="02030509050101010101" pitchFamily="49" charset="-79"/>
              </a:rPr>
              <a:t>)   </a:t>
            </a:r>
            <a:endParaRPr lang="en-US" sz="1600" dirty="0">
              <a:latin typeface="Rod" panose="02030509050101010101" pitchFamily="49" charset="-79"/>
              <a:cs typeface="Rod" panose="02030509050101010101" pitchFamily="49" charset="-79"/>
            </a:endParaRPr>
          </a:p>
          <a:p>
            <a:r>
              <a:rPr lang="en-US" sz="1600" dirty="0" smtClean="0">
                <a:latin typeface="Rod" panose="02030509050101010101" pitchFamily="49" charset="-79"/>
                <a:cs typeface="Rod" panose="02030509050101010101" pitchFamily="49" charset="-79"/>
              </a:rPr>
              <a:t>&gt;</a:t>
            </a:r>
            <a:r>
              <a:rPr lang="en-US" sz="1600" dirty="0" smtClean="0">
                <a:latin typeface="Rod" panose="02030509050101010101" pitchFamily="49" charset="-79"/>
                <a:cs typeface="Rod" panose="02030509050101010101" pitchFamily="49" charset="-79"/>
              </a:rPr>
              <a:t>re </a:t>
            </a:r>
            <a:r>
              <a:rPr lang="en-US" sz="1600" dirty="0">
                <a:latin typeface="Rod" panose="02030509050101010101" pitchFamily="49" charset="-79"/>
                <a:cs typeface="Rod" panose="02030509050101010101" pitchFamily="49" charset="-79"/>
              </a:rPr>
              <a:t>&lt;- </a:t>
            </a:r>
            <a:r>
              <a:rPr lang="en-US" sz="1600" dirty="0" err="1">
                <a:latin typeface="Rod" panose="02030509050101010101" pitchFamily="49" charset="-79"/>
                <a:cs typeface="Rod" panose="02030509050101010101" pitchFamily="49" charset="-79"/>
              </a:rPr>
              <a:t>topTags</a:t>
            </a:r>
            <a:r>
              <a:rPr lang="en-US" sz="1600" dirty="0">
                <a:latin typeface="Rod" panose="02030509050101010101" pitchFamily="49" charset="-79"/>
                <a:cs typeface="Rod" panose="02030509050101010101" pitchFamily="49" charset="-79"/>
              </a:rPr>
              <a:t>(et, n=length(et))</a:t>
            </a:r>
          </a:p>
        </p:txBody>
      </p:sp>
    </p:spTree>
    <p:extLst>
      <p:ext uri="{BB962C8B-B14F-4D97-AF65-F5344CB8AC3E}">
        <p14:creationId xmlns:p14="http://schemas.microsoft.com/office/powerpoint/2010/main" val="3344539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2400" y="1371600"/>
            <a:ext cx="8844465" cy="4824412"/>
            <a:chOff x="223335" y="1600200"/>
            <a:chExt cx="8844465" cy="4824412"/>
          </a:xfrm>
        </p:grpSpPr>
        <p:grpSp>
          <p:nvGrpSpPr>
            <p:cNvPr id="8" name="Group 7"/>
            <p:cNvGrpSpPr/>
            <p:nvPr/>
          </p:nvGrpSpPr>
          <p:grpSpPr>
            <a:xfrm>
              <a:off x="304800" y="1600200"/>
              <a:ext cx="8763000" cy="4824412"/>
              <a:chOff x="304800" y="1600200"/>
              <a:chExt cx="8763000" cy="4824412"/>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1" y="3733800"/>
                <a:ext cx="4401390" cy="268269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1" y="3733800"/>
                <a:ext cx="4343399" cy="2690812"/>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1600200"/>
                <a:ext cx="4401390" cy="269081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6190" y="1600200"/>
                <a:ext cx="4361610" cy="2690813"/>
              </a:xfrm>
              <a:prstGeom prst="rect">
                <a:avLst/>
              </a:prstGeom>
            </p:spPr>
          </p:pic>
        </p:grpSp>
        <p:sp>
          <p:nvSpPr>
            <p:cNvPr id="9" name="TextBox 8"/>
            <p:cNvSpPr txBox="1"/>
            <p:nvPr/>
          </p:nvSpPr>
          <p:spPr>
            <a:xfrm>
              <a:off x="3581400" y="2133600"/>
              <a:ext cx="10668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Liver</a:t>
              </a:r>
              <a:endParaRPr lang="en-US" sz="2400" dirty="0">
                <a:latin typeface="Arial" panose="020B0604020202020204" pitchFamily="34" charset="0"/>
                <a:cs typeface="Arial" panose="020B0604020202020204" pitchFamily="34" charset="0"/>
              </a:endParaRPr>
            </a:p>
          </p:txBody>
        </p:sp>
        <p:sp>
          <p:nvSpPr>
            <p:cNvPr id="10" name="TextBox 9"/>
            <p:cNvSpPr txBox="1"/>
            <p:nvPr/>
          </p:nvSpPr>
          <p:spPr>
            <a:xfrm>
              <a:off x="8001000" y="2133600"/>
              <a:ext cx="10668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Lung</a:t>
              </a:r>
              <a:endParaRPr lang="en-US" sz="2400" dirty="0">
                <a:latin typeface="Arial" panose="020B0604020202020204" pitchFamily="34" charset="0"/>
                <a:cs typeface="Arial" panose="020B0604020202020204" pitchFamily="34" charset="0"/>
              </a:endParaRPr>
            </a:p>
          </p:txBody>
        </p:sp>
        <p:sp>
          <p:nvSpPr>
            <p:cNvPr id="11" name="TextBox 10"/>
            <p:cNvSpPr txBox="1"/>
            <p:nvPr/>
          </p:nvSpPr>
          <p:spPr>
            <a:xfrm>
              <a:off x="3282287" y="4289888"/>
              <a:ext cx="121351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Uterine</a:t>
              </a:r>
              <a:endParaRPr lang="en-US" sz="2400" dirty="0">
                <a:latin typeface="Arial" panose="020B0604020202020204" pitchFamily="34" charset="0"/>
                <a:cs typeface="Arial" panose="020B0604020202020204" pitchFamily="34" charset="0"/>
              </a:endParaRPr>
            </a:p>
          </p:txBody>
        </p:sp>
        <p:sp>
          <p:nvSpPr>
            <p:cNvPr id="12" name="TextBox 11"/>
            <p:cNvSpPr txBox="1"/>
            <p:nvPr/>
          </p:nvSpPr>
          <p:spPr>
            <a:xfrm>
              <a:off x="7467600" y="4289889"/>
              <a:ext cx="1444388"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Prostate</a:t>
              </a:r>
              <a:endParaRPr lang="en-US" sz="2400" dirty="0">
                <a:latin typeface="Arial" panose="020B0604020202020204" pitchFamily="34" charset="0"/>
                <a:cs typeface="Arial" panose="020B0604020202020204" pitchFamily="34" charset="0"/>
              </a:endParaRPr>
            </a:p>
          </p:txBody>
        </p:sp>
        <p:sp>
          <p:nvSpPr>
            <p:cNvPr id="13" name="TextBox 12"/>
            <p:cNvSpPr txBox="1"/>
            <p:nvPr/>
          </p:nvSpPr>
          <p:spPr>
            <a:xfrm rot="16200000">
              <a:off x="-158234" y="2672834"/>
              <a:ext cx="1143000" cy="369332"/>
            </a:xfrm>
            <a:prstGeom prst="rect">
              <a:avLst/>
            </a:prstGeom>
            <a:solidFill>
              <a:schemeClr val="bg1"/>
            </a:solidFill>
          </p:spPr>
          <p:txBody>
            <a:bodyPr wrap="square" rtlCol="0">
              <a:spAutoFit/>
            </a:bodyPr>
            <a:lstStyle/>
            <a:p>
              <a:pPr algn="ctr"/>
              <a:r>
                <a:rPr lang="en-US" dirty="0" err="1" smtClean="0"/>
                <a:t>logFC</a:t>
              </a:r>
              <a:endParaRPr lang="en-US" dirty="0"/>
            </a:p>
          </p:txBody>
        </p:sp>
        <p:sp>
          <p:nvSpPr>
            <p:cNvPr id="14" name="TextBox 13"/>
            <p:cNvSpPr txBox="1"/>
            <p:nvPr/>
          </p:nvSpPr>
          <p:spPr>
            <a:xfrm rot="16200000">
              <a:off x="-269815" y="4784163"/>
              <a:ext cx="1355632" cy="369332"/>
            </a:xfrm>
            <a:prstGeom prst="rect">
              <a:avLst/>
            </a:prstGeom>
            <a:solidFill>
              <a:schemeClr val="bg1"/>
            </a:solidFill>
          </p:spPr>
          <p:txBody>
            <a:bodyPr wrap="square" rtlCol="0">
              <a:spAutoFit/>
            </a:bodyPr>
            <a:lstStyle/>
            <a:p>
              <a:pPr algn="ctr"/>
              <a:r>
                <a:rPr lang="en-US" dirty="0" err="1" smtClean="0"/>
                <a:t>logFC</a:t>
              </a:r>
              <a:endParaRPr lang="en-US" dirty="0"/>
            </a:p>
          </p:txBody>
        </p:sp>
        <p:sp>
          <p:nvSpPr>
            <p:cNvPr id="15" name="TextBox 14"/>
            <p:cNvSpPr txBox="1"/>
            <p:nvPr/>
          </p:nvSpPr>
          <p:spPr>
            <a:xfrm rot="16200000">
              <a:off x="4196834" y="2672834"/>
              <a:ext cx="1143000" cy="369332"/>
            </a:xfrm>
            <a:prstGeom prst="rect">
              <a:avLst/>
            </a:prstGeom>
            <a:solidFill>
              <a:schemeClr val="bg1"/>
            </a:solidFill>
          </p:spPr>
          <p:txBody>
            <a:bodyPr wrap="square" rtlCol="0">
              <a:spAutoFit/>
            </a:bodyPr>
            <a:lstStyle/>
            <a:p>
              <a:pPr algn="ctr"/>
              <a:r>
                <a:rPr lang="en-US" dirty="0" err="1" smtClean="0"/>
                <a:t>logFC</a:t>
              </a:r>
              <a:endParaRPr lang="en-US" dirty="0"/>
            </a:p>
          </p:txBody>
        </p:sp>
        <p:sp>
          <p:nvSpPr>
            <p:cNvPr id="16" name="TextBox 15"/>
            <p:cNvSpPr txBox="1"/>
            <p:nvPr/>
          </p:nvSpPr>
          <p:spPr>
            <a:xfrm rot="16200000">
              <a:off x="4090518" y="4911401"/>
              <a:ext cx="1355632" cy="369332"/>
            </a:xfrm>
            <a:prstGeom prst="rect">
              <a:avLst/>
            </a:prstGeom>
            <a:solidFill>
              <a:schemeClr val="bg1"/>
            </a:solidFill>
          </p:spPr>
          <p:txBody>
            <a:bodyPr wrap="square" rtlCol="0">
              <a:spAutoFit/>
            </a:bodyPr>
            <a:lstStyle/>
            <a:p>
              <a:pPr algn="ctr"/>
              <a:r>
                <a:rPr lang="en-US" dirty="0" err="1" smtClean="0"/>
                <a:t>logFC</a:t>
              </a:r>
              <a:endParaRPr lang="en-US" dirty="0"/>
            </a:p>
          </p:txBody>
        </p:sp>
        <p:sp>
          <p:nvSpPr>
            <p:cNvPr id="17" name="TextBox 16"/>
            <p:cNvSpPr txBox="1"/>
            <p:nvPr/>
          </p:nvSpPr>
          <p:spPr>
            <a:xfrm>
              <a:off x="1844768" y="6055280"/>
              <a:ext cx="1355632" cy="369332"/>
            </a:xfrm>
            <a:prstGeom prst="rect">
              <a:avLst/>
            </a:prstGeom>
            <a:solidFill>
              <a:schemeClr val="bg1"/>
            </a:solidFill>
          </p:spPr>
          <p:txBody>
            <a:bodyPr wrap="square" rtlCol="0">
              <a:spAutoFit/>
            </a:bodyPr>
            <a:lstStyle/>
            <a:p>
              <a:pPr algn="ctr"/>
              <a:r>
                <a:rPr lang="en-US" dirty="0" err="1" smtClean="0"/>
                <a:t>logCPM</a:t>
              </a:r>
              <a:endParaRPr lang="en-US" dirty="0"/>
            </a:p>
          </p:txBody>
        </p:sp>
        <p:sp>
          <p:nvSpPr>
            <p:cNvPr id="19" name="TextBox 18"/>
            <p:cNvSpPr txBox="1"/>
            <p:nvPr/>
          </p:nvSpPr>
          <p:spPr>
            <a:xfrm>
              <a:off x="6218284" y="6055280"/>
              <a:ext cx="1355632" cy="369332"/>
            </a:xfrm>
            <a:prstGeom prst="rect">
              <a:avLst/>
            </a:prstGeom>
            <a:solidFill>
              <a:schemeClr val="bg1"/>
            </a:solidFill>
          </p:spPr>
          <p:txBody>
            <a:bodyPr wrap="square" rtlCol="0">
              <a:spAutoFit/>
            </a:bodyPr>
            <a:lstStyle/>
            <a:p>
              <a:pPr algn="ctr"/>
              <a:r>
                <a:rPr lang="en-US" dirty="0" err="1" smtClean="0"/>
                <a:t>logCPM</a:t>
              </a:r>
              <a:endParaRPr lang="en-US" dirty="0"/>
            </a:p>
          </p:txBody>
        </p:sp>
        <p:sp>
          <p:nvSpPr>
            <p:cNvPr id="20" name="TextBox 19"/>
            <p:cNvSpPr txBox="1"/>
            <p:nvPr/>
          </p:nvSpPr>
          <p:spPr>
            <a:xfrm>
              <a:off x="1980079" y="3810000"/>
              <a:ext cx="1355632" cy="369332"/>
            </a:xfrm>
            <a:prstGeom prst="rect">
              <a:avLst/>
            </a:prstGeom>
            <a:solidFill>
              <a:schemeClr val="bg1"/>
            </a:solidFill>
          </p:spPr>
          <p:txBody>
            <a:bodyPr wrap="square" rtlCol="0">
              <a:spAutoFit/>
            </a:bodyPr>
            <a:lstStyle/>
            <a:p>
              <a:pPr algn="ctr"/>
              <a:r>
                <a:rPr lang="en-US" dirty="0" err="1" smtClean="0"/>
                <a:t>logCPM</a:t>
              </a:r>
              <a:endParaRPr lang="en-US" dirty="0"/>
            </a:p>
          </p:txBody>
        </p:sp>
        <p:sp>
          <p:nvSpPr>
            <p:cNvPr id="21" name="TextBox 20"/>
            <p:cNvSpPr txBox="1"/>
            <p:nvPr/>
          </p:nvSpPr>
          <p:spPr>
            <a:xfrm>
              <a:off x="6324600" y="3821668"/>
              <a:ext cx="1355632" cy="369332"/>
            </a:xfrm>
            <a:prstGeom prst="rect">
              <a:avLst/>
            </a:prstGeom>
            <a:solidFill>
              <a:schemeClr val="bg1"/>
            </a:solidFill>
          </p:spPr>
          <p:txBody>
            <a:bodyPr wrap="square" rtlCol="0">
              <a:spAutoFit/>
            </a:bodyPr>
            <a:lstStyle/>
            <a:p>
              <a:pPr algn="ctr"/>
              <a:r>
                <a:rPr lang="en-US" dirty="0" err="1" smtClean="0"/>
                <a:t>logCPM</a:t>
              </a:r>
              <a:endParaRPr lang="en-US" dirty="0"/>
            </a:p>
          </p:txBody>
        </p:sp>
      </p:grpSp>
      <p:sp>
        <p:nvSpPr>
          <p:cNvPr id="2" name="Title 1"/>
          <p:cNvSpPr>
            <a:spLocks noGrp="1"/>
          </p:cNvSpPr>
          <p:nvPr>
            <p:ph type="title"/>
          </p:nvPr>
        </p:nvSpPr>
        <p:spPr>
          <a:xfrm>
            <a:off x="304800" y="228600"/>
            <a:ext cx="8534400" cy="1524000"/>
          </a:xfrm>
        </p:spPr>
        <p:txBody>
          <a:bodyPr>
            <a:noAutofit/>
          </a:bodyPr>
          <a:lstStyle/>
          <a:p>
            <a:r>
              <a:rPr lang="en-US" sz="3200" dirty="0" smtClean="0"/>
              <a:t>There were many differentially expressed </a:t>
            </a:r>
            <a:r>
              <a:rPr lang="en-US" sz="3200" dirty="0" smtClean="0"/>
              <a:t>genes </a:t>
            </a:r>
            <a:r>
              <a:rPr lang="en-US" sz="3200" dirty="0" smtClean="0"/>
              <a:t>in </a:t>
            </a:r>
            <a:r>
              <a:rPr lang="en-US" sz="3200" dirty="0" smtClean="0"/>
              <a:t>each cancer type</a:t>
            </a:r>
            <a:endParaRPr lang="en-US" sz="3200" dirty="0"/>
          </a:p>
        </p:txBody>
      </p:sp>
    </p:spTree>
    <p:extLst>
      <p:ext uri="{BB962C8B-B14F-4D97-AF65-F5344CB8AC3E}">
        <p14:creationId xmlns:p14="http://schemas.microsoft.com/office/powerpoint/2010/main" val="969113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Differentially </a:t>
            </a:r>
            <a:r>
              <a:rPr lang="en-US" dirty="0" smtClean="0"/>
              <a:t>Expressed Genes </a:t>
            </a:r>
            <a:r>
              <a:rPr lang="en-US" dirty="0" smtClean="0"/>
              <a:t>identified by</a:t>
            </a:r>
            <a:r>
              <a:rPr lang="en-US" dirty="0" smtClean="0"/>
              <a:t> </a:t>
            </a:r>
            <a:r>
              <a:rPr lang="en-US" dirty="0" err="1" smtClean="0"/>
              <a:t>edgeR</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66054002"/>
              </p:ext>
            </p:extLst>
          </p:nvPr>
        </p:nvGraphicFramePr>
        <p:xfrm>
          <a:off x="990600" y="2057400"/>
          <a:ext cx="6629400" cy="3200400"/>
        </p:xfrm>
        <a:graphic>
          <a:graphicData uri="http://schemas.openxmlformats.org/drawingml/2006/table">
            <a:tbl>
              <a:tblPr firstRow="1" bandRow="1">
                <a:tableStyleId>{5940675A-B579-460E-94D1-54222C63F5DA}</a:tableStyleId>
              </a:tblPr>
              <a:tblGrid>
                <a:gridCol w="2382441"/>
                <a:gridCol w="1243012"/>
                <a:gridCol w="1899046"/>
                <a:gridCol w="1104901"/>
              </a:tblGrid>
              <a:tr h="411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Cancer Type</a:t>
                      </a:r>
                    </a:p>
                    <a:p>
                      <a:pPr algn="ctr"/>
                      <a:endParaRPr lang="en-US" b="1" dirty="0"/>
                    </a:p>
                  </a:txBody>
                  <a:tcPr/>
                </a:tc>
                <a:tc>
                  <a:txBody>
                    <a:bodyPr/>
                    <a:lstStyle/>
                    <a:p>
                      <a:pPr algn="ctr"/>
                      <a:r>
                        <a:rPr lang="en-US" b="1" dirty="0" smtClean="0"/>
                        <a:t>Abbrev.</a:t>
                      </a:r>
                      <a:endParaRPr lang="en-US" b="1" dirty="0"/>
                    </a:p>
                  </a:txBody>
                  <a:tcPr/>
                </a:tc>
                <a:tc>
                  <a:txBody>
                    <a:bodyPr/>
                    <a:lstStyle/>
                    <a:p>
                      <a:pPr algn="ctr"/>
                      <a:r>
                        <a:rPr lang="en-US" b="1" dirty="0" smtClean="0"/>
                        <a:t>Number of Genes </a:t>
                      </a:r>
                      <a:r>
                        <a:rPr lang="en-US" b="1" dirty="0" smtClean="0"/>
                        <a:t>tested</a:t>
                      </a:r>
                      <a:endParaRPr lang="en-US" b="1" dirty="0"/>
                    </a:p>
                  </a:txBody>
                  <a:tcPr/>
                </a:tc>
                <a:tc>
                  <a:txBody>
                    <a:bodyPr/>
                    <a:lstStyle/>
                    <a:p>
                      <a:pPr algn="ctr"/>
                      <a:r>
                        <a:rPr lang="en-US" b="1" dirty="0" smtClean="0"/>
                        <a:t>DE Genes</a:t>
                      </a:r>
                      <a:endParaRPr lang="en-US" b="1" dirty="0"/>
                    </a:p>
                  </a:txBody>
                  <a:tcPr/>
                </a:tc>
              </a:tr>
              <a:tr h="370840">
                <a:tc>
                  <a:txBody>
                    <a:bodyPr/>
                    <a:lstStyle/>
                    <a:p>
                      <a:r>
                        <a:rPr lang="en-US" dirty="0" smtClean="0"/>
                        <a:t>Liver hepatocellular</a:t>
                      </a:r>
                      <a:r>
                        <a:rPr lang="en-US" baseline="0" dirty="0" smtClean="0"/>
                        <a:t> carcinoma</a:t>
                      </a:r>
                      <a:endParaRPr lang="en-US" dirty="0"/>
                    </a:p>
                  </a:txBody>
                  <a:tcPr/>
                </a:tc>
                <a:tc>
                  <a:txBody>
                    <a:bodyPr/>
                    <a:lstStyle/>
                    <a:p>
                      <a:pPr algn="ctr"/>
                      <a:r>
                        <a:rPr lang="en-US" dirty="0" smtClean="0"/>
                        <a:t>LIHC</a:t>
                      </a:r>
                      <a:endParaRPr lang="en-US" dirty="0"/>
                    </a:p>
                  </a:txBody>
                  <a:tcPr/>
                </a:tc>
                <a:tc>
                  <a:txBody>
                    <a:bodyPr/>
                    <a:lstStyle/>
                    <a:p>
                      <a:pPr algn="ctr"/>
                      <a:r>
                        <a:rPr lang="en-US" dirty="0" smtClean="0"/>
                        <a:t>20531</a:t>
                      </a:r>
                      <a:endParaRPr lang="en-US" dirty="0"/>
                    </a:p>
                  </a:txBody>
                  <a:tcPr/>
                </a:tc>
                <a:tc>
                  <a:txBody>
                    <a:bodyPr/>
                    <a:lstStyle/>
                    <a:p>
                      <a:pPr algn="ctr"/>
                      <a:r>
                        <a:rPr lang="en-US" dirty="0" smtClean="0"/>
                        <a:t>10887</a:t>
                      </a:r>
                      <a:endParaRPr lang="en-US" dirty="0"/>
                    </a:p>
                  </a:txBody>
                  <a:tcPr/>
                </a:tc>
              </a:tr>
              <a:tr h="370840">
                <a:tc>
                  <a:txBody>
                    <a:bodyPr/>
                    <a:lstStyle/>
                    <a:p>
                      <a:r>
                        <a:rPr lang="en-US" dirty="0" smtClean="0"/>
                        <a:t>Lung adenocarcinoma</a:t>
                      </a:r>
                      <a:endParaRPr lang="en-US" dirty="0"/>
                    </a:p>
                  </a:txBody>
                  <a:tcPr/>
                </a:tc>
                <a:tc>
                  <a:txBody>
                    <a:bodyPr/>
                    <a:lstStyle/>
                    <a:p>
                      <a:pPr algn="ctr"/>
                      <a:r>
                        <a:rPr lang="en-US" dirty="0" smtClean="0"/>
                        <a:t>LUAD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20531</a:t>
                      </a:r>
                    </a:p>
                    <a:p>
                      <a:pPr algn="ctr"/>
                      <a:endParaRPr lang="en-US" dirty="0"/>
                    </a:p>
                  </a:txBody>
                  <a:tcPr/>
                </a:tc>
                <a:tc>
                  <a:txBody>
                    <a:bodyPr/>
                    <a:lstStyle/>
                    <a:p>
                      <a:pPr algn="ctr"/>
                      <a:r>
                        <a:rPr lang="en-US" dirty="0" smtClean="0"/>
                        <a:t>9556</a:t>
                      </a:r>
                      <a:endParaRPr lang="en-US" dirty="0"/>
                    </a:p>
                  </a:txBody>
                  <a:tcPr/>
                </a:tc>
              </a:tr>
              <a:tr h="370840">
                <a:tc>
                  <a:txBody>
                    <a:bodyPr/>
                    <a:lstStyle/>
                    <a:p>
                      <a:r>
                        <a:rPr lang="en-US" dirty="0" smtClean="0"/>
                        <a:t>Prostate adenocarcinoma</a:t>
                      </a:r>
                      <a:endParaRPr lang="en-US" dirty="0"/>
                    </a:p>
                  </a:txBody>
                  <a:tcPr/>
                </a:tc>
                <a:tc>
                  <a:txBody>
                    <a:bodyPr/>
                    <a:lstStyle/>
                    <a:p>
                      <a:pPr algn="ctr"/>
                      <a:r>
                        <a:rPr lang="en-US" dirty="0" smtClean="0"/>
                        <a:t>PRAD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20531</a:t>
                      </a:r>
                    </a:p>
                    <a:p>
                      <a:pPr algn="ctr"/>
                      <a:endParaRPr lang="en-US" dirty="0"/>
                    </a:p>
                  </a:txBody>
                  <a:tcPr/>
                </a:tc>
                <a:tc>
                  <a:txBody>
                    <a:bodyPr/>
                    <a:lstStyle/>
                    <a:p>
                      <a:pPr algn="ctr"/>
                      <a:r>
                        <a:rPr lang="en-US" dirty="0" smtClean="0"/>
                        <a:t>5447</a:t>
                      </a:r>
                      <a:endParaRPr lang="en-US" dirty="0"/>
                    </a:p>
                  </a:txBody>
                  <a:tcPr/>
                </a:tc>
              </a:tr>
              <a:tr h="370840">
                <a:tc>
                  <a:txBody>
                    <a:bodyPr/>
                    <a:lstStyle/>
                    <a:p>
                      <a:r>
                        <a:rPr lang="en-US" dirty="0" smtClean="0"/>
                        <a:t>Uterine corpus</a:t>
                      </a:r>
                      <a:r>
                        <a:rPr lang="en-US" baseline="0" dirty="0" smtClean="0"/>
                        <a:t> endometrial carcinoma</a:t>
                      </a:r>
                      <a:endParaRPr lang="en-US" dirty="0"/>
                    </a:p>
                  </a:txBody>
                  <a:tcPr/>
                </a:tc>
                <a:tc>
                  <a:txBody>
                    <a:bodyPr/>
                    <a:lstStyle/>
                    <a:p>
                      <a:pPr algn="ctr"/>
                      <a:r>
                        <a:rPr lang="en-US" dirty="0" smtClean="0"/>
                        <a:t>UCEC</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20531</a:t>
                      </a:r>
                    </a:p>
                    <a:p>
                      <a:pPr algn="ctr"/>
                      <a:endParaRPr lang="en-US" dirty="0"/>
                    </a:p>
                  </a:txBody>
                  <a:tcPr/>
                </a:tc>
                <a:tc>
                  <a:txBody>
                    <a:bodyPr/>
                    <a:lstStyle/>
                    <a:p>
                      <a:pPr algn="ctr"/>
                      <a:r>
                        <a:rPr lang="en-US" dirty="0" smtClean="0"/>
                        <a:t>3179</a:t>
                      </a:r>
                      <a:endParaRPr lang="en-US" dirty="0"/>
                    </a:p>
                  </a:txBody>
                  <a:tcPr/>
                </a:tc>
              </a:tr>
            </a:tbl>
          </a:graphicData>
        </a:graphic>
      </p:graphicFrame>
      <p:sp>
        <p:nvSpPr>
          <p:cNvPr id="4" name="TextBox 3"/>
          <p:cNvSpPr txBox="1"/>
          <p:nvPr/>
        </p:nvSpPr>
        <p:spPr>
          <a:xfrm>
            <a:off x="630382" y="5562600"/>
            <a:ext cx="7772400" cy="369332"/>
          </a:xfrm>
          <a:prstGeom prst="rect">
            <a:avLst/>
          </a:prstGeom>
          <a:noFill/>
        </p:spPr>
        <p:txBody>
          <a:bodyPr wrap="square" rtlCol="0">
            <a:spAutoFit/>
          </a:bodyPr>
          <a:lstStyle/>
          <a:p>
            <a:r>
              <a:rPr lang="en-US" dirty="0" smtClean="0"/>
              <a:t>DE p-value cutoff -&gt; </a:t>
            </a:r>
            <a:r>
              <a:rPr lang="en-US" dirty="0" err="1" smtClean="0"/>
              <a:t>Bonferroni</a:t>
            </a:r>
            <a:r>
              <a:rPr lang="en-US" dirty="0" smtClean="0"/>
              <a:t> Correction: 0.05/20531 = 2.44e-06</a:t>
            </a:r>
            <a:endParaRPr lang="en-US" dirty="0"/>
          </a:p>
        </p:txBody>
      </p:sp>
    </p:spTree>
    <p:extLst>
      <p:ext uri="{BB962C8B-B14F-4D97-AF65-F5344CB8AC3E}">
        <p14:creationId xmlns:p14="http://schemas.microsoft.com/office/powerpoint/2010/main" val="1267730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Fisher’s Exact test for significance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67092280"/>
              </p:ext>
            </p:extLst>
          </p:nvPr>
        </p:nvGraphicFramePr>
        <p:xfrm>
          <a:off x="1295398" y="1397000"/>
          <a:ext cx="6324602" cy="2016760"/>
        </p:xfrm>
        <a:graphic>
          <a:graphicData uri="http://schemas.openxmlformats.org/drawingml/2006/table">
            <a:tbl>
              <a:tblPr firstRow="1" bandRow="1">
                <a:tableStyleId>{5940675A-B579-460E-94D1-54222C63F5DA}</a:tableStyleId>
              </a:tblPr>
              <a:tblGrid>
                <a:gridCol w="1066802"/>
                <a:gridCol w="990600"/>
                <a:gridCol w="2057400"/>
                <a:gridCol w="2209800"/>
              </a:tblGrid>
              <a:tr h="370840">
                <a:tc>
                  <a:txBody>
                    <a:bodyPr/>
                    <a:lstStyle/>
                    <a:p>
                      <a:pPr algn="ctr"/>
                      <a:endParaRPr lang="en-US" dirty="0" smtClean="0"/>
                    </a:p>
                  </a:txBody>
                  <a:tcPr anchor="b"/>
                </a:tc>
                <a:tc gridSpan="3">
                  <a:txBody>
                    <a:bodyPr/>
                    <a:lstStyle/>
                    <a:p>
                      <a:pPr algn="ctr"/>
                      <a:r>
                        <a:rPr lang="en-US" dirty="0" smtClean="0"/>
                        <a:t>Non-assoc.</a:t>
                      </a:r>
                      <a:r>
                        <a:rPr lang="en-US" baseline="0" dirty="0" smtClean="0"/>
                        <a:t> cancer DE genes</a:t>
                      </a:r>
                      <a:endParaRPr lang="en-US" dirty="0"/>
                    </a:p>
                  </a:txBody>
                  <a:tcPr/>
                </a:tc>
                <a:tc hMerge="1">
                  <a:txBody>
                    <a:bodyPr/>
                    <a:lstStyle/>
                    <a:p>
                      <a:endParaRPr lang="en-US" dirty="0"/>
                    </a:p>
                  </a:txBody>
                  <a:tcPr/>
                </a:tc>
                <a:tc hMerge="1">
                  <a:txBody>
                    <a:bodyPr/>
                    <a:lstStyle/>
                    <a:p>
                      <a:endParaRPr lang="en-US" dirty="0"/>
                    </a:p>
                  </a:txBody>
                  <a:tcPr/>
                </a:tc>
              </a:tr>
              <a:tr h="36576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T2D-assoc.</a:t>
                      </a:r>
                      <a:r>
                        <a:rPr lang="en-US" baseline="0" dirty="0" smtClean="0"/>
                        <a:t> cancer DE genes</a:t>
                      </a:r>
                      <a:endParaRPr lang="en-US" dirty="0" smtClean="0"/>
                    </a:p>
                    <a:p>
                      <a:pPr algn="ctr"/>
                      <a:endParaRPr lang="en-US" dirty="0"/>
                    </a:p>
                  </a:txBody>
                  <a:tcPr anchor="b"/>
                </a:tc>
                <a:tc>
                  <a:txBody>
                    <a:bodyPr/>
                    <a:lstStyle/>
                    <a:p>
                      <a:endParaRPr lang="en-US" dirty="0"/>
                    </a:p>
                  </a:txBody>
                  <a:tcPr/>
                </a:tc>
                <a:tc>
                  <a:txBody>
                    <a:bodyPr/>
                    <a:lstStyle/>
                    <a:p>
                      <a:pPr algn="ctr"/>
                      <a:r>
                        <a:rPr lang="en-US" dirty="0" smtClean="0"/>
                        <a:t>TRUE</a:t>
                      </a:r>
                      <a:endParaRPr lang="en-US" dirty="0"/>
                    </a:p>
                  </a:txBody>
                  <a:tcPr anchor="ctr"/>
                </a:tc>
                <a:tc>
                  <a:txBody>
                    <a:bodyPr/>
                    <a:lstStyle/>
                    <a:p>
                      <a:pPr algn="ctr"/>
                      <a:r>
                        <a:rPr lang="en-US" dirty="0" smtClean="0"/>
                        <a:t>FALSE</a:t>
                      </a:r>
                      <a:endParaRPr lang="en-US" dirty="0"/>
                    </a:p>
                  </a:txBody>
                  <a:tcPr anchor="ctr"/>
                </a:tc>
              </a:tr>
              <a:tr h="640080">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TRUE</a:t>
                      </a:r>
                    </a:p>
                    <a:p>
                      <a:pPr algn="ctr"/>
                      <a:endParaRPr lang="en-US" dirty="0"/>
                    </a:p>
                  </a:txBody>
                  <a:tcPr anchor="b"/>
                </a:tc>
                <a:tc>
                  <a:txBody>
                    <a:bodyPr/>
                    <a:lstStyle/>
                    <a:p>
                      <a:pPr algn="ctr"/>
                      <a:r>
                        <a:rPr lang="en-US" dirty="0" smtClean="0"/>
                        <a:t>700</a:t>
                      </a:r>
                      <a:endParaRPr lang="en-US" dirty="0"/>
                    </a:p>
                  </a:txBody>
                  <a:tcPr anchor="ctr"/>
                </a:tc>
                <a:tc>
                  <a:txBody>
                    <a:bodyPr/>
                    <a:lstStyle/>
                    <a:p>
                      <a:pPr algn="ctr"/>
                      <a:r>
                        <a:rPr lang="en-US" dirty="0" smtClean="0"/>
                        <a:t>1182</a:t>
                      </a:r>
                      <a:endParaRPr lang="en-US" dirty="0"/>
                    </a:p>
                  </a:txBody>
                  <a:tcPr anchor="ctr"/>
                </a:tc>
              </a:tr>
              <a:tr h="370840">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FALSE</a:t>
                      </a:r>
                    </a:p>
                    <a:p>
                      <a:pPr algn="ctr"/>
                      <a:endParaRPr lang="en-US" dirty="0"/>
                    </a:p>
                  </a:txBody>
                  <a:tcPr anchor="b"/>
                </a:tc>
                <a:tc>
                  <a:txBody>
                    <a:bodyPr/>
                    <a:lstStyle/>
                    <a:p>
                      <a:pPr algn="ctr"/>
                      <a:r>
                        <a:rPr lang="en-US" dirty="0" smtClean="0"/>
                        <a:t>2556</a:t>
                      </a:r>
                      <a:endParaRPr lang="en-US" dirty="0"/>
                    </a:p>
                  </a:txBody>
                  <a:tcPr anchor="ctr"/>
                </a:tc>
                <a:tc>
                  <a:txBody>
                    <a:bodyPr/>
                    <a:lstStyle/>
                    <a:p>
                      <a:pPr algn="ctr"/>
                      <a:r>
                        <a:rPr lang="en-US" dirty="0" smtClean="0"/>
                        <a:t>16093</a:t>
                      </a:r>
                      <a:endParaRPr lang="en-US" dirty="0"/>
                    </a:p>
                  </a:txBody>
                  <a:tcPr anchor="ctr"/>
                </a:tc>
              </a:tr>
            </a:tbl>
          </a:graphicData>
        </a:graphic>
      </p:graphicFrame>
      <p:sp>
        <p:nvSpPr>
          <p:cNvPr id="8" name="TextBox 7"/>
          <p:cNvSpPr txBox="1"/>
          <p:nvPr/>
        </p:nvSpPr>
        <p:spPr>
          <a:xfrm>
            <a:off x="1371600" y="3544047"/>
            <a:ext cx="6248400" cy="1554272"/>
          </a:xfrm>
          <a:prstGeom prst="rect">
            <a:avLst/>
          </a:prstGeom>
          <a:noFill/>
        </p:spPr>
        <p:txBody>
          <a:bodyPr wrap="square" rtlCol="0">
            <a:spAutoFit/>
          </a:bodyPr>
          <a:lstStyle/>
          <a:p>
            <a:r>
              <a:rPr lang="en-US" dirty="0" smtClean="0"/>
              <a:t>	Fisher's Exact Test for Count Data</a:t>
            </a:r>
          </a:p>
          <a:p>
            <a:endParaRPr lang="en-US" sz="500" dirty="0" smtClean="0"/>
          </a:p>
          <a:p>
            <a:r>
              <a:rPr lang="en-US" dirty="0" smtClean="0"/>
              <a:t>data:  </a:t>
            </a:r>
            <a:r>
              <a:rPr lang="en-US" dirty="0" err="1" smtClean="0"/>
              <a:t>Fisher_table</a:t>
            </a:r>
            <a:endParaRPr lang="en-US" dirty="0" smtClean="0"/>
          </a:p>
          <a:p>
            <a:r>
              <a:rPr lang="en-US" dirty="0" smtClean="0"/>
              <a:t>p-value &lt; 2.2e-16                                              </a:t>
            </a:r>
          </a:p>
          <a:p>
            <a:r>
              <a:rPr lang="en-US" dirty="0" smtClean="0"/>
              <a:t>alternative hypothesis: true odds ratio is not equal to 1</a:t>
            </a:r>
          </a:p>
          <a:p>
            <a:r>
              <a:rPr lang="en-US" dirty="0" smtClean="0"/>
              <a:t>odds </a:t>
            </a:r>
            <a:r>
              <a:rPr lang="en-US" dirty="0" smtClean="0"/>
              <a:t>ratio: 3.728474</a:t>
            </a:r>
            <a:endParaRPr lang="en-US" dirty="0"/>
          </a:p>
        </p:txBody>
      </p:sp>
      <p:sp>
        <p:nvSpPr>
          <p:cNvPr id="9" name="TextBox 8"/>
          <p:cNvSpPr txBox="1"/>
          <p:nvPr/>
        </p:nvSpPr>
        <p:spPr>
          <a:xfrm>
            <a:off x="876300" y="5334000"/>
            <a:ext cx="7391400" cy="646331"/>
          </a:xfrm>
          <a:prstGeom prst="rect">
            <a:avLst/>
          </a:prstGeom>
          <a:noFill/>
        </p:spPr>
        <p:txBody>
          <a:bodyPr wrap="square" rtlCol="0">
            <a:spAutoFit/>
          </a:bodyPr>
          <a:lstStyle/>
          <a:p>
            <a:r>
              <a:rPr lang="en-US" dirty="0" smtClean="0"/>
              <a:t>Values significantly different from </a:t>
            </a:r>
            <a:r>
              <a:rPr lang="en-US" dirty="0" smtClean="0"/>
              <a:t>expected! – fewer genes common to T2D-associated cancers but not to the non-assoc. cancers than expected</a:t>
            </a:r>
            <a:endParaRPr lang="en-US" dirty="0"/>
          </a:p>
        </p:txBody>
      </p:sp>
      <p:sp>
        <p:nvSpPr>
          <p:cNvPr id="7" name="Oval 6"/>
          <p:cNvSpPr/>
          <p:nvPr/>
        </p:nvSpPr>
        <p:spPr>
          <a:xfrm>
            <a:off x="6172200" y="2209800"/>
            <a:ext cx="685800" cy="48946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9629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1325562"/>
          </a:xfrm>
        </p:spPr>
        <p:txBody>
          <a:bodyPr>
            <a:normAutofit/>
          </a:bodyPr>
          <a:lstStyle/>
          <a:p>
            <a:r>
              <a:rPr lang="en-US" sz="3200" dirty="0" smtClean="0"/>
              <a:t>DE genes common to the T2D-associated cancers and not the non-associated cancers</a:t>
            </a:r>
            <a:endParaRPr lang="en-US" sz="320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6987"/>
          <a:stretch/>
        </p:blipFill>
        <p:spPr>
          <a:xfrm>
            <a:off x="1752600" y="1458192"/>
            <a:ext cx="5552209" cy="5164282"/>
          </a:xfrm>
          <a:prstGeom prst="rect">
            <a:avLst/>
          </a:prstGeom>
        </p:spPr>
      </p:pic>
      <p:sp>
        <p:nvSpPr>
          <p:cNvPr id="4" name="Oval 3"/>
          <p:cNvSpPr/>
          <p:nvPr/>
        </p:nvSpPr>
        <p:spPr>
          <a:xfrm>
            <a:off x="3560618" y="3685309"/>
            <a:ext cx="6096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48200" y="4876800"/>
            <a:ext cx="6096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48000" y="3075709"/>
            <a:ext cx="6096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010400" y="5486400"/>
            <a:ext cx="1981200" cy="369332"/>
          </a:xfrm>
          <a:prstGeom prst="rect">
            <a:avLst/>
          </a:prstGeom>
          <a:noFill/>
        </p:spPr>
        <p:txBody>
          <a:bodyPr wrap="square" rtlCol="0">
            <a:spAutoFit/>
          </a:bodyPr>
          <a:lstStyle/>
          <a:p>
            <a:r>
              <a:rPr lang="en-US" dirty="0" smtClean="0"/>
              <a:t>      = </a:t>
            </a:r>
            <a:r>
              <a:rPr lang="en-US" dirty="0" smtClean="0"/>
              <a:t>1182 genes</a:t>
            </a:r>
            <a:endParaRPr lang="en-US" dirty="0"/>
          </a:p>
        </p:txBody>
      </p:sp>
    </p:spTree>
    <p:extLst>
      <p:ext uri="{BB962C8B-B14F-4D97-AF65-F5344CB8AC3E}">
        <p14:creationId xmlns:p14="http://schemas.microsoft.com/office/powerpoint/2010/main" val="1118753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6160</TotalTime>
  <Words>1870</Words>
  <Application>Microsoft Office PowerPoint</Application>
  <PresentationFormat>On-screen Show (4:3)</PresentationFormat>
  <Paragraphs>194</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Functions of Genes differentially expressed in cancers highly associated with Type 2 Diabetes </vt:lpstr>
      <vt:lpstr>Diabetes and Cancer</vt:lpstr>
      <vt:lpstr>My Question</vt:lpstr>
      <vt:lpstr>The TCGA Cancer Datasets</vt:lpstr>
      <vt:lpstr>Using edgeR to find DE genes between normal and tumor tissue samples</vt:lpstr>
      <vt:lpstr>There were many differentially expressed genes in each cancer type</vt:lpstr>
      <vt:lpstr>Differentially Expressed Genes identified by edgeR</vt:lpstr>
      <vt:lpstr>Fisher’s Exact test for significance</vt:lpstr>
      <vt:lpstr>DE genes common to the T2D-associated cancers and not the non-associated cancers</vt:lpstr>
      <vt:lpstr>Finding DE genes common to the T2D-associated cancers but neither non-associated cancer</vt:lpstr>
      <vt:lpstr>Distribution of GO terms similar between lists</vt:lpstr>
      <vt:lpstr>PowerPoint Presentation</vt:lpstr>
      <vt:lpstr>PANTHER Pathways</vt:lpstr>
      <vt:lpstr>DAVID annotated KEGG pathways</vt:lpstr>
      <vt:lpstr>DAVID annotated Reactome pathways</vt:lpstr>
      <vt:lpstr>DAVID Annotated terms</vt:lpstr>
      <vt:lpstr>Conclusions</vt:lpstr>
      <vt:lpstr>Questions</vt:lpstr>
    </vt:vector>
  </TitlesOfParts>
  <Company>Clemson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55</cp:revision>
  <dcterms:created xsi:type="dcterms:W3CDTF">2014-04-09T21:57:52Z</dcterms:created>
  <dcterms:modified xsi:type="dcterms:W3CDTF">2014-04-15T15:08:34Z</dcterms:modified>
</cp:coreProperties>
</file>