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0" r:id="rId2"/>
    <p:sldId id="281" r:id="rId3"/>
    <p:sldId id="282" r:id="rId4"/>
    <p:sldId id="283" r:id="rId5"/>
    <p:sldId id="284" r:id="rId6"/>
    <p:sldId id="285" r:id="rId7"/>
    <p:sldId id="286" r:id="rId8"/>
    <p:sldId id="287" r:id="rId9"/>
    <p:sldId id="256" r:id="rId10"/>
    <p:sldId id="257" r:id="rId11"/>
    <p:sldId id="278" r:id="rId12"/>
    <p:sldId id="258" r:id="rId13"/>
    <p:sldId id="259" r:id="rId14"/>
    <p:sldId id="260" r:id="rId15"/>
    <p:sldId id="261" r:id="rId16"/>
    <p:sldId id="262" r:id="rId17"/>
    <p:sldId id="263" r:id="rId18"/>
    <p:sldId id="264" r:id="rId19"/>
    <p:sldId id="265" r:id="rId20"/>
    <p:sldId id="266" r:id="rId21"/>
    <p:sldId id="267" r:id="rId22"/>
    <p:sldId id="268" r:id="rId23"/>
    <p:sldId id="270" r:id="rId24"/>
    <p:sldId id="269" r:id="rId25"/>
    <p:sldId id="277" r:id="rId26"/>
    <p:sldId id="271" r:id="rId27"/>
    <p:sldId id="272" r:id="rId28"/>
    <p:sldId id="273" r:id="rId29"/>
    <p:sldId id="275" r:id="rId30"/>
    <p:sldId id="274" r:id="rId31"/>
    <p:sldId id="279" r:id="rId32"/>
    <p:sldId id="290" r:id="rId33"/>
    <p:sldId id="276" r:id="rId34"/>
    <p:sldId id="288" r:id="rId35"/>
    <p:sldId id="291"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04" y="-3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778408-2D01-1040-BE5C-0336C91A45B8}" type="datetimeFigureOut">
              <a:rPr lang="en-US" smtClean="0"/>
              <a:t>2/17/15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7E85A-5BB0-3F4A-A13F-05F90B38194E}" type="slidenum">
              <a:rPr lang="en-US" smtClean="0"/>
              <a:t>‹#›</a:t>
            </a:fld>
            <a:endParaRPr lang="en-US"/>
          </a:p>
        </p:txBody>
      </p:sp>
    </p:spTree>
    <p:extLst>
      <p:ext uri="{BB962C8B-B14F-4D97-AF65-F5344CB8AC3E}">
        <p14:creationId xmlns:p14="http://schemas.microsoft.com/office/powerpoint/2010/main" val="181894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78408-2D01-1040-BE5C-0336C91A45B8}" type="datetimeFigureOut">
              <a:rPr lang="en-US" smtClean="0"/>
              <a:t>2/17/15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7E85A-5BB0-3F4A-A13F-05F90B38194E}" type="slidenum">
              <a:rPr lang="en-US" smtClean="0"/>
              <a:t>‹#›</a:t>
            </a:fld>
            <a:endParaRPr lang="en-US"/>
          </a:p>
        </p:txBody>
      </p:sp>
    </p:spTree>
    <p:extLst>
      <p:ext uri="{BB962C8B-B14F-4D97-AF65-F5344CB8AC3E}">
        <p14:creationId xmlns:p14="http://schemas.microsoft.com/office/powerpoint/2010/main" val="850728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78408-2D01-1040-BE5C-0336C91A45B8}" type="datetimeFigureOut">
              <a:rPr lang="en-US" smtClean="0"/>
              <a:t>2/17/15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7E85A-5BB0-3F4A-A13F-05F90B38194E}" type="slidenum">
              <a:rPr lang="en-US" smtClean="0"/>
              <a:t>‹#›</a:t>
            </a:fld>
            <a:endParaRPr lang="en-US"/>
          </a:p>
        </p:txBody>
      </p:sp>
    </p:spTree>
    <p:extLst>
      <p:ext uri="{BB962C8B-B14F-4D97-AF65-F5344CB8AC3E}">
        <p14:creationId xmlns:p14="http://schemas.microsoft.com/office/powerpoint/2010/main" val="283273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778408-2D01-1040-BE5C-0336C91A45B8}" type="datetimeFigureOut">
              <a:rPr lang="en-US" smtClean="0"/>
              <a:t>2/17/15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7E85A-5BB0-3F4A-A13F-05F90B38194E}" type="slidenum">
              <a:rPr lang="en-US" smtClean="0"/>
              <a:t>‹#›</a:t>
            </a:fld>
            <a:endParaRPr lang="en-US"/>
          </a:p>
        </p:txBody>
      </p:sp>
    </p:spTree>
    <p:extLst>
      <p:ext uri="{BB962C8B-B14F-4D97-AF65-F5344CB8AC3E}">
        <p14:creationId xmlns:p14="http://schemas.microsoft.com/office/powerpoint/2010/main" val="174526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778408-2D01-1040-BE5C-0336C91A45B8}" type="datetimeFigureOut">
              <a:rPr lang="en-US" smtClean="0"/>
              <a:t>2/17/15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7E85A-5BB0-3F4A-A13F-05F90B38194E}" type="slidenum">
              <a:rPr lang="en-US" smtClean="0"/>
              <a:t>‹#›</a:t>
            </a:fld>
            <a:endParaRPr lang="en-US"/>
          </a:p>
        </p:txBody>
      </p:sp>
    </p:spTree>
    <p:extLst>
      <p:ext uri="{BB962C8B-B14F-4D97-AF65-F5344CB8AC3E}">
        <p14:creationId xmlns:p14="http://schemas.microsoft.com/office/powerpoint/2010/main" val="52654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778408-2D01-1040-BE5C-0336C91A45B8}" type="datetimeFigureOut">
              <a:rPr lang="en-US" smtClean="0"/>
              <a:t>2/17/15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7E85A-5BB0-3F4A-A13F-05F90B38194E}" type="slidenum">
              <a:rPr lang="en-US" smtClean="0"/>
              <a:t>‹#›</a:t>
            </a:fld>
            <a:endParaRPr lang="en-US"/>
          </a:p>
        </p:txBody>
      </p:sp>
    </p:spTree>
    <p:extLst>
      <p:ext uri="{BB962C8B-B14F-4D97-AF65-F5344CB8AC3E}">
        <p14:creationId xmlns:p14="http://schemas.microsoft.com/office/powerpoint/2010/main" val="79288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778408-2D01-1040-BE5C-0336C91A45B8}" type="datetimeFigureOut">
              <a:rPr lang="en-US" smtClean="0"/>
              <a:t>2/17/15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67E85A-5BB0-3F4A-A13F-05F90B38194E}" type="slidenum">
              <a:rPr lang="en-US" smtClean="0"/>
              <a:t>‹#›</a:t>
            </a:fld>
            <a:endParaRPr lang="en-US"/>
          </a:p>
        </p:txBody>
      </p:sp>
    </p:spTree>
    <p:extLst>
      <p:ext uri="{BB962C8B-B14F-4D97-AF65-F5344CB8AC3E}">
        <p14:creationId xmlns:p14="http://schemas.microsoft.com/office/powerpoint/2010/main" val="2386450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778408-2D01-1040-BE5C-0336C91A45B8}" type="datetimeFigureOut">
              <a:rPr lang="en-US" smtClean="0"/>
              <a:t>2/17/15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67E85A-5BB0-3F4A-A13F-05F90B38194E}" type="slidenum">
              <a:rPr lang="en-US" smtClean="0"/>
              <a:t>‹#›</a:t>
            </a:fld>
            <a:endParaRPr lang="en-US"/>
          </a:p>
        </p:txBody>
      </p:sp>
    </p:spTree>
    <p:extLst>
      <p:ext uri="{BB962C8B-B14F-4D97-AF65-F5344CB8AC3E}">
        <p14:creationId xmlns:p14="http://schemas.microsoft.com/office/powerpoint/2010/main" val="2870935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78408-2D01-1040-BE5C-0336C91A45B8}" type="datetimeFigureOut">
              <a:rPr lang="en-US" smtClean="0"/>
              <a:t>2/17/15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67E85A-5BB0-3F4A-A13F-05F90B38194E}" type="slidenum">
              <a:rPr lang="en-US" smtClean="0"/>
              <a:t>‹#›</a:t>
            </a:fld>
            <a:endParaRPr lang="en-US"/>
          </a:p>
        </p:txBody>
      </p:sp>
    </p:spTree>
    <p:extLst>
      <p:ext uri="{BB962C8B-B14F-4D97-AF65-F5344CB8AC3E}">
        <p14:creationId xmlns:p14="http://schemas.microsoft.com/office/powerpoint/2010/main" val="215595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78408-2D01-1040-BE5C-0336C91A45B8}" type="datetimeFigureOut">
              <a:rPr lang="en-US" smtClean="0"/>
              <a:t>2/17/15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7E85A-5BB0-3F4A-A13F-05F90B38194E}" type="slidenum">
              <a:rPr lang="en-US" smtClean="0"/>
              <a:t>‹#›</a:t>
            </a:fld>
            <a:endParaRPr lang="en-US"/>
          </a:p>
        </p:txBody>
      </p:sp>
    </p:spTree>
    <p:extLst>
      <p:ext uri="{BB962C8B-B14F-4D97-AF65-F5344CB8AC3E}">
        <p14:creationId xmlns:p14="http://schemas.microsoft.com/office/powerpoint/2010/main" val="328275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78408-2D01-1040-BE5C-0336C91A45B8}" type="datetimeFigureOut">
              <a:rPr lang="en-US" smtClean="0"/>
              <a:t>2/17/15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7E85A-5BB0-3F4A-A13F-05F90B38194E}" type="slidenum">
              <a:rPr lang="en-US" smtClean="0"/>
              <a:t>‹#›</a:t>
            </a:fld>
            <a:endParaRPr lang="en-US"/>
          </a:p>
        </p:txBody>
      </p:sp>
    </p:spTree>
    <p:extLst>
      <p:ext uri="{BB962C8B-B14F-4D97-AF65-F5344CB8AC3E}">
        <p14:creationId xmlns:p14="http://schemas.microsoft.com/office/powerpoint/2010/main" val="21453946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78408-2D01-1040-BE5C-0336C91A45B8}" type="datetimeFigureOut">
              <a:rPr lang="en-US" smtClean="0"/>
              <a:t>2/17/15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7E85A-5BB0-3F4A-A13F-05F90B38194E}" type="slidenum">
              <a:rPr lang="en-US" smtClean="0"/>
              <a:t>‹#›</a:t>
            </a:fld>
            <a:endParaRPr lang="en-US"/>
          </a:p>
        </p:txBody>
      </p:sp>
    </p:spTree>
    <p:extLst>
      <p:ext uri="{BB962C8B-B14F-4D97-AF65-F5344CB8AC3E}">
        <p14:creationId xmlns:p14="http://schemas.microsoft.com/office/powerpoint/2010/main" val="2382883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Reproducibility%23cite_note-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arkdowntutoria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R?</a:t>
            </a:r>
          </a:p>
          <a:p>
            <a:r>
              <a:rPr lang="en-US" dirty="0" smtClean="0"/>
              <a:t>Python?</a:t>
            </a:r>
          </a:p>
          <a:p>
            <a:r>
              <a:rPr lang="en-US" dirty="0" smtClean="0"/>
              <a:t>UNIX command line/ shell?</a:t>
            </a:r>
          </a:p>
          <a:p>
            <a:r>
              <a:rPr lang="en-US" dirty="0" smtClean="0"/>
              <a:t>Galaxy?</a:t>
            </a:r>
            <a:endParaRPr lang="en-US" dirty="0"/>
          </a:p>
        </p:txBody>
      </p:sp>
    </p:spTree>
    <p:extLst>
      <p:ext uri="{BB962C8B-B14F-4D97-AF65-F5344CB8AC3E}">
        <p14:creationId xmlns:p14="http://schemas.microsoft.com/office/powerpoint/2010/main" val="428000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movements that should not be oxymoronic(!)</a:t>
            </a:r>
            <a:endParaRPr lang="en-US" dirty="0"/>
          </a:p>
        </p:txBody>
      </p:sp>
      <p:sp>
        <p:nvSpPr>
          <p:cNvPr id="3" name="Content Placeholder 2"/>
          <p:cNvSpPr>
            <a:spLocks noGrp="1"/>
          </p:cNvSpPr>
          <p:nvPr>
            <p:ph idx="1"/>
          </p:nvPr>
        </p:nvSpPr>
        <p:spPr/>
        <p:txBody>
          <a:bodyPr/>
          <a:lstStyle/>
          <a:p>
            <a:r>
              <a:rPr lang="en-US" dirty="0" smtClean="0"/>
              <a:t>Real Food</a:t>
            </a:r>
          </a:p>
          <a:p>
            <a:r>
              <a:rPr lang="en-US" dirty="0" smtClean="0"/>
              <a:t>Evidence Based Medicine</a:t>
            </a:r>
          </a:p>
          <a:p>
            <a:r>
              <a:rPr lang="en-US" dirty="0" smtClean="0"/>
              <a:t>Reproducible Research</a:t>
            </a:r>
          </a:p>
          <a:p>
            <a:endParaRPr lang="en-US" dirty="0"/>
          </a:p>
        </p:txBody>
      </p:sp>
    </p:spTree>
    <p:extLst>
      <p:ext uri="{BB962C8B-B14F-4D97-AF65-F5344CB8AC3E}">
        <p14:creationId xmlns:p14="http://schemas.microsoft.com/office/powerpoint/2010/main" val="95063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 research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t>
            </a:r>
            <a:r>
              <a:rPr lang="en-US" dirty="0"/>
              <a:t>The term </a:t>
            </a:r>
            <a:r>
              <a:rPr lang="en-US" i="1" dirty="0"/>
              <a:t>reproducible research</a:t>
            </a:r>
            <a:r>
              <a:rPr lang="en-US" dirty="0"/>
              <a:t> refers to the idea that the ultimate </a:t>
            </a:r>
            <a:r>
              <a:rPr lang="en-US" dirty="0" smtClean="0"/>
              <a:t>product of academic research </a:t>
            </a:r>
            <a:r>
              <a:rPr lang="en-US" dirty="0"/>
              <a:t>is the paper along with the full computational environment used to produce the results in the paper such as the code, data, etc. that can be used to reproduce the results and create new work based on the </a:t>
            </a:r>
            <a:r>
              <a:rPr lang="en-US" dirty="0" smtClean="0"/>
              <a:t>research. The </a:t>
            </a:r>
            <a:r>
              <a:rPr lang="en-US" dirty="0"/>
              <a:t>concept of "computational reproducibility guarantees a model of 'best practices' in an era of 'Big Data' by offering up information for greater scrutiny and skepticism by peers and an informed public."</a:t>
            </a:r>
          </a:p>
        </p:txBody>
      </p:sp>
      <p:sp>
        <p:nvSpPr>
          <p:cNvPr id="4" name="TextBox 3"/>
          <p:cNvSpPr txBox="1"/>
          <p:nvPr/>
        </p:nvSpPr>
        <p:spPr>
          <a:xfrm>
            <a:off x="665804" y="6275724"/>
            <a:ext cx="6546309" cy="369332"/>
          </a:xfrm>
          <a:prstGeom prst="rect">
            <a:avLst/>
          </a:prstGeom>
          <a:noFill/>
        </p:spPr>
        <p:txBody>
          <a:bodyPr wrap="none" rtlCol="0">
            <a:spAutoFit/>
          </a:bodyPr>
          <a:lstStyle/>
          <a:p>
            <a:r>
              <a:rPr lang="en-US" dirty="0">
                <a:hlinkClick r:id="rId2"/>
              </a:rPr>
              <a:t>http://en.wikipedia.org/wiki/Reproducibility#cite_note-</a:t>
            </a:r>
            <a:r>
              <a:rPr lang="en-US" dirty="0" smtClean="0">
                <a:hlinkClick r:id="rId2"/>
              </a:rPr>
              <a:t>8</a:t>
            </a:r>
            <a:r>
              <a:rPr lang="en-US" dirty="0" smtClean="0"/>
              <a:t> /Feb 2014</a:t>
            </a:r>
            <a:endParaRPr lang="en-US" dirty="0"/>
          </a:p>
        </p:txBody>
      </p:sp>
    </p:spTree>
    <p:extLst>
      <p:ext uri="{BB962C8B-B14F-4D97-AF65-F5344CB8AC3E}">
        <p14:creationId xmlns:p14="http://schemas.microsoft.com/office/powerpoint/2010/main" val="334003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Reproducible </a:t>
            </a:r>
            <a:r>
              <a:rPr lang="en-US" dirty="0"/>
              <a:t>R</a:t>
            </a:r>
            <a:r>
              <a:rPr lang="en-US" dirty="0" smtClean="0"/>
              <a:t>esearch movement</a:t>
            </a:r>
            <a:endParaRPr lang="en-US" dirty="0"/>
          </a:p>
        </p:txBody>
      </p:sp>
      <p:sp>
        <p:nvSpPr>
          <p:cNvPr id="4" name="Content Placeholder 3"/>
          <p:cNvSpPr>
            <a:spLocks noGrp="1"/>
          </p:cNvSpPr>
          <p:nvPr>
            <p:ph sz="half" idx="1"/>
          </p:nvPr>
        </p:nvSpPr>
        <p:spPr/>
        <p:txBody>
          <a:bodyPr/>
          <a:lstStyle/>
          <a:p>
            <a:r>
              <a:rPr lang="en-US" dirty="0" smtClean="0"/>
              <a:t>Primarily in computational fields, </a:t>
            </a:r>
            <a:r>
              <a:rPr lang="en-US" dirty="0" err="1" smtClean="0"/>
              <a:t>e.g</a:t>
            </a:r>
            <a:r>
              <a:rPr lang="en-US" dirty="0" smtClean="0"/>
              <a:t> statistics, physics, computer science</a:t>
            </a:r>
          </a:p>
          <a:p>
            <a:r>
              <a:rPr lang="en-US" dirty="0" smtClean="0"/>
              <a:t>Now gaining notice in biological sciences</a:t>
            </a:r>
          </a:p>
          <a:p>
            <a:r>
              <a:rPr lang="en-US" dirty="0" smtClean="0"/>
              <a:t>http://</a:t>
            </a:r>
            <a:r>
              <a:rPr lang="en-US" dirty="0" err="1" smtClean="0"/>
              <a:t>www.reproducibleresearch.net</a:t>
            </a:r>
            <a:r>
              <a:rPr lang="en-US" dirty="0" smtClean="0"/>
              <a:t>/blog/</a:t>
            </a:r>
          </a:p>
          <a:p>
            <a:endParaRPr lang="en-US" dirty="0"/>
          </a:p>
        </p:txBody>
      </p:sp>
      <p:pic>
        <p:nvPicPr>
          <p:cNvPr id="6" name="Content Placeholder 5" descr="Screen Shot 2013-12-05 at 11.23.01 AM.png"/>
          <p:cNvPicPr>
            <a:picLocks noGrp="1" noChangeAspect="1"/>
          </p:cNvPicPr>
          <p:nvPr>
            <p:ph sz="half" idx="2"/>
          </p:nvPr>
        </p:nvPicPr>
        <p:blipFill>
          <a:blip r:embed="rId2">
            <a:extLst>
              <a:ext uri="{28A0092B-C50C-407E-A947-70E740481C1C}">
                <a14:useLocalDpi xmlns:a14="http://schemas.microsoft.com/office/drawing/2010/main" val="0"/>
              </a:ext>
            </a:extLst>
          </a:blip>
          <a:srcRect t="-1128" b="-1128"/>
          <a:stretch>
            <a:fillRect/>
          </a:stretch>
        </p:blipFill>
        <p:spPr/>
      </p:pic>
    </p:spTree>
    <p:extLst>
      <p:ext uri="{BB962C8B-B14F-4D97-AF65-F5344CB8AC3E}">
        <p14:creationId xmlns:p14="http://schemas.microsoft.com/office/powerpoint/2010/main" val="1277912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Anil </a:t>
            </a:r>
            <a:r>
              <a:rPr lang="en-US" dirty="0" err="1" smtClean="0"/>
              <a:t>Potti</a:t>
            </a:r>
            <a:r>
              <a:rPr lang="en-US" dirty="0" smtClean="0"/>
              <a:t> Debacle</a:t>
            </a:r>
            <a:endParaRPr lang="en-US" dirty="0"/>
          </a:p>
        </p:txBody>
      </p:sp>
      <p:pic>
        <p:nvPicPr>
          <p:cNvPr id="4" name="Content Placeholder 3" descr="Screen Shot 2013-12-05 at 10.41.48 AM.png"/>
          <p:cNvPicPr>
            <a:picLocks noGrp="1" noChangeAspect="1"/>
          </p:cNvPicPr>
          <p:nvPr>
            <p:ph idx="1"/>
          </p:nvPr>
        </p:nvPicPr>
        <p:blipFill>
          <a:blip r:embed="rId2">
            <a:extLst>
              <a:ext uri="{28A0092B-C50C-407E-A947-70E740481C1C}">
                <a14:useLocalDpi xmlns:a14="http://schemas.microsoft.com/office/drawing/2010/main" val="0"/>
              </a:ext>
            </a:extLst>
          </a:blip>
          <a:srcRect l="-45663" r="-45663"/>
          <a:stretch>
            <a:fillRect/>
          </a:stretch>
        </p:blipFill>
        <p:spPr/>
      </p:pic>
      <p:sp>
        <p:nvSpPr>
          <p:cNvPr id="5" name="TextBox 4"/>
          <p:cNvSpPr txBox="1"/>
          <p:nvPr/>
        </p:nvSpPr>
        <p:spPr>
          <a:xfrm>
            <a:off x="369890" y="6288053"/>
            <a:ext cx="4404571" cy="369332"/>
          </a:xfrm>
          <a:prstGeom prst="rect">
            <a:avLst/>
          </a:prstGeom>
          <a:noFill/>
        </p:spPr>
        <p:txBody>
          <a:bodyPr wrap="none" rtlCol="0">
            <a:spAutoFit/>
          </a:bodyPr>
          <a:lstStyle/>
          <a:p>
            <a:r>
              <a:rPr lang="en-US" dirty="0" smtClean="0"/>
              <a:t>http://</a:t>
            </a:r>
            <a:r>
              <a:rPr lang="en-US" dirty="0" err="1" smtClean="0"/>
              <a:t>www.economist.com</a:t>
            </a:r>
            <a:r>
              <a:rPr lang="en-US" dirty="0" smtClean="0"/>
              <a:t>/node/21528593</a:t>
            </a:r>
            <a:endParaRPr lang="en-US" dirty="0"/>
          </a:p>
        </p:txBody>
      </p:sp>
    </p:spTree>
    <p:extLst>
      <p:ext uri="{BB962C8B-B14F-4D97-AF65-F5344CB8AC3E}">
        <p14:creationId xmlns:p14="http://schemas.microsoft.com/office/powerpoint/2010/main" val="113153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Anil </a:t>
            </a:r>
            <a:r>
              <a:rPr lang="en-US" dirty="0" err="1" smtClean="0"/>
              <a:t>Potti</a:t>
            </a:r>
            <a:r>
              <a:rPr lang="en-US" dirty="0" smtClean="0"/>
              <a:t>/ Duke University</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Potti</a:t>
            </a:r>
            <a:r>
              <a:rPr lang="en-US" dirty="0" smtClean="0"/>
              <a:t> and </a:t>
            </a:r>
            <a:r>
              <a:rPr lang="en-US" dirty="0" err="1" smtClean="0"/>
              <a:t>Nevin</a:t>
            </a:r>
            <a:r>
              <a:rPr lang="en-US" dirty="0" smtClean="0"/>
              <a:t> published </a:t>
            </a:r>
            <a:r>
              <a:rPr lang="en-US" i="1" dirty="0" smtClean="0"/>
              <a:t>NEJM</a:t>
            </a:r>
            <a:r>
              <a:rPr lang="en-US" dirty="0" smtClean="0"/>
              <a:t> article in 2006 demonstrating lung cancer prediction from microarray data</a:t>
            </a:r>
          </a:p>
          <a:p>
            <a:r>
              <a:rPr lang="en-US" dirty="0" smtClean="0"/>
              <a:t>Launched clinical trials based on this and other results</a:t>
            </a:r>
          </a:p>
          <a:p>
            <a:r>
              <a:rPr lang="en-US" dirty="0" smtClean="0"/>
              <a:t>Other investigators could not replicate the analysis or the findings</a:t>
            </a:r>
          </a:p>
          <a:p>
            <a:r>
              <a:rPr lang="en-US" dirty="0" err="1" smtClean="0"/>
              <a:t>E.g</a:t>
            </a:r>
            <a:r>
              <a:rPr lang="en-US" dirty="0" smtClean="0"/>
              <a:t> one gene (ERCC1) was not on the arrays used but was claimed to be a critical biomarker</a:t>
            </a:r>
          </a:p>
          <a:p>
            <a:r>
              <a:rPr lang="en-US" dirty="0" smtClean="0"/>
              <a:t>Subsequently, the trials were stopped and publications all retracted</a:t>
            </a:r>
          </a:p>
          <a:p>
            <a:endParaRPr lang="en-US" dirty="0"/>
          </a:p>
        </p:txBody>
      </p:sp>
    </p:spTree>
    <p:extLst>
      <p:ext uri="{BB962C8B-B14F-4D97-AF65-F5344CB8AC3E}">
        <p14:creationId xmlns:p14="http://schemas.microsoft.com/office/powerpoint/2010/main" val="1043514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Problems revealed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Poor supervision by PI</a:t>
            </a:r>
          </a:p>
          <a:p>
            <a:r>
              <a:rPr lang="en-US" dirty="0" smtClean="0"/>
              <a:t>Poor data analysis procedures – </a:t>
            </a:r>
            <a:r>
              <a:rPr lang="en-US" dirty="0" err="1" smtClean="0"/>
              <a:t>Potti</a:t>
            </a:r>
            <a:r>
              <a:rPr lang="en-US" dirty="0" smtClean="0"/>
              <a:t> did not check his work properly</a:t>
            </a:r>
          </a:p>
          <a:p>
            <a:r>
              <a:rPr lang="en-US" dirty="0" smtClean="0"/>
              <a:t>Observer bias/ fraud:  the results were </a:t>
            </a:r>
            <a:r>
              <a:rPr lang="en-US" dirty="0" err="1" smtClean="0"/>
              <a:t>cherrypicked</a:t>
            </a:r>
            <a:r>
              <a:rPr lang="en-US" dirty="0" smtClean="0"/>
              <a:t> to obtain a useful conclusion (also Conflict Of Issues issues)</a:t>
            </a:r>
          </a:p>
          <a:p>
            <a:r>
              <a:rPr lang="en-US" dirty="0" smtClean="0"/>
              <a:t>Defensiveness by the Researchers and Journals</a:t>
            </a:r>
          </a:p>
          <a:p>
            <a:r>
              <a:rPr lang="en-US" u="sng" dirty="0" smtClean="0"/>
              <a:t>Critically: no way for  outside investigators to reproduce the published analysis</a:t>
            </a:r>
            <a:endParaRPr lang="en-US" u="sng" dirty="0"/>
          </a:p>
        </p:txBody>
      </p:sp>
    </p:spTree>
    <p:extLst>
      <p:ext uri="{BB962C8B-B14F-4D97-AF65-F5344CB8AC3E}">
        <p14:creationId xmlns:p14="http://schemas.microsoft.com/office/powerpoint/2010/main" val="529598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3-12-05 at 10.48.37 AM.png"/>
          <p:cNvPicPr>
            <a:picLocks noGrp="1" noChangeAspect="1"/>
          </p:cNvPicPr>
          <p:nvPr>
            <p:ph idx="1"/>
          </p:nvPr>
        </p:nvPicPr>
        <p:blipFill>
          <a:blip r:embed="rId2">
            <a:extLst>
              <a:ext uri="{28A0092B-C50C-407E-A947-70E740481C1C}">
                <a14:useLocalDpi xmlns:a14="http://schemas.microsoft.com/office/drawing/2010/main" val="0"/>
              </a:ext>
            </a:extLst>
          </a:blip>
          <a:srcRect l="-11163" r="-11163"/>
          <a:stretch>
            <a:fillRect/>
          </a:stretch>
        </p:blipFill>
        <p:spPr/>
      </p:pic>
    </p:spTree>
    <p:extLst>
      <p:ext uri="{BB962C8B-B14F-4D97-AF65-F5344CB8AC3E}">
        <p14:creationId xmlns:p14="http://schemas.microsoft.com/office/powerpoint/2010/main" val="41403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Computational Data Analysis in NGS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Computational data is becoming more complex and also more commonly used (often by non-specialists)</a:t>
            </a:r>
          </a:p>
          <a:p>
            <a:r>
              <a:rPr lang="en-US" dirty="0" smtClean="0"/>
              <a:t>Key findings come from highly processed forms of raw data</a:t>
            </a:r>
          </a:p>
          <a:p>
            <a:r>
              <a:rPr lang="en-US" b="1" dirty="0" smtClean="0"/>
              <a:t>Most NGS articles contain figures and assertions that cannot be reproduced based on descriptions in the methods</a:t>
            </a:r>
            <a:endParaRPr lang="en-US" b="1" dirty="0"/>
          </a:p>
          <a:p>
            <a:r>
              <a:rPr lang="en-US" dirty="0" smtClean="0"/>
              <a:t>(BTW – these problems are not limited to Computational Data)</a:t>
            </a:r>
            <a:endParaRPr lang="en-US" dirty="0"/>
          </a:p>
        </p:txBody>
      </p:sp>
    </p:spTree>
    <p:extLst>
      <p:ext uri="{BB962C8B-B14F-4D97-AF65-F5344CB8AC3E}">
        <p14:creationId xmlns:p14="http://schemas.microsoft.com/office/powerpoint/2010/main" val="2509700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t>
            </a:r>
            <a:r>
              <a:rPr lang="en-US" dirty="0"/>
              <a:t>Accept that the computational component is becoming an integral component of biomedical research. As the life sciences are becoming increasingly data-driven, there will be no escape from computation and data handling. Familiarize yourself with </a:t>
            </a:r>
            <a:r>
              <a:rPr lang="en-US" dirty="0">
                <a:solidFill>
                  <a:srgbClr val="FF0000"/>
                </a:solidFill>
              </a:rPr>
              <a:t>best practices </a:t>
            </a:r>
            <a:r>
              <a:rPr lang="en-US" dirty="0"/>
              <a:t>of scientific computing using existing educational resources, such as the Software Carpentry </a:t>
            </a:r>
            <a:r>
              <a:rPr lang="en-US" dirty="0" smtClean="0"/>
              <a:t>project. </a:t>
            </a:r>
            <a:r>
              <a:rPr lang="en-US" dirty="0"/>
              <a:t>Implementing good computational practices in your group will automatically take care of many of the points listed </a:t>
            </a:r>
            <a:r>
              <a:rPr lang="en-US" dirty="0" smtClean="0"/>
              <a:t>below”</a:t>
            </a:r>
            <a:endParaRPr lang="en-US" dirty="0"/>
          </a:p>
          <a:p>
            <a:pPr marL="0" indent="0">
              <a:buNone/>
            </a:pPr>
            <a:endParaRPr lang="en-US" dirty="0"/>
          </a:p>
        </p:txBody>
      </p:sp>
    </p:spTree>
    <p:extLst>
      <p:ext uri="{BB962C8B-B14F-4D97-AF65-F5344CB8AC3E}">
        <p14:creationId xmlns:p14="http://schemas.microsoft.com/office/powerpoint/2010/main" val="159193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lstStyle/>
          <a:p>
            <a:pPr marL="0" indent="0">
              <a:buNone/>
            </a:pPr>
            <a:r>
              <a:rPr lang="en-US" dirty="0" smtClean="0"/>
              <a:t>“Always </a:t>
            </a:r>
            <a:r>
              <a:rPr lang="en-US" dirty="0"/>
              <a:t>provide access to primary data. It is obvious that without access to the original data sets, any claims made in a publication cannot be </a:t>
            </a:r>
            <a:r>
              <a:rPr lang="en-US" dirty="0" smtClean="0"/>
              <a:t>verified”</a:t>
            </a:r>
          </a:p>
          <a:p>
            <a:endParaRPr lang="en-US" dirty="0"/>
          </a:p>
        </p:txBody>
      </p:sp>
    </p:spTree>
    <p:extLst>
      <p:ext uri="{BB962C8B-B14F-4D97-AF65-F5344CB8AC3E}">
        <p14:creationId xmlns:p14="http://schemas.microsoft.com/office/powerpoint/2010/main" val="317002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There is almost always more than one way to solve a scripting problem</a:t>
            </a:r>
            <a:endParaRPr lang="en-US" dirty="0"/>
          </a:p>
        </p:txBody>
      </p:sp>
    </p:spTree>
    <p:extLst>
      <p:ext uri="{BB962C8B-B14F-4D97-AF65-F5344CB8AC3E}">
        <p14:creationId xmlns:p14="http://schemas.microsoft.com/office/powerpoint/2010/main" val="972645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t>
            </a:r>
            <a:r>
              <a:rPr lang="en-US" u="sng" dirty="0"/>
              <a:t>Record versions of all auxiliary data sets used during the analysis. </a:t>
            </a:r>
            <a:r>
              <a:rPr lang="en-US" dirty="0"/>
              <a:t>For example, in most NGS analyses, such as variant discovery detailed here, sequencing reads are compared against a reference genome. It is crucial to record which reference genome was used because, just as software has versions and cars have model years, genomes have build identifiers</a:t>
            </a:r>
            <a:r>
              <a:rPr lang="en-US" dirty="0" smtClean="0"/>
              <a:t>..”</a:t>
            </a:r>
          </a:p>
          <a:p>
            <a:pPr marL="0" indent="0">
              <a:buNone/>
            </a:pPr>
            <a:endParaRPr lang="en-US" dirty="0"/>
          </a:p>
        </p:txBody>
      </p:sp>
    </p:spTree>
    <p:extLst>
      <p:ext uri="{BB962C8B-B14F-4D97-AF65-F5344CB8AC3E}">
        <p14:creationId xmlns:p14="http://schemas.microsoft.com/office/powerpoint/2010/main" val="3083261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a:t>Note the exact versions of software used. Different versions of the same software often produce different results, and important bug fixes may have implications to results produced with a particular version of a tool. </a:t>
            </a:r>
            <a:r>
              <a:rPr lang="en-US" dirty="0" smtClean="0"/>
              <a:t>“</a:t>
            </a:r>
          </a:p>
          <a:p>
            <a:pPr marL="0" indent="0">
              <a:buNone/>
            </a:pPr>
            <a:endParaRPr lang="en-US" dirty="0"/>
          </a:p>
        </p:txBody>
      </p:sp>
    </p:spTree>
    <p:extLst>
      <p:ext uri="{BB962C8B-B14F-4D97-AF65-F5344CB8AC3E}">
        <p14:creationId xmlns:p14="http://schemas.microsoft.com/office/powerpoint/2010/main" val="852993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“Record </a:t>
            </a:r>
            <a:r>
              <a:rPr lang="en-US" dirty="0"/>
              <a:t>all parameters, even if defaults are used. Although the reason to record all parameters requires no explanation, </a:t>
            </a:r>
            <a:r>
              <a:rPr lang="en-US" u="sng" dirty="0"/>
              <a:t>we emphasize the importance of explaining default settings for reproducibility</a:t>
            </a:r>
            <a:r>
              <a:rPr lang="en-US" dirty="0"/>
              <a:t>. A clause ‘software was used with default settings’ is found in many publications. However, the meaning of default settings often changes between versions of software and can be quite difficult to track down when a substantial amount of time has passed since publication. Thus, record what the default settings actually are. </a:t>
            </a:r>
            <a:r>
              <a:rPr lang="en-US" dirty="0" smtClean="0"/>
              <a:t>“</a:t>
            </a:r>
          </a:p>
          <a:p>
            <a:pPr marL="0" indent="0">
              <a:buNone/>
            </a:pPr>
            <a:endParaRPr lang="en-US" dirty="0"/>
          </a:p>
        </p:txBody>
      </p:sp>
    </p:spTree>
    <p:extLst>
      <p:ext uri="{BB962C8B-B14F-4D97-AF65-F5344CB8AC3E}">
        <p14:creationId xmlns:p14="http://schemas.microsoft.com/office/powerpoint/2010/main" val="4107651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“Do </a:t>
            </a:r>
            <a:r>
              <a:rPr lang="en-US" dirty="0"/>
              <a:t>not reinvent the wheel. It pays to reuse existing software. Integrative frameworks and associated application stores already house hundreds of tools (for example, as of May 2012, Galaxy </a:t>
            </a:r>
            <a:r>
              <a:rPr lang="en-US" dirty="0" err="1"/>
              <a:t>ToolShed</a:t>
            </a:r>
            <a:r>
              <a:rPr lang="en-US" dirty="0"/>
              <a:t> contains ~1,700 tools). It is likely that a script for a particular problem has been already written. Ask around through existing resources such as </a:t>
            </a:r>
            <a:r>
              <a:rPr lang="en-US" dirty="0" err="1" smtClean="0"/>
              <a:t>SEQanswers</a:t>
            </a:r>
            <a:r>
              <a:rPr lang="en-US" dirty="0" smtClean="0"/>
              <a:t> </a:t>
            </a:r>
            <a:r>
              <a:rPr lang="en-US" dirty="0"/>
              <a:t>and </a:t>
            </a:r>
            <a:r>
              <a:rPr lang="en-US" dirty="0" err="1" smtClean="0"/>
              <a:t>BioStar</a:t>
            </a:r>
            <a:r>
              <a:rPr lang="en-US" dirty="0" smtClean="0"/>
              <a:t>.   (and </a:t>
            </a:r>
            <a:r>
              <a:rPr lang="en-US" dirty="0" err="1" smtClean="0"/>
              <a:t>StackOverflow</a:t>
            </a:r>
            <a:r>
              <a:rPr lang="en-US" dirty="0" smtClean="0"/>
              <a:t>)</a:t>
            </a:r>
          </a:p>
          <a:p>
            <a:pPr marL="0" indent="0">
              <a:buNone/>
            </a:pPr>
            <a:endParaRPr lang="en-US" dirty="0"/>
          </a:p>
        </p:txBody>
      </p:sp>
    </p:spTree>
    <p:extLst>
      <p:ext uri="{BB962C8B-B14F-4D97-AF65-F5344CB8AC3E}">
        <p14:creationId xmlns:p14="http://schemas.microsoft.com/office/powerpoint/2010/main" val="3815830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a:t>
            </a:r>
            <a:r>
              <a:rPr lang="en-US" dirty="0"/>
              <a:t>Provide all custom scripts. With the complexity of NGS analysis, it is often unavoidable to create simple scripts that carry out such straightforward tasks as, for example, changing data formats. Such scripts must be made accessible as any other part of the analysis. </a:t>
            </a:r>
            <a:r>
              <a:rPr lang="en-US" dirty="0" smtClean="0"/>
              <a:t>“</a:t>
            </a:r>
          </a:p>
          <a:p>
            <a:pPr marL="0" indent="0">
              <a:buNone/>
            </a:pPr>
            <a:endParaRPr lang="en-US" dirty="0"/>
          </a:p>
        </p:txBody>
      </p:sp>
    </p:spTree>
    <p:extLst>
      <p:ext uri="{BB962C8B-B14F-4D97-AF65-F5344CB8AC3E}">
        <p14:creationId xmlns:p14="http://schemas.microsoft.com/office/powerpoint/2010/main" val="1784859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3-12-05 at 11.35.16 AM.png"/>
          <p:cNvPicPr>
            <a:picLocks noGrp="1" noChangeAspect="1"/>
          </p:cNvPicPr>
          <p:nvPr>
            <p:ph idx="1"/>
          </p:nvPr>
        </p:nvPicPr>
        <p:blipFill>
          <a:blip r:embed="rId2">
            <a:extLst>
              <a:ext uri="{28A0092B-C50C-407E-A947-70E740481C1C}">
                <a14:useLocalDpi xmlns:a14="http://schemas.microsoft.com/office/drawing/2010/main" val="0"/>
              </a:ext>
            </a:extLst>
          </a:blip>
          <a:srcRect t="-31225" b="-31225"/>
          <a:stretch>
            <a:fillRect/>
          </a:stretch>
        </p:blipFill>
        <p:spPr/>
      </p:pic>
    </p:spTree>
    <p:extLst>
      <p:ext uri="{BB962C8B-B14F-4D97-AF65-F5344CB8AC3E}">
        <p14:creationId xmlns:p14="http://schemas.microsoft.com/office/powerpoint/2010/main" val="2195015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Reproducible Research</a:t>
            </a:r>
            <a:endParaRPr lang="en-US" dirty="0"/>
          </a:p>
        </p:txBody>
      </p:sp>
      <p:sp>
        <p:nvSpPr>
          <p:cNvPr id="3" name="Content Placeholder 2"/>
          <p:cNvSpPr>
            <a:spLocks noGrp="1"/>
          </p:cNvSpPr>
          <p:nvPr>
            <p:ph idx="1"/>
          </p:nvPr>
        </p:nvSpPr>
        <p:spPr/>
        <p:txBody>
          <a:bodyPr/>
          <a:lstStyle/>
          <a:p>
            <a:r>
              <a:rPr lang="en-US" u="sng" dirty="0" smtClean="0"/>
              <a:t>Version Control</a:t>
            </a:r>
            <a:r>
              <a:rPr lang="en-US" dirty="0" smtClean="0"/>
              <a:t>: </a:t>
            </a:r>
            <a:r>
              <a:rPr lang="en-US" dirty="0" err="1" smtClean="0"/>
              <a:t>Git</a:t>
            </a:r>
            <a:r>
              <a:rPr lang="en-US" dirty="0" smtClean="0"/>
              <a:t>/ Mercurial </a:t>
            </a:r>
            <a:r>
              <a:rPr lang="en-US" dirty="0" err="1" smtClean="0"/>
              <a:t>etc</a:t>
            </a:r>
            <a:endParaRPr lang="en-US" dirty="0" smtClean="0"/>
          </a:p>
          <a:p>
            <a:r>
              <a:rPr lang="en-US" u="sng" dirty="0" smtClean="0"/>
              <a:t>Electronic Notebooks</a:t>
            </a:r>
            <a:r>
              <a:rPr lang="en-US" dirty="0" smtClean="0"/>
              <a:t>: </a:t>
            </a:r>
            <a:r>
              <a:rPr lang="en-US" dirty="0" err="1" smtClean="0"/>
              <a:t>Sweave</a:t>
            </a:r>
            <a:r>
              <a:rPr lang="en-US" dirty="0" smtClean="0"/>
              <a:t>, </a:t>
            </a:r>
            <a:r>
              <a:rPr lang="en-US" dirty="0" err="1" smtClean="0"/>
              <a:t>iPython</a:t>
            </a:r>
            <a:r>
              <a:rPr lang="en-US" dirty="0" smtClean="0"/>
              <a:t>, </a:t>
            </a:r>
            <a:r>
              <a:rPr lang="en-US" dirty="0" err="1" smtClean="0"/>
              <a:t>KnitR</a:t>
            </a:r>
            <a:endParaRPr lang="en-US" dirty="0" smtClean="0"/>
          </a:p>
          <a:p>
            <a:r>
              <a:rPr lang="en-US" u="sng" dirty="0" smtClean="0"/>
              <a:t>Integrated Development Environments </a:t>
            </a:r>
            <a:r>
              <a:rPr lang="en-US" dirty="0" smtClean="0"/>
              <a:t>that incorporate these features: </a:t>
            </a:r>
            <a:r>
              <a:rPr lang="en-US" dirty="0" err="1" smtClean="0"/>
              <a:t>Rstudio</a:t>
            </a:r>
            <a:endParaRPr lang="en-US" dirty="0" smtClean="0"/>
          </a:p>
          <a:p>
            <a:r>
              <a:rPr lang="en-US" u="sng" dirty="0" smtClean="0"/>
              <a:t>Galaxy</a:t>
            </a:r>
            <a:r>
              <a:rPr lang="en-US" dirty="0" smtClean="0"/>
              <a:t>: Save analysis parameters and workflows</a:t>
            </a:r>
          </a:p>
          <a:p>
            <a:r>
              <a:rPr lang="en-US" u="sng" dirty="0" smtClean="0"/>
              <a:t>Virtual Machines </a:t>
            </a:r>
            <a:r>
              <a:rPr lang="en-US" dirty="0" smtClean="0"/>
              <a:t>that reproduce analysis and original data</a:t>
            </a:r>
            <a:endParaRPr lang="en-US" dirty="0"/>
          </a:p>
        </p:txBody>
      </p:sp>
    </p:spTree>
    <p:extLst>
      <p:ext uri="{BB962C8B-B14F-4D97-AF65-F5344CB8AC3E}">
        <p14:creationId xmlns:p14="http://schemas.microsoft.com/office/powerpoint/2010/main" val="326312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4" name="Content Placeholder 3"/>
          <p:cNvSpPr>
            <a:spLocks noGrp="1"/>
          </p:cNvSpPr>
          <p:nvPr>
            <p:ph sz="half" idx="1"/>
          </p:nvPr>
        </p:nvSpPr>
        <p:spPr/>
        <p:txBody>
          <a:bodyPr>
            <a:normAutofit lnSpcReduction="10000"/>
          </a:bodyPr>
          <a:lstStyle/>
          <a:p>
            <a:r>
              <a:rPr lang="en-US" dirty="0" smtClean="0"/>
              <a:t>Tracks versions of software</a:t>
            </a:r>
          </a:p>
          <a:p>
            <a:r>
              <a:rPr lang="en-US" dirty="0" smtClean="0"/>
              <a:t>Makes it easy to reproduce earlier software versions</a:t>
            </a:r>
          </a:p>
          <a:p>
            <a:r>
              <a:rPr lang="en-US" dirty="0" smtClean="0"/>
              <a:t>Allows collaborative development</a:t>
            </a:r>
          </a:p>
          <a:p>
            <a:r>
              <a:rPr lang="en-US" dirty="0" smtClean="0"/>
              <a:t>Backup code</a:t>
            </a:r>
          </a:p>
          <a:p>
            <a:r>
              <a:rPr lang="en-US" dirty="0" smtClean="0"/>
              <a:t>Makes public release easy</a:t>
            </a:r>
            <a:endParaRPr lang="en-US" dirty="0"/>
          </a:p>
        </p:txBody>
      </p:sp>
      <p:pic>
        <p:nvPicPr>
          <p:cNvPr id="6" name="Content Placeholder 5" descr="screenshot.png"/>
          <p:cNvPicPr>
            <a:picLocks noGrp="1" noChangeAspect="1"/>
          </p:cNvPicPr>
          <p:nvPr>
            <p:ph sz="half" idx="2"/>
          </p:nvPr>
        </p:nvPicPr>
        <p:blipFill>
          <a:blip r:embed="rId2">
            <a:extLst>
              <a:ext uri="{28A0092B-C50C-407E-A947-70E740481C1C}">
                <a14:useLocalDpi xmlns:a14="http://schemas.microsoft.com/office/drawing/2010/main" val="0"/>
              </a:ext>
            </a:extLst>
          </a:blip>
          <a:srcRect l="1340" r="1340"/>
          <a:stretch>
            <a:fillRect/>
          </a:stretch>
        </p:blipFill>
        <p:spPr/>
      </p:pic>
    </p:spTree>
    <p:extLst>
      <p:ext uri="{BB962C8B-B14F-4D97-AF65-F5344CB8AC3E}">
        <p14:creationId xmlns:p14="http://schemas.microsoft.com/office/powerpoint/2010/main" val="3976713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iPython</a:t>
            </a:r>
            <a:endParaRPr lang="en-US" dirty="0"/>
          </a:p>
        </p:txBody>
      </p:sp>
      <p:sp>
        <p:nvSpPr>
          <p:cNvPr id="4" name="Content Placeholder 3"/>
          <p:cNvSpPr>
            <a:spLocks noGrp="1"/>
          </p:cNvSpPr>
          <p:nvPr>
            <p:ph sz="half" idx="1"/>
          </p:nvPr>
        </p:nvSpPr>
        <p:spPr/>
        <p:txBody>
          <a:bodyPr>
            <a:normAutofit fontScale="92500" lnSpcReduction="10000"/>
          </a:bodyPr>
          <a:lstStyle/>
          <a:p>
            <a:r>
              <a:rPr lang="en-US" dirty="0"/>
              <a:t>The </a:t>
            </a:r>
            <a:r>
              <a:rPr lang="en-US" dirty="0" err="1"/>
              <a:t>IPython</a:t>
            </a:r>
            <a:r>
              <a:rPr lang="en-US" dirty="0"/>
              <a:t> Notebook is a web-based interactive computational environment where you can combine code execution, text, mathematics, plots and rich media into a single </a:t>
            </a:r>
            <a:r>
              <a:rPr lang="en-US" dirty="0" smtClean="0"/>
              <a:t>document</a:t>
            </a:r>
          </a:p>
          <a:p>
            <a:r>
              <a:rPr lang="en-US" dirty="0" smtClean="0"/>
              <a:t>Notebooks can be shared over the web</a:t>
            </a:r>
            <a:endParaRPr lang="en-US" dirty="0"/>
          </a:p>
        </p:txBody>
      </p:sp>
      <p:pic>
        <p:nvPicPr>
          <p:cNvPr id="6" name="Content Placeholder 5"/>
          <p:cNvPicPr>
            <a:picLocks noGrp="1" noChangeAspect="1"/>
          </p:cNvPicPr>
          <p:nvPr>
            <p:ph sz="half" idx="2"/>
          </p:nvPr>
        </p:nvPicPr>
        <p:blipFill>
          <a:blip r:embed="rId2"/>
          <a:srcRect t="-10255" b="-10255"/>
          <a:stretch>
            <a:fillRect/>
          </a:stretch>
        </p:blipFill>
        <p:spPr/>
      </p:pic>
      <p:sp>
        <p:nvSpPr>
          <p:cNvPr id="3" name="TextBox 2"/>
          <p:cNvSpPr txBox="1"/>
          <p:nvPr/>
        </p:nvSpPr>
        <p:spPr>
          <a:xfrm>
            <a:off x="541502" y="6126163"/>
            <a:ext cx="7574234" cy="369332"/>
          </a:xfrm>
          <a:prstGeom prst="rect">
            <a:avLst/>
          </a:prstGeom>
          <a:noFill/>
        </p:spPr>
        <p:txBody>
          <a:bodyPr wrap="none" rtlCol="0">
            <a:spAutoFit/>
          </a:bodyPr>
          <a:lstStyle/>
          <a:p>
            <a:r>
              <a:rPr lang="en-US" dirty="0"/>
              <a:t>Example:  http://</a:t>
            </a:r>
            <a:r>
              <a:rPr lang="en-US" dirty="0" err="1"/>
              <a:t>nbviewer.ipython.org</a:t>
            </a:r>
            <a:r>
              <a:rPr lang="en-US" dirty="0"/>
              <a:t>/gist/</a:t>
            </a:r>
            <a:r>
              <a:rPr lang="en-US" dirty="0" err="1"/>
              <a:t>pschloss</a:t>
            </a:r>
            <a:r>
              <a:rPr lang="en-US" dirty="0"/>
              <a:t>/9815766/</a:t>
            </a:r>
            <a:r>
              <a:rPr lang="en-US" dirty="0" err="1"/>
              <a:t>notebook.ipynb</a:t>
            </a:r>
            <a:endParaRPr lang="en-US" dirty="0"/>
          </a:p>
        </p:txBody>
      </p:sp>
    </p:spTree>
    <p:extLst>
      <p:ext uri="{BB962C8B-B14F-4D97-AF65-F5344CB8AC3E}">
        <p14:creationId xmlns:p14="http://schemas.microsoft.com/office/powerpoint/2010/main" val="1829504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RStudio</a:t>
            </a:r>
            <a:endParaRPr lang="en-US" dirty="0"/>
          </a:p>
        </p:txBody>
      </p:sp>
      <p:pic>
        <p:nvPicPr>
          <p:cNvPr id="4" name="Content Placeholder 3" descr="Screen Shot 2013-12-05 at 1.23.22 PM.png"/>
          <p:cNvPicPr>
            <a:picLocks noGrp="1" noChangeAspect="1"/>
          </p:cNvPicPr>
          <p:nvPr>
            <p:ph idx="1"/>
          </p:nvPr>
        </p:nvPicPr>
        <p:blipFill>
          <a:blip r:embed="rId2">
            <a:extLst>
              <a:ext uri="{28A0092B-C50C-407E-A947-70E740481C1C}">
                <a14:useLocalDpi xmlns:a14="http://schemas.microsoft.com/office/drawing/2010/main" val="0"/>
              </a:ext>
            </a:extLst>
          </a:blip>
          <a:srcRect l="-1742" r="-1742"/>
          <a:stretch>
            <a:fillRect/>
          </a:stretch>
        </p:blipFill>
        <p:spPr/>
      </p:pic>
    </p:spTree>
    <p:extLst>
      <p:ext uri="{BB962C8B-B14F-4D97-AF65-F5344CB8AC3E}">
        <p14:creationId xmlns:p14="http://schemas.microsoft.com/office/powerpoint/2010/main" val="3081157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endParaRPr lang="en-US" dirty="0"/>
          </a:p>
        </p:txBody>
      </p:sp>
      <p:sp>
        <p:nvSpPr>
          <p:cNvPr id="3" name="Content Placeholder 2"/>
          <p:cNvSpPr>
            <a:spLocks noGrp="1"/>
          </p:cNvSpPr>
          <p:nvPr>
            <p:ph idx="1"/>
          </p:nvPr>
        </p:nvSpPr>
        <p:spPr/>
        <p:txBody>
          <a:bodyPr/>
          <a:lstStyle/>
          <a:p>
            <a:r>
              <a:rPr lang="en-US" dirty="0" smtClean="0"/>
              <a:t>Pro:</a:t>
            </a:r>
          </a:p>
          <a:p>
            <a:pPr lvl="1"/>
            <a:r>
              <a:rPr lang="en-US" dirty="0" smtClean="0"/>
              <a:t>Great packages for statistics, plotting, </a:t>
            </a:r>
            <a:r>
              <a:rPr lang="en-US" dirty="0" err="1" smtClean="0"/>
              <a:t>bioconductor</a:t>
            </a:r>
            <a:endParaRPr lang="en-US" dirty="0" smtClean="0"/>
          </a:p>
          <a:p>
            <a:pPr lvl="1"/>
            <a:r>
              <a:rPr lang="en-US" dirty="0" smtClean="0"/>
              <a:t>Built for interactive analysis with data</a:t>
            </a:r>
          </a:p>
          <a:p>
            <a:r>
              <a:rPr lang="en-US" dirty="0" smtClean="0"/>
              <a:t>Con:</a:t>
            </a:r>
          </a:p>
          <a:p>
            <a:pPr lvl="1"/>
            <a:r>
              <a:rPr lang="en-US" dirty="0" smtClean="0"/>
              <a:t>Not a serious programming language for very large projects</a:t>
            </a:r>
            <a:endParaRPr lang="en-US" dirty="0"/>
          </a:p>
        </p:txBody>
      </p:sp>
    </p:spTree>
    <p:extLst>
      <p:ext uri="{BB962C8B-B14F-4D97-AF65-F5344CB8AC3E}">
        <p14:creationId xmlns:p14="http://schemas.microsoft.com/office/powerpoint/2010/main" val="2415838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knitr</a:t>
            </a:r>
            <a:endParaRPr lang="en-US" dirty="0"/>
          </a:p>
        </p:txBody>
      </p:sp>
      <p:sp>
        <p:nvSpPr>
          <p:cNvPr id="4" name="Content Placeholder 3"/>
          <p:cNvSpPr>
            <a:spLocks noGrp="1"/>
          </p:cNvSpPr>
          <p:nvPr>
            <p:ph sz="half" idx="1"/>
          </p:nvPr>
        </p:nvSpPr>
        <p:spPr/>
        <p:txBody>
          <a:bodyPr/>
          <a:lstStyle/>
          <a:p>
            <a:r>
              <a:rPr lang="en-US" dirty="0" err="1" smtClean="0"/>
              <a:t>Opensource</a:t>
            </a:r>
            <a:r>
              <a:rPr lang="en-US" dirty="0" smtClean="0"/>
              <a:t> package for combining R code and results</a:t>
            </a:r>
          </a:p>
          <a:p>
            <a:r>
              <a:rPr lang="en-US" dirty="0" smtClean="0"/>
              <a:t>Uses simple text markdown</a:t>
            </a:r>
          </a:p>
          <a:p>
            <a:r>
              <a:rPr lang="en-US" dirty="0" smtClean="0"/>
              <a:t>Can produce results in HTML format or PDF</a:t>
            </a:r>
            <a:endParaRPr lang="en-US" dirty="0"/>
          </a:p>
        </p:txBody>
      </p:sp>
      <p:pic>
        <p:nvPicPr>
          <p:cNvPr id="8" name="Content Placeholder 7"/>
          <p:cNvPicPr>
            <a:picLocks noGrp="1" noChangeAspect="1"/>
          </p:cNvPicPr>
          <p:nvPr>
            <p:ph sz="half" idx="2"/>
          </p:nvPr>
        </p:nvPicPr>
        <p:blipFill>
          <a:blip r:embed="rId2"/>
          <a:srcRect t="-37800" b="-37800"/>
          <a:stretch>
            <a:fillRect/>
          </a:stretch>
        </p:blipFill>
        <p:spPr>
          <a:xfrm>
            <a:off x="4330700" y="1600200"/>
            <a:ext cx="4610100" cy="4525963"/>
          </a:xfrm>
        </p:spPr>
      </p:pic>
    </p:spTree>
    <p:extLst>
      <p:ext uri="{BB962C8B-B14F-4D97-AF65-F5344CB8AC3E}">
        <p14:creationId xmlns:p14="http://schemas.microsoft.com/office/powerpoint/2010/main" val="3466448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alaxy</a:t>
            </a:r>
            <a:endParaRPr lang="en-US" dirty="0"/>
          </a:p>
        </p:txBody>
      </p:sp>
      <p:pic>
        <p:nvPicPr>
          <p:cNvPr id="6" name="Content Placeholder 5" descr="Screenshot 2015-02-15 17.21.17.png"/>
          <p:cNvPicPr>
            <a:picLocks noGrp="1" noChangeAspect="1"/>
          </p:cNvPicPr>
          <p:nvPr>
            <p:ph sz="half" idx="1"/>
          </p:nvPr>
        </p:nvPicPr>
        <p:blipFill>
          <a:blip r:embed="rId2">
            <a:extLst>
              <a:ext uri="{28A0092B-C50C-407E-A947-70E740481C1C}">
                <a14:useLocalDpi xmlns:a14="http://schemas.microsoft.com/office/drawing/2010/main" val="0"/>
              </a:ext>
            </a:extLst>
          </a:blip>
          <a:srcRect t="-23271" b="-23271"/>
          <a:stretch>
            <a:fillRect/>
          </a:stretch>
        </p:blipFill>
        <p:spPr/>
      </p:pic>
      <p:sp>
        <p:nvSpPr>
          <p:cNvPr id="5" name="Content Placeholder 4"/>
          <p:cNvSpPr>
            <a:spLocks noGrp="1"/>
          </p:cNvSpPr>
          <p:nvPr>
            <p:ph sz="half" idx="2"/>
          </p:nvPr>
        </p:nvSpPr>
        <p:spPr/>
        <p:txBody>
          <a:bodyPr/>
          <a:lstStyle/>
          <a:p>
            <a:r>
              <a:rPr lang="en-US" dirty="0" smtClean="0"/>
              <a:t>Galaxy histories record all information about input files, software version </a:t>
            </a:r>
            <a:r>
              <a:rPr lang="en-US" dirty="0" err="1" smtClean="0"/>
              <a:t>etc</a:t>
            </a:r>
            <a:endParaRPr lang="en-US" dirty="0"/>
          </a:p>
        </p:txBody>
      </p:sp>
    </p:spTree>
    <p:extLst>
      <p:ext uri="{BB962C8B-B14F-4D97-AF65-F5344CB8AC3E}">
        <p14:creationId xmlns:p14="http://schemas.microsoft.com/office/powerpoint/2010/main" val="2198412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Virtual </a:t>
            </a:r>
            <a:r>
              <a:rPr lang="en-US" dirty="0" smtClean="0"/>
              <a:t>machines/ data buckets</a:t>
            </a:r>
            <a:endParaRPr lang="en-US" dirty="0"/>
          </a:p>
        </p:txBody>
      </p:sp>
      <p:sp>
        <p:nvSpPr>
          <p:cNvPr id="6" name="Content Placeholder 5"/>
          <p:cNvSpPr>
            <a:spLocks noGrp="1"/>
          </p:cNvSpPr>
          <p:nvPr>
            <p:ph idx="1"/>
          </p:nvPr>
        </p:nvSpPr>
        <p:spPr/>
        <p:txBody>
          <a:bodyPr/>
          <a:lstStyle/>
          <a:p>
            <a:r>
              <a:rPr lang="en-US" dirty="0" smtClean="0"/>
              <a:t>Take an image (snapshot) of the environment used to create the data</a:t>
            </a:r>
          </a:p>
          <a:p>
            <a:r>
              <a:rPr lang="en-US" dirty="0" smtClean="0"/>
              <a:t>Saves software, input, output and intermediate </a:t>
            </a:r>
            <a:r>
              <a:rPr lang="en-US" dirty="0" smtClean="0"/>
              <a:t>files</a:t>
            </a:r>
          </a:p>
          <a:p>
            <a:r>
              <a:rPr lang="en-US" dirty="0" smtClean="0"/>
              <a:t>Often available on the Cloud.  E.g. 1000 </a:t>
            </a:r>
            <a:r>
              <a:rPr lang="en-US" dirty="0"/>
              <a:t>genomes  </a:t>
            </a:r>
            <a:r>
              <a:rPr lang="en-US" dirty="0" smtClean="0"/>
              <a:t>project:</a:t>
            </a:r>
          </a:p>
          <a:p>
            <a:pPr marL="0" indent="0">
              <a:buNone/>
            </a:pPr>
            <a:r>
              <a:rPr lang="en-US" dirty="0"/>
              <a:t>	</a:t>
            </a:r>
            <a:r>
              <a:rPr lang="en-US" dirty="0" smtClean="0"/>
              <a:t>http</a:t>
            </a:r>
            <a:r>
              <a:rPr lang="en-US" dirty="0"/>
              <a:t>://</a:t>
            </a:r>
            <a:r>
              <a:rPr lang="en-US" dirty="0" err="1"/>
              <a:t>aws.amazon.com</a:t>
            </a:r>
            <a:r>
              <a:rPr lang="en-US" dirty="0"/>
              <a:t>/1000genomes/</a:t>
            </a:r>
            <a:endParaRPr lang="en-US" dirty="0"/>
          </a:p>
        </p:txBody>
      </p:sp>
    </p:spTree>
    <p:extLst>
      <p:ext uri="{BB962C8B-B14F-4D97-AF65-F5344CB8AC3E}">
        <p14:creationId xmlns:p14="http://schemas.microsoft.com/office/powerpoint/2010/main" val="1274793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Become familiar with </a:t>
            </a:r>
            <a:r>
              <a:rPr lang="en-US" dirty="0" smtClean="0"/>
              <a:t>Reproducible </a:t>
            </a:r>
            <a:r>
              <a:rPr lang="en-US" dirty="0"/>
              <a:t>R</a:t>
            </a:r>
            <a:r>
              <a:rPr lang="en-US" dirty="0" smtClean="0"/>
              <a:t>esearch guidelines</a:t>
            </a:r>
          </a:p>
          <a:p>
            <a:r>
              <a:rPr lang="en-US" dirty="0" smtClean="0"/>
              <a:t>For existing projects, try to adapt workflows as well as possible.</a:t>
            </a:r>
          </a:p>
          <a:p>
            <a:r>
              <a:rPr lang="en-US" dirty="0" smtClean="0"/>
              <a:t>For future projects, design workflows </a:t>
            </a:r>
            <a:r>
              <a:rPr lang="en-US" dirty="0" smtClean="0"/>
              <a:t>at the outset to </a:t>
            </a:r>
            <a:r>
              <a:rPr lang="en-US" dirty="0" smtClean="0"/>
              <a:t>be compatible</a:t>
            </a:r>
          </a:p>
          <a:p>
            <a:r>
              <a:rPr lang="en-US" dirty="0" smtClean="0"/>
              <a:t>Always, take good notes (backup plan)</a:t>
            </a:r>
            <a:endParaRPr lang="en-US" dirty="0"/>
          </a:p>
        </p:txBody>
      </p:sp>
    </p:spTree>
    <p:extLst>
      <p:ext uri="{BB962C8B-B14F-4D97-AF65-F5344CB8AC3E}">
        <p14:creationId xmlns:p14="http://schemas.microsoft.com/office/powerpoint/2010/main" val="1307899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Markdown</a:t>
            </a:r>
            <a:endParaRPr lang="en-US" dirty="0"/>
          </a:p>
        </p:txBody>
      </p:sp>
      <p:sp>
        <p:nvSpPr>
          <p:cNvPr id="3" name="Content Placeholder 2"/>
          <p:cNvSpPr>
            <a:spLocks noGrp="1"/>
          </p:cNvSpPr>
          <p:nvPr>
            <p:ph idx="1"/>
          </p:nvPr>
        </p:nvSpPr>
        <p:spPr/>
        <p:txBody>
          <a:bodyPr>
            <a:normAutofit/>
          </a:bodyPr>
          <a:lstStyle/>
          <a:p>
            <a:r>
              <a:rPr lang="en-US" dirty="0" smtClean="0"/>
              <a:t>Markdown is a simple text </a:t>
            </a:r>
            <a:r>
              <a:rPr lang="en-US" dirty="0" smtClean="0"/>
              <a:t>language standard that can be processed (rendered) by third party software </a:t>
            </a:r>
          </a:p>
          <a:p>
            <a:r>
              <a:rPr lang="en-US" dirty="0" smtClean="0"/>
              <a:t>Think HTML, </a:t>
            </a:r>
            <a:r>
              <a:rPr lang="en-US" dirty="0" err="1" smtClean="0"/>
              <a:t>LaTeX</a:t>
            </a:r>
            <a:r>
              <a:rPr lang="en-US" dirty="0" smtClean="0"/>
              <a:t>, </a:t>
            </a:r>
            <a:r>
              <a:rPr lang="en-US" dirty="0" err="1" smtClean="0"/>
              <a:t>MediaWika</a:t>
            </a:r>
            <a:r>
              <a:rPr lang="en-US" dirty="0" smtClean="0"/>
              <a:t>  but much simpler</a:t>
            </a:r>
            <a:endParaRPr lang="en-US" dirty="0" smtClean="0"/>
          </a:p>
          <a:p>
            <a:r>
              <a:rPr lang="en-US" dirty="0" smtClean="0"/>
              <a:t>Fast becoming a web standard</a:t>
            </a:r>
          </a:p>
          <a:p>
            <a:r>
              <a:rPr lang="en-US" dirty="0" smtClean="0"/>
              <a:t>Used in </a:t>
            </a:r>
            <a:r>
              <a:rPr lang="en-US" dirty="0" err="1" smtClean="0"/>
              <a:t>Github</a:t>
            </a:r>
            <a:r>
              <a:rPr lang="en-US" dirty="0" smtClean="0"/>
              <a:t>, </a:t>
            </a:r>
            <a:r>
              <a:rPr lang="en-US" dirty="0" err="1" smtClean="0"/>
              <a:t>Rstudio</a:t>
            </a:r>
            <a:r>
              <a:rPr lang="en-US" dirty="0" smtClean="0"/>
              <a:t> and many other places</a:t>
            </a:r>
          </a:p>
          <a:p>
            <a:endParaRPr lang="en-US" dirty="0"/>
          </a:p>
        </p:txBody>
      </p:sp>
    </p:spTree>
    <p:extLst>
      <p:ext uri="{BB962C8B-B14F-4D97-AF65-F5344CB8AC3E}">
        <p14:creationId xmlns:p14="http://schemas.microsoft.com/office/powerpoint/2010/main" val="2987456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Go to </a:t>
            </a:r>
            <a:r>
              <a:rPr lang="en-US" dirty="0">
                <a:hlinkClick r:id="rId2"/>
              </a:rPr>
              <a:t>http://markdowntutorial.com</a:t>
            </a:r>
            <a:r>
              <a:rPr lang="en-US" dirty="0"/>
              <a:t> and spend 5 min learning the easy syntax</a:t>
            </a:r>
          </a:p>
          <a:p>
            <a:endParaRPr lang="en-US" dirty="0"/>
          </a:p>
        </p:txBody>
      </p:sp>
    </p:spTree>
    <p:extLst>
      <p:ext uri="{BB962C8B-B14F-4D97-AF65-F5344CB8AC3E}">
        <p14:creationId xmlns:p14="http://schemas.microsoft.com/office/powerpoint/2010/main" val="177815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r>
              <a:rPr lang="en-US" dirty="0" smtClean="0"/>
              <a:t>Pro:</a:t>
            </a:r>
          </a:p>
          <a:p>
            <a:pPr lvl="1"/>
            <a:r>
              <a:rPr lang="en-US" dirty="0" smtClean="0"/>
              <a:t>Powerful programming language with many users and libraries</a:t>
            </a:r>
          </a:p>
          <a:p>
            <a:pPr lvl="1"/>
            <a:r>
              <a:rPr lang="en-US" dirty="0" smtClean="0"/>
              <a:t>Designed to be easy to read</a:t>
            </a:r>
          </a:p>
          <a:p>
            <a:r>
              <a:rPr lang="en-US" dirty="0" smtClean="0"/>
              <a:t>Con:</a:t>
            </a:r>
          </a:p>
          <a:p>
            <a:pPr lvl="1"/>
            <a:r>
              <a:rPr lang="en-US" dirty="0" smtClean="0"/>
              <a:t>Confusion between v2 and v3</a:t>
            </a:r>
          </a:p>
          <a:p>
            <a:pPr lvl="1"/>
            <a:r>
              <a:rPr lang="en-US" dirty="0" smtClean="0"/>
              <a:t>Somewhat high learning curve to write simple scripts than R/ </a:t>
            </a:r>
            <a:r>
              <a:rPr lang="en-US" dirty="0" err="1" smtClean="0"/>
              <a:t>perl</a:t>
            </a:r>
            <a:r>
              <a:rPr lang="en-US" dirty="0" smtClean="0"/>
              <a:t> </a:t>
            </a:r>
            <a:r>
              <a:rPr lang="en-US" dirty="0" err="1" smtClean="0"/>
              <a:t>etc</a:t>
            </a:r>
            <a:endParaRPr lang="en-US" dirty="0" smtClean="0"/>
          </a:p>
          <a:p>
            <a:pPr lvl="1"/>
            <a:endParaRPr lang="en-US" dirty="0" smtClean="0"/>
          </a:p>
        </p:txBody>
      </p:sp>
    </p:spTree>
    <p:extLst>
      <p:ext uri="{BB962C8B-B14F-4D97-AF65-F5344CB8AC3E}">
        <p14:creationId xmlns:p14="http://schemas.microsoft.com/office/powerpoint/2010/main" val="221480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a:t>
            </a:r>
            <a:endParaRPr lang="en-US" dirty="0"/>
          </a:p>
        </p:txBody>
      </p:sp>
      <p:sp>
        <p:nvSpPr>
          <p:cNvPr id="3" name="Content Placeholder 2"/>
          <p:cNvSpPr>
            <a:spLocks noGrp="1"/>
          </p:cNvSpPr>
          <p:nvPr>
            <p:ph idx="1"/>
          </p:nvPr>
        </p:nvSpPr>
        <p:spPr/>
        <p:txBody>
          <a:bodyPr/>
          <a:lstStyle/>
          <a:p>
            <a:r>
              <a:rPr lang="en-US" dirty="0" smtClean="0"/>
              <a:t>Pro:</a:t>
            </a:r>
          </a:p>
          <a:p>
            <a:pPr lvl="1"/>
            <a:r>
              <a:rPr lang="en-US" dirty="0" smtClean="0"/>
              <a:t>Incredibly powerful, simple scripting tools – </a:t>
            </a:r>
            <a:r>
              <a:rPr lang="en-US" dirty="0" err="1" smtClean="0"/>
              <a:t>e.g</a:t>
            </a:r>
            <a:r>
              <a:rPr lang="en-US" dirty="0" smtClean="0"/>
              <a:t> </a:t>
            </a:r>
            <a:r>
              <a:rPr lang="en-US" i="1" dirty="0" smtClean="0"/>
              <a:t>sort</a:t>
            </a:r>
            <a:r>
              <a:rPr lang="en-US" dirty="0" smtClean="0"/>
              <a:t>, </a:t>
            </a:r>
            <a:r>
              <a:rPr lang="en-US" i="1" dirty="0" smtClean="0"/>
              <a:t>join</a:t>
            </a:r>
            <a:r>
              <a:rPr lang="en-US" dirty="0" smtClean="0"/>
              <a:t>, </a:t>
            </a:r>
            <a:r>
              <a:rPr lang="en-US" i="1" dirty="0" smtClean="0"/>
              <a:t>diff</a:t>
            </a:r>
            <a:r>
              <a:rPr lang="en-US" dirty="0" smtClean="0"/>
              <a:t>, </a:t>
            </a:r>
            <a:r>
              <a:rPr lang="en-US" i="1" dirty="0" err="1" smtClean="0"/>
              <a:t>awk</a:t>
            </a:r>
            <a:r>
              <a:rPr lang="en-US" dirty="0" smtClean="0"/>
              <a:t>, </a:t>
            </a:r>
            <a:r>
              <a:rPr lang="en-US" i="1" dirty="0" err="1" smtClean="0"/>
              <a:t>sed</a:t>
            </a:r>
            <a:r>
              <a:rPr lang="en-US" dirty="0"/>
              <a:t> </a:t>
            </a:r>
            <a:r>
              <a:rPr lang="en-US" dirty="0" smtClean="0"/>
              <a:t>… </a:t>
            </a:r>
          </a:p>
          <a:p>
            <a:r>
              <a:rPr lang="en-US" dirty="0" smtClean="0"/>
              <a:t>Con:</a:t>
            </a:r>
          </a:p>
          <a:p>
            <a:pPr lvl="1"/>
            <a:r>
              <a:rPr lang="en-US" dirty="0" smtClean="0"/>
              <a:t>Not so good on Windows</a:t>
            </a:r>
          </a:p>
          <a:p>
            <a:pPr lvl="1"/>
            <a:r>
              <a:rPr lang="en-US" dirty="0" smtClean="0"/>
              <a:t>Hard to read and understand sometimes</a:t>
            </a:r>
          </a:p>
        </p:txBody>
      </p:sp>
    </p:spTree>
    <p:extLst>
      <p:ext uri="{BB962C8B-B14F-4D97-AF65-F5344CB8AC3E}">
        <p14:creationId xmlns:p14="http://schemas.microsoft.com/office/powerpoint/2010/main" val="2822708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Galaxy</a:t>
            </a:r>
            <a:endParaRPr lang="en-US" dirty="0"/>
          </a:p>
        </p:txBody>
      </p:sp>
      <p:sp>
        <p:nvSpPr>
          <p:cNvPr id="3" name="Content Placeholder 2"/>
          <p:cNvSpPr>
            <a:spLocks noGrp="1"/>
          </p:cNvSpPr>
          <p:nvPr>
            <p:ph idx="1"/>
          </p:nvPr>
        </p:nvSpPr>
        <p:spPr/>
        <p:txBody>
          <a:bodyPr/>
          <a:lstStyle/>
          <a:p>
            <a:r>
              <a:rPr lang="en-US" dirty="0" smtClean="0"/>
              <a:t>Pro:</a:t>
            </a:r>
          </a:p>
          <a:p>
            <a:pPr lvl="1"/>
            <a:r>
              <a:rPr lang="en-US" dirty="0" smtClean="0"/>
              <a:t>GUI based. No scripting need.</a:t>
            </a:r>
          </a:p>
          <a:p>
            <a:pPr lvl="1"/>
            <a:r>
              <a:rPr lang="en-US" dirty="0" smtClean="0"/>
              <a:t>All tools installed for you</a:t>
            </a:r>
          </a:p>
          <a:p>
            <a:pPr lvl="1"/>
            <a:r>
              <a:rPr lang="en-US" dirty="0" smtClean="0"/>
              <a:t>Records history.</a:t>
            </a:r>
          </a:p>
          <a:p>
            <a:r>
              <a:rPr lang="en-US" dirty="0" smtClean="0"/>
              <a:t>Con:</a:t>
            </a:r>
          </a:p>
          <a:p>
            <a:pPr lvl="1"/>
            <a:r>
              <a:rPr lang="en-US" dirty="0" smtClean="0"/>
              <a:t>Not as flexible as your own scripts</a:t>
            </a:r>
          </a:p>
          <a:p>
            <a:pPr marL="457200" lvl="1" indent="0">
              <a:buNone/>
            </a:pPr>
            <a:endParaRPr lang="en-US" dirty="0"/>
          </a:p>
        </p:txBody>
      </p:sp>
    </p:spTree>
    <p:extLst>
      <p:ext uri="{BB962C8B-B14F-4D97-AF65-F5344CB8AC3E}">
        <p14:creationId xmlns:p14="http://schemas.microsoft.com/office/powerpoint/2010/main" val="1015530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writing </a:t>
            </a:r>
            <a:r>
              <a:rPr lang="en-US" dirty="0" smtClean="0"/>
              <a:t>equation</a:t>
            </a:r>
            <a:endParaRPr lang="en-US" dirty="0"/>
          </a:p>
        </p:txBody>
      </p:sp>
      <p:sp>
        <p:nvSpPr>
          <p:cNvPr id="3" name="Content Placeholder 2"/>
          <p:cNvSpPr>
            <a:spLocks noGrp="1"/>
          </p:cNvSpPr>
          <p:nvPr>
            <p:ph idx="1"/>
          </p:nvPr>
        </p:nvSpPr>
        <p:spPr/>
        <p:txBody>
          <a:bodyPr/>
          <a:lstStyle/>
          <a:p>
            <a:pPr marL="0" indent="0">
              <a:buNone/>
            </a:pPr>
            <a:r>
              <a:rPr lang="en-US" dirty="0" smtClean="0"/>
              <a:t>In </a:t>
            </a:r>
            <a:r>
              <a:rPr lang="en-US" dirty="0" smtClean="0"/>
              <a:t>approaching </a:t>
            </a:r>
            <a:r>
              <a:rPr lang="en-US" dirty="0" smtClean="0"/>
              <a:t>a </a:t>
            </a:r>
            <a:r>
              <a:rPr lang="en-US" dirty="0" smtClean="0"/>
              <a:t>problem, consider </a:t>
            </a:r>
            <a:r>
              <a:rPr lang="en-US" dirty="0" smtClean="0"/>
              <a:t>–</a:t>
            </a:r>
          </a:p>
          <a:p>
            <a:pPr marL="0" indent="0">
              <a:buNone/>
            </a:pPr>
            <a:r>
              <a:rPr lang="en-US" dirty="0"/>
              <a:t>	</a:t>
            </a:r>
            <a:r>
              <a:rPr lang="en-US" dirty="0" smtClean="0"/>
              <a:t>How long will it take to </a:t>
            </a:r>
            <a:r>
              <a:rPr lang="en-US" dirty="0" smtClean="0"/>
              <a:t>code? </a:t>
            </a:r>
          </a:p>
          <a:p>
            <a:pPr marL="0" indent="0">
              <a:buNone/>
            </a:pPr>
            <a:r>
              <a:rPr lang="en-US" dirty="0"/>
              <a:t>	</a:t>
            </a:r>
            <a:r>
              <a:rPr lang="en-US" dirty="0" smtClean="0"/>
              <a:t>How long will it take to </a:t>
            </a:r>
            <a:r>
              <a:rPr lang="en-US" dirty="0" smtClean="0"/>
              <a:t>run? </a:t>
            </a:r>
          </a:p>
          <a:p>
            <a:pPr marL="0" indent="0">
              <a:buNone/>
            </a:pPr>
            <a:r>
              <a:rPr lang="en-US" i="1" dirty="0"/>
              <a:t>	</a:t>
            </a:r>
            <a:r>
              <a:rPr lang="en-US" dirty="0" smtClean="0"/>
              <a:t>How many times will you use </a:t>
            </a:r>
            <a:r>
              <a:rPr lang="en-US" dirty="0" smtClean="0"/>
              <a:t>the code?</a:t>
            </a:r>
            <a:r>
              <a:rPr lang="en-US" i="1" dirty="0" smtClean="0"/>
              <a:t> </a:t>
            </a:r>
            <a:endParaRPr lang="en-US" i="1" dirty="0" smtClean="0"/>
          </a:p>
          <a:p>
            <a:pPr marL="0" indent="0">
              <a:buNone/>
            </a:pPr>
            <a:r>
              <a:rPr lang="en-US" i="1" dirty="0"/>
              <a:t>	</a:t>
            </a:r>
            <a:r>
              <a:rPr lang="en-US" dirty="0" smtClean="0"/>
              <a:t>Will anyone else ever use it?</a:t>
            </a:r>
          </a:p>
          <a:p>
            <a:pPr marL="0" indent="0">
              <a:buNone/>
            </a:pPr>
            <a:r>
              <a:rPr lang="en-US" i="1" dirty="0"/>
              <a:t>	</a:t>
            </a:r>
          </a:p>
        </p:txBody>
      </p:sp>
    </p:spTree>
    <p:extLst>
      <p:ext uri="{BB962C8B-B14F-4D97-AF65-F5344CB8AC3E}">
        <p14:creationId xmlns:p14="http://schemas.microsoft.com/office/powerpoint/2010/main" val="393728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In all cases, keep </a:t>
            </a:r>
            <a:r>
              <a:rPr lang="en-US" dirty="0" smtClean="0"/>
              <a:t>detailed </a:t>
            </a:r>
            <a:r>
              <a:rPr lang="en-US" dirty="0" smtClean="0"/>
              <a:t>notes about your scripts and which versions were used for your analysis</a:t>
            </a:r>
          </a:p>
          <a:p>
            <a:pPr marL="0" indent="0">
              <a:buNone/>
            </a:pPr>
            <a:endParaRPr lang="en-US" dirty="0"/>
          </a:p>
          <a:p>
            <a:pPr marL="0" indent="0">
              <a:buNone/>
            </a:pPr>
            <a:r>
              <a:rPr lang="en-US" dirty="0" smtClean="0"/>
              <a:t>THIS IS IMPORTANT!</a:t>
            </a:r>
            <a:endParaRPr lang="en-US" dirty="0"/>
          </a:p>
        </p:txBody>
      </p:sp>
    </p:spTree>
    <p:extLst>
      <p:ext uri="{BB962C8B-B14F-4D97-AF65-F5344CB8AC3E}">
        <p14:creationId xmlns:p14="http://schemas.microsoft.com/office/powerpoint/2010/main" val="136534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Reproducible Research</a:t>
            </a:r>
            <a:endParaRPr lang="en-US" dirty="0"/>
          </a:p>
        </p:txBody>
      </p:sp>
      <p:sp>
        <p:nvSpPr>
          <p:cNvPr id="3" name="Subtitle 2"/>
          <p:cNvSpPr>
            <a:spLocks noGrp="1"/>
          </p:cNvSpPr>
          <p:nvPr>
            <p:ph type="subTitle" idx="1"/>
          </p:nvPr>
        </p:nvSpPr>
        <p:spPr/>
        <p:txBody>
          <a:bodyPr/>
          <a:lstStyle/>
          <a:p>
            <a:r>
              <a:rPr lang="en-US" dirty="0" smtClean="0"/>
              <a:t>Tim Read </a:t>
            </a:r>
          </a:p>
        </p:txBody>
      </p:sp>
    </p:spTree>
    <p:extLst>
      <p:ext uri="{BB962C8B-B14F-4D97-AF65-F5344CB8AC3E}">
        <p14:creationId xmlns:p14="http://schemas.microsoft.com/office/powerpoint/2010/main" val="2577706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2702</TotalTime>
  <Words>1278</Words>
  <Application>Microsoft Macintosh PowerPoint</Application>
  <PresentationFormat>On-screen Show (4:3)</PresentationFormat>
  <Paragraphs>124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R</vt:lpstr>
      <vt:lpstr>Python</vt:lpstr>
      <vt:lpstr>UNIX</vt:lpstr>
      <vt:lpstr>Galaxy</vt:lpstr>
      <vt:lpstr>Code writing equation</vt:lpstr>
      <vt:lpstr>PowerPoint Presentation</vt:lpstr>
      <vt:lpstr>Reproducible Research</vt:lpstr>
      <vt:lpstr>Examples of movements that should not be oxymoronic(!)</vt:lpstr>
      <vt:lpstr>Reproducible research</vt:lpstr>
      <vt:lpstr>The Reproducible Research movement</vt:lpstr>
      <vt:lpstr>The Anil Potti Debacle</vt:lpstr>
      <vt:lpstr>Anil Potti/ Duke University</vt:lpstr>
      <vt:lpstr>Major Problems revealed</vt:lpstr>
      <vt:lpstr>PowerPoint Presentation</vt:lpstr>
      <vt:lpstr>Problems with Computational Data Analysis in NGS</vt:lpstr>
      <vt:lpstr>Guidelines</vt:lpstr>
      <vt:lpstr>Guidelines</vt:lpstr>
      <vt:lpstr>Guidelines</vt:lpstr>
      <vt:lpstr>Guidelines</vt:lpstr>
      <vt:lpstr>Guidelines</vt:lpstr>
      <vt:lpstr>PowerPoint Presentation</vt:lpstr>
      <vt:lpstr>PowerPoint Presentation</vt:lpstr>
      <vt:lpstr>PowerPoint Presentation</vt:lpstr>
      <vt:lpstr>Tools for Reproducible Research</vt:lpstr>
      <vt:lpstr>Git</vt:lpstr>
      <vt:lpstr>iPython</vt:lpstr>
      <vt:lpstr>RStudio</vt:lpstr>
      <vt:lpstr>knitr</vt:lpstr>
      <vt:lpstr>Galaxy</vt:lpstr>
      <vt:lpstr>Virtual machines/ data buckets</vt:lpstr>
      <vt:lpstr>Recommendations</vt:lpstr>
      <vt:lpstr>Markdown</vt:lpstr>
      <vt:lpstr>PowerPoint Presentation</vt:lpstr>
    </vt:vector>
  </TitlesOfParts>
  <Company>Emory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Research</dc:title>
  <dc:creator>Tim Read</dc:creator>
  <cp:lastModifiedBy>Tim Read</cp:lastModifiedBy>
  <cp:revision>31</cp:revision>
  <dcterms:created xsi:type="dcterms:W3CDTF">2013-12-05T15:38:59Z</dcterms:created>
  <dcterms:modified xsi:type="dcterms:W3CDTF">2015-02-17T16:49:56Z</dcterms:modified>
</cp:coreProperties>
</file>