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50" x="110275"/>
            <a:ext cy="1159799" cx="891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600" lang="en"/>
              <a:t>Identification of Putative Enhancer SNPs Linked to Disease Associated SNPs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Mike Nichols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LD Testing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308950" x="457200"/>
            <a:ext cy="3709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putative enhancers and disease associated SNPs that are linked.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NHGRI’s GWAS catalog contains ~200 SNPs in the MHC class II locus.</a:t>
            </a:r>
          </a:p>
        </p:txBody>
      </p:sp>
      <p:sp>
        <p:nvSpPr>
          <p:cNvPr id="111" name="Shape 111"/>
          <p:cNvSpPr/>
          <p:nvPr/>
        </p:nvSpPr>
        <p:spPr>
          <a:xfrm>
            <a:off y="205975" x="3854275"/>
            <a:ext cy="531600" cx="2252699"/>
          </a:xfrm>
          <a:prstGeom prst="rect">
            <a:avLst/>
          </a:prstGeom>
          <a:solidFill>
            <a:srgbClr val="F1C23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Putative Enhancer SNPs</a:t>
            </a:r>
          </a:p>
        </p:txBody>
      </p:sp>
      <p:sp>
        <p:nvSpPr>
          <p:cNvPr id="112" name="Shape 112"/>
          <p:cNvSpPr/>
          <p:nvPr/>
        </p:nvSpPr>
        <p:spPr>
          <a:xfrm>
            <a:off y="205975" x="6620275"/>
            <a:ext cy="531600" cx="2361599"/>
          </a:xfrm>
          <a:prstGeom prst="rect">
            <a:avLst/>
          </a:prstGeom>
          <a:solidFill>
            <a:srgbClr val="F1C23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Disease Associated SNPs</a:t>
            </a:r>
          </a:p>
        </p:txBody>
      </p:sp>
      <p:sp>
        <p:nvSpPr>
          <p:cNvPr id="113" name="Shape 113"/>
          <p:cNvSpPr/>
          <p:nvPr/>
        </p:nvSpPr>
        <p:spPr>
          <a:xfrm>
            <a:off y="1437425" x="3613825"/>
            <a:ext cy="566100" cx="2733599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Linkage Disequilibrium Testing</a:t>
            </a:r>
          </a:p>
        </p:txBody>
      </p:sp>
      <p:cxnSp>
        <p:nvCxnSpPr>
          <p:cNvPr id="114" name="Shape 114"/>
          <p:cNvCxnSpPr>
            <a:stCxn id="111" idx="2"/>
            <a:endCxn id="113" idx="0"/>
          </p:cNvCxnSpPr>
          <p:nvPr/>
        </p:nvCxnSpPr>
        <p:spPr>
          <a:xfrm>
            <a:off y="737575" x="4980624"/>
            <a:ext cy="6998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5" name="Shape 115"/>
          <p:cNvCxnSpPr>
            <a:stCxn id="112" idx="2"/>
            <a:endCxn id="113" idx="0"/>
          </p:cNvCxnSpPr>
          <p:nvPr/>
        </p:nvCxnSpPr>
        <p:spPr>
          <a:xfrm flipH="1">
            <a:off y="737575" x="4980774"/>
            <a:ext cy="699899" cx="2820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" name="Shape 116"/>
          <p:cNvCxnSpPr>
            <a:stCxn id="113" idx="2"/>
          </p:cNvCxnSpPr>
          <p:nvPr/>
        </p:nvCxnSpPr>
        <p:spPr>
          <a:xfrm>
            <a:off y="2003525" x="4980624"/>
            <a:ext cy="591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Good start!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13 putative enhancer SNPs in r</a:t>
            </a:r>
            <a:r>
              <a:rPr baseline="30000" lang="en"/>
              <a:t>2</a:t>
            </a:r>
            <a:r>
              <a:rPr lang="en"/>
              <a:t> &gt; 0.8 with 46 disease associated SNPs.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increase confidence, look at PWMs of transcription factors to determine effect of SNP on binding.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the bench!</a:t>
            </a:r>
          </a:p>
        </p:txBody>
      </p:sp>
      <p:sp>
        <p:nvSpPr>
          <p:cNvPr id="123" name="Shape 123"/>
          <p:cNvSpPr/>
          <p:nvPr/>
        </p:nvSpPr>
        <p:spPr>
          <a:xfrm>
            <a:off y="757684" x="6472197"/>
            <a:ext cy="426899" cx="2214600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Putative Causative SNPs</a:t>
            </a:r>
          </a:p>
        </p:txBody>
      </p:sp>
      <p:cxnSp>
        <p:nvCxnSpPr>
          <p:cNvPr id="124" name="Shape 124"/>
          <p:cNvCxnSpPr>
            <a:endCxn id="123" idx="0"/>
          </p:cNvCxnSpPr>
          <p:nvPr/>
        </p:nvCxnSpPr>
        <p:spPr>
          <a:xfrm>
            <a:off y="205984" x="7579497"/>
            <a:ext cy="551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6700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Major Histocompatibility Complex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Class II Locus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274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gene dense and polymorphic region in the human genome.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Contains immune genes, associated with many traits.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Chromosome 6; 32,000,000-32,750,000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Genome Wide Association Studies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Hundreds of disease associated SNPs.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fall in intergenic regions with no obvious function.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Isn’t necessarily SNPs themselves causing the disease association, could be others in linkage disequilibrium.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Goal: Find Causative SNPs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functional SNPs in LD with disease associated SNPs.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assess function, see if they are in enhancers.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68727" x="9144000"/>
            <a:ext cy="287100" cx="2246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10800000">
            <a:off y="705849" x="9439050"/>
            <a:ext cy="539700" cx="41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84362" x="3552173"/>
            <a:ext cy="584700" cx="1566299"/>
          </a:xfrm>
          <a:prstGeom prst="rect">
            <a:avLst/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All SNPs in MHC Class II Locus</a:t>
            </a:r>
          </a:p>
        </p:txBody>
      </p:sp>
      <p:sp>
        <p:nvSpPr>
          <p:cNvPr id="50" name="Shape 50"/>
          <p:cNvSpPr/>
          <p:nvPr/>
        </p:nvSpPr>
        <p:spPr>
          <a:xfrm>
            <a:off y="2402553" x="3193186"/>
            <a:ext cy="496199" cx="2284500"/>
          </a:xfrm>
          <a:prstGeom prst="rect">
            <a:avLst/>
          </a:prstGeom>
          <a:solidFill>
            <a:srgbClr val="F1C23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Putative Enhancer SNPs</a:t>
            </a:r>
          </a:p>
        </p:txBody>
      </p:sp>
      <p:sp>
        <p:nvSpPr>
          <p:cNvPr id="51" name="Shape 51"/>
          <p:cNvSpPr/>
          <p:nvPr/>
        </p:nvSpPr>
        <p:spPr>
          <a:xfrm>
            <a:off y="2402553" x="5998153"/>
            <a:ext cy="496199" cx="2394900"/>
          </a:xfrm>
          <a:prstGeom prst="rect">
            <a:avLst/>
          </a:prstGeom>
          <a:solidFill>
            <a:srgbClr val="F1C23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Disease Associated SNPs</a:t>
            </a:r>
          </a:p>
        </p:txBody>
      </p:sp>
      <p:sp>
        <p:nvSpPr>
          <p:cNvPr id="52" name="Shape 52"/>
          <p:cNvSpPr/>
          <p:nvPr/>
        </p:nvSpPr>
        <p:spPr>
          <a:xfrm>
            <a:off y="1322432" x="395800"/>
            <a:ext cy="426899" cx="1349099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Conservation</a:t>
            </a:r>
          </a:p>
        </p:txBody>
      </p:sp>
      <p:sp>
        <p:nvSpPr>
          <p:cNvPr id="53" name="Shape 53"/>
          <p:cNvSpPr/>
          <p:nvPr/>
        </p:nvSpPr>
        <p:spPr>
          <a:xfrm>
            <a:off y="1322432" x="2549223"/>
            <a:ext cy="426899" cx="1398599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Histone Marks</a:t>
            </a:r>
          </a:p>
        </p:txBody>
      </p:sp>
      <p:sp>
        <p:nvSpPr>
          <p:cNvPr id="54" name="Shape 54"/>
          <p:cNvSpPr/>
          <p:nvPr/>
        </p:nvSpPr>
        <p:spPr>
          <a:xfrm>
            <a:off y="1322432" x="4751932"/>
            <a:ext cy="426899" cx="1707599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DNase Sensitivity</a:t>
            </a:r>
          </a:p>
        </p:txBody>
      </p:sp>
      <p:sp>
        <p:nvSpPr>
          <p:cNvPr id="55" name="Shape 55"/>
          <p:cNvSpPr/>
          <p:nvPr/>
        </p:nvSpPr>
        <p:spPr>
          <a:xfrm>
            <a:off y="1322432" x="7263430"/>
            <a:ext cy="426899" cx="1129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TF Binding</a:t>
            </a:r>
          </a:p>
        </p:txBody>
      </p:sp>
      <p:sp>
        <p:nvSpPr>
          <p:cNvPr id="56" name="Shape 56"/>
          <p:cNvSpPr/>
          <p:nvPr/>
        </p:nvSpPr>
        <p:spPr>
          <a:xfrm>
            <a:off y="3552126" x="2949349"/>
            <a:ext cy="528600" cx="2772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Linkage Disequilibrium Testing</a:t>
            </a:r>
          </a:p>
        </p:txBody>
      </p:sp>
      <p:sp>
        <p:nvSpPr>
          <p:cNvPr id="57" name="Shape 57"/>
          <p:cNvSpPr/>
          <p:nvPr/>
        </p:nvSpPr>
        <p:spPr>
          <a:xfrm>
            <a:off y="4632246" x="3228172"/>
            <a:ext cy="426899" cx="2214600"/>
          </a:xfrm>
          <a:prstGeom prst="rect">
            <a:avLst/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Putative Causative SNPs</a:t>
            </a:r>
          </a:p>
        </p:txBody>
      </p:sp>
      <p:cxnSp>
        <p:nvCxnSpPr>
          <p:cNvPr id="58" name="Shape 58"/>
          <p:cNvCxnSpPr>
            <a:stCxn id="49" idx="2"/>
            <a:endCxn id="52" idx="0"/>
          </p:cNvCxnSpPr>
          <p:nvPr/>
        </p:nvCxnSpPr>
        <p:spPr>
          <a:xfrm flipH="1">
            <a:off y="669062" x="1070423"/>
            <a:ext cy="653399" cx="3264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9" name="Shape 59"/>
          <p:cNvCxnSpPr>
            <a:stCxn id="49" idx="2"/>
            <a:endCxn id="53" idx="0"/>
          </p:cNvCxnSpPr>
          <p:nvPr/>
        </p:nvCxnSpPr>
        <p:spPr>
          <a:xfrm flipH="1">
            <a:off y="669062" x="3248423"/>
            <a:ext cy="653399" cx="108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0" name="Shape 60"/>
          <p:cNvCxnSpPr>
            <a:endCxn id="54" idx="0"/>
          </p:cNvCxnSpPr>
          <p:nvPr/>
        </p:nvCxnSpPr>
        <p:spPr>
          <a:xfrm>
            <a:off y="672632" x="4349031"/>
            <a:ext cy="649800" cx="1256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1" name="Shape 61"/>
          <p:cNvCxnSpPr>
            <a:endCxn id="55" idx="0"/>
          </p:cNvCxnSpPr>
          <p:nvPr/>
        </p:nvCxnSpPr>
        <p:spPr>
          <a:xfrm>
            <a:off y="672632" x="4324480"/>
            <a:ext cy="649800" cx="3503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2" name="Shape 62"/>
          <p:cNvCxnSpPr>
            <a:stCxn id="55" idx="2"/>
            <a:endCxn id="50" idx="0"/>
          </p:cNvCxnSpPr>
          <p:nvPr/>
        </p:nvCxnSpPr>
        <p:spPr>
          <a:xfrm flipH="1">
            <a:off y="1749332" x="4335580"/>
            <a:ext cy="653100" cx="3492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3" name="Shape 63"/>
          <p:cNvCxnSpPr>
            <a:stCxn id="53" idx="2"/>
            <a:endCxn id="50" idx="0"/>
          </p:cNvCxnSpPr>
          <p:nvPr/>
        </p:nvCxnSpPr>
        <p:spPr>
          <a:xfrm>
            <a:off y="1749332" x="3248523"/>
            <a:ext cy="653100" cx="108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4" name="Shape 64"/>
          <p:cNvCxnSpPr>
            <a:stCxn id="52" idx="2"/>
            <a:endCxn id="50" idx="0"/>
          </p:cNvCxnSpPr>
          <p:nvPr/>
        </p:nvCxnSpPr>
        <p:spPr>
          <a:xfrm>
            <a:off y="1749332" x="1070349"/>
            <a:ext cy="653100" cx="3265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>
            <a:stCxn id="50" idx="2"/>
            <a:endCxn id="56" idx="0"/>
          </p:cNvCxnSpPr>
          <p:nvPr/>
        </p:nvCxnSpPr>
        <p:spPr>
          <a:xfrm>
            <a:off y="2898753" x="4335436"/>
            <a:ext cy="653399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>
            <a:stCxn id="51" idx="2"/>
            <a:endCxn id="56" idx="0"/>
          </p:cNvCxnSpPr>
          <p:nvPr/>
        </p:nvCxnSpPr>
        <p:spPr>
          <a:xfrm flipH="1">
            <a:off y="2898753" x="4335403"/>
            <a:ext cy="653399" cx="286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7" name="Shape 67"/>
          <p:cNvCxnSpPr>
            <a:stCxn id="56" idx="2"/>
            <a:endCxn id="57" idx="0"/>
          </p:cNvCxnSpPr>
          <p:nvPr/>
        </p:nvCxnSpPr>
        <p:spPr>
          <a:xfrm>
            <a:off y="4080726" x="4335349"/>
            <a:ext cy="5514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8" name="Shape 68"/>
          <p:cNvCxnSpPr>
            <a:stCxn id="54" idx="2"/>
            <a:endCxn id="50" idx="0"/>
          </p:cNvCxnSpPr>
          <p:nvPr/>
        </p:nvCxnSpPr>
        <p:spPr>
          <a:xfrm flipH="1">
            <a:off y="1749332" x="4335532"/>
            <a:ext cy="653100" cx="127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Conservation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46 placental mammals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phyloP - treat each base individually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phastCons - look at region around each base and use Hidden Markov Model</a:t>
            </a:r>
          </a:p>
        </p:txBody>
      </p:sp>
      <p:sp>
        <p:nvSpPr>
          <p:cNvPr id="75" name="Shape 75"/>
          <p:cNvSpPr/>
          <p:nvPr/>
        </p:nvSpPr>
        <p:spPr>
          <a:xfrm>
            <a:off y="859370" x="6512225"/>
            <a:ext cy="426899" cx="1349099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Conservation</a:t>
            </a:r>
          </a:p>
        </p:txBody>
      </p:sp>
      <p:cxnSp>
        <p:nvCxnSpPr>
          <p:cNvPr id="76" name="Shape 76"/>
          <p:cNvCxnSpPr>
            <a:endCxn id="75" idx="0"/>
          </p:cNvCxnSpPr>
          <p:nvPr/>
        </p:nvCxnSpPr>
        <p:spPr>
          <a:xfrm flipH="1">
            <a:off y="205970" x="7186774"/>
            <a:ext cy="653400" cx="3264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>
            <a:stCxn id="75" idx="2"/>
          </p:cNvCxnSpPr>
          <p:nvPr/>
        </p:nvCxnSpPr>
        <p:spPr>
          <a:xfrm>
            <a:off y="1286270" x="7186774"/>
            <a:ext cy="653400" cx="3264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Histone Marks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GM12878, a lymphoblastoid cell line.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H3K4me1 is a mark of enhancers.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H3K27ac distinguishes active enhancers.</a:t>
            </a:r>
          </a:p>
        </p:txBody>
      </p:sp>
      <p:sp>
        <p:nvSpPr>
          <p:cNvPr id="84" name="Shape 84"/>
          <p:cNvSpPr/>
          <p:nvPr/>
        </p:nvSpPr>
        <p:spPr>
          <a:xfrm>
            <a:off y="859370" x="7394348"/>
            <a:ext cy="426899" cx="1398599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Histone Marks</a:t>
            </a:r>
          </a:p>
        </p:txBody>
      </p:sp>
      <p:cxnSp>
        <p:nvCxnSpPr>
          <p:cNvPr id="85" name="Shape 85"/>
          <p:cNvCxnSpPr>
            <a:endCxn id="84" idx="0"/>
          </p:cNvCxnSpPr>
          <p:nvPr/>
        </p:nvCxnSpPr>
        <p:spPr>
          <a:xfrm flipH="1">
            <a:off y="205970" x="8093648"/>
            <a:ext cy="653400" cx="108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6" name="Shape 86"/>
          <p:cNvCxnSpPr>
            <a:stCxn id="84" idx="2"/>
          </p:cNvCxnSpPr>
          <p:nvPr/>
        </p:nvCxnSpPr>
        <p:spPr>
          <a:xfrm>
            <a:off y="1286270" x="8093648"/>
            <a:ext cy="653400" cx="1086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5" x="457200"/>
            <a:ext cy="857400" cx="5082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DNase Sensitivity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619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GM12878 again.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DNase sensitivity detects open chromatin regions.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Transcription factor binding creates accessible chromatin.</a:t>
            </a:r>
          </a:p>
        </p:txBody>
      </p:sp>
      <p:sp>
        <p:nvSpPr>
          <p:cNvPr id="93" name="Shape 93"/>
          <p:cNvSpPr/>
          <p:nvPr/>
        </p:nvSpPr>
        <p:spPr>
          <a:xfrm>
            <a:off y="855770" x="6970182"/>
            <a:ext cy="426899" cx="1707599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DNase Sensitivity</a:t>
            </a:r>
          </a:p>
        </p:txBody>
      </p:sp>
      <p:cxnSp>
        <p:nvCxnSpPr>
          <p:cNvPr id="94" name="Shape 94"/>
          <p:cNvCxnSpPr>
            <a:endCxn id="93" idx="0"/>
          </p:cNvCxnSpPr>
          <p:nvPr/>
        </p:nvCxnSpPr>
        <p:spPr>
          <a:xfrm>
            <a:off y="205970" x="6567281"/>
            <a:ext cy="649800" cx="1256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5" name="Shape 95"/>
          <p:cNvCxnSpPr>
            <a:stCxn id="93" idx="2"/>
          </p:cNvCxnSpPr>
          <p:nvPr/>
        </p:nvCxnSpPr>
        <p:spPr>
          <a:xfrm flipH="1">
            <a:off y="1282670" x="6553482"/>
            <a:ext cy="653400" cx="1270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5" x="457200"/>
            <a:ext cy="857400" cx="7357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Transcription Factor Binding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7304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Hundreds of TFs.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Lots of different cell lines.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SNPs map to multiple transcription factors</a:t>
            </a:r>
          </a:p>
        </p:txBody>
      </p:sp>
      <p:sp>
        <p:nvSpPr>
          <p:cNvPr id="102" name="Shape 102"/>
          <p:cNvSpPr/>
          <p:nvPr/>
        </p:nvSpPr>
        <p:spPr>
          <a:xfrm>
            <a:off y="797045" x="7932230"/>
            <a:ext cy="426899" cx="1129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TF Binding</a:t>
            </a:r>
          </a:p>
        </p:txBody>
      </p:sp>
      <p:cxnSp>
        <p:nvCxnSpPr>
          <p:cNvPr id="103" name="Shape 103"/>
          <p:cNvCxnSpPr>
            <a:endCxn id="102" idx="0"/>
          </p:cNvCxnSpPr>
          <p:nvPr/>
        </p:nvCxnSpPr>
        <p:spPr>
          <a:xfrm>
            <a:off y="147245" x="4993280"/>
            <a:ext cy="649800" cx="3503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4" name="Shape 104"/>
          <p:cNvCxnSpPr>
            <a:stCxn id="102" idx="2"/>
          </p:cNvCxnSpPr>
          <p:nvPr/>
        </p:nvCxnSpPr>
        <p:spPr>
          <a:xfrm flipH="1">
            <a:off y="1223945" x="5004080"/>
            <a:ext cy="653400" cx="3492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