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7" r:id="rId3"/>
    <p:sldId id="318" r:id="rId4"/>
    <p:sldId id="319" r:id="rId5"/>
    <p:sldId id="326" r:id="rId6"/>
    <p:sldId id="320" r:id="rId7"/>
    <p:sldId id="321" r:id="rId8"/>
    <p:sldId id="323" r:id="rId9"/>
    <p:sldId id="322" r:id="rId10"/>
    <p:sldId id="324" r:id="rId11"/>
    <p:sldId id="325" r:id="rId12"/>
    <p:sldId id="327" r:id="rId13"/>
    <p:sldId id="328" r:id="rId14"/>
    <p:sldId id="329" r:id="rId15"/>
    <p:sldId id="332" r:id="rId16"/>
    <p:sldId id="330" r:id="rId17"/>
    <p:sldId id="331" r:id="rId18"/>
    <p:sldId id="336" r:id="rId19"/>
    <p:sldId id="316" r:id="rId20"/>
    <p:sldId id="291" r:id="rId21"/>
    <p:sldId id="333" r:id="rId22"/>
    <p:sldId id="334" r:id="rId23"/>
    <p:sldId id="294" r:id="rId24"/>
    <p:sldId id="33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79" autoAdjust="0"/>
  </p:normalViewPr>
  <p:slideViewPr>
    <p:cSldViewPr snapToGrid="0" snapToObjects="1">
      <p:cViewPr varScale="1">
        <p:scale>
          <a:sx n="155" d="100"/>
          <a:sy n="155" d="100"/>
        </p:scale>
        <p:origin x="-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2B9A8-DCEB-2943-BF8F-6B01779D2D6C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86FB5-FF57-1A45-BAAC-D3B14E1B0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56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6A5CB-80A3-FA40-B22B-E83800CDE378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283D-E142-4641-A85F-21D5C5000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045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2283D-E142-4641-A85F-21D5C50008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2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2283D-E142-4641-A85F-21D5C50008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2283D-E142-4641-A85F-21D5C50008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7483-DFAE-3248-8211-58390494D9BB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1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80CE-128E-094C-B097-039A68B3082D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6736-A9C4-2B4B-95B4-71AD9CB9E754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3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B4C2-3B14-E04F-B66D-28434BAA17A2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1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DA27-E346-5D40-944F-E2262C862037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F779-1C4E-F540-8643-250086984412}" type="datetime1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C579-B571-A649-8D33-A1285668F61A}" type="datetime1">
              <a:rPr lang="en-US" smtClean="0"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6118-269B-F042-A5B9-6B0AD5ABA558}" type="datetime1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4B4E-FF77-1545-90A4-22A0B8ED779C}" type="datetime1">
              <a:rPr lang="en-US" smtClean="0"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03C6-B0F1-CE47-A38D-C85C9220447F}" type="datetime1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8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5128-C558-A341-8C8D-11FF4881ABD3}" type="datetime1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4B85-751E-484D-B7A0-43AA5DDC33E6}" type="datetime1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IBS574 – Python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haos2.py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1600" dirty="0">
                <a:latin typeface="Courier New"/>
                <a:cs typeface="Courier New"/>
              </a:rPr>
              <a:t>1	#!/</a:t>
            </a:r>
            <a:r>
              <a:rPr lang="en-US" sz="1600" dirty="0" err="1">
                <a:latin typeface="Courier New"/>
                <a:cs typeface="Courier New"/>
              </a:rPr>
              <a:t>usr</a:t>
            </a:r>
            <a:r>
              <a:rPr lang="en-US" sz="1600" dirty="0">
                <a:latin typeface="Courier New"/>
                <a:cs typeface="Courier New"/>
              </a:rPr>
              <a:t>/bin/python</a:t>
            </a:r>
          </a:p>
          <a:p>
            <a:pPr marL="914400" lvl="2" indent="0">
              <a:buNone/>
            </a:pPr>
            <a:r>
              <a:rPr lang="en-US" sz="1600" dirty="0">
                <a:latin typeface="Courier New"/>
                <a:cs typeface="Courier New"/>
              </a:rPr>
              <a:t>2</a:t>
            </a:r>
          </a:p>
          <a:p>
            <a:pPr marL="914400" lvl="2" indent="0">
              <a:buNone/>
            </a:pPr>
            <a:r>
              <a:rPr lang="en-US" sz="1600" dirty="0">
                <a:latin typeface="Courier New"/>
                <a:cs typeface="Courier New"/>
              </a:rPr>
              <a:t>3	# Name: Viren Patel</a:t>
            </a:r>
          </a:p>
          <a:p>
            <a:pPr marL="914400" lvl="2" indent="0">
              <a:buNone/>
            </a:pPr>
            <a:r>
              <a:rPr lang="en-US" sz="1600" dirty="0">
                <a:latin typeface="Courier New"/>
                <a:cs typeface="Courier New"/>
              </a:rPr>
              <a:t>4	# Date: 2015-01-20</a:t>
            </a:r>
          </a:p>
          <a:p>
            <a:pPr marL="914400" lvl="2" indent="0">
              <a:buNone/>
            </a:pPr>
            <a:r>
              <a:rPr lang="en-US" sz="1600" dirty="0">
                <a:latin typeface="Courier New"/>
                <a:cs typeface="Courier New"/>
              </a:rPr>
              <a:t>5	# File: </a:t>
            </a:r>
            <a:r>
              <a:rPr lang="en-US" sz="1600" dirty="0" smtClean="0">
                <a:latin typeface="Courier New"/>
                <a:cs typeface="Courier New"/>
              </a:rPr>
              <a:t>chaos2.</a:t>
            </a:r>
            <a:r>
              <a:rPr lang="en-US" sz="1600" dirty="0">
                <a:latin typeface="Courier New"/>
                <a:cs typeface="Courier New"/>
              </a:rPr>
              <a:t>py</a:t>
            </a:r>
          </a:p>
          <a:p>
            <a:pPr marL="1371600" lvl="2" indent="-457200">
              <a:buAutoNum type="arabicPlain" startAt="6"/>
            </a:pPr>
            <a:r>
              <a:rPr lang="en-US" sz="1600" dirty="0">
                <a:latin typeface="Courier New"/>
                <a:cs typeface="Courier New"/>
              </a:rPr>
              <a:t># </a:t>
            </a:r>
            <a:r>
              <a:rPr lang="en-US" sz="1600" dirty="0" err="1">
                <a:latin typeface="Courier New"/>
                <a:cs typeface="Courier New"/>
              </a:rPr>
              <a:t>Desc</a:t>
            </a:r>
            <a:r>
              <a:rPr lang="en-US" sz="1600" dirty="0">
                <a:latin typeface="Courier New"/>
                <a:cs typeface="Courier New"/>
              </a:rPr>
              <a:t>: A simple program illustrating chaotic behavior</a:t>
            </a:r>
          </a:p>
          <a:p>
            <a:pPr marL="914400" lvl="2" indent="0">
              <a:buNone/>
            </a:pPr>
            <a:r>
              <a:rPr lang="en-US" sz="1600" dirty="0">
                <a:latin typeface="Courier New"/>
                <a:cs typeface="Courier New"/>
              </a:rPr>
              <a:t>7</a:t>
            </a:r>
          </a:p>
          <a:p>
            <a:pPr marL="914400" lvl="2" indent="0">
              <a:buNone/>
            </a:pPr>
            <a:r>
              <a:rPr lang="en-US" sz="1600" dirty="0">
                <a:latin typeface="Courier New"/>
                <a:cs typeface="Courier New"/>
              </a:rPr>
              <a:t>8	</a:t>
            </a:r>
            <a:r>
              <a:rPr lang="en-US" sz="1600" dirty="0" smtClean="0">
                <a:latin typeface="Courier New"/>
                <a:cs typeface="Courier New"/>
              </a:rPr>
              <a:t>print</a:t>
            </a:r>
            <a:r>
              <a:rPr lang="en-US" sz="1600" dirty="0">
                <a:latin typeface="Courier New"/>
                <a:cs typeface="Courier New"/>
              </a:rPr>
              <a:t>("This program illustrates a chaotic function")</a:t>
            </a:r>
          </a:p>
          <a:p>
            <a:pPr marL="914400" lvl="2" indent="0">
              <a:buNone/>
            </a:pPr>
            <a:r>
              <a:rPr lang="en-US" sz="1600" dirty="0">
                <a:latin typeface="Courier New"/>
                <a:cs typeface="Courier New"/>
              </a:rPr>
              <a:t>9	x = </a:t>
            </a:r>
            <a:r>
              <a:rPr lang="en-US" sz="1600" dirty="0" err="1">
                <a:latin typeface="Courier New"/>
                <a:cs typeface="Courier New"/>
              </a:rPr>
              <a:t>eval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sys.argv</a:t>
            </a:r>
            <a:r>
              <a:rPr lang="en-US" sz="1600" dirty="0" smtClean="0">
                <a:latin typeface="Courier New"/>
                <a:cs typeface="Courier New"/>
              </a:rPr>
              <a:t>[1]) # </a:t>
            </a:r>
            <a:r>
              <a:rPr lang="en-US" sz="1600" dirty="0" err="1" smtClean="0">
                <a:latin typeface="Courier New"/>
                <a:cs typeface="Courier New"/>
              </a:rPr>
              <a:t>argv</a:t>
            </a:r>
            <a:r>
              <a:rPr lang="en-US" sz="1600" dirty="0" smtClean="0">
                <a:latin typeface="Courier New"/>
                <a:cs typeface="Courier New"/>
              </a:rPr>
              <a:t> index is 1 because… ??</a:t>
            </a:r>
            <a:endParaRPr lang="en-US" sz="1600" dirty="0">
              <a:latin typeface="Courier New"/>
              <a:cs typeface="Courier New"/>
            </a:endParaRPr>
          </a:p>
          <a:p>
            <a:pPr marL="914400" lvl="2" indent="0">
              <a:buNone/>
            </a:pPr>
            <a:r>
              <a:rPr lang="en-US" sz="1600" dirty="0">
                <a:latin typeface="Courier New"/>
                <a:cs typeface="Courier New"/>
              </a:rPr>
              <a:t>10	for 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 in range(10):</a:t>
            </a:r>
          </a:p>
          <a:p>
            <a:pPr marL="914400" lvl="2" indent="0">
              <a:buNone/>
            </a:pPr>
            <a:r>
              <a:rPr lang="fr-FR" sz="1600" dirty="0">
                <a:latin typeface="Courier New"/>
                <a:cs typeface="Courier New"/>
              </a:rPr>
              <a:t>11		x = 3.9 * x * (1 – x)</a:t>
            </a:r>
          </a:p>
          <a:p>
            <a:pPr marL="914400" lvl="2" indent="0">
              <a:buNone/>
            </a:pPr>
            <a:r>
              <a:rPr lang="ro-RO" sz="1600" dirty="0">
                <a:latin typeface="Courier New"/>
                <a:cs typeface="Courier New"/>
              </a:rPr>
              <a:t>12		print(x)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chaos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run the chaos2.py program and give it a parameter: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/>
                <a:cs typeface="Courier New"/>
              </a:rPr>
              <a:t>./chaos2.py 0.26</a:t>
            </a:r>
          </a:p>
          <a:p>
            <a:r>
              <a:rPr lang="en-US" dirty="0" smtClean="0"/>
              <a:t>Run the chaos2.py program without any parameter: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/>
                <a:cs typeface="Courier New"/>
              </a:rPr>
              <a:t>./chaos2.py</a:t>
            </a:r>
          </a:p>
          <a:p>
            <a:pPr lvl="1"/>
            <a:r>
              <a:rPr lang="en-US" dirty="0" smtClean="0"/>
              <a:t>What happened?</a:t>
            </a:r>
          </a:p>
          <a:p>
            <a:pPr lvl="1"/>
            <a:r>
              <a:rPr lang="en-US" dirty="0" smtClean="0"/>
              <a:t>We’ll learn later how to check for parameters and how to check for correct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0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input / output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 to a Python program</a:t>
            </a:r>
          </a:p>
          <a:p>
            <a:pPr lvl="1"/>
            <a:r>
              <a:rPr lang="en-US" dirty="0" smtClean="0"/>
              <a:t>First method: reading from keyboard</a:t>
            </a:r>
          </a:p>
          <a:p>
            <a:pPr lvl="1"/>
            <a:r>
              <a:rPr lang="en-US" dirty="0" smtClean="0"/>
              <a:t>Second method: reading from command line</a:t>
            </a:r>
          </a:p>
          <a:p>
            <a:pPr lvl="1"/>
            <a:r>
              <a:rPr lang="en-US" dirty="0" smtClean="0"/>
              <a:t>Third method: reading from files</a:t>
            </a:r>
          </a:p>
          <a:p>
            <a:pPr lvl="1"/>
            <a:r>
              <a:rPr lang="en-US" dirty="0" smtClean="0"/>
              <a:t>Command line parameters and files are the two main input methods used by a Python program</a:t>
            </a:r>
          </a:p>
          <a:p>
            <a:r>
              <a:rPr lang="en-US" dirty="0" smtClean="0"/>
              <a:t>Output from a Python program</a:t>
            </a:r>
          </a:p>
          <a:p>
            <a:pPr lvl="1"/>
            <a:r>
              <a:rPr lang="en-US" dirty="0" smtClean="0"/>
              <a:t>First method: displaying output on screen</a:t>
            </a:r>
          </a:p>
          <a:p>
            <a:pPr lvl="1"/>
            <a:r>
              <a:rPr lang="en-US" dirty="0" smtClean="0"/>
              <a:t>Second method: writing data files</a:t>
            </a:r>
          </a:p>
          <a:p>
            <a:pPr lvl="1"/>
            <a:r>
              <a:rPr lang="en-US" dirty="0" smtClean="0"/>
              <a:t>Remember: we’re writing programs to process data. That means reading from a file, doing some processing on the data, and writing (saving) the results to a (different) </a:t>
            </a:r>
            <a:r>
              <a:rPr lang="en-US" dirty="0" smtClean="0"/>
              <a:t>file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1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Program – my own ‘cat’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program that will display the contents of a file on the screen. The file to display will be provided as a command line parameter.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latin typeface="Courier New"/>
                <a:cs typeface="Courier New"/>
              </a:rPr>
              <a:t>open()</a:t>
            </a:r>
            <a:r>
              <a:rPr lang="en-US" dirty="0" smtClean="0"/>
              <a:t> function to initialize a file object</a:t>
            </a:r>
          </a:p>
          <a:p>
            <a:r>
              <a:rPr lang="en-US" dirty="0" smtClean="0"/>
              <a:t>Next use the </a:t>
            </a:r>
            <a:r>
              <a:rPr lang="en-US" dirty="0" smtClean="0">
                <a:latin typeface="Courier New"/>
                <a:cs typeface="Courier New"/>
              </a:rPr>
              <a:t>read()</a:t>
            </a:r>
            <a:r>
              <a:rPr lang="en-US" dirty="0" smtClean="0"/>
              <a:t> method of the file object to actually read the 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0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own ‘cat’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	1	#</a:t>
            </a:r>
            <a:r>
              <a:rPr lang="en-US" sz="1600" dirty="0">
                <a:latin typeface="Courier New"/>
                <a:cs typeface="Courier New"/>
              </a:rPr>
              <a:t>!/</a:t>
            </a:r>
            <a:r>
              <a:rPr lang="en-US" sz="1600" dirty="0" err="1">
                <a:latin typeface="Courier New"/>
                <a:cs typeface="Courier New"/>
              </a:rPr>
              <a:t>usr</a:t>
            </a:r>
            <a:r>
              <a:rPr lang="en-US" sz="1600" dirty="0">
                <a:latin typeface="Courier New"/>
                <a:cs typeface="Courier New"/>
              </a:rPr>
              <a:t>/bin/python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	2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	3	# </a:t>
            </a:r>
            <a:r>
              <a:rPr lang="en-US" sz="1600" dirty="0">
                <a:latin typeface="Courier New"/>
                <a:cs typeface="Courier New"/>
              </a:rPr>
              <a:t>Name: Viren Patel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	4	# </a:t>
            </a:r>
            <a:r>
              <a:rPr lang="en-US" sz="1600" dirty="0">
                <a:latin typeface="Courier New"/>
                <a:cs typeface="Courier New"/>
              </a:rPr>
              <a:t>Date: 2015-01-</a:t>
            </a:r>
            <a:r>
              <a:rPr lang="en-US" sz="1600" dirty="0" smtClean="0">
                <a:latin typeface="Courier New"/>
                <a:cs typeface="Courier New"/>
              </a:rPr>
              <a:t>20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	5	# </a:t>
            </a:r>
            <a:r>
              <a:rPr lang="en-US" sz="1600" dirty="0">
                <a:latin typeface="Courier New"/>
                <a:cs typeface="Courier New"/>
              </a:rPr>
              <a:t>File: </a:t>
            </a:r>
            <a:r>
              <a:rPr lang="en-US" sz="1600" dirty="0" err="1">
                <a:latin typeface="Courier New"/>
                <a:cs typeface="Courier New"/>
              </a:rPr>
              <a:t>myowncat.py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	6	# </a:t>
            </a:r>
            <a:r>
              <a:rPr lang="en-US" sz="1600" dirty="0" err="1">
                <a:latin typeface="Courier New"/>
                <a:cs typeface="Courier New"/>
              </a:rPr>
              <a:t>Desc</a:t>
            </a:r>
            <a:r>
              <a:rPr lang="en-US" sz="1600" dirty="0">
                <a:latin typeface="Courier New"/>
                <a:cs typeface="Courier New"/>
              </a:rPr>
              <a:t>: A simple program illustrating how to read </a:t>
            </a:r>
            <a:r>
              <a:rPr lang="en-US" sz="1600" dirty="0" smtClean="0">
                <a:latin typeface="Courier New"/>
                <a:cs typeface="Courier New"/>
              </a:rPr>
              <a:t>a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7	#		file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	8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	9	import </a:t>
            </a:r>
            <a:r>
              <a:rPr lang="en-US" sz="1600" dirty="0">
                <a:latin typeface="Courier New"/>
                <a:cs typeface="Courier New"/>
              </a:rPr>
              <a:t>sys # for </a:t>
            </a:r>
            <a:r>
              <a:rPr lang="en-US" sz="1600" dirty="0" err="1">
                <a:latin typeface="Courier New"/>
                <a:cs typeface="Courier New"/>
              </a:rPr>
              <a:t>argv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	10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	11	</a:t>
            </a:r>
            <a:r>
              <a:rPr lang="en-US" sz="1600" dirty="0" err="1" smtClean="0">
                <a:latin typeface="Courier New"/>
                <a:cs typeface="Courier New"/>
              </a:rPr>
              <a:t>fh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open(</a:t>
            </a:r>
            <a:r>
              <a:rPr lang="en-US" sz="1600" dirty="0" err="1">
                <a:latin typeface="Courier New"/>
                <a:cs typeface="Courier New"/>
              </a:rPr>
              <a:t>sys.argv</a:t>
            </a:r>
            <a:r>
              <a:rPr lang="en-US" sz="1600" dirty="0">
                <a:latin typeface="Courier New"/>
                <a:cs typeface="Courier New"/>
              </a:rPr>
              <a:t>[1]) # initialize the file handle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	12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	13	data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fh.read</a:t>
            </a:r>
            <a:r>
              <a:rPr lang="en-US" sz="1600" dirty="0">
                <a:latin typeface="Courier New"/>
                <a:cs typeface="Courier New"/>
              </a:rPr>
              <a:t>() # read the contents of the file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	14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	15	print </a:t>
            </a:r>
            <a:r>
              <a:rPr lang="en-US" sz="1600" dirty="0">
                <a:latin typeface="Courier New"/>
                <a:cs typeface="Courier New"/>
              </a:rPr>
              <a:t>data # display the data to the </a:t>
            </a:r>
            <a:r>
              <a:rPr lang="en-US" sz="1600" dirty="0" smtClean="0">
                <a:latin typeface="Courier New"/>
                <a:cs typeface="Courier New"/>
              </a:rPr>
              <a:t>screen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Program – my own ‘</a:t>
            </a:r>
            <a:r>
              <a:rPr lang="en-US" dirty="0" err="1" smtClean="0"/>
              <a:t>cp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a Python program that will copy one file to another. The file names will be provided as a command line parameter. The first filename will be the input file, the second will be the output file.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latin typeface="Courier New"/>
                <a:cs typeface="Courier New"/>
              </a:rPr>
              <a:t>open()</a:t>
            </a:r>
            <a:r>
              <a:rPr lang="en-US" dirty="0" smtClean="0"/>
              <a:t> function to initialize a file objects</a:t>
            </a:r>
          </a:p>
          <a:p>
            <a:r>
              <a:rPr lang="en-US" dirty="0" smtClean="0"/>
              <a:t>Next use the </a:t>
            </a:r>
            <a:r>
              <a:rPr lang="en-US" dirty="0" smtClean="0">
                <a:latin typeface="Courier New"/>
                <a:cs typeface="Courier New"/>
              </a:rPr>
              <a:t>read()</a:t>
            </a:r>
            <a:r>
              <a:rPr lang="en-US" dirty="0" smtClean="0"/>
              <a:t> method of the file object to actually read the file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latin typeface="Courier New"/>
                <a:cs typeface="Courier New"/>
              </a:rPr>
              <a:t>write()</a:t>
            </a:r>
            <a:r>
              <a:rPr lang="en-US" dirty="0" smtClean="0"/>
              <a:t> method of the file object to save to the new 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16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 – my own ‘</a:t>
            </a:r>
            <a:r>
              <a:rPr lang="en-US" dirty="0" err="1" smtClean="0"/>
              <a:t>cp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394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1	#!/</a:t>
            </a:r>
            <a:r>
              <a:rPr lang="en-US" dirty="0" err="1">
                <a:latin typeface="Courier New"/>
                <a:cs typeface="Courier New"/>
              </a:rPr>
              <a:t>usr</a:t>
            </a:r>
            <a:r>
              <a:rPr lang="en-US" dirty="0">
                <a:latin typeface="Courier New"/>
                <a:cs typeface="Courier New"/>
              </a:rPr>
              <a:t>/bin/python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2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3	# Name: Viren Patel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4	# Date: 2015-01-20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5	# File: </a:t>
            </a:r>
            <a:r>
              <a:rPr lang="en-US" dirty="0" err="1" smtClean="0">
                <a:latin typeface="Courier New"/>
                <a:cs typeface="Courier New"/>
              </a:rPr>
              <a:t>myowncp.py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6	# </a:t>
            </a:r>
            <a:r>
              <a:rPr lang="en-US" dirty="0" err="1">
                <a:latin typeface="Courier New"/>
                <a:cs typeface="Courier New"/>
              </a:rPr>
              <a:t>Desc</a:t>
            </a:r>
            <a:r>
              <a:rPr lang="en-US" dirty="0">
                <a:latin typeface="Courier New"/>
                <a:cs typeface="Courier New"/>
              </a:rPr>
              <a:t>: A simple program illustrating how to read a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7	#		</a:t>
            </a:r>
            <a:r>
              <a:rPr lang="en-US" dirty="0" smtClean="0">
                <a:latin typeface="Courier New"/>
                <a:cs typeface="Courier New"/>
              </a:rPr>
              <a:t>file and write to a file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8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9	import </a:t>
            </a:r>
            <a:r>
              <a:rPr lang="en-US" dirty="0" smtClean="0">
                <a:latin typeface="Courier New"/>
                <a:cs typeface="Courier New"/>
              </a:rPr>
              <a:t>sys				# </a:t>
            </a:r>
            <a:r>
              <a:rPr lang="en-US" dirty="0">
                <a:latin typeface="Courier New"/>
                <a:cs typeface="Courier New"/>
              </a:rPr>
              <a:t>for </a:t>
            </a:r>
            <a:r>
              <a:rPr lang="en-US" dirty="0" err="1">
                <a:latin typeface="Courier New"/>
                <a:cs typeface="Courier New"/>
              </a:rPr>
              <a:t>argv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10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11	</a:t>
            </a:r>
            <a:r>
              <a:rPr lang="en-US" dirty="0" err="1" smtClean="0">
                <a:latin typeface="Courier New"/>
                <a:cs typeface="Courier New"/>
              </a:rPr>
              <a:t>fhIn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open(</a:t>
            </a:r>
            <a:r>
              <a:rPr lang="en-US" dirty="0" err="1">
                <a:latin typeface="Courier New"/>
                <a:cs typeface="Courier New"/>
              </a:rPr>
              <a:t>sys.argv</a:t>
            </a:r>
            <a:r>
              <a:rPr lang="en-US" dirty="0">
                <a:latin typeface="Courier New"/>
                <a:cs typeface="Courier New"/>
              </a:rPr>
              <a:t>[1]</a:t>
            </a:r>
            <a:r>
              <a:rPr lang="en-US" dirty="0" smtClean="0">
                <a:latin typeface="Courier New"/>
                <a:cs typeface="Courier New"/>
              </a:rPr>
              <a:t>)	# open file to read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smtClean="0">
                <a:latin typeface="Courier New"/>
                <a:cs typeface="Courier New"/>
              </a:rPr>
              <a:t>12	data = </a:t>
            </a:r>
            <a:r>
              <a:rPr lang="en-US" dirty="0" err="1" smtClean="0">
                <a:latin typeface="Courier New"/>
                <a:cs typeface="Courier New"/>
              </a:rPr>
              <a:t>fhIn.read</a:t>
            </a:r>
            <a:r>
              <a:rPr lang="en-US" dirty="0" smtClean="0">
                <a:latin typeface="Courier New"/>
                <a:cs typeface="Courier New"/>
              </a:rPr>
              <a:t>()			# read the file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13	</a:t>
            </a:r>
            <a:r>
              <a:rPr lang="en-US" dirty="0" err="1" smtClean="0">
                <a:latin typeface="Courier New"/>
                <a:cs typeface="Courier New"/>
              </a:rPr>
              <a:t>fhIn.close</a:t>
            </a:r>
            <a:r>
              <a:rPr lang="en-US" dirty="0" smtClean="0">
                <a:latin typeface="Courier New"/>
                <a:cs typeface="Courier New"/>
              </a:rPr>
              <a:t>()				# close the file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14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15	</a:t>
            </a:r>
            <a:r>
              <a:rPr lang="en-US" dirty="0" err="1" smtClean="0">
                <a:latin typeface="Courier New"/>
                <a:cs typeface="Courier New"/>
              </a:rPr>
              <a:t>fhOut</a:t>
            </a:r>
            <a:r>
              <a:rPr lang="en-US" dirty="0" smtClean="0">
                <a:latin typeface="Courier New"/>
                <a:cs typeface="Courier New"/>
              </a:rPr>
              <a:t> = open(</a:t>
            </a:r>
            <a:r>
              <a:rPr lang="en-US" dirty="0" err="1" smtClean="0">
                <a:latin typeface="Courier New"/>
                <a:cs typeface="Courier New"/>
              </a:rPr>
              <a:t>sys.argv</a:t>
            </a:r>
            <a:r>
              <a:rPr lang="en-US" dirty="0" smtClean="0">
                <a:latin typeface="Courier New"/>
                <a:cs typeface="Courier New"/>
              </a:rPr>
              <a:t>[2])	# open file to write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16	</a:t>
            </a:r>
            <a:r>
              <a:rPr lang="en-US" dirty="0" err="1" smtClean="0">
                <a:latin typeface="Courier New"/>
                <a:cs typeface="Courier New"/>
              </a:rPr>
              <a:t>fhOut.write</a:t>
            </a:r>
            <a:r>
              <a:rPr lang="en-US" dirty="0" smtClean="0">
                <a:latin typeface="Courier New"/>
                <a:cs typeface="Courier New"/>
              </a:rPr>
              <a:t>(data)			# save the data to the file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17	</a:t>
            </a:r>
            <a:r>
              <a:rPr lang="en-US" dirty="0" err="1" smtClean="0">
                <a:latin typeface="Courier New"/>
                <a:cs typeface="Courier New"/>
              </a:rPr>
              <a:t>fhOut.close</a:t>
            </a:r>
            <a:r>
              <a:rPr lang="en-US" dirty="0" smtClean="0">
                <a:latin typeface="Courier New"/>
                <a:cs typeface="Courier New"/>
              </a:rPr>
              <a:t>()				# close the file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0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form of </a:t>
            </a:r>
            <a:r>
              <a:rPr lang="en-US" dirty="0" smtClean="0">
                <a:latin typeface="Courier New"/>
                <a:cs typeface="Courier New"/>
              </a:rPr>
              <a:t>open()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fhIn</a:t>
            </a:r>
            <a:r>
              <a:rPr lang="en-US" sz="2000" dirty="0" smtClean="0">
                <a:latin typeface="Courier New"/>
                <a:cs typeface="Courier New"/>
              </a:rPr>
              <a:t> = open(</a:t>
            </a:r>
            <a:r>
              <a:rPr lang="en-US" sz="2000" dirty="0" err="1" smtClean="0">
                <a:latin typeface="Courier New"/>
                <a:cs typeface="Courier New"/>
              </a:rPr>
              <a:t>sys.argv</a:t>
            </a:r>
            <a:r>
              <a:rPr lang="en-US" sz="2000" dirty="0" smtClean="0">
                <a:latin typeface="Courier New"/>
                <a:cs typeface="Courier New"/>
              </a:rPr>
              <a:t>[1], ‘r’) # for reading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fhOut</a:t>
            </a:r>
            <a:r>
              <a:rPr lang="en-US" sz="2000" dirty="0" smtClean="0">
                <a:latin typeface="Courier New"/>
                <a:cs typeface="Courier New"/>
              </a:rPr>
              <a:t> = open(</a:t>
            </a:r>
            <a:r>
              <a:rPr lang="en-US" sz="2000" dirty="0" err="1" smtClean="0">
                <a:latin typeface="Courier New"/>
                <a:cs typeface="Courier New"/>
              </a:rPr>
              <a:t>sys.argv</a:t>
            </a:r>
            <a:r>
              <a:rPr lang="en-US" sz="2000" dirty="0" smtClean="0">
                <a:latin typeface="Courier New"/>
                <a:cs typeface="Courier New"/>
              </a:rPr>
              <a:t>[2], ‘w’) # for writing</a:t>
            </a:r>
          </a:p>
          <a:p>
            <a:endParaRPr lang="en-US" sz="2000" dirty="0">
              <a:cs typeface="Courier New"/>
            </a:endParaRPr>
          </a:p>
          <a:p>
            <a:r>
              <a:rPr lang="en-US" sz="3000" dirty="0" smtClean="0">
                <a:cs typeface="Courier New"/>
              </a:rPr>
              <a:t>Modes</a:t>
            </a:r>
          </a:p>
          <a:p>
            <a:pPr lvl="1"/>
            <a:r>
              <a:rPr lang="en-US" sz="2400" dirty="0" smtClean="0">
                <a:cs typeface="Courier New"/>
              </a:rPr>
              <a:t>‘r’	read</a:t>
            </a:r>
          </a:p>
          <a:p>
            <a:pPr lvl="1"/>
            <a:r>
              <a:rPr lang="en-US" sz="2400" dirty="0" smtClean="0">
                <a:cs typeface="Courier New"/>
              </a:rPr>
              <a:t>‘w’	write</a:t>
            </a:r>
          </a:p>
          <a:p>
            <a:pPr lvl="1"/>
            <a:r>
              <a:rPr lang="en-US" sz="2400" dirty="0" smtClean="0">
                <a:cs typeface="Courier New"/>
              </a:rPr>
              <a:t>‘a’	append</a:t>
            </a:r>
            <a:endParaRPr lang="en-US" sz="2400" dirty="0"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5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Used in programs that use UNIX/Linux pipes and redirection</a:t>
            </a:r>
          </a:p>
          <a:p>
            <a:r>
              <a:rPr lang="en-US" dirty="0" smtClean="0"/>
              <a:t>Standard input file stream</a:t>
            </a:r>
          </a:p>
          <a:p>
            <a:pPr lvl="1"/>
            <a:r>
              <a:rPr lang="en-US" dirty="0" err="1" smtClean="0"/>
              <a:t>sys.stdin</a:t>
            </a:r>
            <a:endParaRPr lang="en-US" dirty="0" smtClean="0"/>
          </a:p>
          <a:p>
            <a:pPr lvl="2"/>
            <a:r>
              <a:rPr lang="en-US" dirty="0" smtClean="0"/>
              <a:t>e.g.</a:t>
            </a:r>
          </a:p>
          <a:p>
            <a:pPr marL="1371600" lvl="3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/>
                <a:cs typeface="Courier New"/>
              </a:rPr>
              <a:t>data = </a:t>
            </a:r>
            <a:r>
              <a:rPr lang="en-US" dirty="0" err="1" smtClean="0">
                <a:latin typeface="Courier New"/>
                <a:cs typeface="Courier New"/>
              </a:rPr>
              <a:t>sys.stdin.readlines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2"/>
            <a:r>
              <a:rPr lang="en-US" dirty="0" smtClean="0"/>
              <a:t>or</a:t>
            </a:r>
          </a:p>
          <a:p>
            <a:pPr marL="1371600" lvl="3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fh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sys.stdin</a:t>
            </a:r>
            <a:endParaRPr lang="en-US" dirty="0" smtClean="0">
              <a:latin typeface="Courier New"/>
              <a:cs typeface="Courier New"/>
            </a:endParaRPr>
          </a:p>
          <a:p>
            <a:pPr marL="1371600" lvl="3" indent="0">
              <a:buNone/>
            </a:pPr>
            <a:r>
              <a:rPr lang="en-US" dirty="0" smtClean="0">
                <a:latin typeface="Courier New"/>
                <a:cs typeface="Courier New"/>
              </a:rPr>
              <a:t>	data = </a:t>
            </a:r>
            <a:r>
              <a:rPr lang="en-US" dirty="0" err="1" smtClean="0">
                <a:latin typeface="Courier New"/>
                <a:cs typeface="Courier New"/>
              </a:rPr>
              <a:t>fh.read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smtClean="0"/>
              <a:t>Of course need </a:t>
            </a:r>
            <a:r>
              <a:rPr lang="en-US" dirty="0" smtClean="0">
                <a:latin typeface="Courier New"/>
                <a:cs typeface="Courier New"/>
              </a:rPr>
              <a:t>import sys</a:t>
            </a:r>
            <a:r>
              <a:rPr lang="en-US" dirty="0" smtClean="0"/>
              <a:t> first!</a:t>
            </a:r>
          </a:p>
          <a:p>
            <a:r>
              <a:rPr lang="en-US" dirty="0" smtClean="0"/>
              <a:t>Other streams</a:t>
            </a:r>
          </a:p>
          <a:p>
            <a:pPr lvl="1"/>
            <a:r>
              <a:rPr lang="en-US" dirty="0" err="1" smtClean="0"/>
              <a:t>sys.stdout</a:t>
            </a:r>
            <a:r>
              <a:rPr lang="en-US" dirty="0" smtClean="0"/>
              <a:t> – standard output file stream</a:t>
            </a:r>
          </a:p>
          <a:p>
            <a:pPr lvl="1"/>
            <a:r>
              <a:rPr lang="en-US" dirty="0" err="1" smtClean="0"/>
              <a:t>sys.stderr</a:t>
            </a:r>
            <a:r>
              <a:rPr lang="en-US" dirty="0" smtClean="0"/>
              <a:t> – standard error file stream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Before you start coding:</a:t>
            </a:r>
          </a:p>
          <a:p>
            <a:pPr lvl="1"/>
            <a:r>
              <a:rPr lang="en-US" dirty="0" smtClean="0"/>
              <a:t>Analyze the problem</a:t>
            </a:r>
          </a:p>
          <a:p>
            <a:pPr lvl="1"/>
            <a:r>
              <a:rPr lang="en-US" dirty="0" smtClean="0"/>
              <a:t>Determine specifications (what, not how; assumptions)</a:t>
            </a:r>
          </a:p>
          <a:p>
            <a:pPr lvl="1"/>
            <a:r>
              <a:rPr lang="en-US" dirty="0" smtClean="0"/>
              <a:t>Create a design (how; high level constructs)</a:t>
            </a:r>
          </a:p>
          <a:p>
            <a:r>
              <a:rPr lang="en-US" dirty="0" smtClean="0"/>
              <a:t>Now code</a:t>
            </a:r>
          </a:p>
          <a:p>
            <a:pPr lvl="1"/>
            <a:r>
              <a:rPr lang="en-US" dirty="0" smtClean="0"/>
              <a:t>Implement the design (python code)</a:t>
            </a:r>
          </a:p>
          <a:p>
            <a:pPr lvl="1"/>
            <a:r>
              <a:rPr lang="en-US" dirty="0" smtClean="0"/>
              <a:t>Test/Debug the program</a:t>
            </a:r>
          </a:p>
          <a:p>
            <a:pPr lvl="1"/>
            <a:r>
              <a:rPr lang="en-US" dirty="0" smtClean="0"/>
              <a:t>Maintain the program</a:t>
            </a:r>
          </a:p>
          <a:p>
            <a:pPr lvl="1"/>
            <a:endParaRPr lang="en-US" dirty="0"/>
          </a:p>
          <a:p>
            <a:pPr lvl="3"/>
            <a:r>
              <a:rPr lang="en-US" dirty="0" smtClean="0"/>
              <a:t>Adapted from Python Programming, 2</a:t>
            </a:r>
            <a:r>
              <a:rPr lang="en-US" baseline="30000" dirty="0" smtClean="0"/>
              <a:t>nd</a:t>
            </a:r>
            <a:r>
              <a:rPr lang="en-US" dirty="0" smtClean="0"/>
              <a:t> Ed. by John </a:t>
            </a:r>
            <a:r>
              <a:rPr lang="en-US" dirty="0" err="1" smtClean="0"/>
              <a:t>Zelle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 - Chaos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Open a text editor and enter the following Python code (do not enter line numbers):</a:t>
            </a:r>
          </a:p>
          <a:p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latin typeface="Courier New"/>
                <a:cs typeface="Courier New"/>
              </a:rPr>
              <a:t>1	#</a:t>
            </a:r>
            <a:r>
              <a:rPr lang="en-US" dirty="0">
                <a:latin typeface="Courier New"/>
                <a:cs typeface="Courier New"/>
              </a:rPr>
              <a:t>!/</a:t>
            </a:r>
            <a:r>
              <a:rPr lang="en-US" dirty="0" err="1">
                <a:latin typeface="Courier New"/>
                <a:cs typeface="Courier New"/>
              </a:rPr>
              <a:t>usr</a:t>
            </a:r>
            <a:r>
              <a:rPr lang="en-US" dirty="0">
                <a:latin typeface="Courier New"/>
                <a:cs typeface="Courier New"/>
              </a:rPr>
              <a:t>/bin/python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/>
                <a:cs typeface="Courier New"/>
              </a:rPr>
              <a:t>2</a:t>
            </a:r>
            <a:endParaRPr lang="en-US" dirty="0">
              <a:latin typeface="Courier New"/>
              <a:cs typeface="Courier New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 New"/>
                <a:cs typeface="Courier New"/>
              </a:rPr>
              <a:t>3	# </a:t>
            </a:r>
            <a:r>
              <a:rPr lang="en-US" dirty="0">
                <a:latin typeface="Courier New"/>
                <a:cs typeface="Courier New"/>
              </a:rPr>
              <a:t>Name: Viren Patel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/>
                <a:cs typeface="Courier New"/>
              </a:rPr>
              <a:t>4	# </a:t>
            </a:r>
            <a:r>
              <a:rPr lang="en-US" dirty="0">
                <a:latin typeface="Courier New"/>
                <a:cs typeface="Courier New"/>
              </a:rPr>
              <a:t>Date: 2015-01-20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/>
                <a:cs typeface="Courier New"/>
              </a:rPr>
              <a:t>5	# </a:t>
            </a:r>
            <a:r>
              <a:rPr lang="en-US" dirty="0">
                <a:latin typeface="Courier New"/>
                <a:cs typeface="Courier New"/>
              </a:rPr>
              <a:t>File: </a:t>
            </a:r>
            <a:r>
              <a:rPr lang="en-US" dirty="0" err="1">
                <a:latin typeface="Courier New"/>
                <a:cs typeface="Courier New"/>
              </a:rPr>
              <a:t>chaos.py</a:t>
            </a:r>
            <a:endParaRPr lang="en-US" dirty="0">
              <a:latin typeface="Courier New"/>
              <a:cs typeface="Courier New"/>
            </a:endParaRPr>
          </a:p>
          <a:p>
            <a:pPr marL="1371600" lvl="2" indent="-457200">
              <a:buAutoNum type="arabicPlain" startAt="6"/>
            </a:pPr>
            <a:r>
              <a:rPr lang="en-US" dirty="0" smtClean="0">
                <a:latin typeface="Courier New"/>
                <a:cs typeface="Courier New"/>
              </a:rPr>
              <a:t># </a:t>
            </a:r>
            <a:r>
              <a:rPr lang="en-US" dirty="0" err="1">
                <a:latin typeface="Courier New"/>
                <a:cs typeface="Courier New"/>
              </a:rPr>
              <a:t>Desc</a:t>
            </a:r>
            <a:r>
              <a:rPr lang="en-US" dirty="0">
                <a:latin typeface="Courier New"/>
                <a:cs typeface="Courier New"/>
              </a:rPr>
              <a:t>: A simple program illustrating chaotic behavior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/>
                <a:cs typeface="Courier New"/>
              </a:rPr>
              <a:t>7</a:t>
            </a:r>
            <a:endParaRPr lang="en-US" dirty="0">
              <a:latin typeface="Courier New"/>
              <a:cs typeface="Courier New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 New"/>
                <a:cs typeface="Courier New"/>
              </a:rPr>
              <a:t>8	print</a:t>
            </a:r>
            <a:r>
              <a:rPr lang="en-US" dirty="0">
                <a:latin typeface="Courier New"/>
                <a:cs typeface="Courier New"/>
              </a:rPr>
              <a:t>("This program illustrates a chaotic function")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/>
                <a:cs typeface="Courier New"/>
              </a:rPr>
              <a:t>9	x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err="1">
                <a:latin typeface="Courier New"/>
                <a:cs typeface="Courier New"/>
              </a:rPr>
              <a:t>eval</a:t>
            </a:r>
            <a:r>
              <a:rPr lang="en-US" dirty="0">
                <a:latin typeface="Courier New"/>
                <a:cs typeface="Courier New"/>
              </a:rPr>
              <a:t>(input("Enter a number between 0 and 1: "))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/>
                <a:cs typeface="Courier New"/>
              </a:rPr>
              <a:t>10	for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in range(10)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pPr marL="914400" lvl="2" indent="0">
              <a:buNone/>
            </a:pPr>
            <a:r>
              <a:rPr lang="fr-FR" dirty="0" smtClean="0">
                <a:latin typeface="Courier New"/>
                <a:cs typeface="Courier New"/>
              </a:rPr>
              <a:t>11		x </a:t>
            </a:r>
            <a:r>
              <a:rPr lang="fr-FR" dirty="0">
                <a:latin typeface="Courier New"/>
                <a:cs typeface="Courier New"/>
              </a:rPr>
              <a:t>= 3.9 * x * (1 </a:t>
            </a:r>
            <a:r>
              <a:rPr lang="fr-FR" dirty="0" smtClean="0">
                <a:latin typeface="Courier New"/>
                <a:cs typeface="Courier New"/>
              </a:rPr>
              <a:t>– </a:t>
            </a:r>
            <a:r>
              <a:rPr lang="fr-FR" dirty="0">
                <a:latin typeface="Courier New"/>
                <a:cs typeface="Courier New"/>
              </a:rPr>
              <a:t>x</a:t>
            </a:r>
            <a:r>
              <a:rPr lang="fr-FR" dirty="0" smtClean="0">
                <a:latin typeface="Courier New"/>
                <a:cs typeface="Courier New"/>
              </a:rPr>
              <a:t>)</a:t>
            </a:r>
          </a:p>
          <a:p>
            <a:pPr marL="914400" lvl="2" indent="0">
              <a:buNone/>
            </a:pPr>
            <a:r>
              <a:rPr lang="ro-RO" dirty="0" smtClean="0">
                <a:latin typeface="Courier New"/>
                <a:cs typeface="Courier New"/>
              </a:rPr>
              <a:t>12		print</a:t>
            </a:r>
            <a:r>
              <a:rPr lang="ro-RO" dirty="0">
                <a:latin typeface="Courier New"/>
                <a:cs typeface="Courier New"/>
              </a:rPr>
              <a:t>(x</a:t>
            </a:r>
            <a:r>
              <a:rPr lang="ro-RO" dirty="0" smtClean="0">
                <a:latin typeface="Courier New"/>
                <a:cs typeface="Courier New"/>
              </a:rPr>
              <a:t>)</a:t>
            </a:r>
          </a:p>
          <a:p>
            <a:pPr marL="914400" lvl="2" indent="0">
              <a:buNone/>
            </a:pPr>
            <a:endParaRPr lang="ro-RO" dirty="0"/>
          </a:p>
          <a:p>
            <a:r>
              <a:rPr lang="ro-RO" dirty="0" smtClean="0"/>
              <a:t>Save the file as chaos.py</a:t>
            </a:r>
            <a:endParaRPr lang="ro-RO" dirty="0"/>
          </a:p>
          <a:p>
            <a:endParaRPr lang="ro-RO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7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First Real Program  - GC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program that will:</a:t>
            </a:r>
          </a:p>
          <a:p>
            <a:pPr lvl="1"/>
            <a:r>
              <a:rPr lang="en-US" dirty="0" smtClean="0"/>
              <a:t>Read a </a:t>
            </a:r>
            <a:r>
              <a:rPr lang="en-US" dirty="0" err="1" smtClean="0"/>
              <a:t>fasta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Count the number of G and C bases in the sequence portion of the </a:t>
            </a:r>
            <a:r>
              <a:rPr lang="en-US" dirty="0" err="1" smtClean="0"/>
              <a:t>fasta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Compute and report the GC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8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Analyze the problem</a:t>
            </a:r>
          </a:p>
          <a:p>
            <a:pPr lvl="1"/>
            <a:r>
              <a:rPr lang="en-US" dirty="0" smtClean="0"/>
              <a:t>What is a </a:t>
            </a:r>
            <a:r>
              <a:rPr lang="en-US" dirty="0" err="1" smtClean="0"/>
              <a:t>fasta</a:t>
            </a:r>
            <a:r>
              <a:rPr lang="en-US" dirty="0" smtClean="0"/>
              <a:t> file?</a:t>
            </a:r>
          </a:p>
          <a:p>
            <a:pPr lvl="1"/>
            <a:r>
              <a:rPr lang="en-US" dirty="0" smtClean="0"/>
              <a:t>What is the GC content?</a:t>
            </a:r>
          </a:p>
          <a:p>
            <a:r>
              <a:rPr lang="en-US" dirty="0" smtClean="0"/>
              <a:t>Specifications/Assumptions</a:t>
            </a:r>
          </a:p>
          <a:p>
            <a:pPr lvl="1"/>
            <a:r>
              <a:rPr lang="en-US" dirty="0" err="1" smtClean="0"/>
              <a:t>fasta</a:t>
            </a:r>
            <a:r>
              <a:rPr lang="en-US" dirty="0" smtClean="0"/>
              <a:t> file, not multi-</a:t>
            </a:r>
            <a:r>
              <a:rPr lang="en-US" dirty="0" err="1" smtClean="0"/>
              <a:t>fasta</a:t>
            </a:r>
            <a:endParaRPr lang="en-US" dirty="0" smtClean="0"/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Read the </a:t>
            </a:r>
            <a:r>
              <a:rPr lang="en-US" dirty="0" err="1" smtClean="0"/>
              <a:t>fasta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Extract the sequence</a:t>
            </a:r>
          </a:p>
          <a:p>
            <a:pPr lvl="1"/>
            <a:r>
              <a:rPr lang="en-US" dirty="0" smtClean="0"/>
              <a:t>Count ‘C’ and ‘G’ bases</a:t>
            </a:r>
          </a:p>
          <a:p>
            <a:pPr lvl="1"/>
            <a:r>
              <a:rPr lang="en-US" dirty="0" smtClean="0"/>
              <a:t>Compute the GC content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3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GC content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we know how to do in Python</a:t>
            </a:r>
          </a:p>
          <a:p>
            <a:pPr lvl="1"/>
            <a:r>
              <a:rPr lang="en-US" dirty="0" smtClean="0"/>
              <a:t>Read a file</a:t>
            </a:r>
          </a:p>
          <a:p>
            <a:r>
              <a:rPr lang="en-US" dirty="0" smtClean="0"/>
              <a:t>Things we don’t know how to do in Python</a:t>
            </a:r>
          </a:p>
          <a:p>
            <a:pPr lvl="1"/>
            <a:r>
              <a:rPr lang="en-US" dirty="0" smtClean="0"/>
              <a:t>Extract sequence</a:t>
            </a:r>
          </a:p>
          <a:p>
            <a:pPr lvl="1"/>
            <a:r>
              <a:rPr lang="en-US" dirty="0" smtClean="0"/>
              <a:t>Search for ‘G’ and ‘C’ bases and count them</a:t>
            </a:r>
          </a:p>
          <a:p>
            <a:pPr lvl="1"/>
            <a:r>
              <a:rPr lang="en-US" dirty="0" smtClean="0"/>
              <a:t>Compute the GC content</a:t>
            </a:r>
          </a:p>
          <a:p>
            <a:pPr lvl="2"/>
            <a:r>
              <a:rPr lang="en-US" dirty="0" smtClean="0"/>
              <a:t>Depends on determining the length of the sequence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6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gc_content.py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sz="3400" dirty="0" smtClean="0">
                <a:latin typeface="Courier New"/>
                <a:cs typeface="Courier New"/>
              </a:rPr>
              <a:t>1  #</a:t>
            </a:r>
            <a:r>
              <a:rPr lang="en-US" sz="3400" dirty="0">
                <a:latin typeface="Courier New"/>
                <a:cs typeface="Courier New"/>
              </a:rPr>
              <a:t>!/</a:t>
            </a:r>
            <a:r>
              <a:rPr lang="en-US" sz="3400" dirty="0" err="1">
                <a:latin typeface="Courier New"/>
                <a:cs typeface="Courier New"/>
              </a:rPr>
              <a:t>usr</a:t>
            </a:r>
            <a:r>
              <a:rPr lang="en-US" sz="3400" dirty="0">
                <a:latin typeface="Courier New"/>
                <a:cs typeface="Courier New"/>
              </a:rPr>
              <a:t>/bin/python</a:t>
            </a: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smtClean="0">
                <a:latin typeface="Courier New"/>
                <a:cs typeface="Courier New"/>
              </a:rPr>
              <a:t>2 </a:t>
            </a:r>
            <a:endParaRPr lang="en-US" sz="3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smtClean="0">
                <a:latin typeface="Courier New"/>
                <a:cs typeface="Courier New"/>
              </a:rPr>
              <a:t>3  # </a:t>
            </a:r>
            <a:r>
              <a:rPr lang="en-US" sz="3400" dirty="0">
                <a:latin typeface="Courier New"/>
                <a:cs typeface="Courier New"/>
              </a:rPr>
              <a:t>Name: Viren Patel</a:t>
            </a: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smtClean="0">
                <a:latin typeface="Courier New"/>
                <a:cs typeface="Courier New"/>
              </a:rPr>
              <a:t>4  # </a:t>
            </a:r>
            <a:r>
              <a:rPr lang="en-US" sz="3400" dirty="0">
                <a:latin typeface="Courier New"/>
                <a:cs typeface="Courier New"/>
              </a:rPr>
              <a:t>Date: 2015-01-20</a:t>
            </a: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smtClean="0">
                <a:latin typeface="Courier New"/>
                <a:cs typeface="Courier New"/>
              </a:rPr>
              <a:t>5  # </a:t>
            </a:r>
            <a:r>
              <a:rPr lang="en-US" sz="3400" dirty="0">
                <a:latin typeface="Courier New"/>
                <a:cs typeface="Courier New"/>
              </a:rPr>
              <a:t>File: </a:t>
            </a:r>
            <a:r>
              <a:rPr lang="en-US" sz="3400" dirty="0" err="1">
                <a:latin typeface="Courier New"/>
                <a:cs typeface="Courier New"/>
              </a:rPr>
              <a:t>gc_content.py</a:t>
            </a:r>
            <a:endParaRPr lang="en-US" sz="3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smtClean="0">
                <a:latin typeface="Courier New"/>
                <a:cs typeface="Courier New"/>
              </a:rPr>
              <a:t>6  # </a:t>
            </a:r>
            <a:r>
              <a:rPr lang="en-US" sz="3400" dirty="0" err="1">
                <a:latin typeface="Courier New"/>
                <a:cs typeface="Courier New"/>
              </a:rPr>
              <a:t>Desc</a:t>
            </a:r>
            <a:r>
              <a:rPr lang="en-US" sz="3400" dirty="0">
                <a:latin typeface="Courier New"/>
                <a:cs typeface="Courier New"/>
              </a:rPr>
              <a:t>: A program to compute GC </a:t>
            </a:r>
            <a:r>
              <a:rPr lang="en-US" sz="3400" dirty="0" smtClean="0">
                <a:latin typeface="Courier New"/>
                <a:cs typeface="Courier New"/>
              </a:rPr>
              <a:t>content in a </a:t>
            </a:r>
            <a:r>
              <a:rPr lang="en-US" sz="3400" dirty="0" err="1" smtClean="0">
                <a:latin typeface="Courier New"/>
                <a:cs typeface="Courier New"/>
              </a:rPr>
              <a:t>fasta</a:t>
            </a:r>
            <a:r>
              <a:rPr lang="en-US" sz="3400" dirty="0" smtClean="0">
                <a:latin typeface="Courier New"/>
                <a:cs typeface="Courier New"/>
              </a:rPr>
              <a:t> file</a:t>
            </a:r>
            <a:endParaRPr lang="en-US" sz="3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smtClean="0">
                <a:latin typeface="Courier New"/>
                <a:cs typeface="Courier New"/>
              </a:rPr>
              <a:t>7 </a:t>
            </a:r>
            <a:endParaRPr lang="en-US" sz="3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3400" dirty="0">
                <a:latin typeface="Courier New"/>
                <a:cs typeface="Courier New"/>
              </a:rPr>
              <a:t>	</a:t>
            </a:r>
            <a:r>
              <a:rPr lang="da-DK" sz="3400" dirty="0" smtClean="0">
                <a:latin typeface="Courier New"/>
                <a:cs typeface="Courier New"/>
              </a:rPr>
              <a:t>8  import </a:t>
            </a:r>
            <a:r>
              <a:rPr lang="da-DK" sz="3400" dirty="0">
                <a:latin typeface="Courier New"/>
                <a:cs typeface="Courier New"/>
              </a:rPr>
              <a:t>sys                      # for </a:t>
            </a:r>
            <a:r>
              <a:rPr lang="da-DK" sz="3400" dirty="0" err="1">
                <a:latin typeface="Courier New"/>
                <a:cs typeface="Courier New"/>
              </a:rPr>
              <a:t>argv</a:t>
            </a:r>
            <a:endParaRPr lang="da-DK" sz="3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3400" dirty="0">
                <a:latin typeface="Courier New"/>
                <a:cs typeface="Courier New"/>
              </a:rPr>
              <a:t>	</a:t>
            </a:r>
            <a:r>
              <a:rPr lang="da-DK" sz="3400" dirty="0" smtClean="0">
                <a:latin typeface="Courier New"/>
                <a:cs typeface="Courier New"/>
              </a:rPr>
              <a:t>9 </a:t>
            </a:r>
            <a:endParaRPr lang="da-DK" sz="3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3400" dirty="0">
                <a:latin typeface="Courier New"/>
                <a:cs typeface="Courier New"/>
              </a:rPr>
              <a:t>	</a:t>
            </a:r>
            <a:r>
              <a:rPr lang="da-DK" sz="3400" dirty="0" smtClean="0">
                <a:latin typeface="Courier New"/>
                <a:cs typeface="Courier New"/>
              </a:rPr>
              <a:t>10 </a:t>
            </a:r>
            <a:r>
              <a:rPr lang="da-DK" sz="3400" dirty="0" err="1">
                <a:latin typeface="Courier New"/>
                <a:cs typeface="Courier New"/>
              </a:rPr>
              <a:t>fhIn</a:t>
            </a:r>
            <a:r>
              <a:rPr lang="da-DK" sz="3400" dirty="0">
                <a:latin typeface="Courier New"/>
                <a:cs typeface="Courier New"/>
              </a:rPr>
              <a:t> = open(</a:t>
            </a:r>
            <a:r>
              <a:rPr lang="da-DK" sz="3400" dirty="0" err="1">
                <a:latin typeface="Courier New"/>
                <a:cs typeface="Courier New"/>
              </a:rPr>
              <a:t>sys.argv</a:t>
            </a:r>
            <a:r>
              <a:rPr lang="da-DK" sz="3400" dirty="0">
                <a:latin typeface="Courier New"/>
                <a:cs typeface="Courier New"/>
              </a:rPr>
              <a:t>[1],'r')    # open file to </a:t>
            </a:r>
            <a:r>
              <a:rPr lang="da-DK" sz="3400" dirty="0" err="1" smtClean="0">
                <a:latin typeface="Courier New"/>
                <a:cs typeface="Courier New"/>
              </a:rPr>
              <a:t>read</a:t>
            </a:r>
            <a:endParaRPr lang="da-DK" sz="3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3400" dirty="0">
                <a:latin typeface="Courier New"/>
                <a:cs typeface="Courier New"/>
              </a:rPr>
              <a:t>	</a:t>
            </a:r>
            <a:r>
              <a:rPr lang="da-DK" sz="3400" dirty="0" smtClean="0">
                <a:latin typeface="Courier New"/>
                <a:cs typeface="Courier New"/>
              </a:rPr>
              <a:t>12 data </a:t>
            </a:r>
            <a:r>
              <a:rPr lang="da-DK" sz="3400" dirty="0">
                <a:latin typeface="Courier New"/>
                <a:cs typeface="Courier New"/>
              </a:rPr>
              <a:t>= </a:t>
            </a:r>
            <a:r>
              <a:rPr lang="da-DK" sz="3400" dirty="0" err="1">
                <a:latin typeface="Courier New"/>
                <a:cs typeface="Courier New"/>
              </a:rPr>
              <a:t>fhIn.read</a:t>
            </a:r>
            <a:r>
              <a:rPr lang="da-DK" sz="3400" dirty="0">
                <a:latin typeface="Courier New"/>
                <a:cs typeface="Courier New"/>
              </a:rPr>
              <a:t>()              # </a:t>
            </a:r>
            <a:r>
              <a:rPr lang="da-DK" sz="3400" dirty="0" err="1">
                <a:latin typeface="Courier New"/>
                <a:cs typeface="Courier New"/>
              </a:rPr>
              <a:t>read</a:t>
            </a:r>
            <a:r>
              <a:rPr lang="da-DK" sz="3400" dirty="0">
                <a:latin typeface="Courier New"/>
                <a:cs typeface="Courier New"/>
              </a:rPr>
              <a:t> the </a:t>
            </a:r>
            <a:r>
              <a:rPr lang="da-DK" sz="3400" dirty="0" err="1">
                <a:latin typeface="Courier New"/>
                <a:cs typeface="Courier New"/>
              </a:rPr>
              <a:t>contents</a:t>
            </a:r>
            <a:r>
              <a:rPr lang="da-DK" sz="3400" dirty="0">
                <a:latin typeface="Courier New"/>
                <a:cs typeface="Courier New"/>
              </a:rPr>
              <a:t> of the </a:t>
            </a:r>
            <a:r>
              <a:rPr lang="da-DK" sz="3400" dirty="0" smtClean="0">
                <a:latin typeface="Courier New"/>
                <a:cs typeface="Courier New"/>
              </a:rPr>
              <a:t>file</a:t>
            </a:r>
            <a:endParaRPr lang="da-DK" sz="3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smtClean="0">
                <a:latin typeface="Courier New"/>
                <a:cs typeface="Courier New"/>
              </a:rPr>
              <a:t>14 </a:t>
            </a:r>
            <a:r>
              <a:rPr lang="en-US" sz="3400" dirty="0" err="1">
                <a:latin typeface="Courier New"/>
                <a:cs typeface="Courier New"/>
              </a:rPr>
              <a:t>fhIn.close</a:t>
            </a:r>
            <a:r>
              <a:rPr lang="en-US" sz="3400" dirty="0">
                <a:latin typeface="Courier New"/>
                <a:cs typeface="Courier New"/>
              </a:rPr>
              <a:t>()                    # close the file</a:t>
            </a: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smtClean="0">
                <a:latin typeface="Courier New"/>
                <a:cs typeface="Courier New"/>
              </a:rPr>
              <a:t>15 </a:t>
            </a:r>
            <a:endParaRPr lang="en-US" sz="3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smtClean="0">
                <a:latin typeface="Courier New"/>
                <a:cs typeface="Courier New"/>
              </a:rPr>
              <a:t>16 header </a:t>
            </a:r>
            <a:r>
              <a:rPr lang="en-US" sz="3400" dirty="0">
                <a:latin typeface="Courier New"/>
                <a:cs typeface="Courier New"/>
              </a:rPr>
              <a:t>= (</a:t>
            </a:r>
            <a:r>
              <a:rPr lang="en-US" sz="3400" dirty="0" err="1">
                <a:latin typeface="Courier New"/>
                <a:cs typeface="Courier New"/>
              </a:rPr>
              <a:t>data.split</a:t>
            </a:r>
            <a:r>
              <a:rPr lang="en-US" sz="3400" dirty="0">
                <a:latin typeface="Courier New"/>
                <a:cs typeface="Courier New"/>
              </a:rPr>
              <a:t>('\n')[0][1:])              </a:t>
            </a:r>
            <a:r>
              <a:rPr lang="en-US" sz="3400" dirty="0" smtClean="0">
                <a:latin typeface="Courier New"/>
                <a:cs typeface="Courier New"/>
              </a:rPr>
              <a:t># </a:t>
            </a:r>
            <a:r>
              <a:rPr lang="en-US" sz="3400" dirty="0">
                <a:latin typeface="Courier New"/>
                <a:cs typeface="Courier New"/>
              </a:rPr>
              <a:t>extract the header</a:t>
            </a: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smtClean="0">
                <a:latin typeface="Courier New"/>
                <a:cs typeface="Courier New"/>
              </a:rPr>
              <a:t>17 </a:t>
            </a:r>
            <a:r>
              <a:rPr lang="en-US" sz="3400" dirty="0">
                <a:latin typeface="Courier New"/>
                <a:cs typeface="Courier New"/>
              </a:rPr>
              <a:t>sequence = ''.join(</a:t>
            </a:r>
            <a:r>
              <a:rPr lang="en-US" sz="3400" dirty="0" err="1">
                <a:latin typeface="Courier New"/>
                <a:cs typeface="Courier New"/>
              </a:rPr>
              <a:t>data.split</a:t>
            </a:r>
            <a:r>
              <a:rPr lang="en-US" sz="3400" dirty="0">
                <a:latin typeface="Courier New"/>
                <a:cs typeface="Courier New"/>
              </a:rPr>
              <a:t>('\n')[1:])        # extract the sequence</a:t>
            </a:r>
          </a:p>
          <a:p>
            <a:pPr marL="0" indent="0">
              <a:buNone/>
            </a:pPr>
            <a:r>
              <a:rPr lang="en-US" sz="3400" dirty="0">
                <a:latin typeface="Courier New"/>
                <a:cs typeface="Courier New"/>
              </a:rPr>
              <a:t>	</a:t>
            </a:r>
            <a:r>
              <a:rPr lang="en-US" sz="3400" dirty="0" smtClean="0">
                <a:latin typeface="Courier New"/>
                <a:cs typeface="Courier New"/>
              </a:rPr>
              <a:t>18 </a:t>
            </a:r>
            <a:endParaRPr lang="en-US" sz="3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sz="3400" dirty="0">
                <a:latin typeface="Courier New"/>
                <a:cs typeface="Courier New"/>
              </a:rPr>
              <a:t>	</a:t>
            </a:r>
            <a:r>
              <a:rPr lang="de-DE" sz="3400" dirty="0" smtClean="0">
                <a:latin typeface="Courier New"/>
                <a:cs typeface="Courier New"/>
              </a:rPr>
              <a:t>19 </a:t>
            </a:r>
            <a:r>
              <a:rPr lang="de-DE" sz="3400" dirty="0" err="1">
                <a:latin typeface="Courier New"/>
                <a:cs typeface="Courier New"/>
              </a:rPr>
              <a:t>print</a:t>
            </a:r>
            <a:r>
              <a:rPr lang="de-DE" sz="3400" dirty="0" smtClean="0">
                <a:latin typeface="Courier New"/>
                <a:cs typeface="Courier New"/>
              </a:rPr>
              <a:t>(“Header </a:t>
            </a:r>
            <a:r>
              <a:rPr lang="de-DE" sz="3400" dirty="0" err="1">
                <a:latin typeface="Courier New"/>
                <a:cs typeface="Courier New"/>
              </a:rPr>
              <a:t>is</a:t>
            </a:r>
            <a:r>
              <a:rPr lang="de-DE" sz="3400" dirty="0">
                <a:latin typeface="Courier New"/>
                <a:cs typeface="Courier New"/>
              </a:rPr>
              <a:t>: " + </a:t>
            </a:r>
            <a:r>
              <a:rPr lang="de-DE" sz="3400" dirty="0" err="1" smtClean="0">
                <a:latin typeface="Courier New"/>
                <a:cs typeface="Courier New"/>
              </a:rPr>
              <a:t>header</a:t>
            </a:r>
            <a:r>
              <a:rPr lang="de-DE" sz="3400" dirty="0" smtClean="0">
                <a:latin typeface="Courier New"/>
                <a:cs typeface="Courier New"/>
              </a:rPr>
              <a:t>)</a:t>
            </a:r>
            <a:endParaRPr lang="de-DE" sz="3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sz="3400" dirty="0">
                <a:latin typeface="Courier New"/>
                <a:cs typeface="Courier New"/>
              </a:rPr>
              <a:t>	</a:t>
            </a:r>
            <a:r>
              <a:rPr lang="de-DE" sz="3400" dirty="0" smtClean="0">
                <a:latin typeface="Courier New"/>
                <a:cs typeface="Courier New"/>
              </a:rPr>
              <a:t>20 </a:t>
            </a:r>
            <a:r>
              <a:rPr lang="de-DE" sz="3400" dirty="0" err="1">
                <a:latin typeface="Courier New"/>
                <a:cs typeface="Courier New"/>
              </a:rPr>
              <a:t>print</a:t>
            </a:r>
            <a:r>
              <a:rPr lang="de-DE" sz="3400" dirty="0">
                <a:latin typeface="Courier New"/>
                <a:cs typeface="Courier New"/>
              </a:rPr>
              <a:t>("</a:t>
            </a:r>
            <a:r>
              <a:rPr lang="de-DE" sz="3400" dirty="0" err="1">
                <a:latin typeface="Courier New"/>
                <a:cs typeface="Courier New"/>
              </a:rPr>
              <a:t>Sequence</a:t>
            </a:r>
            <a:r>
              <a:rPr lang="de-DE" sz="3400" dirty="0">
                <a:latin typeface="Courier New"/>
                <a:cs typeface="Courier New"/>
              </a:rPr>
              <a:t> </a:t>
            </a:r>
            <a:r>
              <a:rPr lang="de-DE" sz="3400" dirty="0" err="1">
                <a:latin typeface="Courier New"/>
                <a:cs typeface="Courier New"/>
              </a:rPr>
              <a:t>is</a:t>
            </a:r>
            <a:r>
              <a:rPr lang="de-DE" sz="3400" dirty="0">
                <a:latin typeface="Courier New"/>
                <a:cs typeface="Courier New"/>
              </a:rPr>
              <a:t>: " + </a:t>
            </a:r>
            <a:r>
              <a:rPr lang="de-DE" sz="3400" dirty="0" err="1">
                <a:latin typeface="Courier New"/>
                <a:cs typeface="Courier New"/>
              </a:rPr>
              <a:t>sequence</a:t>
            </a:r>
            <a:r>
              <a:rPr lang="de-DE" sz="34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de-DE" sz="3400" dirty="0">
                <a:latin typeface="Courier New"/>
                <a:cs typeface="Courier New"/>
              </a:rPr>
              <a:t>	</a:t>
            </a:r>
            <a:r>
              <a:rPr lang="de-DE" sz="3400" dirty="0" smtClean="0">
                <a:latin typeface="Courier New"/>
                <a:cs typeface="Courier New"/>
              </a:rPr>
              <a:t>21 </a:t>
            </a:r>
            <a:r>
              <a:rPr lang="de-DE" sz="3400" dirty="0" err="1">
                <a:latin typeface="Courier New"/>
                <a:cs typeface="Courier New"/>
              </a:rPr>
              <a:t>print</a:t>
            </a:r>
            <a:r>
              <a:rPr lang="de-DE" sz="3400" dirty="0">
                <a:latin typeface="Courier New"/>
                <a:cs typeface="Courier New"/>
              </a:rPr>
              <a:t>("</a:t>
            </a:r>
            <a:r>
              <a:rPr lang="de-DE" sz="3400" dirty="0" err="1">
                <a:latin typeface="Courier New"/>
                <a:cs typeface="Courier New"/>
              </a:rPr>
              <a:t>Sequence</a:t>
            </a:r>
            <a:r>
              <a:rPr lang="de-DE" sz="3400" dirty="0">
                <a:latin typeface="Courier New"/>
                <a:cs typeface="Courier New"/>
              </a:rPr>
              <a:t> </a:t>
            </a:r>
            <a:r>
              <a:rPr lang="de-DE" sz="3400" dirty="0" err="1">
                <a:latin typeface="Courier New"/>
                <a:cs typeface="Courier New"/>
              </a:rPr>
              <a:t>length</a:t>
            </a:r>
            <a:r>
              <a:rPr lang="de-DE" sz="3400" dirty="0">
                <a:latin typeface="Courier New"/>
                <a:cs typeface="Courier New"/>
              </a:rPr>
              <a:t> </a:t>
            </a:r>
            <a:r>
              <a:rPr lang="de-DE" sz="3400" dirty="0" err="1">
                <a:latin typeface="Courier New"/>
                <a:cs typeface="Courier New"/>
              </a:rPr>
              <a:t>is</a:t>
            </a:r>
            <a:r>
              <a:rPr lang="de-DE" sz="3400" dirty="0">
                <a:latin typeface="Courier New"/>
                <a:cs typeface="Courier New"/>
              </a:rPr>
              <a:t>: " + </a:t>
            </a:r>
            <a:r>
              <a:rPr lang="de-DE" sz="3400" dirty="0" err="1">
                <a:latin typeface="Courier New"/>
                <a:cs typeface="Courier New"/>
              </a:rPr>
              <a:t>str</a:t>
            </a:r>
            <a:r>
              <a:rPr lang="de-DE" sz="3400" dirty="0">
                <a:latin typeface="Courier New"/>
                <a:cs typeface="Courier New"/>
              </a:rPr>
              <a:t>(</a:t>
            </a:r>
            <a:r>
              <a:rPr lang="de-DE" sz="3400" dirty="0" err="1">
                <a:latin typeface="Courier New"/>
                <a:cs typeface="Courier New"/>
              </a:rPr>
              <a:t>len</a:t>
            </a:r>
            <a:r>
              <a:rPr lang="de-DE" sz="3400" dirty="0">
                <a:latin typeface="Courier New"/>
                <a:cs typeface="Courier New"/>
              </a:rPr>
              <a:t>(</a:t>
            </a:r>
            <a:r>
              <a:rPr lang="de-DE" sz="3400" dirty="0" err="1">
                <a:latin typeface="Courier New"/>
                <a:cs typeface="Courier New"/>
              </a:rPr>
              <a:t>sequence</a:t>
            </a:r>
            <a:r>
              <a:rPr lang="de-DE" sz="3400" dirty="0">
                <a:latin typeface="Courier New"/>
                <a:cs typeface="Courier New"/>
              </a:rPr>
              <a:t>))) # </a:t>
            </a:r>
            <a:r>
              <a:rPr lang="de-DE" sz="3400" dirty="0" err="1">
                <a:latin typeface="Courier New"/>
                <a:cs typeface="Courier New"/>
              </a:rPr>
              <a:t>need</a:t>
            </a:r>
            <a:r>
              <a:rPr lang="de-DE" sz="3400" dirty="0">
                <a:latin typeface="Courier New"/>
                <a:cs typeface="Courier New"/>
              </a:rPr>
              <a:t> </a:t>
            </a:r>
            <a:r>
              <a:rPr lang="de-DE" sz="3400" dirty="0" err="1">
                <a:latin typeface="Courier New"/>
                <a:cs typeface="Courier New"/>
              </a:rPr>
              <a:t>to</a:t>
            </a:r>
            <a:r>
              <a:rPr lang="de-DE" sz="3400" dirty="0">
                <a:latin typeface="Courier New"/>
                <a:cs typeface="Courier New"/>
              </a:rPr>
              <a:t> </a:t>
            </a:r>
            <a:r>
              <a:rPr lang="de-DE" sz="3400" dirty="0" err="1">
                <a:latin typeface="Courier New"/>
                <a:cs typeface="Courier New"/>
              </a:rPr>
              <a:t>convert</a:t>
            </a:r>
            <a:r>
              <a:rPr lang="de-DE" sz="3400" dirty="0">
                <a:latin typeface="Courier New"/>
                <a:cs typeface="Courier New"/>
              </a:rPr>
              <a:t> </a:t>
            </a:r>
            <a:r>
              <a:rPr lang="de-DE" sz="3400" dirty="0" err="1">
                <a:latin typeface="Courier New"/>
                <a:cs typeface="Courier New"/>
              </a:rPr>
              <a:t>length</a:t>
            </a:r>
            <a:r>
              <a:rPr lang="de-DE" sz="3400" dirty="0">
                <a:latin typeface="Courier New"/>
                <a:cs typeface="Courier New"/>
              </a:rPr>
              <a:t> </a:t>
            </a:r>
            <a:r>
              <a:rPr lang="de-DE" sz="3400" dirty="0" err="1">
                <a:latin typeface="Courier New"/>
                <a:cs typeface="Courier New"/>
              </a:rPr>
              <a:t>to</a:t>
            </a:r>
            <a:r>
              <a:rPr lang="de-DE" sz="3400" dirty="0">
                <a:latin typeface="Courier New"/>
                <a:cs typeface="Courier New"/>
              </a:rPr>
              <a:t> </a:t>
            </a:r>
            <a:r>
              <a:rPr lang="de-DE" sz="3400" dirty="0" err="1">
                <a:latin typeface="Courier New"/>
                <a:cs typeface="Courier New"/>
              </a:rPr>
              <a:t>string</a:t>
            </a:r>
            <a:endParaRPr lang="de-DE" sz="3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sz="3400" dirty="0">
                <a:latin typeface="Courier New"/>
                <a:cs typeface="Courier New"/>
              </a:rPr>
              <a:t>	</a:t>
            </a:r>
            <a:r>
              <a:rPr lang="de-DE" sz="3400" dirty="0" smtClean="0">
                <a:latin typeface="Courier New"/>
                <a:cs typeface="Courier New"/>
              </a:rPr>
              <a:t>22 </a:t>
            </a:r>
            <a:endParaRPr lang="de-DE" sz="3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sz="3400" dirty="0">
                <a:latin typeface="Courier New"/>
                <a:cs typeface="Courier New"/>
              </a:rPr>
              <a:t>	</a:t>
            </a:r>
            <a:r>
              <a:rPr lang="de-DE" sz="3400" dirty="0" smtClean="0">
                <a:latin typeface="Courier New"/>
                <a:cs typeface="Courier New"/>
              </a:rPr>
              <a:t>23 </a:t>
            </a:r>
            <a:r>
              <a:rPr lang="de-DE" sz="3400" dirty="0" err="1">
                <a:latin typeface="Courier New"/>
                <a:cs typeface="Courier New"/>
              </a:rPr>
              <a:t>gccount</a:t>
            </a:r>
            <a:r>
              <a:rPr lang="de-DE" sz="3400" dirty="0">
                <a:latin typeface="Courier New"/>
                <a:cs typeface="Courier New"/>
              </a:rPr>
              <a:t> = </a:t>
            </a:r>
            <a:r>
              <a:rPr lang="de-DE" sz="3400" dirty="0" err="1">
                <a:latin typeface="Courier New"/>
                <a:cs typeface="Courier New"/>
              </a:rPr>
              <a:t>sequence.count</a:t>
            </a:r>
            <a:r>
              <a:rPr lang="de-DE" sz="3400" dirty="0">
                <a:latin typeface="Courier New"/>
                <a:cs typeface="Courier New"/>
              </a:rPr>
              <a:t>('G')</a:t>
            </a:r>
          </a:p>
          <a:p>
            <a:pPr marL="0" indent="0">
              <a:buNone/>
            </a:pPr>
            <a:r>
              <a:rPr lang="de-DE" sz="3400" dirty="0">
                <a:latin typeface="Courier New"/>
                <a:cs typeface="Courier New"/>
              </a:rPr>
              <a:t>	</a:t>
            </a:r>
            <a:r>
              <a:rPr lang="de-DE" sz="3400" dirty="0" smtClean="0">
                <a:latin typeface="Courier New"/>
                <a:cs typeface="Courier New"/>
              </a:rPr>
              <a:t>24 </a:t>
            </a:r>
            <a:r>
              <a:rPr lang="de-DE" sz="3400" dirty="0" err="1">
                <a:latin typeface="Courier New"/>
                <a:cs typeface="Courier New"/>
              </a:rPr>
              <a:t>gccount</a:t>
            </a:r>
            <a:r>
              <a:rPr lang="de-DE" sz="3400" dirty="0">
                <a:latin typeface="Courier New"/>
                <a:cs typeface="Courier New"/>
              </a:rPr>
              <a:t> += </a:t>
            </a:r>
            <a:r>
              <a:rPr lang="de-DE" sz="3400" dirty="0" err="1">
                <a:latin typeface="Courier New"/>
                <a:cs typeface="Courier New"/>
              </a:rPr>
              <a:t>sequence.count</a:t>
            </a:r>
            <a:r>
              <a:rPr lang="de-DE" sz="3400" dirty="0">
                <a:latin typeface="Courier New"/>
                <a:cs typeface="Courier New"/>
              </a:rPr>
              <a:t>('C') # </a:t>
            </a:r>
            <a:r>
              <a:rPr lang="de-DE" sz="3400" dirty="0" err="1">
                <a:latin typeface="Courier New"/>
                <a:cs typeface="Courier New"/>
              </a:rPr>
              <a:t>note</a:t>
            </a:r>
            <a:r>
              <a:rPr lang="de-DE" sz="3400" dirty="0">
                <a:latin typeface="Courier New"/>
                <a:cs typeface="Courier New"/>
              </a:rPr>
              <a:t> </a:t>
            </a:r>
            <a:r>
              <a:rPr lang="de-DE" sz="3400" dirty="0" err="1">
                <a:latin typeface="Courier New"/>
                <a:cs typeface="Courier New"/>
              </a:rPr>
              <a:t>use</a:t>
            </a:r>
            <a:r>
              <a:rPr lang="de-DE" sz="3400" dirty="0">
                <a:latin typeface="Courier New"/>
                <a:cs typeface="Courier New"/>
              </a:rPr>
              <a:t> </a:t>
            </a:r>
            <a:r>
              <a:rPr lang="de-DE" sz="3400" dirty="0" err="1">
                <a:latin typeface="Courier New"/>
                <a:cs typeface="Courier New"/>
              </a:rPr>
              <a:t>of</a:t>
            </a:r>
            <a:r>
              <a:rPr lang="de-DE" sz="3400" dirty="0">
                <a:latin typeface="Courier New"/>
                <a:cs typeface="Courier New"/>
              </a:rPr>
              <a:t> +=</a:t>
            </a:r>
          </a:p>
          <a:p>
            <a:pPr marL="0" indent="0">
              <a:buNone/>
            </a:pPr>
            <a:r>
              <a:rPr lang="de-DE" sz="3400" dirty="0">
                <a:latin typeface="Courier New"/>
                <a:cs typeface="Courier New"/>
              </a:rPr>
              <a:t>	</a:t>
            </a:r>
            <a:r>
              <a:rPr lang="de-DE" sz="3400" dirty="0" smtClean="0">
                <a:latin typeface="Courier New"/>
                <a:cs typeface="Courier New"/>
              </a:rPr>
              <a:t>25 </a:t>
            </a:r>
            <a:endParaRPr lang="de-DE" sz="3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e-DE" sz="3400" dirty="0">
                <a:latin typeface="Courier New"/>
                <a:cs typeface="Courier New"/>
              </a:rPr>
              <a:t>	</a:t>
            </a:r>
            <a:r>
              <a:rPr lang="de-DE" sz="3400" dirty="0" smtClean="0">
                <a:latin typeface="Courier New"/>
                <a:cs typeface="Courier New"/>
              </a:rPr>
              <a:t>26 </a:t>
            </a:r>
            <a:r>
              <a:rPr lang="de-DE" sz="3400" dirty="0" err="1">
                <a:latin typeface="Courier New"/>
                <a:cs typeface="Courier New"/>
              </a:rPr>
              <a:t>print</a:t>
            </a:r>
            <a:r>
              <a:rPr lang="de-DE" sz="3400" dirty="0">
                <a:latin typeface="Courier New"/>
                <a:cs typeface="Courier New"/>
              </a:rPr>
              <a:t>("GC = " + </a:t>
            </a:r>
            <a:r>
              <a:rPr lang="de-DE" sz="3400" dirty="0" err="1">
                <a:latin typeface="Courier New"/>
                <a:cs typeface="Courier New"/>
              </a:rPr>
              <a:t>str</a:t>
            </a:r>
            <a:r>
              <a:rPr lang="de-DE" sz="3400" dirty="0">
                <a:latin typeface="Courier New"/>
                <a:cs typeface="Courier New"/>
              </a:rPr>
              <a:t>(</a:t>
            </a:r>
            <a:r>
              <a:rPr lang="de-DE" sz="3400" dirty="0" err="1">
                <a:latin typeface="Courier New"/>
                <a:cs typeface="Courier New"/>
              </a:rPr>
              <a:t>float</a:t>
            </a:r>
            <a:r>
              <a:rPr lang="de-DE" sz="3400" dirty="0">
                <a:latin typeface="Courier New"/>
                <a:cs typeface="Courier New"/>
              </a:rPr>
              <a:t>(</a:t>
            </a:r>
            <a:r>
              <a:rPr lang="de-DE" sz="3400" dirty="0" err="1">
                <a:latin typeface="Courier New"/>
                <a:cs typeface="Courier New"/>
              </a:rPr>
              <a:t>gccount</a:t>
            </a:r>
            <a:r>
              <a:rPr lang="de-DE" sz="3400" dirty="0">
                <a:latin typeface="Courier New"/>
                <a:cs typeface="Courier New"/>
              </a:rPr>
              <a:t>)/</a:t>
            </a:r>
            <a:r>
              <a:rPr lang="de-DE" sz="3400" dirty="0" err="1">
                <a:latin typeface="Courier New"/>
                <a:cs typeface="Courier New"/>
              </a:rPr>
              <a:t>len</a:t>
            </a:r>
            <a:r>
              <a:rPr lang="de-DE" sz="3400" dirty="0">
                <a:latin typeface="Courier New"/>
                <a:cs typeface="Courier New"/>
              </a:rPr>
              <a:t>(</a:t>
            </a:r>
            <a:r>
              <a:rPr lang="de-DE" sz="3400" dirty="0" err="1">
                <a:latin typeface="Courier New"/>
                <a:cs typeface="Courier New"/>
              </a:rPr>
              <a:t>sequence</a:t>
            </a:r>
            <a:r>
              <a:rPr lang="de-DE" sz="3400" dirty="0">
                <a:latin typeface="Courier New"/>
                <a:cs typeface="Courier New"/>
              </a:rPr>
              <a:t>))</a:t>
            </a:r>
            <a:r>
              <a:rPr lang="de-DE" sz="3400" dirty="0" smtClean="0">
                <a:latin typeface="Courier New"/>
                <a:cs typeface="Courier New"/>
              </a:rPr>
              <a:t>)</a:t>
            </a:r>
            <a:endParaRPr lang="de-DE" sz="3400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</a:t>
            </a:r>
            <a:r>
              <a:rPr lang="en-US" dirty="0" err="1" smtClean="0"/>
              <a:t>gc_content.py</a:t>
            </a:r>
            <a:r>
              <a:rPr lang="en-US" dirty="0" smtClean="0"/>
              <a:t> program lines 16, 17, 21</a:t>
            </a:r>
            <a:r>
              <a:rPr lang="en-US" smtClean="0"/>
              <a:t>, 23, 24, and 26.</a:t>
            </a:r>
            <a:endParaRPr lang="en-US" dirty="0" smtClean="0"/>
          </a:p>
          <a:p>
            <a:pPr lvl="1"/>
            <a:r>
              <a:rPr lang="en-US" dirty="0" smtClean="0"/>
              <a:t>What do they do?</a:t>
            </a:r>
          </a:p>
          <a:p>
            <a:pPr lvl="1"/>
            <a:r>
              <a:rPr lang="en-US" dirty="0" smtClean="0"/>
              <a:t>How do they work?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7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program </a:t>
            </a:r>
            <a:r>
              <a:rPr lang="en-US" dirty="0" smtClean="0"/>
              <a:t>executable</a:t>
            </a:r>
            <a:endParaRPr lang="en-US" dirty="0" smtClean="0"/>
          </a:p>
          <a:p>
            <a:r>
              <a:rPr lang="en-US" dirty="0" smtClean="0"/>
              <a:t>Run the </a:t>
            </a:r>
            <a:r>
              <a:rPr lang="en-US" dirty="0" smtClean="0"/>
              <a:t>program</a:t>
            </a:r>
            <a:endParaRPr lang="en-US" dirty="0" smtClean="0"/>
          </a:p>
          <a:p>
            <a:pPr lvl="1"/>
            <a:r>
              <a:rPr lang="en-US" dirty="0" smtClean="0"/>
              <a:t>What happens?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6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vs.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Two versions of Python</a:t>
            </a:r>
          </a:p>
          <a:p>
            <a:pPr lvl="1"/>
            <a:r>
              <a:rPr lang="en-US" dirty="0" smtClean="0"/>
              <a:t>2.x series</a:t>
            </a:r>
          </a:p>
          <a:p>
            <a:pPr lvl="1"/>
            <a:r>
              <a:rPr lang="en-US" dirty="0" smtClean="0"/>
              <a:t>3.x series</a:t>
            </a:r>
          </a:p>
          <a:p>
            <a:r>
              <a:rPr lang="en-US" dirty="0" smtClean="0">
                <a:latin typeface="Courier New"/>
                <a:cs typeface="Courier New"/>
              </a:rPr>
              <a:t>input()</a:t>
            </a:r>
            <a:r>
              <a:rPr lang="en-US" dirty="0" smtClean="0"/>
              <a:t> function is specific to Python 3</a:t>
            </a:r>
          </a:p>
          <a:p>
            <a:r>
              <a:rPr lang="en-US" dirty="0" smtClean="0"/>
              <a:t>IBS574 server </a:t>
            </a:r>
            <a:r>
              <a:rPr lang="en-US" dirty="0" smtClean="0"/>
              <a:t>starts</a:t>
            </a:r>
            <a:r>
              <a:rPr lang="en-US" dirty="0" smtClean="0"/>
              <a:t> </a:t>
            </a:r>
            <a:r>
              <a:rPr lang="en-US" dirty="0" smtClean="0"/>
              <a:t>Python </a:t>
            </a:r>
            <a:r>
              <a:rPr lang="en-US" dirty="0" smtClean="0"/>
              <a:t>2 by default (/</a:t>
            </a:r>
            <a:r>
              <a:rPr lang="en-US" dirty="0" err="1" smtClean="0"/>
              <a:t>usr</a:t>
            </a:r>
            <a:r>
              <a:rPr lang="en-US" dirty="0" smtClean="0"/>
              <a:t>/bin/python)</a:t>
            </a:r>
          </a:p>
          <a:p>
            <a:pPr lvl="1"/>
            <a:r>
              <a:rPr lang="en-US" dirty="0" smtClean="0"/>
              <a:t>Be </a:t>
            </a:r>
            <a:r>
              <a:rPr lang="en-US" dirty="0" smtClean="0"/>
              <a:t>alert if you study code from online </a:t>
            </a:r>
            <a:r>
              <a:rPr lang="en-US" dirty="0" smtClean="0"/>
              <a:t>sites</a:t>
            </a:r>
          </a:p>
          <a:p>
            <a:pPr lvl="1"/>
            <a:r>
              <a:rPr lang="en-US" dirty="0" smtClean="0"/>
              <a:t>Can use Python 3 (/</a:t>
            </a:r>
            <a:r>
              <a:rPr lang="en-US" dirty="0" err="1" smtClean="0"/>
              <a:t>usr</a:t>
            </a:r>
            <a:r>
              <a:rPr lang="en-US" dirty="0" smtClean="0"/>
              <a:t>/bin/python3) as well.</a:t>
            </a:r>
          </a:p>
          <a:p>
            <a:pPr lvl="1"/>
            <a:r>
              <a:rPr lang="en-US" dirty="0" smtClean="0"/>
              <a:t>Cannot always use Python 3 to run Python 2 programs</a:t>
            </a:r>
          </a:p>
          <a:p>
            <a:pPr lvl="1"/>
            <a:r>
              <a:rPr lang="en-US" dirty="0" smtClean="0"/>
              <a:t>We will use Python 2 for this class</a:t>
            </a:r>
            <a:endParaRPr lang="en-US" dirty="0" smtClean="0"/>
          </a:p>
          <a:p>
            <a:r>
              <a:rPr lang="en-US" dirty="0" smtClean="0"/>
              <a:t>Change line #9 to:</a:t>
            </a:r>
          </a:p>
          <a:p>
            <a:endParaRPr lang="en-US" dirty="0" smtClean="0"/>
          </a:p>
          <a:p>
            <a:pPr marL="0" lvl="1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	</a:t>
            </a:r>
            <a:r>
              <a:rPr lang="en-US" sz="2600" dirty="0" smtClean="0">
                <a:latin typeface="Courier New"/>
                <a:cs typeface="Courier New"/>
              </a:rPr>
              <a:t>x </a:t>
            </a:r>
            <a:r>
              <a:rPr lang="en-US" sz="2600" dirty="0">
                <a:latin typeface="Courier New"/>
                <a:cs typeface="Courier New"/>
              </a:rPr>
              <a:t>= </a:t>
            </a:r>
            <a:r>
              <a:rPr lang="en-US" sz="2600" dirty="0" err="1">
                <a:latin typeface="Courier New"/>
                <a:cs typeface="Courier New"/>
              </a:rPr>
              <a:t>eval</a:t>
            </a:r>
            <a:r>
              <a:rPr lang="en-US" sz="2600" dirty="0">
                <a:latin typeface="Courier New"/>
                <a:cs typeface="Courier New"/>
              </a:rPr>
              <a:t>(</a:t>
            </a:r>
            <a:r>
              <a:rPr lang="en-US" sz="2600" b="1" dirty="0" err="1">
                <a:latin typeface="Courier New"/>
                <a:cs typeface="Courier New"/>
              </a:rPr>
              <a:t>raw_</a:t>
            </a:r>
            <a:r>
              <a:rPr lang="en-US" sz="2600" dirty="0" err="1">
                <a:latin typeface="Courier New"/>
                <a:cs typeface="Courier New"/>
              </a:rPr>
              <a:t>input</a:t>
            </a:r>
            <a:r>
              <a:rPr lang="en-US" sz="2600" dirty="0">
                <a:latin typeface="Courier New"/>
                <a:cs typeface="Courier New"/>
              </a:rPr>
              <a:t>("Enter a number between 0 and 1: ")</a:t>
            </a:r>
            <a:r>
              <a:rPr lang="en-US" sz="2600" dirty="0" smtClean="0">
                <a:latin typeface="Courier New"/>
                <a:cs typeface="Courier New"/>
              </a:rPr>
              <a:t>)</a:t>
            </a:r>
            <a:endParaRPr lang="en-US" sz="2600" dirty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Now save your program and run it again.</a:t>
            </a:r>
          </a:p>
          <a:p>
            <a:pPr marL="457200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chaos.py</a:t>
            </a:r>
            <a:r>
              <a:rPr lang="en-US" dirty="0" smtClean="0"/>
              <a:t> output for x = 0.26</a:t>
            </a:r>
            <a:endParaRPr lang="en-US" dirty="0"/>
          </a:p>
        </p:txBody>
      </p:sp>
      <p:pic>
        <p:nvPicPr>
          <p:cNvPr id="4" name="Content Placeholder 3" descr="chaos_py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8" b="8098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UNIX/Linux programs accept parameters via the command line:</a:t>
            </a:r>
          </a:p>
          <a:p>
            <a:pPr lvl="1"/>
            <a:r>
              <a:rPr lang="en-US" dirty="0" smtClean="0"/>
              <a:t>e.g.		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 –l </a:t>
            </a:r>
            <a:r>
              <a:rPr lang="en-US" dirty="0" smtClean="0"/>
              <a:t>or  </a:t>
            </a:r>
            <a:r>
              <a:rPr lang="en-US" dirty="0" err="1" smtClean="0">
                <a:latin typeface="Courier New"/>
                <a:cs typeface="Courier New"/>
              </a:rPr>
              <a:t>mkdir</a:t>
            </a:r>
            <a:r>
              <a:rPr lang="en-US" dirty="0" smtClean="0">
                <a:latin typeface="Courier New"/>
                <a:cs typeface="Courier New"/>
              </a:rPr>
              <a:t> test </a:t>
            </a:r>
            <a:r>
              <a:rPr lang="en-US" dirty="0" smtClean="0"/>
              <a:t>or </a:t>
            </a:r>
            <a:r>
              <a:rPr lang="en-US" dirty="0" smtClean="0">
                <a:latin typeface="Courier New"/>
                <a:cs typeface="Courier New"/>
              </a:rPr>
              <a:t>cd test</a:t>
            </a:r>
            <a:endParaRPr lang="en-US" dirty="0"/>
          </a:p>
          <a:p>
            <a:r>
              <a:rPr lang="en-US" dirty="0" smtClean="0"/>
              <a:t>Easier to provide input to programs</a:t>
            </a:r>
          </a:p>
          <a:p>
            <a:r>
              <a:rPr lang="en-US" dirty="0" smtClean="0"/>
              <a:t>Easier to use programs in pipes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		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 –l | sort –r  | tail -10</a:t>
            </a:r>
          </a:p>
          <a:p>
            <a:r>
              <a:rPr lang="en-US" dirty="0" smtClean="0"/>
              <a:t>Get in the habit of writing programs to use command line parameters as much as possible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Command Line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Python programs can read parameters via the command line but requires a special module: sys</a:t>
            </a:r>
          </a:p>
          <a:p>
            <a:r>
              <a:rPr lang="en-US" dirty="0" smtClean="0"/>
              <a:t>sys module implements system specific functions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/2/library/</a:t>
            </a:r>
            <a:r>
              <a:rPr lang="en-US" dirty="0" err="1"/>
              <a:t>sys.html</a:t>
            </a:r>
            <a:endParaRPr lang="en-US" dirty="0" smtClean="0"/>
          </a:p>
          <a:p>
            <a:r>
              <a:rPr lang="en-US" dirty="0" smtClean="0"/>
              <a:t>Remember: maybe differences depending on Python version.</a:t>
            </a:r>
          </a:p>
          <a:p>
            <a:r>
              <a:rPr lang="en-US" dirty="0" smtClean="0"/>
              <a:t>Use the import keyword</a:t>
            </a:r>
          </a:p>
          <a:p>
            <a:r>
              <a:rPr lang="en-US" dirty="0" smtClean="0"/>
              <a:t>Command line parameters are placed in a list called </a:t>
            </a:r>
            <a:r>
              <a:rPr lang="en-US" dirty="0" err="1" smtClean="0">
                <a:latin typeface="Courier New"/>
                <a:cs typeface="Courier New"/>
              </a:rPr>
              <a:t>argv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err="1">
                <a:latin typeface="Courier New"/>
                <a:cs typeface="Courier New"/>
              </a:rPr>
              <a:t>s</a:t>
            </a:r>
            <a:r>
              <a:rPr lang="en-US" dirty="0" err="1" smtClean="0">
                <a:latin typeface="Courier New"/>
                <a:cs typeface="Courier New"/>
              </a:rPr>
              <a:t>ys.argv</a:t>
            </a:r>
            <a:r>
              <a:rPr lang="en-US" dirty="0" smtClean="0">
                <a:latin typeface="Courier New"/>
                <a:cs typeface="Courier New"/>
              </a:rPr>
              <a:t>[0] </a:t>
            </a:r>
            <a:r>
              <a:rPr lang="en-US" dirty="0" smtClean="0">
                <a:cs typeface="Courier New"/>
              </a:rPr>
              <a:t>= program name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</a:t>
            </a:r>
            <a:r>
              <a:rPr lang="en-US" dirty="0" err="1" smtClean="0">
                <a:latin typeface="Courier New"/>
                <a:cs typeface="Courier New"/>
              </a:rPr>
              <a:t>ys.argv</a:t>
            </a:r>
            <a:r>
              <a:rPr lang="en-US" dirty="0" smtClean="0">
                <a:latin typeface="Courier New"/>
                <a:cs typeface="Courier New"/>
              </a:rPr>
              <a:t>[1] </a:t>
            </a:r>
            <a:r>
              <a:rPr lang="en-US" dirty="0" smtClean="0">
                <a:cs typeface="Courier New"/>
              </a:rPr>
              <a:t>= first parameter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</a:t>
            </a:r>
            <a:r>
              <a:rPr lang="en-US" dirty="0" err="1" smtClean="0">
                <a:latin typeface="Courier New"/>
                <a:cs typeface="Courier New"/>
              </a:rPr>
              <a:t>ys.argv</a:t>
            </a:r>
            <a:r>
              <a:rPr lang="en-US" dirty="0" smtClean="0">
                <a:latin typeface="Courier New"/>
                <a:cs typeface="Courier New"/>
              </a:rPr>
              <a:t>[2] </a:t>
            </a:r>
            <a:r>
              <a:rPr lang="en-US" dirty="0" smtClean="0">
                <a:cs typeface="Courier New"/>
              </a:rPr>
              <a:t>= second parameter,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3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ommand.py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1600" dirty="0">
                <a:latin typeface="Courier New"/>
                <a:cs typeface="Courier New"/>
              </a:rPr>
              <a:t>1	#!/</a:t>
            </a:r>
            <a:r>
              <a:rPr lang="en-US" sz="1600" dirty="0" err="1">
                <a:latin typeface="Courier New"/>
                <a:cs typeface="Courier New"/>
              </a:rPr>
              <a:t>usr</a:t>
            </a:r>
            <a:r>
              <a:rPr lang="en-US" sz="1600" dirty="0">
                <a:latin typeface="Courier New"/>
                <a:cs typeface="Courier New"/>
              </a:rPr>
              <a:t>/bin/python</a:t>
            </a:r>
          </a:p>
          <a:p>
            <a:pPr marL="914400" lvl="2" indent="0">
              <a:buNone/>
            </a:pPr>
            <a:r>
              <a:rPr lang="en-US" sz="1600" dirty="0">
                <a:latin typeface="Courier New"/>
                <a:cs typeface="Courier New"/>
              </a:rPr>
              <a:t>2</a:t>
            </a:r>
          </a:p>
          <a:p>
            <a:pPr marL="914400" lvl="2" indent="0">
              <a:buNone/>
            </a:pPr>
            <a:r>
              <a:rPr lang="en-US" sz="1600" dirty="0">
                <a:latin typeface="Courier New"/>
                <a:cs typeface="Courier New"/>
              </a:rPr>
              <a:t>3	# Name: Viren Patel</a:t>
            </a:r>
          </a:p>
          <a:p>
            <a:pPr marL="914400" lvl="2" indent="0">
              <a:buNone/>
            </a:pPr>
            <a:r>
              <a:rPr lang="en-US" sz="1600" dirty="0">
                <a:latin typeface="Courier New"/>
                <a:cs typeface="Courier New"/>
              </a:rPr>
              <a:t>4	# Date: 2015-01-20</a:t>
            </a:r>
          </a:p>
          <a:p>
            <a:pPr marL="914400" lvl="2" indent="0">
              <a:buNone/>
            </a:pPr>
            <a:r>
              <a:rPr lang="en-US" sz="1600" dirty="0">
                <a:latin typeface="Courier New"/>
                <a:cs typeface="Courier New"/>
              </a:rPr>
              <a:t>5	# File: </a:t>
            </a:r>
            <a:r>
              <a:rPr lang="en-US" sz="1600" dirty="0" err="1" smtClean="0">
                <a:latin typeface="Courier New"/>
                <a:cs typeface="Courier New"/>
              </a:rPr>
              <a:t>command.py</a:t>
            </a:r>
            <a:endParaRPr lang="en-US" sz="1600" dirty="0">
              <a:latin typeface="Courier New"/>
              <a:cs typeface="Courier New"/>
            </a:endParaRPr>
          </a:p>
          <a:p>
            <a:pPr marL="1371600" lvl="2" indent="-457200">
              <a:buAutoNum type="arabicPlain" startAt="6"/>
            </a:pPr>
            <a:r>
              <a:rPr lang="en-US" sz="1600" dirty="0">
                <a:latin typeface="Courier New"/>
                <a:cs typeface="Courier New"/>
              </a:rPr>
              <a:t># </a:t>
            </a:r>
            <a:r>
              <a:rPr lang="en-US" sz="1600" dirty="0" err="1">
                <a:latin typeface="Courier New"/>
                <a:cs typeface="Courier New"/>
              </a:rPr>
              <a:t>Desc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smtClean="0">
                <a:latin typeface="Courier New"/>
                <a:cs typeface="Courier New"/>
              </a:rPr>
              <a:t>program to list command line parameters</a:t>
            </a:r>
            <a:endParaRPr lang="en-US" sz="1600" dirty="0">
              <a:latin typeface="Courier New"/>
              <a:cs typeface="Courier New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7</a:t>
            </a:r>
            <a:endParaRPr lang="en-US" sz="1600" dirty="0">
              <a:latin typeface="Courier New"/>
              <a:cs typeface="Courier New"/>
            </a:endParaRPr>
          </a:p>
          <a:p>
            <a:pPr marL="1257300" lvl="2" indent="-342900">
              <a:buAutoNum type="arabicPlain" startAt="9"/>
            </a:pPr>
            <a:r>
              <a:rPr lang="en-US" sz="1600" dirty="0" smtClean="0">
                <a:latin typeface="Courier New"/>
                <a:cs typeface="Courier New"/>
              </a:rPr>
              <a:t> import sys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10	print(</a:t>
            </a:r>
            <a:r>
              <a:rPr lang="en-US" sz="1600" dirty="0" err="1" smtClean="0">
                <a:latin typeface="Courier New"/>
                <a:cs typeface="Courier New"/>
              </a:rPr>
              <a:t>len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sys.argv</a:t>
            </a:r>
            <a:r>
              <a:rPr lang="en-US" sz="1600" dirty="0" smtClean="0">
                <a:latin typeface="Courier New"/>
                <a:cs typeface="Courier New"/>
              </a:rPr>
              <a:t>))</a:t>
            </a:r>
            <a:endParaRPr lang="en-US" sz="1600" dirty="0">
              <a:latin typeface="Courier New"/>
              <a:cs typeface="Courier New"/>
            </a:endParaRPr>
          </a:p>
          <a:p>
            <a:pPr marL="914400" lvl="2" indent="0">
              <a:buNone/>
            </a:pPr>
            <a:r>
              <a:rPr lang="en-US" sz="1600" dirty="0">
                <a:latin typeface="Courier New"/>
                <a:cs typeface="Courier New"/>
              </a:rPr>
              <a:t>10	</a:t>
            </a:r>
            <a:r>
              <a:rPr lang="en-US" sz="1600" dirty="0" smtClean="0">
                <a:latin typeface="Courier New"/>
                <a:cs typeface="Courier New"/>
              </a:rPr>
              <a:t>print(</a:t>
            </a:r>
            <a:r>
              <a:rPr lang="en-US" sz="1600" dirty="0" err="1" smtClean="0">
                <a:latin typeface="Courier New"/>
                <a:cs typeface="Courier New"/>
              </a:rPr>
              <a:t>sys.argv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8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haos2.py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 modify </a:t>
            </a:r>
            <a:r>
              <a:rPr lang="en-US" dirty="0" err="1" smtClean="0"/>
              <a:t>chaos.py</a:t>
            </a:r>
            <a:r>
              <a:rPr lang="en-US" dirty="0" smtClean="0"/>
              <a:t> to read the input number via the command line</a:t>
            </a:r>
          </a:p>
          <a:p>
            <a:pPr lvl="1"/>
            <a:r>
              <a:rPr lang="en-US" dirty="0" smtClean="0"/>
              <a:t>First copy </a:t>
            </a:r>
            <a:r>
              <a:rPr lang="en-US" dirty="0" err="1" smtClean="0"/>
              <a:t>chaos.py</a:t>
            </a:r>
            <a:r>
              <a:rPr lang="en-US" dirty="0" smtClean="0"/>
              <a:t> to chaos2.py, then edit chaos2.py (safer than using save-as feature of editor or word processor)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0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5138</TotalTime>
  <Words>859</Words>
  <Application>Microsoft Macintosh PowerPoint</Application>
  <PresentationFormat>On-screen Show (4:3)</PresentationFormat>
  <Paragraphs>256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IBS574 – Python Tutorial</vt:lpstr>
      <vt:lpstr>First Program - Chaos</vt:lpstr>
      <vt:lpstr>First Program (cont.)</vt:lpstr>
      <vt:lpstr>Python vs. Python</vt:lpstr>
      <vt:lpstr>chaos.py output for x = 0.26</vt:lpstr>
      <vt:lpstr>Command Line</vt:lpstr>
      <vt:lpstr>Python Command Line Processing</vt:lpstr>
      <vt:lpstr>command.py</vt:lpstr>
      <vt:lpstr>chaos2.py</vt:lpstr>
      <vt:lpstr>chaos2.py</vt:lpstr>
      <vt:lpstr>More chaos</vt:lpstr>
      <vt:lpstr>Other input / output forms</vt:lpstr>
      <vt:lpstr>Third Program – my own ‘cat’</vt:lpstr>
      <vt:lpstr>My own ‘cat’</vt:lpstr>
      <vt:lpstr>Fourth Program – my own ‘cp’</vt:lpstr>
      <vt:lpstr>Writing to a file – my own ‘cp’</vt:lpstr>
      <vt:lpstr>Better form of open()</vt:lpstr>
      <vt:lpstr>Standard File Streams</vt:lpstr>
      <vt:lpstr>Programming Basics</vt:lpstr>
      <vt:lpstr>My First Real Program  - GC content</vt:lpstr>
      <vt:lpstr>Computing GC content</vt:lpstr>
      <vt:lpstr>Computing GC content (cont.)</vt:lpstr>
      <vt:lpstr>gc_content.py</vt:lpstr>
      <vt:lpstr>For next class</vt:lpstr>
    </vt:vector>
  </TitlesOfParts>
  <Company>Emory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Read</dc:creator>
  <cp:lastModifiedBy>Viren Patel</cp:lastModifiedBy>
  <cp:revision>111</cp:revision>
  <dcterms:created xsi:type="dcterms:W3CDTF">2013-01-08T15:10:23Z</dcterms:created>
  <dcterms:modified xsi:type="dcterms:W3CDTF">2015-01-20T18:18:53Z</dcterms:modified>
</cp:coreProperties>
</file>