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11" r:id="rId4"/>
    <p:sldId id="312" r:id="rId5"/>
    <p:sldId id="313" r:id="rId6"/>
    <p:sldId id="267" r:id="rId7"/>
    <p:sldId id="280" r:id="rId8"/>
    <p:sldId id="307" r:id="rId9"/>
    <p:sldId id="292" r:id="rId10"/>
    <p:sldId id="291" r:id="rId11"/>
    <p:sldId id="314" r:id="rId12"/>
    <p:sldId id="259" r:id="rId13"/>
    <p:sldId id="289" r:id="rId14"/>
    <p:sldId id="275" r:id="rId15"/>
    <p:sldId id="268" r:id="rId16"/>
    <p:sldId id="271" r:id="rId17"/>
    <p:sldId id="272" r:id="rId18"/>
    <p:sldId id="296" r:id="rId19"/>
    <p:sldId id="330" r:id="rId20"/>
    <p:sldId id="284" r:id="rId21"/>
    <p:sldId id="264" r:id="rId22"/>
    <p:sldId id="286" r:id="rId23"/>
    <p:sldId id="325" r:id="rId24"/>
    <p:sldId id="319" r:id="rId25"/>
    <p:sldId id="315" r:id="rId26"/>
    <p:sldId id="285" r:id="rId27"/>
    <p:sldId id="316" r:id="rId28"/>
    <p:sldId id="317" r:id="rId29"/>
    <p:sldId id="318" r:id="rId30"/>
    <p:sldId id="329" r:id="rId31"/>
    <p:sldId id="327" r:id="rId32"/>
    <p:sldId id="261" r:id="rId33"/>
    <p:sldId id="324" r:id="rId34"/>
    <p:sldId id="326" r:id="rId35"/>
    <p:sldId id="309" r:id="rId36"/>
    <p:sldId id="323" r:id="rId37"/>
    <p:sldId id="328" r:id="rId38"/>
    <p:sldId id="299" r:id="rId39"/>
    <p:sldId id="304" r:id="rId40"/>
    <p:sldId id="321" r:id="rId41"/>
    <p:sldId id="295" r:id="rId42"/>
    <p:sldId id="281" r:id="rId43"/>
    <p:sldId id="282" r:id="rId44"/>
    <p:sldId id="293" r:id="rId45"/>
    <p:sldId id="300" r:id="rId46"/>
    <p:sldId id="301" r:id="rId47"/>
    <p:sldId id="276" r:id="rId48"/>
    <p:sldId id="277" r:id="rId49"/>
    <p:sldId id="278" r:id="rId50"/>
    <p:sldId id="302" r:id="rId51"/>
    <p:sldId id="331" r:id="rId52"/>
    <p:sldId id="305" r:id="rId53"/>
    <p:sldId id="306" r:id="rId54"/>
    <p:sldId id="332" r:id="rId55"/>
    <p:sldId id="308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im Read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45" d="100"/>
          <a:sy n="145" d="100"/>
        </p:scale>
        <p:origin x="-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commentAuthors" Target="commentAuthor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 authorId="0" dt="2012-01-12T16:38:13.89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03A15-7576-F142-AA1D-5114A939117A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8ABD-B04A-BC4E-9A2E-DA3278E0A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862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the central </a:t>
            </a:r>
            <a:r>
              <a:rPr lang="en-US" dirty="0" err="1" smtClean="0"/>
              <a:t>contig</a:t>
            </a:r>
            <a:r>
              <a:rPr lang="en-US" dirty="0" smtClean="0"/>
              <a:t> have greater depth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AA6C1-2C03-6F4C-A58D-10A30AE2B1B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gaps = </a:t>
            </a:r>
            <a:r>
              <a:rPr lang="en-US" dirty="0" err="1" smtClean="0"/>
              <a:t>G.e^-cs</a:t>
            </a:r>
            <a:r>
              <a:rPr lang="en-US" dirty="0" smtClean="0"/>
              <a:t>   where </a:t>
            </a:r>
            <a:r>
              <a:rPr lang="en-US" dirty="0" err="1" smtClean="0"/>
              <a:t>s</a:t>
            </a:r>
            <a:r>
              <a:rPr lang="en-US" dirty="0" smtClean="0"/>
              <a:t> is the ratio</a:t>
            </a:r>
            <a:r>
              <a:rPr lang="en-US" baseline="0" dirty="0" smtClean="0"/>
              <a:t> of the clone overlap  </a:t>
            </a:r>
            <a:r>
              <a:rPr lang="en-US" baseline="0" dirty="0" err="1" smtClean="0"/>
              <a:t>w</a:t>
            </a:r>
            <a:r>
              <a:rPr lang="en-US" baseline="0" dirty="0" smtClean="0"/>
              <a:t>/L  (L is the </a:t>
            </a:r>
            <a:r>
              <a:rPr lang="en-US" baseline="0" dirty="0" err="1" smtClean="0"/>
              <a:t>minumum</a:t>
            </a:r>
            <a:r>
              <a:rPr lang="en-US" baseline="0" dirty="0" smtClean="0"/>
              <a:t> overlap depth).</a:t>
            </a:r>
          </a:p>
          <a:p>
            <a:r>
              <a:rPr lang="en-US" baseline="0" dirty="0" smtClean="0"/>
              <a:t>What are the oversimplifications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AA6C1-2C03-6F4C-A58D-10A30AE2B1B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BFBE3-F1F4-AE41-BC6E-C4523DEAA266}" type="slidenum">
              <a:rPr lang="en-US"/>
              <a:pPr/>
              <a:t>42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25E43-4491-E749-B58E-7C96515ED8C9}" type="slidenum">
              <a:rPr lang="en-US"/>
              <a:pPr/>
              <a:t>49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08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18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04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027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53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864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0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515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727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51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12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D279-4B07-BD48-8B47-AB035D42F670}" type="datetimeFigureOut">
              <a:rPr lang="en-US" smtClean="0"/>
              <a:pPr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E682-B3D6-484F-B005-23D2E35A1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53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IBS574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Genome </a:t>
            </a:r>
            <a:r>
              <a:rPr lang="en-US" dirty="0" smtClean="0"/>
              <a:t>Assembly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305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431925" y="3443288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Primer Walking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318125" y="344328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Nested deletion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219200" y="43180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447800" y="424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3962400" y="424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1219200" y="4699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1752600" y="4851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2362200" y="5003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971800" y="5156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581400" y="5308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219200" y="46990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1752600" y="48514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2362200" y="5003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2971800" y="5156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3581400" y="5308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029200" y="43180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257800" y="424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7772400" y="424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5105400" y="4546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105400" y="4546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791200" y="4775200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5257800" y="469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7772400" y="469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6477000" y="52324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5257800" y="515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772400" y="515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7162800" y="5765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257800" y="568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7772400" y="5689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5257800" y="4775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5029200" y="4775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5029200" y="5232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5029200" y="5765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5257800" y="5232400"/>
            <a:ext cx="1219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257800" y="5765800"/>
            <a:ext cx="22098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105400" y="49276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105400" y="53848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105400" y="59182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803900" y="4927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6477000" y="5384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7162800" y="59436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1447800" y="4318000"/>
            <a:ext cx="2514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5257800" y="4318000"/>
            <a:ext cx="25146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1090333" y="304800"/>
            <a:ext cx="43188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Clone sequencing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40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Shotgun sequencing became the dominant approach because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to mass produce high quality DNA sequence fell dramatically</a:t>
            </a:r>
          </a:p>
          <a:p>
            <a:r>
              <a:rPr lang="en-US" dirty="0" smtClean="0"/>
              <a:t>Labor costs did not</a:t>
            </a:r>
          </a:p>
          <a:p>
            <a:r>
              <a:rPr lang="en-US" dirty="0" smtClean="0"/>
              <a:t>“Clone by Clone” is labor intensive but uses fewer sequences than “Shotgun Sequencing”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03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Shotgun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Four technological developments led to large scale </a:t>
            </a:r>
            <a:r>
              <a:rPr lang="en-US" smtClean="0"/>
              <a:t>shotgun sequencing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Automated DNA sequencing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of theoretical model (Lander-Waterman)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Large scale de novo sequencing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Cheaper compute storage and processing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6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2"/>
          <p:cNvSpPr>
            <a:spLocks/>
          </p:cNvSpPr>
          <p:nvPr/>
        </p:nvSpPr>
        <p:spPr bwMode="auto">
          <a:xfrm>
            <a:off x="3581400" y="838200"/>
            <a:ext cx="1044575" cy="955675"/>
          </a:xfrm>
          <a:custGeom>
            <a:avLst/>
            <a:gdLst>
              <a:gd name="T0" fmla="*/ 302 w 658"/>
              <a:gd name="T1" fmla="*/ 166 h 602"/>
              <a:gd name="T2" fmla="*/ 397 w 658"/>
              <a:gd name="T3" fmla="*/ 293 h 602"/>
              <a:gd name="T4" fmla="*/ 397 w 658"/>
              <a:gd name="T5" fmla="*/ 467 h 602"/>
              <a:gd name="T6" fmla="*/ 254 w 658"/>
              <a:gd name="T7" fmla="*/ 372 h 602"/>
              <a:gd name="T8" fmla="*/ 143 w 658"/>
              <a:gd name="T9" fmla="*/ 309 h 602"/>
              <a:gd name="T10" fmla="*/ 215 w 658"/>
              <a:gd name="T11" fmla="*/ 459 h 602"/>
              <a:gd name="T12" fmla="*/ 349 w 658"/>
              <a:gd name="T13" fmla="*/ 348 h 602"/>
              <a:gd name="T14" fmla="*/ 428 w 658"/>
              <a:gd name="T15" fmla="*/ 380 h 602"/>
              <a:gd name="T16" fmla="*/ 587 w 658"/>
              <a:gd name="T17" fmla="*/ 317 h 602"/>
              <a:gd name="T18" fmla="*/ 436 w 658"/>
              <a:gd name="T19" fmla="*/ 198 h 602"/>
              <a:gd name="T20" fmla="*/ 341 w 658"/>
              <a:gd name="T21" fmla="*/ 206 h 602"/>
              <a:gd name="T22" fmla="*/ 262 w 658"/>
              <a:gd name="T23" fmla="*/ 166 h 602"/>
              <a:gd name="T24" fmla="*/ 325 w 658"/>
              <a:gd name="T25" fmla="*/ 23 h 602"/>
              <a:gd name="T26" fmla="*/ 428 w 658"/>
              <a:gd name="T27" fmla="*/ 63 h 602"/>
              <a:gd name="T28" fmla="*/ 571 w 658"/>
              <a:gd name="T29" fmla="*/ 63 h 602"/>
              <a:gd name="T30" fmla="*/ 373 w 658"/>
              <a:gd name="T31" fmla="*/ 63 h 602"/>
              <a:gd name="T32" fmla="*/ 48 w 658"/>
              <a:gd name="T33" fmla="*/ 174 h 602"/>
              <a:gd name="T34" fmla="*/ 17 w 658"/>
              <a:gd name="T35" fmla="*/ 253 h 602"/>
              <a:gd name="T36" fmla="*/ 278 w 658"/>
              <a:gd name="T37" fmla="*/ 301 h 602"/>
              <a:gd name="T38" fmla="*/ 262 w 658"/>
              <a:gd name="T39" fmla="*/ 372 h 602"/>
              <a:gd name="T40" fmla="*/ 270 w 658"/>
              <a:gd name="T41" fmla="*/ 602 h 602"/>
              <a:gd name="T42" fmla="*/ 230 w 658"/>
              <a:gd name="T43" fmla="*/ 427 h 602"/>
              <a:gd name="T44" fmla="*/ 32 w 658"/>
              <a:gd name="T45" fmla="*/ 372 h 602"/>
              <a:gd name="T46" fmla="*/ 183 w 658"/>
              <a:gd name="T47" fmla="*/ 221 h 602"/>
              <a:gd name="T48" fmla="*/ 104 w 658"/>
              <a:gd name="T49" fmla="*/ 31 h 602"/>
              <a:gd name="T50" fmla="*/ 444 w 658"/>
              <a:gd name="T51" fmla="*/ 16 h 602"/>
              <a:gd name="T52" fmla="*/ 587 w 658"/>
              <a:gd name="T53" fmla="*/ 55 h 602"/>
              <a:gd name="T54" fmla="*/ 603 w 658"/>
              <a:gd name="T55" fmla="*/ 158 h 602"/>
              <a:gd name="T56" fmla="*/ 523 w 658"/>
              <a:gd name="T57" fmla="*/ 277 h 602"/>
              <a:gd name="T58" fmla="*/ 603 w 658"/>
              <a:gd name="T59" fmla="*/ 356 h 602"/>
              <a:gd name="T60" fmla="*/ 523 w 658"/>
              <a:gd name="T61" fmla="*/ 475 h 602"/>
              <a:gd name="T62" fmla="*/ 444 w 658"/>
              <a:gd name="T63" fmla="*/ 546 h 602"/>
              <a:gd name="T64" fmla="*/ 421 w 658"/>
              <a:gd name="T65" fmla="*/ 45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8" h="602">
                <a:moveTo>
                  <a:pt x="421" y="71"/>
                </a:moveTo>
                <a:cubicBezTo>
                  <a:pt x="346" y="81"/>
                  <a:pt x="325" y="94"/>
                  <a:pt x="302" y="166"/>
                </a:cubicBezTo>
                <a:cubicBezTo>
                  <a:pt x="313" y="237"/>
                  <a:pt x="313" y="222"/>
                  <a:pt x="365" y="261"/>
                </a:cubicBezTo>
                <a:cubicBezTo>
                  <a:pt x="377" y="270"/>
                  <a:pt x="385" y="283"/>
                  <a:pt x="397" y="293"/>
                </a:cubicBezTo>
                <a:cubicBezTo>
                  <a:pt x="404" y="299"/>
                  <a:pt x="413" y="303"/>
                  <a:pt x="421" y="309"/>
                </a:cubicBezTo>
                <a:cubicBezTo>
                  <a:pt x="460" y="370"/>
                  <a:pt x="483" y="438"/>
                  <a:pt x="397" y="467"/>
                </a:cubicBezTo>
                <a:cubicBezTo>
                  <a:pt x="381" y="513"/>
                  <a:pt x="355" y="497"/>
                  <a:pt x="310" y="491"/>
                </a:cubicBezTo>
                <a:cubicBezTo>
                  <a:pt x="285" y="454"/>
                  <a:pt x="268" y="413"/>
                  <a:pt x="254" y="372"/>
                </a:cubicBezTo>
                <a:cubicBezTo>
                  <a:pt x="241" y="334"/>
                  <a:pt x="241" y="299"/>
                  <a:pt x="199" y="285"/>
                </a:cubicBezTo>
                <a:cubicBezTo>
                  <a:pt x="183" y="288"/>
                  <a:pt x="153" y="292"/>
                  <a:pt x="143" y="309"/>
                </a:cubicBezTo>
                <a:cubicBezTo>
                  <a:pt x="134" y="322"/>
                  <a:pt x="127" y="356"/>
                  <a:pt x="127" y="356"/>
                </a:cubicBezTo>
                <a:cubicBezTo>
                  <a:pt x="140" y="421"/>
                  <a:pt x="149" y="437"/>
                  <a:pt x="215" y="459"/>
                </a:cubicBezTo>
                <a:cubicBezTo>
                  <a:pt x="259" y="443"/>
                  <a:pt x="265" y="396"/>
                  <a:pt x="302" y="372"/>
                </a:cubicBezTo>
                <a:cubicBezTo>
                  <a:pt x="316" y="362"/>
                  <a:pt x="334" y="357"/>
                  <a:pt x="349" y="348"/>
                </a:cubicBezTo>
                <a:cubicBezTo>
                  <a:pt x="367" y="350"/>
                  <a:pt x="387" y="348"/>
                  <a:pt x="405" y="356"/>
                </a:cubicBezTo>
                <a:cubicBezTo>
                  <a:pt x="415" y="360"/>
                  <a:pt x="419" y="373"/>
                  <a:pt x="428" y="380"/>
                </a:cubicBezTo>
                <a:cubicBezTo>
                  <a:pt x="460" y="405"/>
                  <a:pt x="492" y="421"/>
                  <a:pt x="531" y="435"/>
                </a:cubicBezTo>
                <a:cubicBezTo>
                  <a:pt x="583" y="417"/>
                  <a:pt x="579" y="365"/>
                  <a:pt x="587" y="317"/>
                </a:cubicBezTo>
                <a:cubicBezTo>
                  <a:pt x="579" y="253"/>
                  <a:pt x="577" y="210"/>
                  <a:pt x="523" y="174"/>
                </a:cubicBezTo>
                <a:cubicBezTo>
                  <a:pt x="494" y="181"/>
                  <a:pt x="464" y="189"/>
                  <a:pt x="436" y="198"/>
                </a:cubicBezTo>
                <a:cubicBezTo>
                  <a:pt x="420" y="202"/>
                  <a:pt x="389" y="214"/>
                  <a:pt x="389" y="214"/>
                </a:cubicBezTo>
                <a:cubicBezTo>
                  <a:pt x="373" y="211"/>
                  <a:pt x="356" y="209"/>
                  <a:pt x="341" y="206"/>
                </a:cubicBezTo>
                <a:cubicBezTo>
                  <a:pt x="324" y="201"/>
                  <a:pt x="294" y="190"/>
                  <a:pt x="294" y="190"/>
                </a:cubicBezTo>
                <a:cubicBezTo>
                  <a:pt x="283" y="182"/>
                  <a:pt x="272" y="173"/>
                  <a:pt x="262" y="166"/>
                </a:cubicBezTo>
                <a:cubicBezTo>
                  <a:pt x="246" y="155"/>
                  <a:pt x="215" y="134"/>
                  <a:pt x="215" y="134"/>
                </a:cubicBezTo>
                <a:cubicBezTo>
                  <a:pt x="238" y="66"/>
                  <a:pt x="258" y="46"/>
                  <a:pt x="325" y="23"/>
                </a:cubicBezTo>
                <a:cubicBezTo>
                  <a:pt x="407" y="43"/>
                  <a:pt x="312" y="15"/>
                  <a:pt x="381" y="47"/>
                </a:cubicBezTo>
                <a:cubicBezTo>
                  <a:pt x="396" y="53"/>
                  <a:pt x="428" y="63"/>
                  <a:pt x="428" y="63"/>
                </a:cubicBezTo>
                <a:cubicBezTo>
                  <a:pt x="466" y="50"/>
                  <a:pt x="494" y="28"/>
                  <a:pt x="523" y="0"/>
                </a:cubicBezTo>
                <a:cubicBezTo>
                  <a:pt x="550" y="6"/>
                  <a:pt x="610" y="16"/>
                  <a:pt x="571" y="63"/>
                </a:cubicBezTo>
                <a:cubicBezTo>
                  <a:pt x="563" y="71"/>
                  <a:pt x="549" y="68"/>
                  <a:pt x="539" y="71"/>
                </a:cubicBezTo>
                <a:cubicBezTo>
                  <a:pt x="486" y="66"/>
                  <a:pt x="424" y="50"/>
                  <a:pt x="373" y="63"/>
                </a:cubicBezTo>
                <a:cubicBezTo>
                  <a:pt x="349" y="78"/>
                  <a:pt x="329" y="103"/>
                  <a:pt x="302" y="111"/>
                </a:cubicBezTo>
                <a:cubicBezTo>
                  <a:pt x="222" y="134"/>
                  <a:pt x="130" y="153"/>
                  <a:pt x="48" y="174"/>
                </a:cubicBezTo>
                <a:cubicBezTo>
                  <a:pt x="40" y="179"/>
                  <a:pt x="30" y="183"/>
                  <a:pt x="24" y="190"/>
                </a:cubicBezTo>
                <a:cubicBezTo>
                  <a:pt x="0" y="214"/>
                  <a:pt x="9" y="220"/>
                  <a:pt x="17" y="253"/>
                </a:cubicBezTo>
                <a:cubicBezTo>
                  <a:pt x="30" y="310"/>
                  <a:pt x="100" y="331"/>
                  <a:pt x="151" y="348"/>
                </a:cubicBezTo>
                <a:cubicBezTo>
                  <a:pt x="206" y="338"/>
                  <a:pt x="228" y="317"/>
                  <a:pt x="278" y="301"/>
                </a:cubicBezTo>
                <a:cubicBezTo>
                  <a:pt x="288" y="303"/>
                  <a:pt x="303" y="300"/>
                  <a:pt x="310" y="309"/>
                </a:cubicBezTo>
                <a:cubicBezTo>
                  <a:pt x="320" y="322"/>
                  <a:pt x="273" y="367"/>
                  <a:pt x="262" y="372"/>
                </a:cubicBezTo>
                <a:cubicBezTo>
                  <a:pt x="184" y="405"/>
                  <a:pt x="124" y="411"/>
                  <a:pt x="72" y="491"/>
                </a:cubicBezTo>
                <a:cubicBezTo>
                  <a:pt x="99" y="572"/>
                  <a:pt x="194" y="589"/>
                  <a:pt x="270" y="602"/>
                </a:cubicBezTo>
                <a:cubicBezTo>
                  <a:pt x="315" y="594"/>
                  <a:pt x="332" y="598"/>
                  <a:pt x="357" y="562"/>
                </a:cubicBezTo>
                <a:cubicBezTo>
                  <a:pt x="343" y="485"/>
                  <a:pt x="306" y="446"/>
                  <a:pt x="230" y="427"/>
                </a:cubicBezTo>
                <a:cubicBezTo>
                  <a:pt x="183" y="396"/>
                  <a:pt x="135" y="394"/>
                  <a:pt x="80" y="388"/>
                </a:cubicBezTo>
                <a:cubicBezTo>
                  <a:pt x="64" y="382"/>
                  <a:pt x="28" y="388"/>
                  <a:pt x="32" y="372"/>
                </a:cubicBezTo>
                <a:cubicBezTo>
                  <a:pt x="34" y="358"/>
                  <a:pt x="33" y="344"/>
                  <a:pt x="40" y="332"/>
                </a:cubicBezTo>
                <a:cubicBezTo>
                  <a:pt x="58" y="294"/>
                  <a:pt x="146" y="257"/>
                  <a:pt x="183" y="221"/>
                </a:cubicBezTo>
                <a:cubicBezTo>
                  <a:pt x="204" y="159"/>
                  <a:pt x="162" y="90"/>
                  <a:pt x="112" y="55"/>
                </a:cubicBezTo>
                <a:cubicBezTo>
                  <a:pt x="109" y="47"/>
                  <a:pt x="99" y="37"/>
                  <a:pt x="104" y="31"/>
                </a:cubicBezTo>
                <a:cubicBezTo>
                  <a:pt x="106" y="27"/>
                  <a:pt x="190" y="10"/>
                  <a:pt x="199" y="8"/>
                </a:cubicBezTo>
                <a:cubicBezTo>
                  <a:pt x="280" y="10"/>
                  <a:pt x="362" y="11"/>
                  <a:pt x="444" y="16"/>
                </a:cubicBezTo>
                <a:cubicBezTo>
                  <a:pt x="469" y="17"/>
                  <a:pt x="498" y="32"/>
                  <a:pt x="523" y="39"/>
                </a:cubicBezTo>
                <a:cubicBezTo>
                  <a:pt x="544" y="44"/>
                  <a:pt x="587" y="55"/>
                  <a:pt x="587" y="55"/>
                </a:cubicBezTo>
                <a:cubicBezTo>
                  <a:pt x="627" y="81"/>
                  <a:pt x="640" y="75"/>
                  <a:pt x="658" y="126"/>
                </a:cubicBezTo>
                <a:cubicBezTo>
                  <a:pt x="623" y="160"/>
                  <a:pt x="647" y="144"/>
                  <a:pt x="603" y="158"/>
                </a:cubicBezTo>
                <a:cubicBezTo>
                  <a:pt x="586" y="162"/>
                  <a:pt x="555" y="174"/>
                  <a:pt x="555" y="174"/>
                </a:cubicBezTo>
                <a:cubicBezTo>
                  <a:pt x="521" y="207"/>
                  <a:pt x="502" y="222"/>
                  <a:pt x="523" y="277"/>
                </a:cubicBezTo>
                <a:cubicBezTo>
                  <a:pt x="529" y="294"/>
                  <a:pt x="539" y="313"/>
                  <a:pt x="555" y="324"/>
                </a:cubicBezTo>
                <a:cubicBezTo>
                  <a:pt x="571" y="334"/>
                  <a:pt x="603" y="356"/>
                  <a:pt x="603" y="356"/>
                </a:cubicBezTo>
                <a:cubicBezTo>
                  <a:pt x="619" y="381"/>
                  <a:pt x="652" y="431"/>
                  <a:pt x="595" y="451"/>
                </a:cubicBezTo>
                <a:cubicBezTo>
                  <a:pt x="571" y="459"/>
                  <a:pt x="546" y="466"/>
                  <a:pt x="523" y="475"/>
                </a:cubicBezTo>
                <a:cubicBezTo>
                  <a:pt x="515" y="477"/>
                  <a:pt x="500" y="483"/>
                  <a:pt x="500" y="483"/>
                </a:cubicBezTo>
                <a:cubicBezTo>
                  <a:pt x="462" y="537"/>
                  <a:pt x="483" y="519"/>
                  <a:pt x="444" y="546"/>
                </a:cubicBezTo>
                <a:cubicBezTo>
                  <a:pt x="401" y="539"/>
                  <a:pt x="371" y="547"/>
                  <a:pt x="357" y="507"/>
                </a:cubicBezTo>
                <a:cubicBezTo>
                  <a:pt x="386" y="497"/>
                  <a:pt x="399" y="480"/>
                  <a:pt x="421" y="4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533400" y="685800"/>
            <a:ext cx="1905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Freeform 4"/>
          <p:cNvSpPr>
            <a:spLocks/>
          </p:cNvSpPr>
          <p:nvPr/>
        </p:nvSpPr>
        <p:spPr bwMode="auto">
          <a:xfrm>
            <a:off x="914400" y="838200"/>
            <a:ext cx="1044575" cy="955675"/>
          </a:xfrm>
          <a:custGeom>
            <a:avLst/>
            <a:gdLst>
              <a:gd name="T0" fmla="*/ 302 w 658"/>
              <a:gd name="T1" fmla="*/ 166 h 602"/>
              <a:gd name="T2" fmla="*/ 397 w 658"/>
              <a:gd name="T3" fmla="*/ 293 h 602"/>
              <a:gd name="T4" fmla="*/ 397 w 658"/>
              <a:gd name="T5" fmla="*/ 467 h 602"/>
              <a:gd name="T6" fmla="*/ 254 w 658"/>
              <a:gd name="T7" fmla="*/ 372 h 602"/>
              <a:gd name="T8" fmla="*/ 143 w 658"/>
              <a:gd name="T9" fmla="*/ 309 h 602"/>
              <a:gd name="T10" fmla="*/ 215 w 658"/>
              <a:gd name="T11" fmla="*/ 459 h 602"/>
              <a:gd name="T12" fmla="*/ 349 w 658"/>
              <a:gd name="T13" fmla="*/ 348 h 602"/>
              <a:gd name="T14" fmla="*/ 428 w 658"/>
              <a:gd name="T15" fmla="*/ 380 h 602"/>
              <a:gd name="T16" fmla="*/ 587 w 658"/>
              <a:gd name="T17" fmla="*/ 317 h 602"/>
              <a:gd name="T18" fmla="*/ 436 w 658"/>
              <a:gd name="T19" fmla="*/ 198 h 602"/>
              <a:gd name="T20" fmla="*/ 341 w 658"/>
              <a:gd name="T21" fmla="*/ 206 h 602"/>
              <a:gd name="T22" fmla="*/ 262 w 658"/>
              <a:gd name="T23" fmla="*/ 166 h 602"/>
              <a:gd name="T24" fmla="*/ 325 w 658"/>
              <a:gd name="T25" fmla="*/ 23 h 602"/>
              <a:gd name="T26" fmla="*/ 428 w 658"/>
              <a:gd name="T27" fmla="*/ 63 h 602"/>
              <a:gd name="T28" fmla="*/ 571 w 658"/>
              <a:gd name="T29" fmla="*/ 63 h 602"/>
              <a:gd name="T30" fmla="*/ 373 w 658"/>
              <a:gd name="T31" fmla="*/ 63 h 602"/>
              <a:gd name="T32" fmla="*/ 48 w 658"/>
              <a:gd name="T33" fmla="*/ 174 h 602"/>
              <a:gd name="T34" fmla="*/ 17 w 658"/>
              <a:gd name="T35" fmla="*/ 253 h 602"/>
              <a:gd name="T36" fmla="*/ 278 w 658"/>
              <a:gd name="T37" fmla="*/ 301 h 602"/>
              <a:gd name="T38" fmla="*/ 262 w 658"/>
              <a:gd name="T39" fmla="*/ 372 h 602"/>
              <a:gd name="T40" fmla="*/ 270 w 658"/>
              <a:gd name="T41" fmla="*/ 602 h 602"/>
              <a:gd name="T42" fmla="*/ 230 w 658"/>
              <a:gd name="T43" fmla="*/ 427 h 602"/>
              <a:gd name="T44" fmla="*/ 32 w 658"/>
              <a:gd name="T45" fmla="*/ 372 h 602"/>
              <a:gd name="T46" fmla="*/ 183 w 658"/>
              <a:gd name="T47" fmla="*/ 221 h 602"/>
              <a:gd name="T48" fmla="*/ 104 w 658"/>
              <a:gd name="T49" fmla="*/ 31 h 602"/>
              <a:gd name="T50" fmla="*/ 444 w 658"/>
              <a:gd name="T51" fmla="*/ 16 h 602"/>
              <a:gd name="T52" fmla="*/ 587 w 658"/>
              <a:gd name="T53" fmla="*/ 55 h 602"/>
              <a:gd name="T54" fmla="*/ 603 w 658"/>
              <a:gd name="T55" fmla="*/ 158 h 602"/>
              <a:gd name="T56" fmla="*/ 523 w 658"/>
              <a:gd name="T57" fmla="*/ 277 h 602"/>
              <a:gd name="T58" fmla="*/ 603 w 658"/>
              <a:gd name="T59" fmla="*/ 356 h 602"/>
              <a:gd name="T60" fmla="*/ 523 w 658"/>
              <a:gd name="T61" fmla="*/ 475 h 602"/>
              <a:gd name="T62" fmla="*/ 444 w 658"/>
              <a:gd name="T63" fmla="*/ 546 h 602"/>
              <a:gd name="T64" fmla="*/ 421 w 658"/>
              <a:gd name="T65" fmla="*/ 459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8" h="602">
                <a:moveTo>
                  <a:pt x="421" y="71"/>
                </a:moveTo>
                <a:cubicBezTo>
                  <a:pt x="346" y="81"/>
                  <a:pt x="325" y="94"/>
                  <a:pt x="302" y="166"/>
                </a:cubicBezTo>
                <a:cubicBezTo>
                  <a:pt x="313" y="237"/>
                  <a:pt x="313" y="222"/>
                  <a:pt x="365" y="261"/>
                </a:cubicBezTo>
                <a:cubicBezTo>
                  <a:pt x="377" y="270"/>
                  <a:pt x="385" y="283"/>
                  <a:pt x="397" y="293"/>
                </a:cubicBezTo>
                <a:cubicBezTo>
                  <a:pt x="404" y="299"/>
                  <a:pt x="413" y="303"/>
                  <a:pt x="421" y="309"/>
                </a:cubicBezTo>
                <a:cubicBezTo>
                  <a:pt x="460" y="370"/>
                  <a:pt x="483" y="438"/>
                  <a:pt x="397" y="467"/>
                </a:cubicBezTo>
                <a:cubicBezTo>
                  <a:pt x="381" y="513"/>
                  <a:pt x="355" y="497"/>
                  <a:pt x="310" y="491"/>
                </a:cubicBezTo>
                <a:cubicBezTo>
                  <a:pt x="285" y="454"/>
                  <a:pt x="268" y="413"/>
                  <a:pt x="254" y="372"/>
                </a:cubicBezTo>
                <a:cubicBezTo>
                  <a:pt x="241" y="334"/>
                  <a:pt x="241" y="299"/>
                  <a:pt x="199" y="285"/>
                </a:cubicBezTo>
                <a:cubicBezTo>
                  <a:pt x="183" y="288"/>
                  <a:pt x="153" y="292"/>
                  <a:pt x="143" y="309"/>
                </a:cubicBezTo>
                <a:cubicBezTo>
                  <a:pt x="134" y="322"/>
                  <a:pt x="127" y="356"/>
                  <a:pt x="127" y="356"/>
                </a:cubicBezTo>
                <a:cubicBezTo>
                  <a:pt x="140" y="421"/>
                  <a:pt x="149" y="437"/>
                  <a:pt x="215" y="459"/>
                </a:cubicBezTo>
                <a:cubicBezTo>
                  <a:pt x="259" y="443"/>
                  <a:pt x="265" y="396"/>
                  <a:pt x="302" y="372"/>
                </a:cubicBezTo>
                <a:cubicBezTo>
                  <a:pt x="316" y="362"/>
                  <a:pt x="334" y="357"/>
                  <a:pt x="349" y="348"/>
                </a:cubicBezTo>
                <a:cubicBezTo>
                  <a:pt x="367" y="350"/>
                  <a:pt x="387" y="348"/>
                  <a:pt x="405" y="356"/>
                </a:cubicBezTo>
                <a:cubicBezTo>
                  <a:pt x="415" y="360"/>
                  <a:pt x="419" y="373"/>
                  <a:pt x="428" y="380"/>
                </a:cubicBezTo>
                <a:cubicBezTo>
                  <a:pt x="460" y="405"/>
                  <a:pt x="492" y="421"/>
                  <a:pt x="531" y="435"/>
                </a:cubicBezTo>
                <a:cubicBezTo>
                  <a:pt x="583" y="417"/>
                  <a:pt x="579" y="365"/>
                  <a:pt x="587" y="317"/>
                </a:cubicBezTo>
                <a:cubicBezTo>
                  <a:pt x="579" y="253"/>
                  <a:pt x="577" y="210"/>
                  <a:pt x="523" y="174"/>
                </a:cubicBezTo>
                <a:cubicBezTo>
                  <a:pt x="494" y="181"/>
                  <a:pt x="464" y="189"/>
                  <a:pt x="436" y="198"/>
                </a:cubicBezTo>
                <a:cubicBezTo>
                  <a:pt x="420" y="202"/>
                  <a:pt x="389" y="214"/>
                  <a:pt x="389" y="214"/>
                </a:cubicBezTo>
                <a:cubicBezTo>
                  <a:pt x="373" y="211"/>
                  <a:pt x="356" y="209"/>
                  <a:pt x="341" y="206"/>
                </a:cubicBezTo>
                <a:cubicBezTo>
                  <a:pt x="324" y="201"/>
                  <a:pt x="294" y="190"/>
                  <a:pt x="294" y="190"/>
                </a:cubicBezTo>
                <a:cubicBezTo>
                  <a:pt x="283" y="182"/>
                  <a:pt x="272" y="173"/>
                  <a:pt x="262" y="166"/>
                </a:cubicBezTo>
                <a:cubicBezTo>
                  <a:pt x="246" y="155"/>
                  <a:pt x="215" y="134"/>
                  <a:pt x="215" y="134"/>
                </a:cubicBezTo>
                <a:cubicBezTo>
                  <a:pt x="238" y="66"/>
                  <a:pt x="258" y="46"/>
                  <a:pt x="325" y="23"/>
                </a:cubicBezTo>
                <a:cubicBezTo>
                  <a:pt x="407" y="43"/>
                  <a:pt x="312" y="15"/>
                  <a:pt x="381" y="47"/>
                </a:cubicBezTo>
                <a:cubicBezTo>
                  <a:pt x="396" y="53"/>
                  <a:pt x="428" y="63"/>
                  <a:pt x="428" y="63"/>
                </a:cubicBezTo>
                <a:cubicBezTo>
                  <a:pt x="466" y="50"/>
                  <a:pt x="494" y="28"/>
                  <a:pt x="523" y="0"/>
                </a:cubicBezTo>
                <a:cubicBezTo>
                  <a:pt x="550" y="6"/>
                  <a:pt x="610" y="16"/>
                  <a:pt x="571" y="63"/>
                </a:cubicBezTo>
                <a:cubicBezTo>
                  <a:pt x="563" y="71"/>
                  <a:pt x="549" y="68"/>
                  <a:pt x="539" y="71"/>
                </a:cubicBezTo>
                <a:cubicBezTo>
                  <a:pt x="486" y="66"/>
                  <a:pt x="424" y="50"/>
                  <a:pt x="373" y="63"/>
                </a:cubicBezTo>
                <a:cubicBezTo>
                  <a:pt x="349" y="78"/>
                  <a:pt x="329" y="103"/>
                  <a:pt x="302" y="111"/>
                </a:cubicBezTo>
                <a:cubicBezTo>
                  <a:pt x="222" y="134"/>
                  <a:pt x="130" y="153"/>
                  <a:pt x="48" y="174"/>
                </a:cubicBezTo>
                <a:cubicBezTo>
                  <a:pt x="40" y="179"/>
                  <a:pt x="30" y="183"/>
                  <a:pt x="24" y="190"/>
                </a:cubicBezTo>
                <a:cubicBezTo>
                  <a:pt x="0" y="214"/>
                  <a:pt x="9" y="220"/>
                  <a:pt x="17" y="253"/>
                </a:cubicBezTo>
                <a:cubicBezTo>
                  <a:pt x="30" y="310"/>
                  <a:pt x="100" y="331"/>
                  <a:pt x="151" y="348"/>
                </a:cubicBezTo>
                <a:cubicBezTo>
                  <a:pt x="206" y="338"/>
                  <a:pt x="228" y="317"/>
                  <a:pt x="278" y="301"/>
                </a:cubicBezTo>
                <a:cubicBezTo>
                  <a:pt x="288" y="303"/>
                  <a:pt x="303" y="300"/>
                  <a:pt x="310" y="309"/>
                </a:cubicBezTo>
                <a:cubicBezTo>
                  <a:pt x="320" y="322"/>
                  <a:pt x="273" y="367"/>
                  <a:pt x="262" y="372"/>
                </a:cubicBezTo>
                <a:cubicBezTo>
                  <a:pt x="184" y="405"/>
                  <a:pt x="124" y="411"/>
                  <a:pt x="72" y="491"/>
                </a:cubicBezTo>
                <a:cubicBezTo>
                  <a:pt x="99" y="572"/>
                  <a:pt x="194" y="589"/>
                  <a:pt x="270" y="602"/>
                </a:cubicBezTo>
                <a:cubicBezTo>
                  <a:pt x="315" y="594"/>
                  <a:pt x="332" y="598"/>
                  <a:pt x="357" y="562"/>
                </a:cubicBezTo>
                <a:cubicBezTo>
                  <a:pt x="343" y="485"/>
                  <a:pt x="306" y="446"/>
                  <a:pt x="230" y="427"/>
                </a:cubicBezTo>
                <a:cubicBezTo>
                  <a:pt x="183" y="396"/>
                  <a:pt x="135" y="394"/>
                  <a:pt x="80" y="388"/>
                </a:cubicBezTo>
                <a:cubicBezTo>
                  <a:pt x="64" y="382"/>
                  <a:pt x="28" y="388"/>
                  <a:pt x="32" y="372"/>
                </a:cubicBezTo>
                <a:cubicBezTo>
                  <a:pt x="34" y="358"/>
                  <a:pt x="33" y="344"/>
                  <a:pt x="40" y="332"/>
                </a:cubicBezTo>
                <a:cubicBezTo>
                  <a:pt x="58" y="294"/>
                  <a:pt x="146" y="257"/>
                  <a:pt x="183" y="221"/>
                </a:cubicBezTo>
                <a:cubicBezTo>
                  <a:pt x="204" y="159"/>
                  <a:pt x="162" y="90"/>
                  <a:pt x="112" y="55"/>
                </a:cubicBezTo>
                <a:cubicBezTo>
                  <a:pt x="109" y="47"/>
                  <a:pt x="99" y="37"/>
                  <a:pt x="104" y="31"/>
                </a:cubicBezTo>
                <a:cubicBezTo>
                  <a:pt x="106" y="27"/>
                  <a:pt x="190" y="10"/>
                  <a:pt x="199" y="8"/>
                </a:cubicBezTo>
                <a:cubicBezTo>
                  <a:pt x="280" y="10"/>
                  <a:pt x="362" y="11"/>
                  <a:pt x="444" y="16"/>
                </a:cubicBezTo>
                <a:cubicBezTo>
                  <a:pt x="469" y="17"/>
                  <a:pt x="498" y="32"/>
                  <a:pt x="523" y="39"/>
                </a:cubicBezTo>
                <a:cubicBezTo>
                  <a:pt x="544" y="44"/>
                  <a:pt x="587" y="55"/>
                  <a:pt x="587" y="55"/>
                </a:cubicBezTo>
                <a:cubicBezTo>
                  <a:pt x="627" y="81"/>
                  <a:pt x="640" y="75"/>
                  <a:pt x="658" y="126"/>
                </a:cubicBezTo>
                <a:cubicBezTo>
                  <a:pt x="623" y="160"/>
                  <a:pt x="647" y="144"/>
                  <a:pt x="603" y="158"/>
                </a:cubicBezTo>
                <a:cubicBezTo>
                  <a:pt x="586" y="162"/>
                  <a:pt x="555" y="174"/>
                  <a:pt x="555" y="174"/>
                </a:cubicBezTo>
                <a:cubicBezTo>
                  <a:pt x="521" y="207"/>
                  <a:pt x="502" y="222"/>
                  <a:pt x="523" y="277"/>
                </a:cubicBezTo>
                <a:cubicBezTo>
                  <a:pt x="529" y="294"/>
                  <a:pt x="539" y="313"/>
                  <a:pt x="555" y="324"/>
                </a:cubicBezTo>
                <a:cubicBezTo>
                  <a:pt x="571" y="334"/>
                  <a:pt x="603" y="356"/>
                  <a:pt x="603" y="356"/>
                </a:cubicBezTo>
                <a:cubicBezTo>
                  <a:pt x="619" y="381"/>
                  <a:pt x="652" y="431"/>
                  <a:pt x="595" y="451"/>
                </a:cubicBezTo>
                <a:cubicBezTo>
                  <a:pt x="571" y="459"/>
                  <a:pt x="546" y="466"/>
                  <a:pt x="523" y="475"/>
                </a:cubicBezTo>
                <a:cubicBezTo>
                  <a:pt x="515" y="477"/>
                  <a:pt x="500" y="483"/>
                  <a:pt x="500" y="483"/>
                </a:cubicBezTo>
                <a:cubicBezTo>
                  <a:pt x="462" y="537"/>
                  <a:pt x="483" y="519"/>
                  <a:pt x="444" y="546"/>
                </a:cubicBezTo>
                <a:cubicBezTo>
                  <a:pt x="401" y="539"/>
                  <a:pt x="371" y="547"/>
                  <a:pt x="357" y="507"/>
                </a:cubicBezTo>
                <a:cubicBezTo>
                  <a:pt x="386" y="497"/>
                  <a:pt x="399" y="480"/>
                  <a:pt x="421" y="45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477000" y="106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6629400" y="121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7818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934200" y="1524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7086600" y="167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7239000" y="1828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7696200" y="106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7772400" y="129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7010400" y="1219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76200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7924800" y="1752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7467600" y="167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8001000" y="1524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7391400" y="1143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7315200" y="129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>
            <a:off x="7391400" y="91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7391400" y="144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6400800" y="137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6705600" y="838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7162800" y="1066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934200" y="990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26"/>
          <p:cNvSpPr>
            <a:spLocks noChangeShapeType="1"/>
          </p:cNvSpPr>
          <p:nvPr/>
        </p:nvSpPr>
        <p:spPr bwMode="auto">
          <a:xfrm>
            <a:off x="6553200" y="1524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6705600" y="167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7086600" y="91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29"/>
          <p:cNvSpPr>
            <a:spLocks noChangeShapeType="1"/>
          </p:cNvSpPr>
          <p:nvPr/>
        </p:nvSpPr>
        <p:spPr bwMode="auto">
          <a:xfrm>
            <a:off x="6934200" y="1828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7772400" y="91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1"/>
          <p:cNvSpPr>
            <a:spLocks noChangeShapeType="1"/>
          </p:cNvSpPr>
          <p:nvPr/>
        </p:nvSpPr>
        <p:spPr bwMode="auto">
          <a:xfrm>
            <a:off x="7239000" y="762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32"/>
          <p:cNvSpPr>
            <a:spLocks noChangeShapeType="1"/>
          </p:cNvSpPr>
          <p:nvPr/>
        </p:nvSpPr>
        <p:spPr bwMode="auto">
          <a:xfrm>
            <a:off x="8001000" y="1143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3"/>
          <p:cNvSpPr>
            <a:spLocks noChangeShapeType="1"/>
          </p:cNvSpPr>
          <p:nvPr/>
        </p:nvSpPr>
        <p:spPr bwMode="auto">
          <a:xfrm>
            <a:off x="6324600" y="91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>
            <a:off x="8001000" y="1447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7772400" y="1828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4" name="Group 36"/>
          <p:cNvGrpSpPr>
            <a:grpSpLocks/>
          </p:cNvGrpSpPr>
          <p:nvPr/>
        </p:nvGrpSpPr>
        <p:grpSpPr bwMode="auto">
          <a:xfrm>
            <a:off x="1676400" y="2514600"/>
            <a:ext cx="457200" cy="371475"/>
            <a:chOff x="480" y="1728"/>
            <a:chExt cx="336" cy="273"/>
          </a:xfrm>
        </p:grpSpPr>
        <p:sp>
          <p:nvSpPr>
            <p:cNvPr id="48165" name="Oval 3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6" name="Rectangle 38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7" name="Oval 3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2133600" y="2590800"/>
            <a:ext cx="457200" cy="371475"/>
            <a:chOff x="480" y="1728"/>
            <a:chExt cx="336" cy="273"/>
          </a:xfrm>
        </p:grpSpPr>
        <p:sp>
          <p:nvSpPr>
            <p:cNvPr id="48169" name="Oval 4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Oval 4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72" name="Group 44"/>
          <p:cNvGrpSpPr>
            <a:grpSpLocks/>
          </p:cNvGrpSpPr>
          <p:nvPr/>
        </p:nvGrpSpPr>
        <p:grpSpPr bwMode="auto">
          <a:xfrm>
            <a:off x="2819400" y="3048000"/>
            <a:ext cx="457200" cy="371475"/>
            <a:chOff x="480" y="1728"/>
            <a:chExt cx="336" cy="273"/>
          </a:xfrm>
        </p:grpSpPr>
        <p:sp>
          <p:nvSpPr>
            <p:cNvPr id="48173" name="Oval 4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Rectangle 46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5" name="Oval 4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76" name="Group 48"/>
          <p:cNvGrpSpPr>
            <a:grpSpLocks/>
          </p:cNvGrpSpPr>
          <p:nvPr/>
        </p:nvGrpSpPr>
        <p:grpSpPr bwMode="auto">
          <a:xfrm>
            <a:off x="2286000" y="3048000"/>
            <a:ext cx="457200" cy="371475"/>
            <a:chOff x="480" y="1728"/>
            <a:chExt cx="336" cy="273"/>
          </a:xfrm>
        </p:grpSpPr>
        <p:sp>
          <p:nvSpPr>
            <p:cNvPr id="48177" name="Oval 4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Oval 5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80" name="Group 52"/>
          <p:cNvGrpSpPr>
            <a:grpSpLocks/>
          </p:cNvGrpSpPr>
          <p:nvPr/>
        </p:nvGrpSpPr>
        <p:grpSpPr bwMode="auto">
          <a:xfrm>
            <a:off x="2514600" y="3429000"/>
            <a:ext cx="457200" cy="371475"/>
            <a:chOff x="480" y="1728"/>
            <a:chExt cx="336" cy="273"/>
          </a:xfrm>
        </p:grpSpPr>
        <p:sp>
          <p:nvSpPr>
            <p:cNvPr id="48181" name="Oval 5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Rectangle 54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Oval 5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84" name="Group 56"/>
          <p:cNvGrpSpPr>
            <a:grpSpLocks/>
          </p:cNvGrpSpPr>
          <p:nvPr/>
        </p:nvGrpSpPr>
        <p:grpSpPr bwMode="auto">
          <a:xfrm>
            <a:off x="3733800" y="2971800"/>
            <a:ext cx="457200" cy="371475"/>
            <a:chOff x="480" y="1728"/>
            <a:chExt cx="336" cy="273"/>
          </a:xfrm>
        </p:grpSpPr>
        <p:sp>
          <p:nvSpPr>
            <p:cNvPr id="48185" name="Oval 5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6" name="Rectangle 58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Oval 5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88" name="Group 60"/>
          <p:cNvGrpSpPr>
            <a:grpSpLocks/>
          </p:cNvGrpSpPr>
          <p:nvPr/>
        </p:nvGrpSpPr>
        <p:grpSpPr bwMode="auto">
          <a:xfrm>
            <a:off x="2895600" y="3581400"/>
            <a:ext cx="457200" cy="371475"/>
            <a:chOff x="480" y="1728"/>
            <a:chExt cx="336" cy="273"/>
          </a:xfrm>
        </p:grpSpPr>
        <p:sp>
          <p:nvSpPr>
            <p:cNvPr id="48189" name="Oval 6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Rectangle 62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Oval 6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92" name="Group 64"/>
          <p:cNvGrpSpPr>
            <a:grpSpLocks/>
          </p:cNvGrpSpPr>
          <p:nvPr/>
        </p:nvGrpSpPr>
        <p:grpSpPr bwMode="auto">
          <a:xfrm>
            <a:off x="3124200" y="4038600"/>
            <a:ext cx="457200" cy="371475"/>
            <a:chOff x="480" y="1728"/>
            <a:chExt cx="336" cy="273"/>
          </a:xfrm>
        </p:grpSpPr>
        <p:sp>
          <p:nvSpPr>
            <p:cNvPr id="48193" name="Oval 6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Oval 6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96" name="Group 68"/>
          <p:cNvGrpSpPr>
            <a:grpSpLocks/>
          </p:cNvGrpSpPr>
          <p:nvPr/>
        </p:nvGrpSpPr>
        <p:grpSpPr bwMode="auto">
          <a:xfrm>
            <a:off x="3581400" y="3810000"/>
            <a:ext cx="457200" cy="371475"/>
            <a:chOff x="480" y="1728"/>
            <a:chExt cx="336" cy="273"/>
          </a:xfrm>
        </p:grpSpPr>
        <p:sp>
          <p:nvSpPr>
            <p:cNvPr id="48197" name="Oval 6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Rectangle 70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Oval 7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00" name="Group 72"/>
          <p:cNvGrpSpPr>
            <a:grpSpLocks/>
          </p:cNvGrpSpPr>
          <p:nvPr/>
        </p:nvGrpSpPr>
        <p:grpSpPr bwMode="auto">
          <a:xfrm>
            <a:off x="3352800" y="3429000"/>
            <a:ext cx="457200" cy="371475"/>
            <a:chOff x="480" y="1728"/>
            <a:chExt cx="336" cy="273"/>
          </a:xfrm>
        </p:grpSpPr>
        <p:sp>
          <p:nvSpPr>
            <p:cNvPr id="48201" name="Oval 7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Oval 7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04" name="Group 76"/>
          <p:cNvGrpSpPr>
            <a:grpSpLocks/>
          </p:cNvGrpSpPr>
          <p:nvPr/>
        </p:nvGrpSpPr>
        <p:grpSpPr bwMode="auto">
          <a:xfrm>
            <a:off x="4114800" y="3733800"/>
            <a:ext cx="457200" cy="371475"/>
            <a:chOff x="480" y="1728"/>
            <a:chExt cx="336" cy="273"/>
          </a:xfrm>
        </p:grpSpPr>
        <p:sp>
          <p:nvSpPr>
            <p:cNvPr id="48205" name="Oval 7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6" name="Rectangle 78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7" name="Oval 7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08" name="Group 80"/>
          <p:cNvGrpSpPr>
            <a:grpSpLocks/>
          </p:cNvGrpSpPr>
          <p:nvPr/>
        </p:nvGrpSpPr>
        <p:grpSpPr bwMode="auto">
          <a:xfrm>
            <a:off x="2667000" y="4038600"/>
            <a:ext cx="457200" cy="371475"/>
            <a:chOff x="480" y="1728"/>
            <a:chExt cx="336" cy="273"/>
          </a:xfrm>
        </p:grpSpPr>
        <p:sp>
          <p:nvSpPr>
            <p:cNvPr id="48209" name="Oval 8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0" name="Rectangle 82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Oval 8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12" name="Group 84"/>
          <p:cNvGrpSpPr>
            <a:grpSpLocks/>
          </p:cNvGrpSpPr>
          <p:nvPr/>
        </p:nvGrpSpPr>
        <p:grpSpPr bwMode="auto">
          <a:xfrm>
            <a:off x="2133600" y="3962400"/>
            <a:ext cx="457200" cy="371475"/>
            <a:chOff x="480" y="1728"/>
            <a:chExt cx="336" cy="273"/>
          </a:xfrm>
        </p:grpSpPr>
        <p:sp>
          <p:nvSpPr>
            <p:cNvPr id="48213" name="Oval 8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Rectangle 86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5" name="Oval 8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16" name="Group 88"/>
          <p:cNvGrpSpPr>
            <a:grpSpLocks/>
          </p:cNvGrpSpPr>
          <p:nvPr/>
        </p:nvGrpSpPr>
        <p:grpSpPr bwMode="auto">
          <a:xfrm>
            <a:off x="2057400" y="3505200"/>
            <a:ext cx="457200" cy="371475"/>
            <a:chOff x="480" y="1728"/>
            <a:chExt cx="336" cy="273"/>
          </a:xfrm>
        </p:grpSpPr>
        <p:sp>
          <p:nvSpPr>
            <p:cNvPr id="48217" name="Oval 8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Rectangle 90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Oval 9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20" name="Group 92"/>
          <p:cNvGrpSpPr>
            <a:grpSpLocks/>
          </p:cNvGrpSpPr>
          <p:nvPr/>
        </p:nvGrpSpPr>
        <p:grpSpPr bwMode="auto">
          <a:xfrm>
            <a:off x="2590800" y="2667000"/>
            <a:ext cx="457200" cy="371475"/>
            <a:chOff x="480" y="1728"/>
            <a:chExt cx="336" cy="273"/>
          </a:xfrm>
        </p:grpSpPr>
        <p:sp>
          <p:nvSpPr>
            <p:cNvPr id="48221" name="Oval 9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Rectangle 94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Oval 9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1676400" y="3733800"/>
            <a:ext cx="457200" cy="371475"/>
            <a:chOff x="480" y="1728"/>
            <a:chExt cx="336" cy="273"/>
          </a:xfrm>
        </p:grpSpPr>
        <p:sp>
          <p:nvSpPr>
            <p:cNvPr id="48225" name="Oval 9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Rectangle 98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7" name="Oval 9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28" name="Group 100"/>
          <p:cNvGrpSpPr>
            <a:grpSpLocks/>
          </p:cNvGrpSpPr>
          <p:nvPr/>
        </p:nvGrpSpPr>
        <p:grpSpPr bwMode="auto">
          <a:xfrm>
            <a:off x="1752600" y="3124200"/>
            <a:ext cx="457200" cy="371475"/>
            <a:chOff x="480" y="1728"/>
            <a:chExt cx="336" cy="273"/>
          </a:xfrm>
        </p:grpSpPr>
        <p:sp>
          <p:nvSpPr>
            <p:cNvPr id="48229" name="Oval 10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0" name="Rectangle 102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" name="Oval 10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32" name="Group 104"/>
          <p:cNvGrpSpPr>
            <a:grpSpLocks/>
          </p:cNvGrpSpPr>
          <p:nvPr/>
        </p:nvGrpSpPr>
        <p:grpSpPr bwMode="auto">
          <a:xfrm>
            <a:off x="3886200" y="3352800"/>
            <a:ext cx="457200" cy="371475"/>
            <a:chOff x="480" y="1728"/>
            <a:chExt cx="336" cy="273"/>
          </a:xfrm>
        </p:grpSpPr>
        <p:sp>
          <p:nvSpPr>
            <p:cNvPr id="48233" name="Oval 10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4" name="Rectangle 106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36" name="Group 108"/>
          <p:cNvGrpSpPr>
            <a:grpSpLocks/>
          </p:cNvGrpSpPr>
          <p:nvPr/>
        </p:nvGrpSpPr>
        <p:grpSpPr bwMode="auto">
          <a:xfrm>
            <a:off x="3657600" y="2514600"/>
            <a:ext cx="457200" cy="371475"/>
            <a:chOff x="480" y="1728"/>
            <a:chExt cx="336" cy="273"/>
          </a:xfrm>
        </p:grpSpPr>
        <p:sp>
          <p:nvSpPr>
            <p:cNvPr id="48237" name="Oval 10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8" name="Rectangle 110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Oval 11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40" name="Group 112"/>
          <p:cNvGrpSpPr>
            <a:grpSpLocks/>
          </p:cNvGrpSpPr>
          <p:nvPr/>
        </p:nvGrpSpPr>
        <p:grpSpPr bwMode="auto">
          <a:xfrm>
            <a:off x="3276600" y="3048000"/>
            <a:ext cx="457200" cy="371475"/>
            <a:chOff x="480" y="1728"/>
            <a:chExt cx="336" cy="273"/>
          </a:xfrm>
        </p:grpSpPr>
        <p:sp>
          <p:nvSpPr>
            <p:cNvPr id="48241" name="Oval 11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2" name="Rectangle 114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3" name="Oval 115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44" name="Group 116"/>
          <p:cNvGrpSpPr>
            <a:grpSpLocks/>
          </p:cNvGrpSpPr>
          <p:nvPr/>
        </p:nvGrpSpPr>
        <p:grpSpPr bwMode="auto">
          <a:xfrm>
            <a:off x="3048000" y="2514600"/>
            <a:ext cx="457200" cy="371475"/>
            <a:chOff x="480" y="1728"/>
            <a:chExt cx="336" cy="273"/>
          </a:xfrm>
        </p:grpSpPr>
        <p:sp>
          <p:nvSpPr>
            <p:cNvPr id="48245" name="Oval 117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6" name="Rectangle 118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7" name="Oval 119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248" name="Group 120"/>
          <p:cNvGrpSpPr>
            <a:grpSpLocks/>
          </p:cNvGrpSpPr>
          <p:nvPr/>
        </p:nvGrpSpPr>
        <p:grpSpPr bwMode="auto">
          <a:xfrm>
            <a:off x="2667000" y="2209800"/>
            <a:ext cx="457200" cy="371475"/>
            <a:chOff x="480" y="1728"/>
            <a:chExt cx="336" cy="273"/>
          </a:xfrm>
        </p:grpSpPr>
        <p:sp>
          <p:nvSpPr>
            <p:cNvPr id="48249" name="Oval 121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0" name="Rectangle 122"/>
            <p:cNvSpPr>
              <a:spLocks noChangeArrowheads="1"/>
            </p:cNvSpPr>
            <p:nvPr/>
          </p:nvSpPr>
          <p:spPr bwMode="auto">
            <a:xfrm>
              <a:off x="480" y="1791"/>
              <a:ext cx="336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1" name="Oval 123"/>
            <p:cNvSpPr>
              <a:spLocks noChangeArrowheads="1"/>
            </p:cNvSpPr>
            <p:nvPr/>
          </p:nvSpPr>
          <p:spPr bwMode="auto">
            <a:xfrm>
              <a:off x="522" y="1728"/>
              <a:ext cx="252" cy="252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252" name="Line 124"/>
          <p:cNvSpPr>
            <a:spLocks noChangeShapeType="1"/>
          </p:cNvSpPr>
          <p:nvPr/>
        </p:nvSpPr>
        <p:spPr bwMode="auto">
          <a:xfrm flipH="1">
            <a:off x="2667000" y="129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53" name="Line 125"/>
          <p:cNvSpPr>
            <a:spLocks noChangeShapeType="1"/>
          </p:cNvSpPr>
          <p:nvPr/>
        </p:nvSpPr>
        <p:spPr bwMode="auto">
          <a:xfrm flipH="1">
            <a:off x="4876800" y="129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254" name="Group 126"/>
          <p:cNvGrpSpPr>
            <a:grpSpLocks/>
          </p:cNvGrpSpPr>
          <p:nvPr/>
        </p:nvGrpSpPr>
        <p:grpSpPr bwMode="auto">
          <a:xfrm>
            <a:off x="1447800" y="4953000"/>
            <a:ext cx="7162800" cy="1066800"/>
            <a:chOff x="576" y="3120"/>
            <a:chExt cx="4512" cy="672"/>
          </a:xfrm>
        </p:grpSpPr>
        <p:sp>
          <p:nvSpPr>
            <p:cNvPr id="48255" name="Line 127"/>
            <p:cNvSpPr>
              <a:spLocks noChangeShapeType="1"/>
            </p:cNvSpPr>
            <p:nvPr/>
          </p:nvSpPr>
          <p:spPr bwMode="auto">
            <a:xfrm>
              <a:off x="576" y="3120"/>
              <a:ext cx="4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6" name="Line 128"/>
            <p:cNvSpPr>
              <a:spLocks noChangeShapeType="1"/>
            </p:cNvSpPr>
            <p:nvPr/>
          </p:nvSpPr>
          <p:spPr bwMode="auto">
            <a:xfrm>
              <a:off x="576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7" name="Line 129"/>
            <p:cNvSpPr>
              <a:spLocks noChangeShapeType="1"/>
            </p:cNvSpPr>
            <p:nvPr/>
          </p:nvSpPr>
          <p:spPr bwMode="auto">
            <a:xfrm>
              <a:off x="672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8" name="Line 130"/>
            <p:cNvSpPr>
              <a:spLocks noChangeShapeType="1"/>
            </p:cNvSpPr>
            <p:nvPr/>
          </p:nvSpPr>
          <p:spPr bwMode="auto">
            <a:xfrm>
              <a:off x="768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9" name="Line 131"/>
            <p:cNvSpPr>
              <a:spLocks noChangeShapeType="1"/>
            </p:cNvSpPr>
            <p:nvPr/>
          </p:nvSpPr>
          <p:spPr bwMode="auto">
            <a:xfrm>
              <a:off x="912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0" name="Line 132"/>
            <p:cNvSpPr>
              <a:spLocks noChangeShapeType="1"/>
            </p:cNvSpPr>
            <p:nvPr/>
          </p:nvSpPr>
          <p:spPr bwMode="auto">
            <a:xfrm>
              <a:off x="912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1" name="Line 133"/>
            <p:cNvSpPr>
              <a:spLocks noChangeShapeType="1"/>
            </p:cNvSpPr>
            <p:nvPr/>
          </p:nvSpPr>
          <p:spPr bwMode="auto">
            <a:xfrm>
              <a:off x="1056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2" name="Line 134"/>
            <p:cNvSpPr>
              <a:spLocks noChangeShapeType="1"/>
            </p:cNvSpPr>
            <p:nvPr/>
          </p:nvSpPr>
          <p:spPr bwMode="auto">
            <a:xfrm>
              <a:off x="1344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3" name="Line 135"/>
            <p:cNvSpPr>
              <a:spLocks noChangeShapeType="1"/>
            </p:cNvSpPr>
            <p:nvPr/>
          </p:nvSpPr>
          <p:spPr bwMode="auto">
            <a:xfrm>
              <a:off x="1440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4" name="Line 136"/>
            <p:cNvSpPr>
              <a:spLocks noChangeShapeType="1"/>
            </p:cNvSpPr>
            <p:nvPr/>
          </p:nvSpPr>
          <p:spPr bwMode="auto">
            <a:xfrm>
              <a:off x="1200" y="32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5" name="Line 137"/>
            <p:cNvSpPr>
              <a:spLocks noChangeShapeType="1"/>
            </p:cNvSpPr>
            <p:nvPr/>
          </p:nvSpPr>
          <p:spPr bwMode="auto">
            <a:xfrm>
              <a:off x="1536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6" name="Line 138"/>
            <p:cNvSpPr>
              <a:spLocks noChangeShapeType="1"/>
            </p:cNvSpPr>
            <p:nvPr/>
          </p:nvSpPr>
          <p:spPr bwMode="auto">
            <a:xfrm>
              <a:off x="1632" y="32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7" name="Line 139"/>
            <p:cNvSpPr>
              <a:spLocks noChangeShapeType="1"/>
            </p:cNvSpPr>
            <p:nvPr/>
          </p:nvSpPr>
          <p:spPr bwMode="auto">
            <a:xfrm>
              <a:off x="1728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8" name="Line 140"/>
            <p:cNvSpPr>
              <a:spLocks noChangeShapeType="1"/>
            </p:cNvSpPr>
            <p:nvPr/>
          </p:nvSpPr>
          <p:spPr bwMode="auto">
            <a:xfrm>
              <a:off x="1824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9" name="Line 141"/>
            <p:cNvSpPr>
              <a:spLocks noChangeShapeType="1"/>
            </p:cNvSpPr>
            <p:nvPr/>
          </p:nvSpPr>
          <p:spPr bwMode="auto">
            <a:xfrm>
              <a:off x="1920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0" name="Line 142"/>
            <p:cNvSpPr>
              <a:spLocks noChangeShapeType="1"/>
            </p:cNvSpPr>
            <p:nvPr/>
          </p:nvSpPr>
          <p:spPr bwMode="auto">
            <a:xfrm>
              <a:off x="2016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1" name="Line 143"/>
            <p:cNvSpPr>
              <a:spLocks noChangeShapeType="1"/>
            </p:cNvSpPr>
            <p:nvPr/>
          </p:nvSpPr>
          <p:spPr bwMode="auto">
            <a:xfrm>
              <a:off x="2112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2" name="Line 144"/>
            <p:cNvSpPr>
              <a:spLocks noChangeShapeType="1"/>
            </p:cNvSpPr>
            <p:nvPr/>
          </p:nvSpPr>
          <p:spPr bwMode="auto">
            <a:xfrm>
              <a:off x="2208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3" name="Line 145"/>
            <p:cNvSpPr>
              <a:spLocks noChangeShapeType="1"/>
            </p:cNvSpPr>
            <p:nvPr/>
          </p:nvSpPr>
          <p:spPr bwMode="auto">
            <a:xfrm>
              <a:off x="2304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4" name="Line 146"/>
            <p:cNvSpPr>
              <a:spLocks noChangeShapeType="1"/>
            </p:cNvSpPr>
            <p:nvPr/>
          </p:nvSpPr>
          <p:spPr bwMode="auto">
            <a:xfrm>
              <a:off x="2400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5" name="Line 147"/>
            <p:cNvSpPr>
              <a:spLocks noChangeShapeType="1"/>
            </p:cNvSpPr>
            <p:nvPr/>
          </p:nvSpPr>
          <p:spPr bwMode="auto">
            <a:xfrm>
              <a:off x="2496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6" name="Line 148"/>
            <p:cNvSpPr>
              <a:spLocks noChangeShapeType="1"/>
            </p:cNvSpPr>
            <p:nvPr/>
          </p:nvSpPr>
          <p:spPr bwMode="auto">
            <a:xfrm>
              <a:off x="2592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7" name="Line 149"/>
            <p:cNvSpPr>
              <a:spLocks noChangeShapeType="1"/>
            </p:cNvSpPr>
            <p:nvPr/>
          </p:nvSpPr>
          <p:spPr bwMode="auto">
            <a:xfrm>
              <a:off x="2688" y="335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8" name="Line 150"/>
            <p:cNvSpPr>
              <a:spLocks noChangeShapeType="1"/>
            </p:cNvSpPr>
            <p:nvPr/>
          </p:nvSpPr>
          <p:spPr bwMode="auto">
            <a:xfrm>
              <a:off x="2832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9" name="Line 151"/>
            <p:cNvSpPr>
              <a:spLocks noChangeShapeType="1"/>
            </p:cNvSpPr>
            <p:nvPr/>
          </p:nvSpPr>
          <p:spPr bwMode="auto">
            <a:xfrm>
              <a:off x="2880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0" name="Line 152"/>
            <p:cNvSpPr>
              <a:spLocks noChangeShapeType="1"/>
            </p:cNvSpPr>
            <p:nvPr/>
          </p:nvSpPr>
          <p:spPr bwMode="auto">
            <a:xfrm>
              <a:off x="2592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1" name="Line 153"/>
            <p:cNvSpPr>
              <a:spLocks noChangeShapeType="1"/>
            </p:cNvSpPr>
            <p:nvPr/>
          </p:nvSpPr>
          <p:spPr bwMode="auto">
            <a:xfrm>
              <a:off x="2688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2" name="Line 154"/>
            <p:cNvSpPr>
              <a:spLocks noChangeShapeType="1"/>
            </p:cNvSpPr>
            <p:nvPr/>
          </p:nvSpPr>
          <p:spPr bwMode="auto">
            <a:xfrm>
              <a:off x="2784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3" name="Line 155"/>
            <p:cNvSpPr>
              <a:spLocks noChangeShapeType="1"/>
            </p:cNvSpPr>
            <p:nvPr/>
          </p:nvSpPr>
          <p:spPr bwMode="auto">
            <a:xfrm>
              <a:off x="2976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4" name="Line 156"/>
            <p:cNvSpPr>
              <a:spLocks noChangeShapeType="1"/>
            </p:cNvSpPr>
            <p:nvPr/>
          </p:nvSpPr>
          <p:spPr bwMode="auto">
            <a:xfrm>
              <a:off x="3072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5" name="Line 157"/>
            <p:cNvSpPr>
              <a:spLocks noChangeShapeType="1"/>
            </p:cNvSpPr>
            <p:nvPr/>
          </p:nvSpPr>
          <p:spPr bwMode="auto">
            <a:xfrm>
              <a:off x="3168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6" name="Line 158"/>
            <p:cNvSpPr>
              <a:spLocks noChangeShapeType="1"/>
            </p:cNvSpPr>
            <p:nvPr/>
          </p:nvSpPr>
          <p:spPr bwMode="auto">
            <a:xfrm>
              <a:off x="3264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7" name="Line 159"/>
            <p:cNvSpPr>
              <a:spLocks noChangeShapeType="1"/>
            </p:cNvSpPr>
            <p:nvPr/>
          </p:nvSpPr>
          <p:spPr bwMode="auto">
            <a:xfrm>
              <a:off x="3360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8" name="Line 160"/>
            <p:cNvSpPr>
              <a:spLocks noChangeShapeType="1"/>
            </p:cNvSpPr>
            <p:nvPr/>
          </p:nvSpPr>
          <p:spPr bwMode="auto">
            <a:xfrm>
              <a:off x="3456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9" name="Line 161"/>
            <p:cNvSpPr>
              <a:spLocks noChangeShapeType="1"/>
            </p:cNvSpPr>
            <p:nvPr/>
          </p:nvSpPr>
          <p:spPr bwMode="auto">
            <a:xfrm>
              <a:off x="3504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0" name="Line 162"/>
            <p:cNvSpPr>
              <a:spLocks noChangeShapeType="1"/>
            </p:cNvSpPr>
            <p:nvPr/>
          </p:nvSpPr>
          <p:spPr bwMode="auto">
            <a:xfrm>
              <a:off x="3600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1" name="Line 163"/>
            <p:cNvSpPr>
              <a:spLocks noChangeShapeType="1"/>
            </p:cNvSpPr>
            <p:nvPr/>
          </p:nvSpPr>
          <p:spPr bwMode="auto">
            <a:xfrm>
              <a:off x="3696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2" name="Line 164"/>
            <p:cNvSpPr>
              <a:spLocks noChangeShapeType="1"/>
            </p:cNvSpPr>
            <p:nvPr/>
          </p:nvSpPr>
          <p:spPr bwMode="auto">
            <a:xfrm>
              <a:off x="3792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3" name="Line 165"/>
            <p:cNvSpPr>
              <a:spLocks noChangeShapeType="1"/>
            </p:cNvSpPr>
            <p:nvPr/>
          </p:nvSpPr>
          <p:spPr bwMode="auto">
            <a:xfrm>
              <a:off x="3888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4" name="Line 166"/>
            <p:cNvSpPr>
              <a:spLocks noChangeShapeType="1"/>
            </p:cNvSpPr>
            <p:nvPr/>
          </p:nvSpPr>
          <p:spPr bwMode="auto">
            <a:xfrm>
              <a:off x="3984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5" name="Line 167"/>
            <p:cNvSpPr>
              <a:spLocks noChangeShapeType="1"/>
            </p:cNvSpPr>
            <p:nvPr/>
          </p:nvSpPr>
          <p:spPr bwMode="auto">
            <a:xfrm>
              <a:off x="4080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6" name="Line 168"/>
            <p:cNvSpPr>
              <a:spLocks noChangeShapeType="1"/>
            </p:cNvSpPr>
            <p:nvPr/>
          </p:nvSpPr>
          <p:spPr bwMode="auto">
            <a:xfrm>
              <a:off x="4176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7" name="Line 169"/>
            <p:cNvSpPr>
              <a:spLocks noChangeShapeType="1"/>
            </p:cNvSpPr>
            <p:nvPr/>
          </p:nvSpPr>
          <p:spPr bwMode="auto">
            <a:xfrm>
              <a:off x="4080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8" name="Line 170"/>
            <p:cNvSpPr>
              <a:spLocks noChangeShapeType="1"/>
            </p:cNvSpPr>
            <p:nvPr/>
          </p:nvSpPr>
          <p:spPr bwMode="auto">
            <a:xfrm>
              <a:off x="4176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99" name="Line 171"/>
            <p:cNvSpPr>
              <a:spLocks noChangeShapeType="1"/>
            </p:cNvSpPr>
            <p:nvPr/>
          </p:nvSpPr>
          <p:spPr bwMode="auto">
            <a:xfrm>
              <a:off x="4272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0" name="Line 172"/>
            <p:cNvSpPr>
              <a:spLocks noChangeShapeType="1"/>
            </p:cNvSpPr>
            <p:nvPr/>
          </p:nvSpPr>
          <p:spPr bwMode="auto">
            <a:xfrm>
              <a:off x="4368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1" name="Line 173"/>
            <p:cNvSpPr>
              <a:spLocks noChangeShapeType="1"/>
            </p:cNvSpPr>
            <p:nvPr/>
          </p:nvSpPr>
          <p:spPr bwMode="auto">
            <a:xfrm>
              <a:off x="4464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2" name="Line 174"/>
            <p:cNvSpPr>
              <a:spLocks noChangeShapeType="1"/>
            </p:cNvSpPr>
            <p:nvPr/>
          </p:nvSpPr>
          <p:spPr bwMode="auto">
            <a:xfrm>
              <a:off x="4560" y="33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3" name="Line 175"/>
            <p:cNvSpPr>
              <a:spLocks noChangeShapeType="1"/>
            </p:cNvSpPr>
            <p:nvPr/>
          </p:nvSpPr>
          <p:spPr bwMode="auto">
            <a:xfrm>
              <a:off x="4656" y="34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4" name="Line 176"/>
            <p:cNvSpPr>
              <a:spLocks noChangeShapeType="1"/>
            </p:cNvSpPr>
            <p:nvPr/>
          </p:nvSpPr>
          <p:spPr bwMode="auto">
            <a:xfrm>
              <a:off x="4752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5" name="Line 177"/>
            <p:cNvSpPr>
              <a:spLocks noChangeShapeType="1"/>
            </p:cNvSpPr>
            <p:nvPr/>
          </p:nvSpPr>
          <p:spPr bwMode="auto">
            <a:xfrm flipH="1">
              <a:off x="4848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6" name="Line 178"/>
            <p:cNvSpPr>
              <a:spLocks noChangeShapeType="1"/>
            </p:cNvSpPr>
            <p:nvPr/>
          </p:nvSpPr>
          <p:spPr bwMode="auto">
            <a:xfrm flipH="1">
              <a:off x="4752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7" name="Line 179"/>
            <p:cNvSpPr>
              <a:spLocks noChangeShapeType="1"/>
            </p:cNvSpPr>
            <p:nvPr/>
          </p:nvSpPr>
          <p:spPr bwMode="auto">
            <a:xfrm flipH="1">
              <a:off x="4656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8" name="Line 180"/>
            <p:cNvSpPr>
              <a:spLocks noChangeShapeType="1"/>
            </p:cNvSpPr>
            <p:nvPr/>
          </p:nvSpPr>
          <p:spPr bwMode="auto">
            <a:xfrm flipH="1">
              <a:off x="4512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09" name="Line 181"/>
            <p:cNvSpPr>
              <a:spLocks noChangeShapeType="1"/>
            </p:cNvSpPr>
            <p:nvPr/>
          </p:nvSpPr>
          <p:spPr bwMode="auto">
            <a:xfrm flipH="1">
              <a:off x="4512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0" name="Line 182"/>
            <p:cNvSpPr>
              <a:spLocks noChangeShapeType="1"/>
            </p:cNvSpPr>
            <p:nvPr/>
          </p:nvSpPr>
          <p:spPr bwMode="auto">
            <a:xfrm flipH="1">
              <a:off x="4368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1" name="Line 183"/>
            <p:cNvSpPr>
              <a:spLocks noChangeShapeType="1"/>
            </p:cNvSpPr>
            <p:nvPr/>
          </p:nvSpPr>
          <p:spPr bwMode="auto">
            <a:xfrm flipH="1">
              <a:off x="4080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2" name="Line 184"/>
            <p:cNvSpPr>
              <a:spLocks noChangeShapeType="1"/>
            </p:cNvSpPr>
            <p:nvPr/>
          </p:nvSpPr>
          <p:spPr bwMode="auto">
            <a:xfrm flipH="1">
              <a:off x="3984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3" name="Line 185"/>
            <p:cNvSpPr>
              <a:spLocks noChangeShapeType="1"/>
            </p:cNvSpPr>
            <p:nvPr/>
          </p:nvSpPr>
          <p:spPr bwMode="auto">
            <a:xfrm flipH="1">
              <a:off x="4224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4" name="Line 186"/>
            <p:cNvSpPr>
              <a:spLocks noChangeShapeType="1"/>
            </p:cNvSpPr>
            <p:nvPr/>
          </p:nvSpPr>
          <p:spPr bwMode="auto">
            <a:xfrm flipH="1">
              <a:off x="3888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5" name="Line 187"/>
            <p:cNvSpPr>
              <a:spLocks noChangeShapeType="1"/>
            </p:cNvSpPr>
            <p:nvPr/>
          </p:nvSpPr>
          <p:spPr bwMode="auto">
            <a:xfrm flipH="1">
              <a:off x="3792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6" name="Line 188"/>
            <p:cNvSpPr>
              <a:spLocks noChangeShapeType="1"/>
            </p:cNvSpPr>
            <p:nvPr/>
          </p:nvSpPr>
          <p:spPr bwMode="auto">
            <a:xfrm flipH="1">
              <a:off x="3696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7" name="Line 189"/>
            <p:cNvSpPr>
              <a:spLocks noChangeShapeType="1"/>
            </p:cNvSpPr>
            <p:nvPr/>
          </p:nvSpPr>
          <p:spPr bwMode="auto">
            <a:xfrm flipH="1">
              <a:off x="3600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8" name="Line 190"/>
            <p:cNvSpPr>
              <a:spLocks noChangeShapeType="1"/>
            </p:cNvSpPr>
            <p:nvPr/>
          </p:nvSpPr>
          <p:spPr bwMode="auto">
            <a:xfrm flipH="1">
              <a:off x="3504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19" name="Line 191"/>
            <p:cNvSpPr>
              <a:spLocks noChangeShapeType="1"/>
            </p:cNvSpPr>
            <p:nvPr/>
          </p:nvSpPr>
          <p:spPr bwMode="auto">
            <a:xfrm flipH="1">
              <a:off x="3408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0" name="Line 192"/>
            <p:cNvSpPr>
              <a:spLocks noChangeShapeType="1"/>
            </p:cNvSpPr>
            <p:nvPr/>
          </p:nvSpPr>
          <p:spPr bwMode="auto">
            <a:xfrm flipH="1">
              <a:off x="3312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1" name="Line 193"/>
            <p:cNvSpPr>
              <a:spLocks noChangeShapeType="1"/>
            </p:cNvSpPr>
            <p:nvPr/>
          </p:nvSpPr>
          <p:spPr bwMode="auto">
            <a:xfrm flipH="1">
              <a:off x="3216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2" name="Line 194"/>
            <p:cNvSpPr>
              <a:spLocks noChangeShapeType="1"/>
            </p:cNvSpPr>
            <p:nvPr/>
          </p:nvSpPr>
          <p:spPr bwMode="auto">
            <a:xfrm flipH="1">
              <a:off x="3120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3" name="Line 195"/>
            <p:cNvSpPr>
              <a:spLocks noChangeShapeType="1"/>
            </p:cNvSpPr>
            <p:nvPr/>
          </p:nvSpPr>
          <p:spPr bwMode="auto">
            <a:xfrm flipH="1">
              <a:off x="302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4" name="Line 196"/>
            <p:cNvSpPr>
              <a:spLocks noChangeShapeType="1"/>
            </p:cNvSpPr>
            <p:nvPr/>
          </p:nvSpPr>
          <p:spPr bwMode="auto">
            <a:xfrm flipH="1">
              <a:off x="2928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5" name="Line 197"/>
            <p:cNvSpPr>
              <a:spLocks noChangeShapeType="1"/>
            </p:cNvSpPr>
            <p:nvPr/>
          </p:nvSpPr>
          <p:spPr bwMode="auto">
            <a:xfrm flipH="1">
              <a:off x="2832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6" name="Line 198"/>
            <p:cNvSpPr>
              <a:spLocks noChangeShapeType="1"/>
            </p:cNvSpPr>
            <p:nvPr/>
          </p:nvSpPr>
          <p:spPr bwMode="auto">
            <a:xfrm flipH="1">
              <a:off x="2736" y="359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7" name="Line 199"/>
            <p:cNvSpPr>
              <a:spLocks noChangeShapeType="1"/>
            </p:cNvSpPr>
            <p:nvPr/>
          </p:nvSpPr>
          <p:spPr bwMode="auto">
            <a:xfrm flipH="1">
              <a:off x="2592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8" name="Line 200"/>
            <p:cNvSpPr>
              <a:spLocks noChangeShapeType="1"/>
            </p:cNvSpPr>
            <p:nvPr/>
          </p:nvSpPr>
          <p:spPr bwMode="auto">
            <a:xfrm flipH="1">
              <a:off x="2544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29" name="Line 201"/>
            <p:cNvSpPr>
              <a:spLocks noChangeShapeType="1"/>
            </p:cNvSpPr>
            <p:nvPr/>
          </p:nvSpPr>
          <p:spPr bwMode="auto">
            <a:xfrm flipH="1">
              <a:off x="2832" y="37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0" name="Line 202"/>
            <p:cNvSpPr>
              <a:spLocks noChangeShapeType="1"/>
            </p:cNvSpPr>
            <p:nvPr/>
          </p:nvSpPr>
          <p:spPr bwMode="auto">
            <a:xfrm flipH="1">
              <a:off x="2736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1" name="Line 203"/>
            <p:cNvSpPr>
              <a:spLocks noChangeShapeType="1"/>
            </p:cNvSpPr>
            <p:nvPr/>
          </p:nvSpPr>
          <p:spPr bwMode="auto">
            <a:xfrm flipH="1">
              <a:off x="2640" y="37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2" name="Line 204"/>
            <p:cNvSpPr>
              <a:spLocks noChangeShapeType="1"/>
            </p:cNvSpPr>
            <p:nvPr/>
          </p:nvSpPr>
          <p:spPr bwMode="auto">
            <a:xfrm flipH="1">
              <a:off x="2448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3" name="Line 205"/>
            <p:cNvSpPr>
              <a:spLocks noChangeShapeType="1"/>
            </p:cNvSpPr>
            <p:nvPr/>
          </p:nvSpPr>
          <p:spPr bwMode="auto">
            <a:xfrm flipH="1">
              <a:off x="2352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4" name="Line 206"/>
            <p:cNvSpPr>
              <a:spLocks noChangeShapeType="1"/>
            </p:cNvSpPr>
            <p:nvPr/>
          </p:nvSpPr>
          <p:spPr bwMode="auto">
            <a:xfrm flipH="1">
              <a:off x="2256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5" name="Line 207"/>
            <p:cNvSpPr>
              <a:spLocks noChangeShapeType="1"/>
            </p:cNvSpPr>
            <p:nvPr/>
          </p:nvSpPr>
          <p:spPr bwMode="auto">
            <a:xfrm flipH="1">
              <a:off x="2160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6" name="Line 208"/>
            <p:cNvSpPr>
              <a:spLocks noChangeShapeType="1"/>
            </p:cNvSpPr>
            <p:nvPr/>
          </p:nvSpPr>
          <p:spPr bwMode="auto">
            <a:xfrm flipH="1">
              <a:off x="2064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7" name="Line 209"/>
            <p:cNvSpPr>
              <a:spLocks noChangeShapeType="1"/>
            </p:cNvSpPr>
            <p:nvPr/>
          </p:nvSpPr>
          <p:spPr bwMode="auto">
            <a:xfrm flipH="1">
              <a:off x="1968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8" name="Line 210"/>
            <p:cNvSpPr>
              <a:spLocks noChangeShapeType="1"/>
            </p:cNvSpPr>
            <p:nvPr/>
          </p:nvSpPr>
          <p:spPr bwMode="auto">
            <a:xfrm flipH="1">
              <a:off x="1920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39" name="Line 211"/>
            <p:cNvSpPr>
              <a:spLocks noChangeShapeType="1"/>
            </p:cNvSpPr>
            <p:nvPr/>
          </p:nvSpPr>
          <p:spPr bwMode="auto">
            <a:xfrm flipH="1">
              <a:off x="1824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0" name="Line 212"/>
            <p:cNvSpPr>
              <a:spLocks noChangeShapeType="1"/>
            </p:cNvSpPr>
            <p:nvPr/>
          </p:nvSpPr>
          <p:spPr bwMode="auto">
            <a:xfrm flipH="1">
              <a:off x="1728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1" name="Line 213"/>
            <p:cNvSpPr>
              <a:spLocks noChangeShapeType="1"/>
            </p:cNvSpPr>
            <p:nvPr/>
          </p:nvSpPr>
          <p:spPr bwMode="auto">
            <a:xfrm flipH="1">
              <a:off x="1632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2" name="Line 214"/>
            <p:cNvSpPr>
              <a:spLocks noChangeShapeType="1"/>
            </p:cNvSpPr>
            <p:nvPr/>
          </p:nvSpPr>
          <p:spPr bwMode="auto">
            <a:xfrm flipH="1">
              <a:off x="1536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3" name="Line 215"/>
            <p:cNvSpPr>
              <a:spLocks noChangeShapeType="1"/>
            </p:cNvSpPr>
            <p:nvPr/>
          </p:nvSpPr>
          <p:spPr bwMode="auto">
            <a:xfrm flipH="1">
              <a:off x="1440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4" name="Line 216"/>
            <p:cNvSpPr>
              <a:spLocks noChangeShapeType="1"/>
            </p:cNvSpPr>
            <p:nvPr/>
          </p:nvSpPr>
          <p:spPr bwMode="auto">
            <a:xfrm flipH="1">
              <a:off x="1344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5" name="Line 217"/>
            <p:cNvSpPr>
              <a:spLocks noChangeShapeType="1"/>
            </p:cNvSpPr>
            <p:nvPr/>
          </p:nvSpPr>
          <p:spPr bwMode="auto">
            <a:xfrm flipH="1">
              <a:off x="1248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6" name="Line 218"/>
            <p:cNvSpPr>
              <a:spLocks noChangeShapeType="1"/>
            </p:cNvSpPr>
            <p:nvPr/>
          </p:nvSpPr>
          <p:spPr bwMode="auto">
            <a:xfrm flipH="1">
              <a:off x="1344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7" name="Line 219"/>
            <p:cNvSpPr>
              <a:spLocks noChangeShapeType="1"/>
            </p:cNvSpPr>
            <p:nvPr/>
          </p:nvSpPr>
          <p:spPr bwMode="auto">
            <a:xfrm flipH="1">
              <a:off x="1248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8" name="Line 220"/>
            <p:cNvSpPr>
              <a:spLocks noChangeShapeType="1"/>
            </p:cNvSpPr>
            <p:nvPr/>
          </p:nvSpPr>
          <p:spPr bwMode="auto">
            <a:xfrm flipH="1">
              <a:off x="1152" y="34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49" name="Line 221"/>
            <p:cNvSpPr>
              <a:spLocks noChangeShapeType="1"/>
            </p:cNvSpPr>
            <p:nvPr/>
          </p:nvSpPr>
          <p:spPr bwMode="auto">
            <a:xfrm flipH="1">
              <a:off x="1056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0" name="Line 222"/>
            <p:cNvSpPr>
              <a:spLocks noChangeShapeType="1"/>
            </p:cNvSpPr>
            <p:nvPr/>
          </p:nvSpPr>
          <p:spPr bwMode="auto">
            <a:xfrm flipH="1">
              <a:off x="960" y="36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1" name="Line 223"/>
            <p:cNvSpPr>
              <a:spLocks noChangeShapeType="1"/>
            </p:cNvSpPr>
            <p:nvPr/>
          </p:nvSpPr>
          <p:spPr bwMode="auto">
            <a:xfrm flipH="1">
              <a:off x="864" y="355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2" name="Line 224"/>
            <p:cNvSpPr>
              <a:spLocks noChangeShapeType="1"/>
            </p:cNvSpPr>
            <p:nvPr/>
          </p:nvSpPr>
          <p:spPr bwMode="auto">
            <a:xfrm flipH="1">
              <a:off x="768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53" name="Line 225"/>
            <p:cNvSpPr>
              <a:spLocks noChangeShapeType="1"/>
            </p:cNvSpPr>
            <p:nvPr/>
          </p:nvSpPr>
          <p:spPr bwMode="auto">
            <a:xfrm flipH="1">
              <a:off x="672" y="36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noFill/>
                </a14:hiddenFill>
              </a:ex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354" name="Text Box 226"/>
          <p:cNvSpPr txBox="1">
            <a:spLocks noChangeArrowheads="1"/>
          </p:cNvSpPr>
          <p:nvPr/>
        </p:nvSpPr>
        <p:spPr bwMode="auto">
          <a:xfrm>
            <a:off x="2574925" y="1363663"/>
            <a:ext cx="10017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Times" charset="0"/>
              </a:rPr>
              <a:t>DNA extraction</a:t>
            </a:r>
          </a:p>
        </p:txBody>
      </p:sp>
      <p:sp>
        <p:nvSpPr>
          <p:cNvPr id="48355" name="Text Box 227"/>
          <p:cNvSpPr txBox="1">
            <a:spLocks noChangeArrowheads="1"/>
          </p:cNvSpPr>
          <p:nvPr/>
        </p:nvSpPr>
        <p:spPr bwMode="auto">
          <a:xfrm>
            <a:off x="4724400" y="1371600"/>
            <a:ext cx="108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Times" charset="0"/>
              </a:rPr>
              <a:t>Mechanical DNA</a:t>
            </a:r>
          </a:p>
          <a:p>
            <a:r>
              <a:rPr lang="en-US" sz="1000">
                <a:latin typeface="Times" charset="0"/>
              </a:rPr>
              <a:t>      shearing</a:t>
            </a:r>
          </a:p>
        </p:txBody>
      </p:sp>
      <p:sp>
        <p:nvSpPr>
          <p:cNvPr id="48356" name="Line 228"/>
          <p:cNvSpPr>
            <a:spLocks noChangeShapeType="1"/>
          </p:cNvSpPr>
          <p:nvPr/>
        </p:nvSpPr>
        <p:spPr bwMode="auto">
          <a:xfrm flipH="1">
            <a:off x="6096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7" name="Text Box 229"/>
          <p:cNvSpPr txBox="1">
            <a:spLocks noChangeArrowheads="1"/>
          </p:cNvSpPr>
          <p:nvPr/>
        </p:nvSpPr>
        <p:spPr bwMode="auto">
          <a:xfrm>
            <a:off x="381000" y="3352800"/>
            <a:ext cx="1108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Times" charset="0"/>
              </a:rPr>
              <a:t>Cloning into </a:t>
            </a:r>
          </a:p>
          <a:p>
            <a:pPr algn="ctr"/>
            <a:r>
              <a:rPr lang="en-US" sz="1000">
                <a:latin typeface="Times" charset="0"/>
              </a:rPr>
              <a:t>sequencing vector</a:t>
            </a:r>
          </a:p>
        </p:txBody>
      </p:sp>
      <p:sp>
        <p:nvSpPr>
          <p:cNvPr id="48358" name="Line 230"/>
          <p:cNvSpPr>
            <a:spLocks noChangeShapeType="1"/>
          </p:cNvSpPr>
          <p:nvPr/>
        </p:nvSpPr>
        <p:spPr bwMode="auto">
          <a:xfrm flipH="1">
            <a:off x="4648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noFill/>
              </a14:hiddenFill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359" name="Text Box 231"/>
          <p:cNvSpPr txBox="1">
            <a:spLocks noChangeArrowheads="1"/>
          </p:cNvSpPr>
          <p:nvPr/>
        </p:nvSpPr>
        <p:spPr bwMode="auto">
          <a:xfrm>
            <a:off x="4572000" y="3352800"/>
            <a:ext cx="1219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>
                <a:latin typeface="Times" charset="0"/>
              </a:rPr>
              <a:t>Random sequencing</a:t>
            </a:r>
          </a:p>
        </p:txBody>
      </p:sp>
      <p:sp>
        <p:nvSpPr>
          <p:cNvPr id="48360" name="Text Box 232"/>
          <p:cNvSpPr txBox="1">
            <a:spLocks noChangeArrowheads="1"/>
          </p:cNvSpPr>
          <p:nvPr/>
        </p:nvSpPr>
        <p:spPr bwMode="auto">
          <a:xfrm>
            <a:off x="6308725" y="2955925"/>
            <a:ext cx="2103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imes" charset="0"/>
              </a:rPr>
              <a:t>Assembly of </a:t>
            </a:r>
          </a:p>
          <a:p>
            <a:pPr algn="ctr"/>
            <a:r>
              <a:rPr lang="en-US" sz="2400">
                <a:latin typeface="Times" charset="0"/>
              </a:rPr>
              <a:t>Whole Genome</a:t>
            </a:r>
          </a:p>
        </p:txBody>
      </p:sp>
      <p:sp>
        <p:nvSpPr>
          <p:cNvPr id="48361" name="Text Box 233"/>
          <p:cNvSpPr txBox="1">
            <a:spLocks noChangeArrowheads="1"/>
          </p:cNvSpPr>
          <p:nvPr/>
        </p:nvSpPr>
        <p:spPr bwMode="auto">
          <a:xfrm>
            <a:off x="420688" y="4835525"/>
            <a:ext cx="727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latin typeface="Times" charset="0"/>
              </a:rPr>
              <a:t>Consensus</a:t>
            </a:r>
          </a:p>
        </p:txBody>
      </p:sp>
      <p:sp>
        <p:nvSpPr>
          <p:cNvPr id="48362" name="Text Box 234"/>
          <p:cNvSpPr txBox="1">
            <a:spLocks noChangeArrowheads="1"/>
          </p:cNvSpPr>
          <p:nvPr/>
        </p:nvSpPr>
        <p:spPr bwMode="auto">
          <a:xfrm>
            <a:off x="2743200" y="152400"/>
            <a:ext cx="364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Times" charset="0"/>
              </a:rPr>
              <a:t>Shotgun cloning/sequencing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shotgun assembly typically leaves gaps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86003" y="3246822"/>
            <a:ext cx="3374392" cy="1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2360" y="3246822"/>
            <a:ext cx="80244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501368" y="3228280"/>
            <a:ext cx="3374392" cy="1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4759" y="2793306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Contigs</a:t>
            </a:r>
            <a:r>
              <a:rPr lang="en-US" dirty="0" smtClean="0"/>
              <a:t>/ assemblies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6003" y="35527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33804" y="354348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05203" y="356202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00604" y="356202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05002" y="373817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676805" y="373817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72360" y="357129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32685" y="353421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3860" y="372890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19725" y="354348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87243" y="371963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59925" y="35527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275907" y="374744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022680" y="356202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7182" y="356202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31804" y="352494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15361" y="396993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215742" y="358056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931425" y="375671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162303" y="396993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43605" y="371036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08380" y="376598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931804" y="4275871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61184" y="374744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098174" y="35527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441175" y="372890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248204" y="3951398"/>
            <a:ext cx="3707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67002" y="396066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15105" y="396066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62001" y="376598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472359" y="397920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88803" y="4266601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576724" y="356202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62726" y="370109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875686" y="372890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32759" y="35527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1368" y="369182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17302" y="41623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919725" y="3738170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33702" y="418089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931803" y="490627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88802" y="4915548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17302" y="4674512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60303" y="448569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300859" y="4467156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31803" y="4683782"/>
            <a:ext cx="343001" cy="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87720" y="4005500"/>
            <a:ext cx="6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330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much sequence do you need? -The Lander-Waterman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 mathematical model for whole genome shotgun experiments.  </a:t>
            </a:r>
          </a:p>
          <a:p>
            <a:pPr>
              <a:buNone/>
            </a:pPr>
            <a:r>
              <a:rPr lang="en-US" dirty="0" smtClean="0"/>
              <a:t>Used for experimental design of complete microbial genome studies and later the human genome.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Lander, E. S., and M. S. Waterman.</a:t>
            </a:r>
            <a:r>
              <a:rPr lang="en-US" dirty="0"/>
              <a:t> 1988. Genomic mapping by fingerprinting random clones: A mathematical analysis. Genomics. </a:t>
            </a:r>
            <a:r>
              <a:rPr lang="en-US" b="1" dirty="0"/>
              <a:t>2:</a:t>
            </a:r>
            <a:r>
              <a:rPr lang="en-US" dirty="0"/>
              <a:t>231-239.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9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Terminology: genome coverage (</a:t>
            </a:r>
            <a:r>
              <a:rPr lang="en-US" dirty="0" err="1" smtClean="0"/>
              <a:t>a.k.a</a:t>
            </a:r>
            <a:r>
              <a:rPr lang="en-US" dirty="0" smtClean="0"/>
              <a:t> redundancy)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 = genome length (</a:t>
            </a:r>
            <a:r>
              <a:rPr lang="en-US" dirty="0" err="1" smtClean="0"/>
              <a:t>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w</a:t>
            </a:r>
            <a:r>
              <a:rPr lang="en-US" dirty="0" smtClean="0"/>
              <a:t> = average sequence length</a:t>
            </a:r>
          </a:p>
          <a:p>
            <a:pPr>
              <a:buNone/>
            </a:pPr>
            <a:r>
              <a:rPr lang="en-US" dirty="0" err="1" smtClean="0"/>
              <a:t>n</a:t>
            </a:r>
            <a:r>
              <a:rPr lang="en-US" dirty="0" smtClean="0"/>
              <a:t> = number of sequences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Mean number of sequences per </a:t>
            </a:r>
            <a:r>
              <a:rPr lang="en-US" dirty="0" err="1" smtClean="0"/>
              <a:t>bp</a:t>
            </a:r>
            <a:r>
              <a:rPr lang="en-US" dirty="0" smtClean="0"/>
              <a:t> is equivalent to coverage (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wn</a:t>
            </a:r>
            <a:r>
              <a:rPr lang="en-US" dirty="0" smtClean="0">
                <a:solidFill>
                  <a:srgbClr val="FF0000"/>
                </a:solidFill>
              </a:rPr>
              <a:t>/G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If </a:t>
            </a:r>
            <a:r>
              <a:rPr lang="en-US" dirty="0" err="1" smtClean="0"/>
              <a:t>w</a:t>
            </a:r>
            <a:r>
              <a:rPr lang="en-US" dirty="0" smtClean="0"/>
              <a:t> = 500, </a:t>
            </a:r>
            <a:r>
              <a:rPr lang="en-US" dirty="0" err="1" smtClean="0"/>
              <a:t>n</a:t>
            </a:r>
            <a:r>
              <a:rPr lang="en-US" dirty="0" smtClean="0"/>
              <a:t> = 20,000 and G = 1,000,000 </a:t>
            </a:r>
            <a:r>
              <a:rPr lang="en-US" dirty="0" err="1" smtClean="0"/>
              <a:t>bp</a:t>
            </a:r>
            <a:r>
              <a:rPr lang="en-US" dirty="0" smtClean="0"/>
              <a:t> the average genome coverage </a:t>
            </a:r>
            <a:r>
              <a:rPr lang="en-US" dirty="0" err="1" smtClean="0"/>
              <a:t>c</a:t>
            </a:r>
            <a:r>
              <a:rPr lang="en-US" dirty="0" smtClean="0"/>
              <a:t> = 10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30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182"/>
            <a:ext cx="8229600" cy="570898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From the Poisson distribution, probability of zero coverage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P(0) = 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baseline="30000" dirty="0" err="1" smtClean="0">
                <a:solidFill>
                  <a:srgbClr val="FF0000"/>
                </a:solidFill>
              </a:rPr>
              <a:t>-c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Expected number of gaps(</a:t>
            </a:r>
            <a:r>
              <a:rPr lang="en-US" dirty="0" err="1" smtClean="0"/>
              <a:t>contigs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E(</a:t>
            </a:r>
            <a:r>
              <a:rPr lang="en-US" dirty="0" err="1" smtClean="0">
                <a:solidFill>
                  <a:srgbClr val="FF0000"/>
                </a:solidFill>
              </a:rPr>
              <a:t>contigs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rgbClr val="FF0000"/>
                </a:solidFill>
              </a:rPr>
              <a:t>.e</a:t>
            </a:r>
            <a:r>
              <a:rPr lang="en-US" baseline="30000" dirty="0" smtClean="0">
                <a:solidFill>
                  <a:srgbClr val="FF0000"/>
                </a:solidFill>
              </a:rPr>
              <a:t>-c </a:t>
            </a:r>
          </a:p>
          <a:p>
            <a:pPr>
              <a:buNone/>
            </a:pPr>
            <a:r>
              <a:rPr lang="en-US" dirty="0" smtClean="0"/>
              <a:t>n = number reads</a:t>
            </a:r>
          </a:p>
          <a:p>
            <a:pPr>
              <a:buNone/>
            </a:pPr>
            <a:r>
              <a:rPr lang="en-US" dirty="0" smtClean="0"/>
              <a:t>c = coverage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23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W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69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W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72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reads to genome sequences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33930">
            <a:off x="1099509" y="1648636"/>
            <a:ext cx="2238528" cy="111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933" y="4160345"/>
            <a:ext cx="2421659" cy="234731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263931" y="21756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16331" y="23280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8731" y="24804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21131" y="26328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73531" y="27852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5931" y="29376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78331" y="30900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35601" y="3098801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13586" y="2737948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57850" y="3251201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9021" y="2946401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1877" y="2762471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6925" y="2489201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76276" y="2328043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64166" y="2171264"/>
            <a:ext cx="700690" cy="8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248875">
            <a:off x="3792483" y="2130131"/>
            <a:ext cx="683173" cy="5535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155504">
            <a:off x="4548941" y="3596559"/>
            <a:ext cx="683173" cy="5535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3379" y="1751724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27942" y="357702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reads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1154" y="4925847"/>
            <a:ext cx="136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Assembled genome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63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isn’t genome assembly perfect?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Repeats</a:t>
            </a:r>
          </a:p>
          <a:p>
            <a:r>
              <a:rPr lang="en-US" dirty="0" smtClean="0"/>
              <a:t>Sequence errors (break overlaps between </a:t>
            </a:r>
            <a:r>
              <a:rPr lang="en-US" dirty="0" err="1" smtClean="0"/>
              <a:t>contigs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Imperfect representation (systemic errors in sequencing technology, e.g. G+C bias)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74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Strategies for </a:t>
            </a:r>
            <a:r>
              <a:rPr lang="en-US" i="1" dirty="0" smtClean="0"/>
              <a:t>de novo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Greedy algorithms  </a:t>
            </a:r>
            <a:r>
              <a:rPr lang="en-US" dirty="0" smtClean="0"/>
              <a:t>(SSAKE)</a:t>
            </a:r>
          </a:p>
          <a:p>
            <a:r>
              <a:rPr lang="en-US" u="sng" dirty="0" smtClean="0"/>
              <a:t>Overlap-Layout-Consensus </a:t>
            </a:r>
            <a:r>
              <a:rPr lang="en-US" dirty="0" smtClean="0"/>
              <a:t>(Celera, </a:t>
            </a:r>
            <a:r>
              <a:rPr lang="en-US" dirty="0" err="1" smtClean="0"/>
              <a:t>Newbler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De </a:t>
            </a:r>
            <a:r>
              <a:rPr lang="en-US" u="sng" dirty="0" err="1" smtClean="0"/>
              <a:t>Bruijn</a:t>
            </a:r>
            <a:r>
              <a:rPr lang="en-US" u="sng" dirty="0" smtClean="0"/>
              <a:t> </a:t>
            </a:r>
            <a:r>
              <a:rPr lang="en-US" dirty="0" smtClean="0"/>
              <a:t>(SOAP, Euler, Velvet, </a:t>
            </a:r>
            <a:r>
              <a:rPr lang="en-US" dirty="0" err="1" smtClean="0"/>
              <a:t>AllPaths</a:t>
            </a:r>
            <a:r>
              <a:rPr lang="en-US" dirty="0" smtClean="0"/>
              <a:t>, </a:t>
            </a:r>
            <a:r>
              <a:rPr lang="en-US" dirty="0" err="1" smtClean="0"/>
              <a:t>ABySS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57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Greedy </a:t>
            </a:r>
            <a:r>
              <a:rPr lang="en-US" dirty="0"/>
              <a:t>A</a:t>
            </a:r>
            <a:r>
              <a:rPr lang="en-US" dirty="0" smtClean="0"/>
              <a:t>ssemblers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4543" r="14543"/>
          <a:stretch>
            <a:fillRect/>
          </a:stretch>
        </p:blipFill>
        <p:spPr>
          <a:xfrm>
            <a:off x="1114096" y="2143235"/>
            <a:ext cx="5309151" cy="2919829"/>
          </a:xfrm>
        </p:spPr>
      </p:pic>
      <p:sp>
        <p:nvSpPr>
          <p:cNvPr id="5" name="TextBox 4"/>
          <p:cNvSpPr txBox="1"/>
          <p:nvPr/>
        </p:nvSpPr>
        <p:spPr>
          <a:xfrm>
            <a:off x="6612359" y="2619837"/>
            <a:ext cx="239462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dirty="0"/>
              <a:t>The greedy algorithms apply one basic operation: given any read or </a:t>
            </a:r>
            <a:r>
              <a:rPr lang="en-US" sz="1200" dirty="0" err="1"/>
              <a:t>contig</a:t>
            </a:r>
            <a:r>
              <a:rPr lang="en-US" sz="1200" dirty="0"/>
              <a:t>, add one more read or </a:t>
            </a:r>
            <a:r>
              <a:rPr lang="en-US" sz="1200" dirty="0" err="1"/>
              <a:t>contig</a:t>
            </a:r>
            <a:r>
              <a:rPr lang="en-US" sz="1200" dirty="0"/>
              <a:t>. The basic operation is repeated until no more operations are possible. Each operation uses the next highest-scoring overlap to make the next join. T</a:t>
            </a:r>
            <a:r>
              <a:rPr lang="en-US" sz="1200" dirty="0" smtClean="0"/>
              <a:t>.”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234966" y="5535448"/>
            <a:ext cx="3678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www.cbcb.umd.edu</a:t>
            </a:r>
            <a:r>
              <a:rPr lang="en-US" dirty="0"/>
              <a:t>/research/</a:t>
            </a:r>
            <a:r>
              <a:rPr lang="en-US" dirty="0" err="1"/>
              <a:t>assembly_primer.shtml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64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Overlap</a:t>
            </a:r>
            <a:r>
              <a:rPr lang="en-US" dirty="0" smtClean="0"/>
              <a:t>: Create a node for each read, and for each overlap create a directed edge.</a:t>
            </a:r>
          </a:p>
          <a:p>
            <a:endParaRPr lang="en-US" dirty="0" smtClean="0"/>
          </a:p>
          <a:p>
            <a:r>
              <a:rPr lang="en-US" u="sng" dirty="0" smtClean="0"/>
              <a:t>Layout</a:t>
            </a:r>
            <a:r>
              <a:rPr lang="en-US" dirty="0" smtClean="0"/>
              <a:t>: Simplify the graph, by discarding sub-optimal reads.  Find the Hamiltonian Path, a path that goes through each node only once.</a:t>
            </a:r>
          </a:p>
          <a:p>
            <a:endParaRPr lang="en-US" dirty="0" smtClean="0"/>
          </a:p>
          <a:p>
            <a:r>
              <a:rPr lang="en-US" u="sng" dirty="0" smtClean="0"/>
              <a:t>Consensus</a:t>
            </a:r>
            <a:r>
              <a:rPr lang="en-US" dirty="0" smtClean="0"/>
              <a:t>:  Create progressive alignments, and create a contig of the consensus.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069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Content Placeholder 3" descr="Screen Shot 2014-02-23 at 11.46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7017" r="701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732690" y="631496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73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454 </a:t>
            </a:r>
            <a:r>
              <a:rPr lang="en-US" dirty="0" err="1" smtClean="0"/>
              <a:t>Inc</a:t>
            </a:r>
            <a:r>
              <a:rPr lang="en-US" dirty="0" smtClean="0"/>
              <a:t> (later Roche) for 454 assembly</a:t>
            </a:r>
          </a:p>
          <a:p>
            <a:r>
              <a:rPr lang="en-US" dirty="0" smtClean="0"/>
              <a:t>Adapted to use output of multiple technologies </a:t>
            </a:r>
          </a:p>
          <a:p>
            <a:r>
              <a:rPr lang="en-US" sz="2400" dirty="0"/>
              <a:t>See http://</a:t>
            </a:r>
            <a:r>
              <a:rPr lang="en-US" sz="2400" dirty="0" err="1"/>
              <a:t>contig.wordpress.com</a:t>
            </a:r>
            <a:r>
              <a:rPr lang="en-US" sz="2400" dirty="0"/>
              <a:t>/2010/02/09/how-</a:t>
            </a:r>
            <a:r>
              <a:rPr lang="en-US" sz="2400" dirty="0" err="1"/>
              <a:t>newbler</a:t>
            </a:r>
            <a:r>
              <a:rPr lang="en-US" sz="2400" dirty="0"/>
              <a:t>-works/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54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overlaps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7" y="1852533"/>
            <a:ext cx="5411317" cy="1977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337" y="4796524"/>
            <a:ext cx="583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This is where sequencing read length really matters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57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edges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224" b="5224"/>
          <a:stretch>
            <a:fillRect/>
          </a:stretch>
        </p:blipFill>
        <p:spPr>
          <a:xfrm>
            <a:off x="457200" y="1740338"/>
            <a:ext cx="8229600" cy="4525963"/>
          </a:xfrm>
        </p:spPr>
      </p:pic>
      <p:sp>
        <p:nvSpPr>
          <p:cNvPr id="5" name="Line Callout 1 4"/>
          <p:cNvSpPr/>
          <p:nvPr/>
        </p:nvSpPr>
        <p:spPr>
          <a:xfrm>
            <a:off x="6043448" y="1600200"/>
            <a:ext cx="2540000" cy="1191173"/>
          </a:xfrm>
          <a:prstGeom prst="borderCallout1">
            <a:avLst>
              <a:gd name="adj1" fmla="val 18750"/>
              <a:gd name="adj2" fmla="val -8333"/>
              <a:gd name="adj3" fmla="val 118382"/>
              <a:gd name="adj4" fmla="val -4488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Dotted reads begin in one </a:t>
            </a:r>
            <a:r>
              <a:rPr lang="en-US" dirty="0" err="1" smtClean="0">
                <a:solidFill>
                  <a:srgbClr val="FF0000"/>
                </a:solidFill>
              </a:rPr>
              <a:t>contig</a:t>
            </a:r>
            <a:r>
              <a:rPr lang="en-US" dirty="0" smtClean="0">
                <a:solidFill>
                  <a:srgbClr val="FF0000"/>
                </a:solidFill>
              </a:rPr>
              <a:t> and end in another </a:t>
            </a:r>
            <a:r>
              <a:rPr lang="en-US" dirty="0" err="1" smtClean="0">
                <a:solidFill>
                  <a:srgbClr val="FF0000"/>
                </a:solidFill>
              </a:rPr>
              <a:t>contig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17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352" b="23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51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</a:t>
            </a:r>
            <a:r>
              <a:rPr lang="en-US" dirty="0" err="1" smtClean="0"/>
              <a:t>contig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</a:t>
            </a:r>
            <a:r>
              <a:rPr lang="en-US" dirty="0"/>
              <a:t>H</a:t>
            </a:r>
            <a:r>
              <a:rPr lang="en-US" dirty="0" smtClean="0"/>
              <a:t>amiltonian path – path that includes each node only once (computationally – this is NP hard)</a:t>
            </a:r>
          </a:p>
          <a:p>
            <a:r>
              <a:rPr lang="en-US" dirty="0" smtClean="0"/>
              <a:t>Repeats mess this up of course</a:t>
            </a:r>
          </a:p>
          <a:p>
            <a:r>
              <a:rPr lang="en-US" dirty="0" smtClean="0"/>
              <a:t>Ideally, try to resolve into one graph, but usually the software beaks genomes into multiple Hamiltonian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80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approaches: clone-by-clone and shotgun</a:t>
            </a:r>
          </a:p>
          <a:p>
            <a:r>
              <a:rPr lang="en-US" dirty="0" smtClean="0"/>
              <a:t>A Theoretical Model</a:t>
            </a:r>
          </a:p>
          <a:p>
            <a:r>
              <a:rPr lang="en-US" dirty="0" smtClean="0"/>
              <a:t>Different algorithmic approaches to assembly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ewbler</a:t>
            </a:r>
            <a:endParaRPr lang="en-US" dirty="0" smtClean="0"/>
          </a:p>
          <a:p>
            <a:pPr lvl="1"/>
            <a:r>
              <a:rPr lang="en-US" dirty="0" smtClean="0"/>
              <a:t>Velvet</a:t>
            </a:r>
          </a:p>
          <a:p>
            <a:r>
              <a:rPr lang="en-US" dirty="0" smtClean="0"/>
              <a:t>Finishing Genomes</a:t>
            </a:r>
          </a:p>
          <a:p>
            <a:r>
              <a:rPr lang="en-US" dirty="0" smtClean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1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regions mess up assemblies</a:t>
            </a:r>
            <a:endParaRPr lang="en-US" dirty="0"/>
          </a:p>
        </p:txBody>
      </p:sp>
      <p:pic>
        <p:nvPicPr>
          <p:cNvPr id="4" name="Content Placeholder 3" descr="Screen Shot 2014-02-24 at 10.45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13384" b="-1338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833241" y="6332483"/>
            <a:ext cx="311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Gymrek</a:t>
            </a:r>
            <a:r>
              <a:rPr lang="en-US" dirty="0" smtClean="0"/>
              <a:t>, Tsai, Taft, </a:t>
            </a:r>
            <a:r>
              <a:rPr lang="en-US" dirty="0" err="1" smtClean="0"/>
              <a:t>Dhandhania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contig</a:t>
            </a:r>
            <a:r>
              <a:rPr lang="en-US" dirty="0" smtClean="0"/>
              <a:t>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032" r="-16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5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 read mapping requires new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  - K-</a:t>
            </a:r>
            <a:r>
              <a:rPr lang="en-US" dirty="0" err="1" smtClean="0"/>
              <a:t>mer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43" y="2847560"/>
            <a:ext cx="4759453" cy="3572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1996" y="6032123"/>
            <a:ext cx="323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Miller et al Genomics 2010 95:315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2359" y="2619837"/>
            <a:ext cx="239462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“The </a:t>
            </a:r>
            <a:r>
              <a:rPr lang="en-US" sz="1200" dirty="0"/>
              <a:t>DBG approach is more appropriate for the large volumes of reads associated with short-read sequencing. DBG avoids the computationally expensive all-against-all pair-wise read comparisons. DBG avoids loading all the replicate sequences associated with high-coverage sequencing</a:t>
            </a:r>
            <a:r>
              <a:rPr lang="en-US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076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Terminology: k-</a:t>
            </a:r>
            <a:r>
              <a:rPr lang="en-US" dirty="0" err="1" smtClean="0"/>
              <a:t>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k-</a:t>
            </a:r>
            <a:r>
              <a:rPr lang="en-US" dirty="0" err="1" smtClean="0"/>
              <a:t>mer</a:t>
            </a:r>
            <a:r>
              <a:rPr lang="en-US" dirty="0" smtClean="0"/>
              <a:t> (also called n-</a:t>
            </a:r>
            <a:r>
              <a:rPr lang="en-US" dirty="0" err="1" smtClean="0"/>
              <a:t>mer</a:t>
            </a:r>
            <a:r>
              <a:rPr lang="en-US" dirty="0" smtClean="0"/>
              <a:t>) is an oligonucleotide ‘word’ of length k.</a:t>
            </a:r>
          </a:p>
          <a:p>
            <a:r>
              <a:rPr lang="en-US" dirty="0" smtClean="0"/>
              <a:t>DNA sequences can be decomposed into shorter k-</a:t>
            </a:r>
            <a:r>
              <a:rPr lang="en-US" dirty="0" err="1" smtClean="0"/>
              <a:t>mers</a:t>
            </a: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Often the number of times the k-</a:t>
            </a:r>
            <a:r>
              <a:rPr lang="en-US" dirty="0" err="1" smtClean="0"/>
              <a:t>mer</a:t>
            </a:r>
            <a:r>
              <a:rPr lang="en-US" dirty="0" smtClean="0"/>
              <a:t> occurs will be counted </a:t>
            </a:r>
            <a:r>
              <a:rPr lang="en-US" dirty="0" err="1" smtClean="0"/>
              <a:t>e.g</a:t>
            </a:r>
            <a:r>
              <a:rPr lang="en-US" dirty="0" smtClean="0"/>
              <a:t> the k-</a:t>
            </a:r>
            <a:r>
              <a:rPr lang="en-US" dirty="0" err="1" smtClean="0"/>
              <a:t>mer</a:t>
            </a:r>
            <a:r>
              <a:rPr lang="en-US" dirty="0" smtClean="0"/>
              <a:t> “TTT” occurs 3 times in the sequence: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ATTTTTGCTAGCT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423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 reads into overlapping k-mers where the overlap length is k-1</a:t>
            </a:r>
          </a:p>
          <a:p>
            <a:endParaRPr lang="en-US" dirty="0" smtClean="0"/>
          </a:p>
          <a:p>
            <a:r>
              <a:rPr lang="en-US" dirty="0" smtClean="0"/>
              <a:t>Each k-mer is a node, directed edges connect k-mers which share k-1 overlaps</a:t>
            </a:r>
          </a:p>
          <a:p>
            <a:endParaRPr lang="en-US" dirty="0" smtClean="0"/>
          </a:p>
          <a:p>
            <a:r>
              <a:rPr lang="en-US" dirty="0" smtClean="0"/>
              <a:t>Find a Eulerian Path, a path which visits every edge exactly once. Derive a contigs from this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820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Velvet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successful de </a:t>
            </a:r>
            <a:r>
              <a:rPr lang="en-US" dirty="0" err="1" smtClean="0"/>
              <a:t>Bruijn</a:t>
            </a:r>
            <a:r>
              <a:rPr lang="en-US" dirty="0" smtClean="0"/>
              <a:t> graph assembler</a:t>
            </a:r>
          </a:p>
          <a:p>
            <a:r>
              <a:rPr lang="en-US" dirty="0" smtClean="0"/>
              <a:t>Two programs: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elveth</a:t>
            </a:r>
            <a:r>
              <a:rPr lang="en-US" dirty="0" smtClean="0"/>
              <a:t> = creates k-</a:t>
            </a:r>
            <a:r>
              <a:rPr lang="en-US" dirty="0" err="1" smtClean="0"/>
              <a:t>mer</a:t>
            </a:r>
            <a:r>
              <a:rPr lang="en-US" dirty="0" smtClean="0"/>
              <a:t> table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elvetg</a:t>
            </a:r>
            <a:r>
              <a:rPr lang="en-US" dirty="0" smtClean="0"/>
              <a:t> – resolves graph</a:t>
            </a:r>
          </a:p>
          <a:p>
            <a:r>
              <a:rPr lang="en-US" dirty="0" err="1"/>
              <a:t>Zerbino</a:t>
            </a:r>
            <a:r>
              <a:rPr lang="en-US" dirty="0"/>
              <a:t>, D. R. &amp; Birney, E. Velvet: algorithms for de novo short read assembly using de </a:t>
            </a:r>
            <a:r>
              <a:rPr lang="en-US" dirty="0" err="1"/>
              <a:t>Bruijn</a:t>
            </a:r>
            <a:r>
              <a:rPr lang="en-US" dirty="0"/>
              <a:t> graphs. Genome Res. 18, 821–829 (2008).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11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Velvet – how long should the k-</a:t>
            </a:r>
            <a:r>
              <a:rPr lang="en-US" dirty="0" err="1" smtClean="0"/>
              <a:t>mer</a:t>
            </a:r>
            <a:r>
              <a:rPr lang="en-US" dirty="0" smtClean="0"/>
              <a:t>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Guess?</a:t>
            </a:r>
          </a:p>
          <a:p>
            <a:r>
              <a:rPr lang="en-US" dirty="0" smtClean="0"/>
              <a:t>Determine empirically using an optimizing software</a:t>
            </a:r>
          </a:p>
          <a:p>
            <a:r>
              <a:rPr lang="en-US" dirty="0" smtClean="0"/>
              <a:t>Use a “rule of thumb”</a:t>
            </a:r>
          </a:p>
          <a:p>
            <a:pPr lvl="1"/>
            <a:r>
              <a:rPr lang="en-US" dirty="0" smtClean="0"/>
              <a:t>k = L+ 1 – C * G / n</a:t>
            </a:r>
          </a:p>
          <a:p>
            <a:pPr lvl="1"/>
            <a:r>
              <a:rPr lang="en-US" sz="2000" dirty="0" smtClean="0"/>
              <a:t>Where G = genome size, L = read length, n = number of reads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00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elvetg</a:t>
            </a:r>
            <a:r>
              <a:rPr lang="en-US" dirty="0" smtClean="0"/>
              <a:t>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Remove topological errors</a:t>
            </a:r>
          </a:p>
          <a:p>
            <a:pPr lvl="1"/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Bubbles</a:t>
            </a:r>
          </a:p>
          <a:p>
            <a:r>
              <a:rPr lang="en-US" dirty="0" smtClean="0"/>
              <a:t>Detect sequencing errors post-assembly</a:t>
            </a:r>
          </a:p>
        </p:txBody>
      </p:sp>
      <p:pic>
        <p:nvPicPr>
          <p:cNvPr id="5" name="Content Placeholder 4" descr="Screen Shot 2014-02-24 at 10.24.3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8267" r="-8267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500414" y="6367517"/>
            <a:ext cx="274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“Tour bus” error 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05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3566" y="2771514"/>
            <a:ext cx="7757115" cy="19306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3566" y="5105424"/>
            <a:ext cx="7757115" cy="17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35653" y="1969051"/>
            <a:ext cx="152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 available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5653" y="5281141"/>
            <a:ext cx="140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 Size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3897" y="3578087"/>
            <a:ext cx="1398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Greedy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8126" y="3578086"/>
            <a:ext cx="152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 </a:t>
            </a:r>
            <a:r>
              <a:rPr lang="en-US" sz="2800" dirty="0" err="1" smtClean="0"/>
              <a:t>Bruijn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736593" y="3578086"/>
            <a:ext cx="150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OLC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8069" y="2478690"/>
            <a:ext cx="7822612" cy="8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15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stats to assess assembly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dirty="0" err="1" smtClean="0"/>
              <a:t>Contig</a:t>
            </a:r>
            <a:r>
              <a:rPr lang="en-US" dirty="0" smtClean="0"/>
              <a:t> sizes</a:t>
            </a:r>
          </a:p>
          <a:p>
            <a:r>
              <a:rPr lang="en-US" dirty="0" smtClean="0"/>
              <a:t>Number of discordant bases</a:t>
            </a:r>
          </a:p>
          <a:p>
            <a:r>
              <a:rPr lang="en-US" dirty="0" smtClean="0"/>
              <a:t>N50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4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generate data today?: many sequencing technologies</a:t>
            </a:r>
            <a:endParaRPr lang="en-US" dirty="0"/>
          </a:p>
        </p:txBody>
      </p:sp>
      <p:pic>
        <p:nvPicPr>
          <p:cNvPr id="4" name="Content Placeholder 3" descr="Screen Shot 2014-02-21 at 3.55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8660" r="-1866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709103" y="6376276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Lederbragt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90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2-23 at 11.51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8927" r="-8927"/>
          <a:stretch>
            <a:fillRect/>
          </a:stretch>
        </p:blipFill>
        <p:spPr>
          <a:xfrm>
            <a:off x="571062" y="540407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6472621" y="5692368"/>
            <a:ext cx="16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Laurent </a:t>
            </a:r>
            <a:r>
              <a:rPr lang="en-US" dirty="0" err="1" smtClean="0"/>
              <a:t>Falquet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0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Genome Finishing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Sequence gap</a:t>
            </a:r>
            <a:r>
              <a:rPr lang="en-US" dirty="0" smtClean="0"/>
              <a:t> = gap between </a:t>
            </a:r>
            <a:r>
              <a:rPr lang="en-US" dirty="0" err="1" smtClean="0"/>
              <a:t>contigs</a:t>
            </a:r>
            <a:r>
              <a:rPr lang="en-US" dirty="0" smtClean="0"/>
              <a:t> where sequences cannot be reliably placed but where there is information linking the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u="sng" dirty="0" smtClean="0"/>
              <a:t>Physical gap</a:t>
            </a:r>
            <a:r>
              <a:rPr lang="en-US" dirty="0" smtClean="0"/>
              <a:t> = gap with no information linking </a:t>
            </a:r>
            <a:r>
              <a:rPr lang="en-US" dirty="0" err="1" smtClean="0"/>
              <a:t>contigs</a:t>
            </a:r>
            <a:endParaRPr lang="en-US" dirty="0" smtClean="0"/>
          </a:p>
          <a:p>
            <a:r>
              <a:rPr lang="en-US" u="sng" dirty="0" smtClean="0"/>
              <a:t>Scaffolds </a:t>
            </a:r>
            <a:r>
              <a:rPr lang="en-US" dirty="0" smtClean="0"/>
              <a:t> = Groups of </a:t>
            </a:r>
            <a:r>
              <a:rPr lang="en-US" dirty="0" err="1" smtClean="0"/>
              <a:t>contigs</a:t>
            </a:r>
            <a:r>
              <a:rPr lang="en-US" dirty="0" smtClean="0"/>
              <a:t> linked by sequencing gaps.  Scaffolds are separated by physical gaps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2E64-80C1-014A-A4D0-9EAF57AA15D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7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figure 4-1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68500"/>
            <a:ext cx="8531225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0" y="6553200"/>
            <a:ext cx="906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Arial" charset="0"/>
              </a:rPr>
              <a:t>Figure 4.17a</a:t>
            </a:r>
            <a:r>
              <a:rPr lang="en-US" sz="1100" dirty="0" smtClean="0">
                <a:latin typeface="Arial" charset="0"/>
              </a:rPr>
              <a:t> from Brown, </a:t>
            </a:r>
            <a:r>
              <a:rPr lang="en-US" sz="1100" i="1" dirty="0" smtClean="0">
                <a:latin typeface="Arial" charset="0"/>
              </a:rPr>
              <a:t> </a:t>
            </a:r>
            <a:r>
              <a:rPr lang="en-US" sz="1100" i="1" dirty="0">
                <a:latin typeface="Arial" charset="0"/>
              </a:rPr>
              <a:t>Genomes 3 </a:t>
            </a:r>
            <a:r>
              <a:rPr lang="en-US" sz="1100" dirty="0">
                <a:latin typeface="Arial" charset="0"/>
              </a:rPr>
              <a:t>(© Garland Science 2007</a:t>
            </a:r>
            <a:r>
              <a:rPr lang="en-US" sz="1100" dirty="0" smtClean="0">
                <a:latin typeface="Arial" charset="0"/>
              </a:rPr>
              <a:t>) No redistribution outside AHPL servers without publishers permission.</a:t>
            </a:r>
          </a:p>
          <a:p>
            <a:endParaRPr lang="en-US" sz="1100" dirty="0"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and Scaffolds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5655" y="5631793"/>
            <a:ext cx="514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Scaffold are </a:t>
            </a:r>
            <a:r>
              <a:rPr lang="en-US" dirty="0" err="1" smtClean="0"/>
              <a:t>subgraphs</a:t>
            </a:r>
            <a:r>
              <a:rPr lang="en-US" dirty="0" smtClean="0"/>
              <a:t> of the overall Assembly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957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 pair reads</a:t>
            </a:r>
          </a:p>
          <a:p>
            <a:r>
              <a:rPr lang="en-US" dirty="0" smtClean="0"/>
              <a:t>Optical Maps</a:t>
            </a:r>
          </a:p>
          <a:p>
            <a:r>
              <a:rPr lang="en-US" dirty="0" smtClean="0"/>
              <a:t>Other methods (e.g. Pacific Bio strobe reads)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44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ord 5"/>
          <p:cNvSpPr/>
          <p:nvPr/>
        </p:nvSpPr>
        <p:spPr>
          <a:xfrm rot="10800000">
            <a:off x="5649309" y="2420884"/>
            <a:ext cx="2329793" cy="2233448"/>
          </a:xfrm>
          <a:prstGeom prst="chord">
            <a:avLst>
              <a:gd name="adj1" fmla="val 20863906"/>
              <a:gd name="adj2" fmla="val 11464206"/>
            </a:avLst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 Pair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reads from the same DNA fragment separated by 2-200 kb</a:t>
            </a:r>
          </a:p>
          <a:p>
            <a:r>
              <a:rPr lang="en-US" dirty="0" smtClean="0"/>
              <a:t>Traditionally clone libraries (BAC, pUC18) but there are next generation strategies for mate pair creation without cloning</a:t>
            </a:r>
          </a:p>
          <a:p>
            <a:r>
              <a:rPr lang="en-US" dirty="0" smtClean="0"/>
              <a:t>Also used for structural variation studies</a:t>
            </a:r>
          </a:p>
        </p:txBody>
      </p:sp>
      <p:sp>
        <p:nvSpPr>
          <p:cNvPr id="5" name="Chord 4"/>
          <p:cNvSpPr/>
          <p:nvPr/>
        </p:nvSpPr>
        <p:spPr>
          <a:xfrm>
            <a:off x="5649310" y="2452414"/>
            <a:ext cx="2329793" cy="2233448"/>
          </a:xfrm>
          <a:prstGeom prst="chord">
            <a:avLst>
              <a:gd name="adj1" fmla="val 20863906"/>
              <a:gd name="adj2" fmla="val 11464206"/>
            </a:avLst>
          </a:prstGeom>
          <a:solidFill>
            <a:srgbClr val="FFFFFF"/>
          </a:solidFill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>
            <a:stCxn id="5" idx="1"/>
            <a:endCxn id="5" idx="0"/>
          </p:cNvCxnSpPr>
          <p:nvPr/>
        </p:nvCxnSpPr>
        <p:spPr>
          <a:xfrm flipV="1">
            <a:off x="5672838" y="3322102"/>
            <a:ext cx="2277405" cy="23727"/>
          </a:xfrm>
          <a:prstGeom prst="line">
            <a:avLst/>
          </a:prstGeom>
          <a:ln w="762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17931" y="2741448"/>
            <a:ext cx="227724" cy="35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865241" y="2741448"/>
            <a:ext cx="227724" cy="35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14963" y="5045868"/>
            <a:ext cx="2531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Insert DNA (red) in cloning vector.  Sequence reads (blue)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with mate pairs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378" y="4088522"/>
            <a:ext cx="2653863" cy="157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80675" y="4088522"/>
            <a:ext cx="2653863" cy="157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9560" y="4100784"/>
            <a:ext cx="2653863" cy="1576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82345" y="3503448"/>
            <a:ext cx="1961931" cy="8759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82345" y="3415858"/>
            <a:ext cx="402896" cy="875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32621" y="3424617"/>
            <a:ext cx="34158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67435" y="3489432"/>
            <a:ext cx="1961931" cy="8759"/>
          </a:xfrm>
          <a:prstGeom prst="line">
            <a:avLst/>
          </a:prstGeom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67435" y="3401842"/>
            <a:ext cx="402896" cy="875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817711" y="3410601"/>
            <a:ext cx="341586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0228" y="4258440"/>
            <a:ext cx="1234965" cy="1208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9297" y="5493405"/>
            <a:ext cx="97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Seq. gap</a:t>
            </a:r>
            <a:endParaRPr lang="en-US" dirty="0"/>
          </a:p>
        </p:txBody>
      </p:sp>
      <p:sp>
        <p:nvSpPr>
          <p:cNvPr id="25" name="Left Bracket 24"/>
          <p:cNvSpPr/>
          <p:nvPr/>
        </p:nvSpPr>
        <p:spPr>
          <a:xfrm rot="5400000" flipH="1" flipV="1">
            <a:off x="4525622" y="2169596"/>
            <a:ext cx="231142" cy="851163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47793" y="2837793"/>
            <a:ext cx="110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 pair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8689" y="4258440"/>
            <a:ext cx="76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contig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2621" y="6171651"/>
            <a:ext cx="115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SCAFFOLD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382345" y="3498191"/>
            <a:ext cx="341586" cy="1401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862" y="3503448"/>
            <a:ext cx="341586" cy="1401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4952" y="3489434"/>
            <a:ext cx="341586" cy="1401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47490" y="3484179"/>
            <a:ext cx="341586" cy="14016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35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against restriction barcoded genomes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959"/>
            <a:ext cx="9144000" cy="4396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6068" y="1707196"/>
            <a:ext cx="391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OpGen</a:t>
            </a:r>
            <a:r>
              <a:rPr lang="en-US" dirty="0"/>
              <a:t> (http://</a:t>
            </a:r>
            <a:r>
              <a:rPr lang="en-US" dirty="0" err="1"/>
              <a:t>www.opgen.com</a:t>
            </a:r>
            <a:r>
              <a:rPr lang="en-US" dirty="0" smtClean="0"/>
              <a:t>/)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205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495800"/>
            <a:ext cx="2459038" cy="2146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05257" y="1042988"/>
            <a:ext cx="29313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Shotgun Random Sequencing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Remove </a:t>
            </a:r>
            <a:r>
              <a:rPr lang="en-US" sz="1800" dirty="0" err="1">
                <a:solidFill>
                  <a:srgbClr val="000000"/>
                </a:solidFill>
              </a:rPr>
              <a:t>rRNA</a:t>
            </a:r>
            <a:endParaRPr lang="en-US" sz="1800" dirty="0">
              <a:solidFill>
                <a:srgbClr val="000000"/>
              </a:solidFill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229005" y="990600"/>
            <a:ext cx="32532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Gap’s PCR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+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Sequencing PCR Products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Individual PCR Product Assembly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2819400"/>
            <a:ext cx="1981200" cy="914400"/>
            <a:chOff x="576" y="1536"/>
            <a:chExt cx="1248" cy="576"/>
          </a:xfrm>
        </p:grpSpPr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672" y="153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912" y="1632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720" y="172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912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1056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344" y="172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672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624" y="201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1536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576" y="168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576" y="192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056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324600" y="3124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65532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6858000" y="3200400"/>
            <a:ext cx="152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6019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6477000" y="3505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6629400" y="3657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70866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68580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72390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7086600" y="3505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6934200" y="3657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7239000" y="3657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62484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6553200" y="3429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6248400" y="3581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096000" y="3505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63246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705600" y="31242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7086600" y="3200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6781800" y="3352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286000" y="3810000"/>
            <a:ext cx="4572000" cy="533400"/>
            <a:chOff x="1104" y="2208"/>
            <a:chExt cx="2880" cy="528"/>
          </a:xfrm>
        </p:grpSpPr>
        <p:grpSp>
          <p:nvGrpSpPr>
            <p:cNvPr id="4" name="Group 39"/>
            <p:cNvGrpSpPr>
              <a:grpSpLocks/>
            </p:cNvGrpSpPr>
            <p:nvPr/>
          </p:nvGrpSpPr>
          <p:grpSpPr bwMode="auto">
            <a:xfrm>
              <a:off x="1104" y="2208"/>
              <a:ext cx="1440" cy="384"/>
              <a:chOff x="1104" y="2208"/>
              <a:chExt cx="1440" cy="384"/>
            </a:xfrm>
          </p:grpSpPr>
          <p:sp>
            <p:nvSpPr>
              <p:cNvPr id="43048" name="Line 40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49" name="Line 41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 flipH="1">
              <a:off x="2544" y="2208"/>
              <a:ext cx="1440" cy="384"/>
              <a:chOff x="1104" y="2208"/>
              <a:chExt cx="1440" cy="384"/>
            </a:xfrm>
          </p:grpSpPr>
          <p:sp>
            <p:nvSpPr>
              <p:cNvPr id="43051" name="Line 43"/>
              <p:cNvSpPr>
                <a:spLocks noChangeShapeType="1"/>
              </p:cNvSpPr>
              <p:nvPr/>
            </p:nvSpPr>
            <p:spPr bwMode="auto">
              <a:xfrm>
                <a:off x="1104" y="22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52" name="Line 44"/>
              <p:cNvSpPr>
                <a:spLocks noChangeShapeType="1"/>
              </p:cNvSpPr>
              <p:nvPr/>
            </p:nvSpPr>
            <p:spPr bwMode="auto">
              <a:xfrm>
                <a:off x="1104" y="2592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>
              <a:off x="2544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2270125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68580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3962400" y="3733800"/>
            <a:ext cx="12899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Reassembly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4059238" y="5334000"/>
            <a:ext cx="1201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i="1">
                <a:solidFill>
                  <a:schemeClr val="bg2"/>
                </a:solidFill>
              </a:rPr>
              <a:t>B. anthracis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3327400" y="228600"/>
            <a:ext cx="2294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Genome Closure</a:t>
            </a:r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1455738" y="471170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400">
              <a:latin typeface="Times" charset="0"/>
            </a:endParaRP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1609725" y="4800600"/>
            <a:ext cx="4822825" cy="304800"/>
            <a:chOff x="1014" y="3024"/>
            <a:chExt cx="3038" cy="192"/>
          </a:xfrm>
        </p:grpSpPr>
        <p:sp>
          <p:nvSpPr>
            <p:cNvPr id="43061" name="Text Box 53"/>
            <p:cNvSpPr txBox="1">
              <a:spLocks noChangeArrowheads="1"/>
            </p:cNvSpPr>
            <p:nvPr/>
          </p:nvSpPr>
          <p:spPr bwMode="auto">
            <a:xfrm>
              <a:off x="1014" y="3024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43062" name="Text Box 54"/>
            <p:cNvSpPr txBox="1">
              <a:spLocks noChangeArrowheads="1"/>
            </p:cNvSpPr>
            <p:nvPr/>
          </p:nvSpPr>
          <p:spPr bwMode="auto">
            <a:xfrm>
              <a:off x="3936" y="3024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813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complete genome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 smtClean="0"/>
              <a:t>Haemophilus</a:t>
            </a:r>
            <a:r>
              <a:rPr lang="en-US" i="1" dirty="0" smtClean="0"/>
              <a:t> </a:t>
            </a:r>
            <a:r>
              <a:rPr lang="en-US" i="1" dirty="0" err="1" smtClean="0"/>
              <a:t>influenzae</a:t>
            </a:r>
            <a:r>
              <a:rPr lang="en-US" i="1" dirty="0" smtClean="0"/>
              <a:t> </a:t>
            </a:r>
            <a:r>
              <a:rPr lang="en-US" dirty="0" smtClean="0"/>
              <a:t>Rd (Fleischmann et al 1995, Science).</a:t>
            </a:r>
          </a:p>
          <a:p>
            <a:r>
              <a:rPr lang="en-US" dirty="0" smtClean="0"/>
              <a:t>1.8 Mb Genome</a:t>
            </a:r>
          </a:p>
          <a:p>
            <a:r>
              <a:rPr lang="en-US" dirty="0" smtClean="0"/>
              <a:t>24,000 reads of about 460 </a:t>
            </a:r>
            <a:r>
              <a:rPr lang="en-US" dirty="0" err="1" smtClean="0"/>
              <a:t>nt</a:t>
            </a:r>
            <a:r>
              <a:rPr lang="en-US" dirty="0" smtClean="0"/>
              <a:t>  ~ 11.040 Mb</a:t>
            </a:r>
          </a:p>
          <a:p>
            <a:r>
              <a:rPr lang="en-US" dirty="0" err="1" smtClean="0"/>
              <a:t>c</a:t>
            </a:r>
            <a:r>
              <a:rPr lang="en-US" dirty="0" smtClean="0"/>
              <a:t>  = 6.13</a:t>
            </a:r>
          </a:p>
          <a:p>
            <a:r>
              <a:rPr lang="en-US" dirty="0" smtClean="0"/>
              <a:t>210 </a:t>
            </a:r>
            <a:r>
              <a:rPr lang="en-US" dirty="0" err="1" smtClean="0"/>
              <a:t>contigs</a:t>
            </a:r>
            <a:r>
              <a:rPr lang="en-US" dirty="0" smtClean="0"/>
              <a:t> from whole genome shotgun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17638"/>
            <a:ext cx="4283203" cy="567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522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Draft or Complete Genome Sequence?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4763" cy="4114800"/>
          </a:xfrm>
        </p:spPr>
        <p:txBody>
          <a:bodyPr/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Sequence to high redundancy but no closure.</a:t>
            </a:r>
          </a:p>
          <a:p>
            <a:pPr lvl="1"/>
            <a:r>
              <a:rPr lang="en-US" dirty="0"/>
              <a:t>Quick.</a:t>
            </a:r>
          </a:p>
          <a:p>
            <a:pPr lvl="1"/>
            <a:r>
              <a:rPr lang="en-US" dirty="0"/>
              <a:t>Cheap.</a:t>
            </a:r>
            <a:endParaRPr lang="en-US" dirty="0" smtClean="0"/>
          </a:p>
          <a:p>
            <a:pPr lvl="1"/>
            <a:r>
              <a:rPr lang="en-US" dirty="0" smtClean="0"/>
              <a:t>&gt;90</a:t>
            </a:r>
            <a:r>
              <a:rPr lang="en-US" dirty="0"/>
              <a:t>% genes of genome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81200"/>
            <a:ext cx="3814762" cy="4114800"/>
          </a:xfrm>
        </p:spPr>
        <p:txBody>
          <a:bodyPr/>
          <a:lstStyle/>
          <a:p>
            <a:r>
              <a:rPr lang="en-US" sz="2400" dirty="0"/>
              <a:t>Complete</a:t>
            </a:r>
          </a:p>
          <a:p>
            <a:pPr lvl="1"/>
            <a:r>
              <a:rPr lang="en-US" sz="2000" dirty="0"/>
              <a:t>Sequence to high redundancy </a:t>
            </a:r>
            <a:r>
              <a:rPr lang="en-US" sz="2000" u="sng" dirty="0"/>
              <a:t>and </a:t>
            </a:r>
            <a:r>
              <a:rPr lang="en-US" sz="2000" dirty="0"/>
              <a:t>close gaps between </a:t>
            </a:r>
            <a:r>
              <a:rPr lang="en-US" sz="2000" dirty="0" err="1"/>
              <a:t>contigs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Closure can take a long time (years).</a:t>
            </a:r>
            <a:endParaRPr lang="en-US" sz="2000" dirty="0" smtClean="0"/>
          </a:p>
          <a:p>
            <a:pPr lvl="1"/>
            <a:r>
              <a:rPr lang="en-US" sz="2000" dirty="0" smtClean="0"/>
              <a:t>Generally </a:t>
            </a:r>
            <a:r>
              <a:rPr lang="en-US" sz="2000" dirty="0"/>
              <a:t>more accurate.</a:t>
            </a:r>
          </a:p>
          <a:p>
            <a:pPr lvl="1"/>
            <a:r>
              <a:rPr lang="en-US" sz="2000" dirty="0"/>
              <a:t>Get sequence of </a:t>
            </a:r>
            <a:r>
              <a:rPr lang="en-US" sz="2000" u="sng" dirty="0"/>
              <a:t>all</a:t>
            </a:r>
            <a:r>
              <a:rPr lang="en-US" sz="2000" dirty="0"/>
              <a:t> genes in the genome.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136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27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1990s there was just one</a:t>
            </a:r>
            <a:endParaRPr lang="en-US" dirty="0"/>
          </a:p>
        </p:txBody>
      </p:sp>
      <p:pic>
        <p:nvPicPr>
          <p:cNvPr id="4" name="Content Placeholder 3" descr="Screen Shot 2014-02-21 at 3.55.2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18660" r="-18660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709103" y="6376276"/>
            <a:ext cx="157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Lex</a:t>
            </a:r>
            <a:r>
              <a:rPr lang="en-US" dirty="0" smtClean="0"/>
              <a:t> </a:t>
            </a:r>
            <a:r>
              <a:rPr lang="en-US" dirty="0" err="1" smtClean="0"/>
              <a:t>Lederbragt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272690" y="4615793"/>
            <a:ext cx="788276" cy="91965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 rot="20141665">
            <a:off x="6001850" y="3853794"/>
            <a:ext cx="2152869" cy="109482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31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Microbial genomes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442" y="1181689"/>
            <a:ext cx="8145358" cy="476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951111" y="1181689"/>
            <a:ext cx="1674519" cy="5586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72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Will the future be all complete genomes?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the draft genome era?</a:t>
            </a:r>
            <a:endParaRPr lang="en-US" dirty="0"/>
          </a:p>
        </p:txBody>
      </p:sp>
      <p:pic>
        <p:nvPicPr>
          <p:cNvPr id="5" name="Picture 4" descr="Screen Shot 2013-10-21 at 1.3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3415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167" y="5403334"/>
            <a:ext cx="297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Genome </a:t>
            </a:r>
            <a:r>
              <a:rPr lang="en-US" i="1" dirty="0" err="1"/>
              <a:t>Biol</a:t>
            </a:r>
            <a:r>
              <a:rPr lang="en-US" dirty="0"/>
              <a:t> </a:t>
            </a:r>
            <a:r>
              <a:rPr lang="en-US" b="1" dirty="0"/>
              <a:t>14,</a:t>
            </a:r>
            <a:r>
              <a:rPr lang="en-US" dirty="0"/>
              <a:t> R101 (2013).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79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3-10-21 at 1.35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68300" y="0"/>
            <a:ext cx="8392026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38095" y="1417638"/>
            <a:ext cx="786191" cy="5246838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59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10x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https://vimeo.com/120429438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Shotgun genome sequencing is the dominant approach for de novo assembly</a:t>
            </a:r>
          </a:p>
          <a:p>
            <a:r>
              <a:rPr lang="en-US" dirty="0" smtClean="0"/>
              <a:t>Involves generating random sequence data to excess followed by </a:t>
            </a:r>
            <a:r>
              <a:rPr lang="en-US" dirty="0" err="1" smtClean="0"/>
              <a:t>bioinformatic</a:t>
            </a:r>
            <a:r>
              <a:rPr lang="en-US" dirty="0" smtClean="0"/>
              <a:t> post-processing</a:t>
            </a:r>
          </a:p>
          <a:p>
            <a:r>
              <a:rPr lang="en-US" dirty="0" smtClean="0"/>
              <a:t>Multiple approaches to assembly</a:t>
            </a:r>
          </a:p>
          <a:p>
            <a:r>
              <a:rPr lang="en-US" dirty="0" smtClean="0"/>
              <a:t>Typically genomes are incomplete and need to be finished manually</a:t>
            </a:r>
          </a:p>
          <a:p>
            <a:r>
              <a:rPr lang="en-US" dirty="0" smtClean="0"/>
              <a:t>This may change in the </a:t>
            </a:r>
            <a:r>
              <a:rPr lang="en-US" smtClean="0"/>
              <a:t>near future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50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 1990s two genome </a:t>
            </a:r>
            <a:r>
              <a:rPr lang="en-US" dirty="0"/>
              <a:t>s</a:t>
            </a:r>
            <a:r>
              <a:rPr lang="en-US" dirty="0" smtClean="0"/>
              <a:t>equencing strategies vied for dominance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“Clone-by-Clone”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Make clone library (</a:t>
            </a:r>
            <a:r>
              <a:rPr lang="en-US" dirty="0" err="1" smtClean="0"/>
              <a:t>cosmid</a:t>
            </a:r>
            <a:r>
              <a:rPr lang="en-US" dirty="0" smtClean="0"/>
              <a:t>, </a:t>
            </a:r>
            <a:r>
              <a:rPr lang="en-US" dirty="0" err="1" smtClean="0"/>
              <a:t>fosmid</a:t>
            </a:r>
            <a:r>
              <a:rPr lang="en-US" dirty="0" smtClean="0"/>
              <a:t> etc)</a:t>
            </a:r>
          </a:p>
          <a:p>
            <a:r>
              <a:rPr lang="en-US" dirty="0" smtClean="0"/>
              <a:t>Map clones and create tiling across the genome</a:t>
            </a:r>
          </a:p>
          <a:p>
            <a:r>
              <a:rPr lang="en-US" dirty="0" smtClean="0"/>
              <a:t>Sequence each clone by primer walking / random shotgun</a:t>
            </a:r>
          </a:p>
          <a:p>
            <a:r>
              <a:rPr lang="en-US" dirty="0" smtClean="0"/>
              <a:t>Merge clone sequences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Whole genome shotgun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Randomly fragment genome</a:t>
            </a:r>
          </a:p>
          <a:p>
            <a:r>
              <a:rPr lang="en-US" dirty="0" smtClean="0"/>
              <a:t>Sequence fragments</a:t>
            </a:r>
          </a:p>
          <a:p>
            <a:r>
              <a:rPr lang="en-US" dirty="0" smtClean="0"/>
              <a:t>Put together sequences using genome assembly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9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Genome Assembly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Assembly</a:t>
            </a:r>
            <a:r>
              <a:rPr lang="en-US" dirty="0" smtClean="0"/>
              <a:t> = Overlapping individual reads based on sequence similarity to form </a:t>
            </a:r>
            <a:r>
              <a:rPr lang="en-US" u="sng" dirty="0" err="1" smtClean="0"/>
              <a:t>contigs</a:t>
            </a:r>
            <a:r>
              <a:rPr lang="en-US" u="sng" dirty="0" smtClean="0"/>
              <a:t> </a:t>
            </a:r>
            <a:r>
              <a:rPr lang="en-US" dirty="0" smtClean="0"/>
              <a:t>or </a:t>
            </a:r>
            <a:r>
              <a:rPr lang="en-US" u="sng" dirty="0" smtClean="0"/>
              <a:t>assemblies </a:t>
            </a:r>
            <a:r>
              <a:rPr lang="en-US" dirty="0" smtClean="0"/>
              <a:t> of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A2E64-80C1-014A-A4D0-9EAF57AA15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91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sequence 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 each read pairwise to see if it overlaps</a:t>
            </a:r>
          </a:p>
          <a:p>
            <a:r>
              <a:rPr lang="en-US" dirty="0" smtClean="0"/>
              <a:t>If it does it can be merged into a </a:t>
            </a:r>
            <a:r>
              <a:rPr lang="en-US" dirty="0" err="1" smtClean="0"/>
              <a:t>contig</a:t>
            </a:r>
            <a:endParaRPr lang="en-US" dirty="0" smtClean="0"/>
          </a:p>
          <a:p>
            <a:r>
              <a:rPr lang="en-US" dirty="0" smtClean="0"/>
              <a:t>Can use the Needleman-</a:t>
            </a:r>
            <a:r>
              <a:rPr lang="en-US" dirty="0" err="1" smtClean="0"/>
              <a:t>Wunsch</a:t>
            </a:r>
            <a:r>
              <a:rPr lang="en-US" dirty="0" smtClean="0"/>
              <a:t>/ or S-W but in practice it is very compute expensive for large projects </a:t>
            </a:r>
            <a:endParaRPr lang="en-US" dirty="0"/>
          </a:p>
        </p:txBody>
      </p:sp>
      <p:pic>
        <p:nvPicPr>
          <p:cNvPr id="6" name="Content Placeholder 5" descr="Screen Shot 2014-02-23 at 11.41.0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-129615" b="-1296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92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“clone by clone” - Divide and conquer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BAC/ </a:t>
            </a:r>
            <a:r>
              <a:rPr lang="en-US" dirty="0" err="1" smtClean="0"/>
              <a:t>cosmid</a:t>
            </a:r>
            <a:r>
              <a:rPr lang="en-US" dirty="0" smtClean="0"/>
              <a:t> clone maps of genomes</a:t>
            </a:r>
          </a:p>
          <a:p>
            <a:r>
              <a:rPr lang="en-US" dirty="0" smtClean="0"/>
              <a:t>Select clones that span the genome</a:t>
            </a:r>
          </a:p>
          <a:p>
            <a:r>
              <a:rPr lang="en-US" dirty="0" smtClean="0"/>
              <a:t>For example the 4.2 Mb </a:t>
            </a:r>
            <a:r>
              <a:rPr lang="en-US" i="1" dirty="0" smtClean="0"/>
              <a:t>Bacillus </a:t>
            </a:r>
            <a:r>
              <a:rPr lang="en-US" i="1" dirty="0" err="1" smtClean="0"/>
              <a:t>subtilis</a:t>
            </a:r>
            <a:r>
              <a:rPr lang="en-US" i="1" dirty="0" smtClean="0"/>
              <a:t> </a:t>
            </a:r>
            <a:r>
              <a:rPr lang="en-US" dirty="0" smtClean="0"/>
              <a:t>genome was sequenced by a cartel of 46 Institutions in Europe and Japan </a:t>
            </a:r>
            <a:r>
              <a:rPr lang="en-US" sz="2400" dirty="0" smtClean="0"/>
              <a:t>(</a:t>
            </a:r>
            <a:r>
              <a:rPr lang="en-US" sz="2400" dirty="0" err="1" smtClean="0"/>
              <a:t>Kunst</a:t>
            </a:r>
            <a:r>
              <a:rPr lang="en-US" sz="2400" dirty="0" smtClean="0"/>
              <a:t> et al 1997, Nature 390:249-56)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16519</TotalTime>
  <Words>1649</Words>
  <Application>Microsoft Macintosh PowerPoint</Application>
  <PresentationFormat>On-screen Show (4:3)</PresentationFormat>
  <Paragraphs>240</Paragraphs>
  <Slides>55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IBS574 </vt:lpstr>
      <vt:lpstr>Sequence reads to genome sequences</vt:lpstr>
      <vt:lpstr>Outline</vt:lpstr>
      <vt:lpstr>How do we generate data today?: many sequencing technologies</vt:lpstr>
      <vt:lpstr>In the 1990s there was just one</vt:lpstr>
      <vt:lpstr>In the 1990s two genome sequencing strategies vied for dominance</vt:lpstr>
      <vt:lpstr>Genome Assembly Terminology</vt:lpstr>
      <vt:lpstr>Overlapping sequence reads</vt:lpstr>
      <vt:lpstr>“clone by clone” - Divide and conquer</vt:lpstr>
      <vt:lpstr>Slide 10</vt:lpstr>
      <vt:lpstr>Shotgun sequencing became the dominant approach because …</vt:lpstr>
      <vt:lpstr>Shotgun sequencing</vt:lpstr>
      <vt:lpstr>Slide 13</vt:lpstr>
      <vt:lpstr>Random shotgun assembly typically leaves gaps</vt:lpstr>
      <vt:lpstr>How much sequence do you need? -The Lander-Waterman Equation</vt:lpstr>
      <vt:lpstr>Terminology: genome coverage (a.k.a redundancy)</vt:lpstr>
      <vt:lpstr>Slide 17</vt:lpstr>
      <vt:lpstr>Slide 18</vt:lpstr>
      <vt:lpstr>Slide 19</vt:lpstr>
      <vt:lpstr>Why isn’t genome assembly perfect?</vt:lpstr>
      <vt:lpstr>Computational Strategies for de novo assembly</vt:lpstr>
      <vt:lpstr>Simple Greedy Assemblers</vt:lpstr>
      <vt:lpstr>Overlap-Layout-Consensus</vt:lpstr>
      <vt:lpstr>Graphs</vt:lpstr>
      <vt:lpstr>newbler</vt:lpstr>
      <vt:lpstr>Create overlaps</vt:lpstr>
      <vt:lpstr>Identify edges</vt:lpstr>
      <vt:lpstr>Layout graph</vt:lpstr>
      <vt:lpstr>Resolve contig graph</vt:lpstr>
      <vt:lpstr>Repeat regions mess up assemblies</vt:lpstr>
      <vt:lpstr>Real contig graph</vt:lpstr>
      <vt:lpstr>Short read mapping requires new graphs</vt:lpstr>
      <vt:lpstr>Terminology: k-mers</vt:lpstr>
      <vt:lpstr>De Bruijn Graph Assembly</vt:lpstr>
      <vt:lpstr>Velvet</vt:lpstr>
      <vt:lpstr>Velvet – how long should the k-mer be?</vt:lpstr>
      <vt:lpstr>velvetg processing </vt:lpstr>
      <vt:lpstr>Pros and Cons</vt:lpstr>
      <vt:lpstr>Some stats to assess assembly quality</vt:lpstr>
      <vt:lpstr>Slide 40</vt:lpstr>
      <vt:lpstr>Genome Finishing Terminology</vt:lpstr>
      <vt:lpstr>Gaps and Scaffolds</vt:lpstr>
      <vt:lpstr>Scaffolding</vt:lpstr>
      <vt:lpstr>Mate Pair </vt:lpstr>
      <vt:lpstr>Scaffolding with mate pairs</vt:lpstr>
      <vt:lpstr>Mapping against restriction barcoded genomes</vt:lpstr>
      <vt:lpstr>Slide 47</vt:lpstr>
      <vt:lpstr>The complete genome</vt:lpstr>
      <vt:lpstr>Draft or Complete Genome Sequence?</vt:lpstr>
      <vt:lpstr>Microbial genomes production</vt:lpstr>
      <vt:lpstr>Will the future be all complete genomes?</vt:lpstr>
      <vt:lpstr>End of the draft genome era?</vt:lpstr>
      <vt:lpstr>Slide 53</vt:lpstr>
      <vt:lpstr>10x Genomics</vt:lpstr>
      <vt:lpstr>Summary</vt:lpstr>
    </vt:vector>
  </TitlesOfParts>
  <Company>Emory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IBS754 </dc:title>
  <dc:creator>Tim Read</dc:creator>
  <cp:lastModifiedBy>Timothy Read</cp:lastModifiedBy>
  <cp:revision>88</cp:revision>
  <dcterms:created xsi:type="dcterms:W3CDTF">2015-03-12T00:57:39Z</dcterms:created>
  <dcterms:modified xsi:type="dcterms:W3CDTF">2015-03-17T17:33:18Z</dcterms:modified>
</cp:coreProperties>
</file>