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5" autoAdjust="0"/>
  </p:normalViewPr>
  <p:slideViewPr>
    <p:cSldViewPr>
      <p:cViewPr varScale="1">
        <p:scale>
          <a:sx n="55" d="100"/>
          <a:sy n="55" d="100"/>
        </p:scale>
        <p:origin x="-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F7207-447F-41E1-A857-25A18C5C11D0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48F2D-5D53-484C-A1E6-22A1F1C6F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Malaria is a disease generated</a:t>
            </a:r>
            <a:r>
              <a:rPr lang="en-US" baseline="0" dirty="0" smtClean="0"/>
              <a:t> by the genus </a:t>
            </a:r>
            <a:r>
              <a:rPr lang="en-US" i="1" baseline="0" dirty="0" smtClean="0"/>
              <a:t>Plasmodium</a:t>
            </a:r>
            <a:r>
              <a:rPr lang="en-US" i="0" baseline="0" dirty="0" smtClean="0"/>
              <a:t> and transmitted to humans through </a:t>
            </a:r>
            <a:r>
              <a:rPr lang="en-US" i="1" baseline="0" dirty="0" smtClean="0"/>
              <a:t>Anopheles </a:t>
            </a:r>
            <a:r>
              <a:rPr lang="en-US" i="0" baseline="0" dirty="0" smtClean="0"/>
              <a:t>mosquitos.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6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also be a gene that is just automatically expressed when</a:t>
            </a:r>
            <a:r>
              <a:rPr lang="en-US" baseline="0" dirty="0" smtClean="0"/>
              <a:t> any sort of immune response is triggered—doesn’t necessarily have to be malaria-specific.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the sequence differences that align more nicely with vector/non-vector is interesting and should be looked into.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2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baseline="0" dirty="0" err="1" smtClean="0"/>
              <a:t>christyi</a:t>
            </a:r>
            <a:r>
              <a:rPr lang="en-US" baseline="0" dirty="0" smtClean="0"/>
              <a:t> </a:t>
            </a:r>
            <a:r>
              <a:rPr lang="en-US" baseline="0" dirty="0" smtClean="0"/>
              <a:t>lives at least in Kenya</a:t>
            </a:r>
            <a:r>
              <a:rPr lang="en-US" baseline="0" dirty="0" smtClean="0"/>
              <a:t>? </a:t>
            </a:r>
          </a:p>
          <a:p>
            <a:pPr marL="0" indent="0">
              <a:buNone/>
            </a:pPr>
            <a:r>
              <a:rPr lang="en-US" baseline="0" dirty="0" smtClean="0"/>
              <a:t>The </a:t>
            </a:r>
            <a:r>
              <a:rPr lang="en-US" i="1" baseline="0" dirty="0" smtClean="0"/>
              <a:t>Anopheles </a:t>
            </a:r>
            <a:r>
              <a:rPr lang="en-US" i="1" baseline="0" dirty="0" err="1" smtClean="0"/>
              <a:t>gambiae</a:t>
            </a:r>
            <a:r>
              <a:rPr lang="en-US" i="0" baseline="0" dirty="0" smtClean="0"/>
              <a:t> species complex is a group of at least 7 morphologically indistinguishable </a:t>
            </a:r>
            <a:r>
              <a:rPr lang="en-US" i="1" baseline="0" dirty="0" smtClean="0"/>
              <a:t>Anopheles species</a:t>
            </a:r>
            <a:r>
              <a:rPr lang="en-US" i="0" baseline="0" dirty="0" smtClean="0"/>
              <a:t>—including </a:t>
            </a:r>
            <a:r>
              <a:rPr lang="en-US" i="1" baseline="0" dirty="0" smtClean="0"/>
              <a:t>A. </a:t>
            </a:r>
            <a:r>
              <a:rPr lang="en-US" i="1" baseline="0" dirty="0" err="1" smtClean="0"/>
              <a:t>gambiae</a:t>
            </a:r>
            <a:r>
              <a:rPr lang="en-US" i="1" baseline="0" dirty="0" smtClean="0"/>
              <a:t>,</a:t>
            </a:r>
            <a:r>
              <a:rPr lang="en-US" i="0" baseline="0" dirty="0" smtClean="0"/>
              <a:t> </a:t>
            </a:r>
            <a:r>
              <a:rPr lang="en-US" i="1" baseline="0" dirty="0" smtClean="0"/>
              <a:t>A. </a:t>
            </a:r>
            <a:r>
              <a:rPr lang="en-US" i="1" baseline="0" dirty="0" err="1" smtClean="0"/>
              <a:t>arabiensis</a:t>
            </a:r>
            <a:r>
              <a:rPr lang="en-US" i="1" baseline="0" dirty="0" smtClean="0"/>
              <a:t>, and A. </a:t>
            </a:r>
            <a:r>
              <a:rPr lang="en-US" i="1" baseline="0" dirty="0" err="1" smtClean="0"/>
              <a:t>quadriannulatus</a:t>
            </a:r>
            <a:r>
              <a:rPr lang="en-US" i="0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Vectorbase</a:t>
            </a:r>
            <a:r>
              <a:rPr lang="en-US" dirty="0" smtClean="0"/>
              <a:t> is a large database specific to genetic information for disease vectors such as mosquitos, lice, snails, ticks, etc. It has numerous tools available to help analyze genomic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adapted</a:t>
            </a:r>
            <a:r>
              <a:rPr lang="en-US" baseline="0" dirty="0" smtClean="0"/>
              <a:t> from the paper I used as a data source. </a:t>
            </a:r>
            <a:r>
              <a:rPr lang="en-US" i="1" baseline="0" dirty="0" smtClean="0"/>
              <a:t>A. </a:t>
            </a:r>
            <a:r>
              <a:rPr lang="en-US" i="1" baseline="0" dirty="0" err="1" smtClean="0"/>
              <a:t>gambiae</a:t>
            </a:r>
            <a:r>
              <a:rPr lang="en-US" i="1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The last three columns are normalized EST data of sugar-fed, blood-fed, or infected blood-fed conditions. </a:t>
            </a:r>
          </a:p>
          <a:p>
            <a:r>
              <a:rPr lang="en-US" baseline="0" dirty="0" smtClean="0"/>
              <a:t>Serine protease G13 is a gene I’ll be bringing up frequently, so I want to just show that there is a rapid decline in expression from sugar-fed to blood fed, and even more so when the blood is infected.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8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two phylogenies here are for the serine protease G13 homologs—doesn’t show any strong distinction between vectors/non-vectors.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Same goes for recreating the phylogenies in 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0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Used the </a:t>
            </a:r>
            <a:r>
              <a:rPr lang="en-US" dirty="0" err="1" smtClean="0"/>
              <a:t>dist.alignment</a:t>
            </a:r>
            <a:r>
              <a:rPr lang="en-US" dirty="0" smtClean="0"/>
              <a:t>() function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Still didn’t show vector/non-vector distinction for most of the 7 genes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lower</a:t>
            </a:r>
            <a:r>
              <a:rPr lang="en-US" baseline="0" dirty="0" smtClean="0"/>
              <a:t> the number, the smaller the genetic distance between the 2 homologs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distances within the </a:t>
            </a:r>
            <a:r>
              <a:rPr lang="en-US" i="1" baseline="0" dirty="0" smtClean="0"/>
              <a:t>A. </a:t>
            </a:r>
            <a:r>
              <a:rPr lang="en-US" i="1" baseline="0" dirty="0" err="1" smtClean="0"/>
              <a:t>gambiae</a:t>
            </a:r>
            <a:r>
              <a:rPr lang="en-US" i="0" baseline="0" dirty="0" smtClean="0"/>
              <a:t> species complex are the shortest, which makes sense.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Didn’t </a:t>
            </a:r>
            <a:r>
              <a:rPr lang="en-US" dirty="0" smtClean="0"/>
              <a:t>look at introns because there weren’t any alternative splicing in these 7 genes and we don’t understand intron coding quite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0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Not every transcript has an identified UTR catalogued in </a:t>
            </a:r>
            <a:r>
              <a:rPr lang="en-US" dirty="0" err="1" smtClean="0">
                <a:solidFill>
                  <a:srgbClr val="FF0000"/>
                </a:solidFill>
              </a:rPr>
              <a:t>Vectorbase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Didn’t want</a:t>
            </a:r>
            <a:r>
              <a:rPr lang="en-US" baseline="0" dirty="0" smtClean="0">
                <a:solidFill>
                  <a:srgbClr val="FF0000"/>
                </a:solidFill>
              </a:rPr>
              <a:t> to include </a:t>
            </a:r>
            <a:r>
              <a:rPr lang="en-US" baseline="0" dirty="0" err="1" smtClean="0">
                <a:solidFill>
                  <a:srgbClr val="FF0000"/>
                </a:solidFill>
              </a:rPr>
              <a:t>uncatologued</a:t>
            </a:r>
            <a:r>
              <a:rPr lang="en-US" baseline="0" dirty="0" smtClean="0">
                <a:solidFill>
                  <a:srgbClr val="FF0000"/>
                </a:solidFill>
              </a:rPr>
              <a:t> UTR regions because I didn’t want </a:t>
            </a:r>
            <a:r>
              <a:rPr lang="en-US" baseline="0" dirty="0" err="1" smtClean="0">
                <a:solidFill>
                  <a:srgbClr val="FF0000"/>
                </a:solidFill>
              </a:rPr>
              <a:t>utrScan</a:t>
            </a:r>
            <a:r>
              <a:rPr lang="en-US" baseline="0" dirty="0" smtClean="0">
                <a:solidFill>
                  <a:srgbClr val="FF0000"/>
                </a:solidFill>
              </a:rPr>
              <a:t> to pick up on a motif that actually wasn’t part of the UTR.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The files output from </a:t>
            </a:r>
            <a:r>
              <a:rPr lang="en-US" baseline="0" dirty="0" err="1" smtClean="0">
                <a:solidFill>
                  <a:srgbClr val="FF0000"/>
                </a:solidFill>
              </a:rPr>
              <a:t>UTRScan</a:t>
            </a:r>
            <a:r>
              <a:rPr lang="en-US" baseline="0" dirty="0" smtClean="0">
                <a:solidFill>
                  <a:srgbClr val="FF0000"/>
                </a:solidFill>
              </a:rPr>
              <a:t> were a .</a:t>
            </a:r>
            <a:r>
              <a:rPr lang="en-US" baseline="0" dirty="0" err="1" smtClean="0">
                <a:solidFill>
                  <a:srgbClr val="FF0000"/>
                </a:solidFill>
              </a:rPr>
              <a:t>tgz</a:t>
            </a:r>
            <a:r>
              <a:rPr lang="en-US" baseline="0" dirty="0" smtClean="0">
                <a:solidFill>
                  <a:srgbClr val="FF0000"/>
                </a:solidFill>
              </a:rPr>
              <a:t> file, which I had to unzip/read in putty.</a:t>
            </a:r>
          </a:p>
          <a:p>
            <a:endParaRPr lang="en-US" baseline="0" dirty="0" smtClean="0">
              <a:solidFill>
                <a:srgbClr val="FF0000"/>
              </a:solidFill>
            </a:endParaRPr>
          </a:p>
          <a:p>
            <a:r>
              <a:rPr lang="en-US" baseline="0" dirty="0" smtClean="0">
                <a:solidFill>
                  <a:srgbClr val="FF0000"/>
                </a:solidFill>
              </a:rPr>
              <a:t>Most regions I could compare didn’t have a difference in motifs present. 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3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other 3 species didn’t have identified UTRs in their gene sequences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Incomplete UTR comparisons</a:t>
            </a:r>
            <a:r>
              <a:rPr lang="en-US" baseline="0" dirty="0" smtClean="0">
                <a:solidFill>
                  <a:srgbClr val="FF0000"/>
                </a:solidFill>
              </a:rPr>
              <a:t> for all 7 genes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 conserved 3’ UTR</a:t>
            </a:r>
          </a:p>
          <a:p>
            <a:endParaRPr lang="en-US" dirty="0" smtClean="0"/>
          </a:p>
          <a:p>
            <a:pPr marL="228600" indent="-228600">
              <a:buAutoNum type="alphaUcPeriod"/>
            </a:pPr>
            <a:r>
              <a:rPr lang="en-US" i="1" dirty="0" err="1" smtClean="0"/>
              <a:t>gambiae</a:t>
            </a:r>
            <a:r>
              <a:rPr lang="en-US" dirty="0" smtClean="0"/>
              <a:t> </a:t>
            </a:r>
            <a:r>
              <a:rPr lang="en-US" dirty="0" smtClean="0"/>
              <a:t>has a K-box and an extra MBE (</a:t>
            </a:r>
            <a:r>
              <a:rPr lang="en-US" dirty="0" err="1" smtClean="0"/>
              <a:t>musashi</a:t>
            </a:r>
            <a:r>
              <a:rPr lang="en-US" dirty="0" smtClean="0"/>
              <a:t> binding element)</a:t>
            </a:r>
            <a:r>
              <a:rPr lang="en-US" baseline="0" dirty="0" smtClean="0"/>
              <a:t> compared to </a:t>
            </a:r>
            <a:r>
              <a:rPr lang="en-US" i="1" baseline="0" dirty="0" smtClean="0"/>
              <a:t>A. </a:t>
            </a:r>
            <a:r>
              <a:rPr lang="en-US" i="1" baseline="0" dirty="0" err="1" smtClean="0"/>
              <a:t>christyi</a:t>
            </a:r>
            <a:endParaRPr lang="en-US" i="1" baseline="0" dirty="0" smtClean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K-boxes can mediate negative post-transcriptional regulation and MBE sites have been found to direct timing of mRNA translation</a:t>
            </a:r>
          </a:p>
          <a:p>
            <a:pPr marL="0" indent="0">
              <a:buNone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Numerous interesting connections found with serine protease g13, so what’s it’s role?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48F2D-5D53-484C-A1E6-22A1F1C6FA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2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7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F46C-0C0A-4633-8D22-981562270213}" type="datetimeFigureOut">
              <a:rPr lang="en-US" smtClean="0"/>
              <a:t>4/16/2014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7D4D-F60E-4EF4-9917-1DA67616C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5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Sequence Differences Between Malaria Vectors and Non-Vectors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Stephanie Jones</a:t>
            </a:r>
            <a:endParaRPr lang="en-US" dirty="0"/>
          </a:p>
        </p:txBody>
      </p:sp>
      <p:pic>
        <p:nvPicPr>
          <p:cNvPr id="2050" name="Picture 2" descr="http://www.tinymosquito.com/anophe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3333750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21662" y="6477737"/>
            <a:ext cx="3622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http://www.tinymosquito.com/anopheles.html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3158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3’ UTR of Serine Protease G13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5" t="24698" r="22592" b="8934"/>
          <a:stretch/>
        </p:blipFill>
        <p:spPr bwMode="auto">
          <a:xfrm>
            <a:off x="457200" y="1143000"/>
            <a:ext cx="8229600" cy="554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81200" y="2457450"/>
            <a:ext cx="1828800" cy="114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22595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K-box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458200" y="4648200"/>
            <a:ext cx="2286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429500" y="5327904"/>
            <a:ext cx="10287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0" y="503477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9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Serine Protease G13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Largely </a:t>
            </a:r>
            <a:r>
              <a:rPr lang="en-US" dirty="0"/>
              <a:t>associated with the adult </a:t>
            </a:r>
            <a:r>
              <a:rPr lang="en-US" dirty="0" smtClean="0"/>
              <a:t>gut</a:t>
            </a:r>
          </a:p>
          <a:p>
            <a:endParaRPr lang="en-US" dirty="0" smtClean="0"/>
          </a:p>
          <a:p>
            <a:r>
              <a:rPr lang="en-US" dirty="0" smtClean="0"/>
              <a:t>Serine </a:t>
            </a:r>
            <a:r>
              <a:rPr lang="en-US" dirty="0"/>
              <a:t>proteases </a:t>
            </a:r>
            <a:r>
              <a:rPr lang="en-US" dirty="0" smtClean="0"/>
              <a:t>contribute to </a:t>
            </a:r>
            <a:r>
              <a:rPr lang="en-US" dirty="0"/>
              <a:t>immune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signaling </a:t>
            </a:r>
            <a:r>
              <a:rPr lang="en-US" dirty="0"/>
              <a:t>pathways </a:t>
            </a:r>
            <a:r>
              <a:rPr lang="en-US" dirty="0" smtClean="0"/>
              <a:t>and activation </a:t>
            </a:r>
            <a:r>
              <a:rPr lang="en-US" dirty="0"/>
              <a:t>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immune </a:t>
            </a:r>
            <a:r>
              <a:rPr lang="en-US" dirty="0"/>
              <a:t>reactive </a:t>
            </a:r>
            <a:r>
              <a:rPr lang="en-US" dirty="0" smtClean="0"/>
              <a:t>components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ould be a potential contributor to the difference between being a malaria vector/non-vector</a:t>
            </a:r>
          </a:p>
          <a:p>
            <a:endParaRPr lang="en-US" dirty="0" smtClean="0"/>
          </a:p>
          <a:p>
            <a:r>
              <a:rPr lang="en-US" dirty="0" smtClean="0"/>
              <a:t>Still need more sequence and functional analyses before this can be verified/disproved</a:t>
            </a:r>
            <a:endParaRPr lang="en-US" dirty="0"/>
          </a:p>
        </p:txBody>
      </p:sp>
      <p:pic>
        <p:nvPicPr>
          <p:cNvPr id="10242" name="Picture 2" descr="http://upload.wikimedia.org/wikipedia/commons/1/18/Berghei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00200"/>
            <a:ext cx="2451099" cy="185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59936" y="6488668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http://en.wikipedia.org/wiki/Plasmodium_berghei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6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</a:t>
            </a:r>
            <a:r>
              <a:rPr lang="en-US" dirty="0" smtClean="0"/>
              <a:t>heck if motifs in the 3’ UTR of serine protease G13 convey a functional role/if this is a difference between the other vectors/non-vectors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equence differences in important gene body regions</a:t>
            </a:r>
          </a:p>
          <a:p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ene flanking sequences for differences in TF binding sites (TRANSFAC)</a:t>
            </a:r>
          </a:p>
          <a:p>
            <a:endParaRPr lang="en-US" dirty="0" smtClean="0"/>
          </a:p>
          <a:p>
            <a:r>
              <a:rPr lang="en-US" dirty="0" smtClean="0"/>
              <a:t>TF genes for sequence differences</a:t>
            </a:r>
          </a:p>
          <a:p>
            <a:endParaRPr lang="en-US" dirty="0" smtClean="0"/>
          </a:p>
          <a:p>
            <a:r>
              <a:rPr lang="en-US" dirty="0" smtClean="0"/>
              <a:t>Analysis of the downstream effects of differential expression of these 7 genes, particularly serine protease G13.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5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Malaria background</a:t>
            </a:r>
            <a:endParaRPr lang="en-US" dirty="0"/>
          </a:p>
        </p:txBody>
      </p:sp>
      <p:pic>
        <p:nvPicPr>
          <p:cNvPr id="6" name="Picture 4" descr="http://www.scielo.br/img/revistas/mioc/v102n8/5889fig1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249702"/>
            <a:ext cx="4472353" cy="242758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3352800"/>
          </a:xfrm>
        </p:spPr>
        <p:txBody>
          <a:bodyPr>
            <a:normAutofit fontScale="77500" lnSpcReduction="20000"/>
          </a:bodyPr>
          <a:lstStyle/>
          <a:p>
            <a:r>
              <a:rPr lang="en-US" i="1" dirty="0" smtClean="0"/>
              <a:t>Plasmodium</a:t>
            </a:r>
            <a:r>
              <a:rPr lang="en-US" dirty="0" smtClean="0"/>
              <a:t> disseminates from mosquito’s </a:t>
            </a:r>
            <a:r>
              <a:rPr lang="en-US" dirty="0" err="1" smtClean="0"/>
              <a:t>midgut</a:t>
            </a:r>
            <a:r>
              <a:rPr lang="en-US" dirty="0" smtClean="0"/>
              <a:t> after an infected </a:t>
            </a:r>
            <a:r>
              <a:rPr lang="en-US" dirty="0" err="1" smtClean="0"/>
              <a:t>bloodmeal</a:t>
            </a:r>
            <a:r>
              <a:rPr lang="en-US" dirty="0" smtClean="0"/>
              <a:t> to </a:t>
            </a:r>
            <a:r>
              <a:rPr lang="en-US" dirty="0"/>
              <a:t>surrounding </a:t>
            </a:r>
            <a:r>
              <a:rPr lang="en-US" dirty="0" smtClean="0"/>
              <a:t>tissues; transmitted to humans through infected salivary glands</a:t>
            </a:r>
          </a:p>
          <a:p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rimary vector of malaria in Africa is </a:t>
            </a:r>
            <a:r>
              <a:rPr lang="en-US" i="1" dirty="0" smtClean="0"/>
              <a:t>Anopheles </a:t>
            </a:r>
            <a:r>
              <a:rPr lang="en-US" i="1" dirty="0" err="1" smtClean="0"/>
              <a:t>gambiae</a:t>
            </a:r>
            <a:r>
              <a:rPr lang="en-US" dirty="0" smtClean="0"/>
              <a:t>, but there are closely related species that are non-vectors.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hat are some genetic differences between closely related vectors/non-vectors?</a:t>
            </a:r>
            <a:endParaRPr lang="en-US" dirty="0"/>
          </a:p>
        </p:txBody>
      </p:sp>
      <p:pic>
        <p:nvPicPr>
          <p:cNvPr id="7" name="Picture 4" descr="http://www.scielo.br/img/revistas/mioc/v102n8/5889fig1a.gif"/>
          <p:cNvPicPr>
            <a:picLocks noChangeAspect="1" noChangeArrowheads="1"/>
          </p:cNvPicPr>
          <p:nvPr/>
        </p:nvPicPr>
        <p:blipFill rotWithShape="1">
          <a:blip r:embed="rId3" cstate="print"/>
          <a:srcRect l="21878" t="27886" r="58827" b="45717"/>
          <a:stretch/>
        </p:blipFill>
        <p:spPr bwMode="auto">
          <a:xfrm>
            <a:off x="1676400" y="4881814"/>
            <a:ext cx="2263918" cy="168112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828800" y="4881814"/>
            <a:ext cx="1600200" cy="1442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86400" y="4881814"/>
            <a:ext cx="533400" cy="581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429000" y="5463493"/>
            <a:ext cx="2590800" cy="86110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828800" y="4881814"/>
            <a:ext cx="365760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65538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http://www.scielo.br/scielo.php?script=sci_arttext&amp;pid=S0074-02762007000800005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9740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Vector/Non-vector Mosquito Species for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819399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smtClean="0"/>
              <a:t>Vectors:</a:t>
            </a:r>
          </a:p>
          <a:p>
            <a:pPr lvl="1"/>
            <a:r>
              <a:rPr lang="en-US" sz="2600" dirty="0" smtClean="0"/>
              <a:t>A. </a:t>
            </a:r>
            <a:r>
              <a:rPr lang="en-US" sz="2600" dirty="0" err="1" smtClean="0"/>
              <a:t>gambiae</a:t>
            </a:r>
            <a:r>
              <a:rPr lang="en-US" sz="2600" dirty="0" smtClean="0"/>
              <a:t> (AGAP)—</a:t>
            </a:r>
            <a:r>
              <a:rPr lang="en-US" sz="2600" dirty="0" smtClean="0">
                <a:effectLst/>
              </a:rPr>
              <a:t>primary mosquito vector of malaria</a:t>
            </a:r>
            <a:endParaRPr lang="en-US" sz="2600" dirty="0" smtClean="0"/>
          </a:p>
          <a:p>
            <a:pPr lvl="1"/>
            <a:r>
              <a:rPr lang="en-US" sz="2600" dirty="0" smtClean="0"/>
              <a:t>A. </a:t>
            </a:r>
            <a:r>
              <a:rPr lang="en-US" sz="2600" dirty="0" err="1" smtClean="0"/>
              <a:t>arabiensis</a:t>
            </a:r>
            <a:r>
              <a:rPr lang="en-US" sz="2600" dirty="0" smtClean="0"/>
              <a:t> (AARA)—</a:t>
            </a:r>
            <a:r>
              <a:rPr lang="en-US" sz="2600" dirty="0" smtClean="0">
                <a:effectLst/>
              </a:rPr>
              <a:t>belongs to </a:t>
            </a:r>
            <a:r>
              <a:rPr lang="en-US" sz="2600" i="1" dirty="0" smtClean="0">
                <a:effectLst/>
              </a:rPr>
              <a:t>A. </a:t>
            </a:r>
            <a:r>
              <a:rPr lang="en-US" sz="2600" i="1" dirty="0" err="1" smtClean="0">
                <a:effectLst/>
              </a:rPr>
              <a:t>gambiae</a:t>
            </a:r>
            <a:r>
              <a:rPr lang="en-US" sz="2600" dirty="0" smtClean="0">
                <a:effectLst/>
              </a:rPr>
              <a:t> complex</a:t>
            </a:r>
            <a:endParaRPr lang="en-US" sz="2600" dirty="0" smtClean="0"/>
          </a:p>
          <a:p>
            <a:pPr lvl="1"/>
            <a:r>
              <a:rPr lang="en-US" sz="2600" dirty="0" smtClean="0"/>
              <a:t>A. </a:t>
            </a:r>
            <a:r>
              <a:rPr lang="en-US" sz="2600" dirty="0" err="1" smtClean="0"/>
              <a:t>funestus</a:t>
            </a:r>
            <a:r>
              <a:rPr lang="en-US" sz="2600" dirty="0" smtClean="0"/>
              <a:t> (AFUN)</a:t>
            </a:r>
          </a:p>
          <a:p>
            <a:r>
              <a:rPr lang="en-US" sz="3000" dirty="0" smtClean="0"/>
              <a:t>Non-vectors:</a:t>
            </a:r>
          </a:p>
          <a:p>
            <a:pPr lvl="1"/>
            <a:r>
              <a:rPr lang="en-US" sz="2600" dirty="0" smtClean="0"/>
              <a:t>A. </a:t>
            </a:r>
            <a:r>
              <a:rPr lang="en-US" sz="2600" dirty="0" err="1" smtClean="0"/>
              <a:t>christyi</a:t>
            </a:r>
            <a:r>
              <a:rPr lang="en-US" sz="2600" dirty="0" smtClean="0"/>
              <a:t> (ACHR)—</a:t>
            </a:r>
            <a:r>
              <a:rPr lang="en-US" sz="2600" dirty="0" smtClean="0">
                <a:effectLst/>
              </a:rPr>
              <a:t>closely related to </a:t>
            </a:r>
            <a:r>
              <a:rPr lang="en-US" sz="2600" i="1" dirty="0" smtClean="0">
                <a:effectLst/>
              </a:rPr>
              <a:t>A. </a:t>
            </a:r>
            <a:r>
              <a:rPr lang="en-US" sz="2600" i="1" dirty="0" err="1" smtClean="0">
                <a:effectLst/>
              </a:rPr>
              <a:t>gambiae</a:t>
            </a:r>
            <a:r>
              <a:rPr lang="en-US" sz="2600" dirty="0" smtClean="0">
                <a:effectLst/>
              </a:rPr>
              <a:t> complex</a:t>
            </a:r>
            <a:endParaRPr lang="en-US" sz="2600" dirty="0" smtClean="0"/>
          </a:p>
          <a:p>
            <a:pPr lvl="1"/>
            <a:r>
              <a:rPr lang="en-US" sz="2600" dirty="0" smtClean="0"/>
              <a:t>A. </a:t>
            </a:r>
            <a:r>
              <a:rPr lang="en-US" sz="2600" dirty="0" err="1" smtClean="0"/>
              <a:t>quadriannulatus</a:t>
            </a:r>
            <a:r>
              <a:rPr lang="en-US" sz="2600" dirty="0" smtClean="0"/>
              <a:t> (AQUA)—</a:t>
            </a:r>
            <a:r>
              <a:rPr lang="en-US" sz="2600" dirty="0" smtClean="0">
                <a:effectLst/>
              </a:rPr>
              <a:t>belongs to </a:t>
            </a:r>
            <a:r>
              <a:rPr lang="en-US" sz="2600" i="1" dirty="0" smtClean="0">
                <a:effectLst/>
              </a:rPr>
              <a:t>A. </a:t>
            </a:r>
            <a:r>
              <a:rPr lang="en-US" sz="2600" i="1" dirty="0" err="1" smtClean="0">
                <a:effectLst/>
              </a:rPr>
              <a:t>gambiae</a:t>
            </a:r>
            <a:r>
              <a:rPr lang="en-US" sz="2600" dirty="0" smtClean="0">
                <a:effectLst/>
              </a:rPr>
              <a:t> complex</a:t>
            </a:r>
            <a:r>
              <a:rPr lang="en-US" sz="2600" dirty="0" smtClean="0"/>
              <a:t>; not considered a malaria vector</a:t>
            </a:r>
            <a:endParaRPr lang="en-US" sz="2600" dirty="0"/>
          </a:p>
        </p:txBody>
      </p:sp>
      <p:pic>
        <p:nvPicPr>
          <p:cNvPr id="5122" name="Picture 2" descr="http://www.intechopen.com/source/html/44284/media/image1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/>
        </p:blipFill>
        <p:spPr bwMode="auto">
          <a:xfrm>
            <a:off x="4376929" y="4419600"/>
            <a:ext cx="1947671" cy="197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ntechopen.com/source/html/44284/media/image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 bwMode="auto">
          <a:xfrm>
            <a:off x="2301240" y="4419600"/>
            <a:ext cx="1933642" cy="19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intechopen.com/source/html/44284/media/image1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 bwMode="auto">
          <a:xfrm>
            <a:off x="152400" y="4419600"/>
            <a:ext cx="1937424" cy="19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intechopen.com/source/html/43973/media/image2.jpe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2" r="65933" b="9514"/>
          <a:stretch/>
        </p:blipFill>
        <p:spPr bwMode="auto">
          <a:xfrm>
            <a:off x="6629400" y="4289229"/>
            <a:ext cx="2178681" cy="217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550223"/>
            <a:ext cx="914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http://www.intechopen.com/books/anopheles-mosquitoes-new-insights-into-malaria-vectors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9391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Choosing which genes to compare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8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Dana </a:t>
            </a:r>
            <a:r>
              <a:rPr lang="en-US" dirty="0" smtClean="0"/>
              <a:t>et al </a:t>
            </a:r>
            <a:r>
              <a:rPr lang="en-US" dirty="0"/>
              <a:t>2006. Differential gene expression in abdomens of the malaria vector mosquito, </a:t>
            </a:r>
            <a:r>
              <a:rPr lang="en-US" i="1" dirty="0"/>
              <a:t>Anopheles </a:t>
            </a:r>
            <a:r>
              <a:rPr lang="en-US" i="1" dirty="0" err="1"/>
              <a:t>gambiae</a:t>
            </a:r>
            <a:r>
              <a:rPr lang="en-US" dirty="0"/>
              <a:t>, after sugar feeding, blood feeding and </a:t>
            </a:r>
            <a:r>
              <a:rPr lang="en-US" i="1" dirty="0"/>
              <a:t>Plasmodium </a:t>
            </a:r>
            <a:r>
              <a:rPr lang="en-US" i="1" dirty="0" err="1"/>
              <a:t>berghei</a:t>
            </a:r>
            <a:r>
              <a:rPr lang="en-US" i="1" dirty="0"/>
              <a:t> </a:t>
            </a:r>
            <a:r>
              <a:rPr lang="en-US" dirty="0"/>
              <a:t>infection. BMC Genomics. 7:119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25 genes up/down regulated following blood feeding and/or feeding with </a:t>
            </a:r>
            <a:r>
              <a:rPr lang="en-US" i="1" dirty="0" smtClean="0"/>
              <a:t>P. </a:t>
            </a:r>
            <a:r>
              <a:rPr lang="en-US" i="1" dirty="0" err="1" smtClean="0"/>
              <a:t>berghei</a:t>
            </a:r>
            <a:r>
              <a:rPr lang="en-US" i="1" dirty="0" smtClean="0"/>
              <a:t> </a:t>
            </a:r>
            <a:r>
              <a:rPr lang="en-US" dirty="0" smtClean="0"/>
              <a:t>infected blood relative to their expression levels in sugar fed females</a:t>
            </a:r>
          </a:p>
          <a:p>
            <a:endParaRPr lang="en-US" dirty="0" smtClean="0"/>
          </a:p>
          <a:p>
            <a:r>
              <a:rPr lang="en-US" dirty="0" smtClean="0"/>
              <a:t>Out of this, I chose 7 genes that had homologues identified for all 5 chosen species in </a:t>
            </a:r>
            <a:r>
              <a:rPr lang="en-US" dirty="0" err="1" smtClean="0"/>
              <a:t>Vectorbase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" t="24802" r="49801" b="60317"/>
          <a:stretch/>
        </p:blipFill>
        <p:spPr bwMode="auto">
          <a:xfrm>
            <a:off x="1676400" y="5410200"/>
            <a:ext cx="5529943" cy="108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87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66850" y="2960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" t="29500" r="35970" b="14881"/>
          <a:stretch/>
        </p:blipFill>
        <p:spPr bwMode="auto">
          <a:xfrm>
            <a:off x="704812" y="926365"/>
            <a:ext cx="7561943" cy="40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1546" y="3439224"/>
            <a:ext cx="7460345" cy="3810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0511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Adapted from Dana et al </a:t>
            </a:r>
            <a:r>
              <a:rPr lang="en-US" dirty="0"/>
              <a:t>2006. </a:t>
            </a:r>
          </a:p>
        </p:txBody>
      </p:sp>
    </p:spTree>
    <p:extLst>
      <p:ext uri="{BB962C8B-B14F-4D97-AF65-F5344CB8AC3E}">
        <p14:creationId xmlns:p14="http://schemas.microsoft.com/office/powerpoint/2010/main" val="55684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 Alignments/Phylogenies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772" y="1524000"/>
            <a:ext cx="8229600" cy="3276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Input </a:t>
            </a:r>
            <a:r>
              <a:rPr lang="en-US" dirty="0" err="1" smtClean="0"/>
              <a:t>Vectorbase</a:t>
            </a:r>
            <a:r>
              <a:rPr lang="en-US" dirty="0" smtClean="0"/>
              <a:t> sequences into </a:t>
            </a:r>
            <a:r>
              <a:rPr lang="en-US" dirty="0" err="1" smtClean="0"/>
              <a:t>Clustal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Omega to perform sequence alignments</a:t>
            </a:r>
          </a:p>
          <a:p>
            <a:r>
              <a:rPr lang="en-US" dirty="0" err="1" smtClean="0"/>
              <a:t>Clustal</a:t>
            </a:r>
            <a:r>
              <a:rPr lang="en-US" dirty="0" smtClean="0"/>
              <a:t> phylogenies showed no strong grouping between vectors/non-vectors for any of the 7 genes (for both gene and protein sequences) </a:t>
            </a:r>
          </a:p>
          <a:p>
            <a:r>
              <a:rPr lang="en-US" dirty="0" smtClean="0"/>
              <a:t>Double checked phylogenies with cleaned/</a:t>
            </a:r>
            <a:r>
              <a:rPr lang="en-US" dirty="0" err="1" smtClean="0"/>
              <a:t>uncleaned</a:t>
            </a:r>
            <a:r>
              <a:rPr lang="en-US" dirty="0" smtClean="0"/>
              <a:t> alignments in R</a:t>
            </a:r>
          </a:p>
          <a:p>
            <a:pPr lvl="1"/>
            <a:r>
              <a:rPr lang="en-US" dirty="0" smtClean="0"/>
              <a:t>Used the “ape” package to produce phylogeny trees in R</a:t>
            </a:r>
          </a:p>
          <a:p>
            <a:pPr lvl="1"/>
            <a:r>
              <a:rPr lang="en-US" dirty="0" smtClean="0"/>
              <a:t>Gave same overall phylogeny patterns</a:t>
            </a:r>
          </a:p>
          <a:p>
            <a:r>
              <a:rPr lang="en-US" dirty="0" smtClean="0"/>
              <a:t>Checked genetic distances next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33333" r="73562" b="57540"/>
          <a:stretch/>
        </p:blipFill>
        <p:spPr bwMode="auto">
          <a:xfrm>
            <a:off x="5898170" y="1371600"/>
            <a:ext cx="3120572" cy="667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1923" t="53307" r="59455" b="16761"/>
          <a:stretch/>
        </p:blipFill>
        <p:spPr bwMode="auto">
          <a:xfrm>
            <a:off x="4648200" y="4663461"/>
            <a:ext cx="4034972" cy="19506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5"/>
          <a:srcRect l="1923" t="35348" r="62019" b="35291"/>
          <a:stretch/>
        </p:blipFill>
        <p:spPr bwMode="auto">
          <a:xfrm>
            <a:off x="457200" y="4663461"/>
            <a:ext cx="3886200" cy="1950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4121727" y="5638777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044696" y="586740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475908" y="5638777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534400" y="6324600"/>
            <a:ext cx="45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1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Genetic Distances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Calculated genetic distance in R with </a:t>
            </a:r>
            <a:r>
              <a:rPr lang="en-US" dirty="0" err="1" smtClean="0"/>
              <a:t>seqinr</a:t>
            </a:r>
            <a:r>
              <a:rPr lang="en-US" dirty="0" smtClean="0"/>
              <a:t> package </a:t>
            </a:r>
          </a:p>
          <a:p>
            <a:endParaRPr lang="en-US" dirty="0" smtClean="0"/>
          </a:p>
          <a:p>
            <a:r>
              <a:rPr lang="en-US" dirty="0"/>
              <a:t>V</a:t>
            </a:r>
            <a:r>
              <a:rPr lang="en-US" dirty="0" smtClean="0"/>
              <a:t>ector/non-vector distinction in unclean ribosomal protein L38e homologs and cleaned/unclean </a:t>
            </a:r>
            <a:r>
              <a:rPr lang="en-US" b="1" dirty="0" smtClean="0"/>
              <a:t>serine protease G13 homologs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istinction vanished when calculating genetic distance of the protein sequence, indicating that non-coding regions could be a crucial determining factor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Looked more specifically at UTRs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25000" r="31690" b="52542"/>
          <a:stretch/>
        </p:blipFill>
        <p:spPr bwMode="auto">
          <a:xfrm>
            <a:off x="304800" y="4648200"/>
            <a:ext cx="8540496" cy="164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82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UTR alignments/</a:t>
            </a:r>
            <a:r>
              <a:rPr lang="en-US" dirty="0" err="1" smtClean="0"/>
              <a:t>utrScan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Aligned homologous catalogued 5’ and 3’ UTR sequences</a:t>
            </a:r>
          </a:p>
          <a:p>
            <a:endParaRPr lang="en-US" dirty="0" smtClean="0"/>
          </a:p>
          <a:p>
            <a:r>
              <a:rPr lang="en-US" dirty="0" smtClean="0"/>
              <a:t>Input sequences into </a:t>
            </a:r>
            <a:r>
              <a:rPr lang="en-US" dirty="0" err="1" smtClean="0"/>
              <a:t>UTRScan</a:t>
            </a:r>
            <a:r>
              <a:rPr lang="en-US" dirty="0" smtClean="0"/>
              <a:t>, which scans for eukaryotic UTR motifs.</a:t>
            </a:r>
          </a:p>
          <a:p>
            <a:endParaRPr lang="en-US" dirty="0" smtClean="0"/>
          </a:p>
          <a:p>
            <a:r>
              <a:rPr lang="en-US" dirty="0" err="1" smtClean="0"/>
              <a:t>UTRScan</a:t>
            </a:r>
            <a:r>
              <a:rPr lang="en-US" dirty="0" smtClean="0"/>
              <a:t> finding a match doesn’t mean it’s really a functional regulatory site.</a:t>
            </a:r>
          </a:p>
          <a:p>
            <a:pPr lvl="1"/>
            <a:r>
              <a:rPr lang="en-US" dirty="0" smtClean="0"/>
              <a:t>e.g., finding a </a:t>
            </a:r>
            <a:r>
              <a:rPr lang="en-US" dirty="0" err="1" smtClean="0"/>
              <a:t>polyadenylation</a:t>
            </a:r>
            <a:r>
              <a:rPr lang="en-US" dirty="0" smtClean="0"/>
              <a:t> signal motif in the 5’ UTR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t="17750" r="66102" b="75500"/>
          <a:stretch/>
        </p:blipFill>
        <p:spPr bwMode="auto">
          <a:xfrm>
            <a:off x="2752344" y="5925312"/>
            <a:ext cx="2011680" cy="493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1" t="41625" r="58152" b="52125"/>
          <a:stretch/>
        </p:blipFill>
        <p:spPr bwMode="auto">
          <a:xfrm>
            <a:off x="4764024" y="5989320"/>
            <a:ext cx="151790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69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3’ UTR of Serine </a:t>
            </a:r>
            <a:r>
              <a:rPr lang="en-US" dirty="0"/>
              <a:t>P</a:t>
            </a:r>
            <a:r>
              <a:rPr lang="en-US" dirty="0" smtClean="0"/>
              <a:t>rotease G13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3’ UTR of the </a:t>
            </a:r>
            <a:r>
              <a:rPr lang="en-US" b="1" dirty="0" smtClean="0"/>
              <a:t>serine protease G13 homologs </a:t>
            </a:r>
            <a:r>
              <a:rPr lang="en-US" dirty="0" smtClean="0"/>
              <a:t>was the only comparison with differing motifs between vectors/non-vectors</a:t>
            </a:r>
          </a:p>
          <a:p>
            <a:endParaRPr lang="en-US" dirty="0" smtClean="0"/>
          </a:p>
          <a:p>
            <a:r>
              <a:rPr lang="en-US" dirty="0" smtClean="0"/>
              <a:t>This comparison was </a:t>
            </a:r>
            <a:r>
              <a:rPr lang="en-US" dirty="0" smtClean="0"/>
              <a:t>only between </a:t>
            </a:r>
            <a:r>
              <a:rPr lang="en-US" i="1" dirty="0" smtClean="0"/>
              <a:t>A. </a:t>
            </a:r>
            <a:r>
              <a:rPr lang="en-US" i="1" dirty="0" err="1" smtClean="0"/>
              <a:t>gambiae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A. </a:t>
            </a:r>
            <a:r>
              <a:rPr lang="en-US" i="1" dirty="0" err="1" smtClean="0"/>
              <a:t>christyi</a:t>
            </a:r>
            <a:r>
              <a:rPr lang="en-US" i="1" dirty="0" smtClean="0"/>
              <a:t> </a:t>
            </a:r>
            <a:r>
              <a:rPr lang="en-US" dirty="0" smtClean="0"/>
              <a:t>so far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973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1019</Words>
  <Application>Microsoft Office PowerPoint</Application>
  <PresentationFormat>On-screen Show (4:3)</PresentationFormat>
  <Paragraphs>121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Identifying Sequence Differences Between Malaria Vectors and Non-Vectors</vt:lpstr>
      <vt:lpstr>Malaria background</vt:lpstr>
      <vt:lpstr>Vector/Non-vector Mosquito Species for Comparison</vt:lpstr>
      <vt:lpstr>Choosing which genes to compare</vt:lpstr>
      <vt:lpstr>PowerPoint Presentation</vt:lpstr>
      <vt:lpstr>Gene Alignments/Phylogenies</vt:lpstr>
      <vt:lpstr>Genetic Distances</vt:lpstr>
      <vt:lpstr>UTR alignments/utrScan</vt:lpstr>
      <vt:lpstr>3’ UTR of Serine Protease G13</vt:lpstr>
      <vt:lpstr>3’ UTR of Serine Protease G13</vt:lpstr>
      <vt:lpstr>Role of Serine Protease G13</vt:lpstr>
      <vt:lpstr>Next steps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Project</dc:title>
  <dc:creator>Steph</dc:creator>
  <cp:lastModifiedBy>Steph</cp:lastModifiedBy>
  <cp:revision>48</cp:revision>
  <dcterms:created xsi:type="dcterms:W3CDTF">2014-04-13T16:11:08Z</dcterms:created>
  <dcterms:modified xsi:type="dcterms:W3CDTF">2014-04-17T16:01:27Z</dcterms:modified>
</cp:coreProperties>
</file>