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1" r:id="rId5"/>
    <p:sldId id="260" r:id="rId6"/>
    <p:sldId id="259" r:id="rId7"/>
    <p:sldId id="264" r:id="rId8"/>
    <p:sldId id="265" r:id="rId9"/>
    <p:sldId id="266" r:id="rId10"/>
    <p:sldId id="293" r:id="rId11"/>
    <p:sldId id="267" r:id="rId12"/>
    <p:sldId id="268" r:id="rId13"/>
    <p:sldId id="269" r:id="rId14"/>
    <p:sldId id="271" r:id="rId15"/>
    <p:sldId id="316" r:id="rId16"/>
    <p:sldId id="317" r:id="rId17"/>
    <p:sldId id="273" r:id="rId18"/>
    <p:sldId id="274" r:id="rId19"/>
    <p:sldId id="279" r:id="rId20"/>
    <p:sldId id="275" r:id="rId21"/>
    <p:sldId id="281" r:id="rId22"/>
    <p:sldId id="283" r:id="rId23"/>
    <p:sldId id="276" r:id="rId24"/>
    <p:sldId id="284" r:id="rId25"/>
    <p:sldId id="285" r:id="rId26"/>
    <p:sldId id="286" r:id="rId27"/>
    <p:sldId id="287" r:id="rId28"/>
    <p:sldId id="278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79" autoAdjust="0"/>
  </p:normalViewPr>
  <p:slideViewPr>
    <p:cSldViewPr snapToGrid="0" snapToObjects="1">
      <p:cViewPr varScale="1">
        <p:scale>
          <a:sx n="155" d="100"/>
          <a:sy n="155" d="100"/>
        </p:scale>
        <p:origin x="-2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6A5CB-80A3-FA40-B22B-E83800CDE378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283D-E142-4641-A85F-21D5C5000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print </a:t>
            </a:r>
            <a:r>
              <a:rPr lang="en-US" dirty="0" err="1" smtClean="0"/>
              <a:t>seq</a:t>
            </a:r>
            <a:r>
              <a:rPr lang="en-US" dirty="0" smtClean="0"/>
              <a:t>[2:4],</a:t>
            </a:r>
            <a:r>
              <a:rPr lang="en-US" baseline="0" dirty="0" smtClean="0"/>
              <a:t> however indices start at zero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seq.replace</a:t>
            </a:r>
            <a:r>
              <a:rPr lang="en-US" baseline="0" dirty="0" smtClean="0"/>
              <a:t>(“G”,”C”)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len</a:t>
            </a:r>
            <a:r>
              <a:rPr lang="en-US" baseline="0" dirty="0" smtClean="0"/>
              <a:t>(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)</a:t>
            </a:r>
          </a:p>
          <a:p>
            <a:pPr marL="228600" indent="-228600">
              <a:buAutoNum type="arabicPeriod"/>
            </a:pPr>
            <a:r>
              <a:rPr lang="en-US" dirty="0" err="1" smtClean="0"/>
              <a:t>seq.split</a:t>
            </a:r>
            <a:r>
              <a:rPr lang="en-US" dirty="0" smtClean="0"/>
              <a:t>(“X”)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math.sqrt</a:t>
            </a:r>
            <a:r>
              <a:rPr lang="en-US" dirty="0" smtClean="0"/>
              <a:t>(48*67)</a:t>
            </a:r>
          </a:p>
          <a:p>
            <a:pPr marL="228600" indent="-228600">
              <a:buAutoNum type="arabicPeriod"/>
            </a:pPr>
            <a:r>
              <a:rPr lang="en-US" dirty="0" smtClean="0"/>
              <a:t>range(start, stop, step)  stop</a:t>
            </a:r>
            <a:r>
              <a:rPr lang="en-US" baseline="0" dirty="0" smtClean="0"/>
              <a:t> is not included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range(2,100,2)</a:t>
            </a:r>
          </a:p>
          <a:p>
            <a:pPr marL="228600" indent="-228600">
              <a:buAutoNum type="arabicPeriod"/>
            </a:pPr>
            <a:r>
              <a:rPr lang="en-US" dirty="0" smtClean="0"/>
              <a:t>range(4,100,4)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2283D-E142-4641-A85F-21D5C500089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9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1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3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4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8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FE64-DA5A-E045-AE1B-FEEDB45F94B2}" type="datetimeFigureOut">
              <a:rPr lang="en-US" smtClean="0"/>
              <a:t>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60B0-EE84-4041-AC0C-164576DCF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sr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Relationship Id="rId3" Type="http://schemas.openxmlformats.org/officeDocument/2006/relationships/image" Target="../media/image4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Relationship Id="rId3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IBS574 – Python Tutorial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</a:t>
            </a:r>
            <a:r>
              <a:rPr lang="en-US" dirty="0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57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versus Perl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 doesn’t hurt to know both but they essentially fall in the same niche and if you have to know one, Python is probably better.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34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Unix recap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Python interactively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Python 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Python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09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8838" y="274638"/>
            <a:ext cx="8229600" cy="1143000"/>
          </a:xfrm>
        </p:spPr>
        <p:txBody>
          <a:bodyPr/>
          <a:lstStyle/>
          <a:p>
            <a:r>
              <a:rPr lang="en-US" dirty="0" smtClean="0"/>
              <a:t>Key UNIX commands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188063"/>
              </p:ext>
            </p:extLst>
          </p:nvPr>
        </p:nvGraphicFramePr>
        <p:xfrm>
          <a:off x="1524000" y="1757516"/>
          <a:ext cx="60960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gzip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gunzip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kill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more/less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passwd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pwd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ssh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sftp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awk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vi/vim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bzip2/bunzip2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wget</a:t>
                      </a:r>
                      <a:r>
                        <a:rPr lang="en-US" dirty="0" smtClean="0"/>
                        <a:t>/curl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which/locate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head/tail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pushd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popd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05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Piping UNIX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pipe ( ‘|’ ) is a powerful tool to string together commands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%sort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wc</a:t>
            </a: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| </a:t>
            </a:r>
            <a:r>
              <a:rPr lang="en-US" dirty="0" err="1" smtClean="0">
                <a:latin typeface="Courier New"/>
                <a:cs typeface="Courier New"/>
              </a:rPr>
              <a:t>wc</a:t>
            </a: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| sort 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%</a:t>
            </a:r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>
                <a:latin typeface="Courier New"/>
                <a:cs typeface="Courier New"/>
              </a:rPr>
              <a:t> | sort &gt; </a:t>
            </a:r>
            <a:r>
              <a:rPr lang="en-US" dirty="0" err="1" smtClean="0">
                <a:latin typeface="Courier New"/>
                <a:cs typeface="Courier New"/>
              </a:rPr>
              <a:t>temp.file</a:t>
            </a:r>
            <a:endParaRPr lang="en-US" dirty="0" smtClean="0"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/>
                <a:cs typeface="Courier New"/>
              </a:rPr>
              <a:t>%more </a:t>
            </a:r>
            <a:r>
              <a:rPr lang="en-US" dirty="0" err="1" smtClean="0">
                <a:latin typeface="Courier New"/>
                <a:cs typeface="Courier New"/>
              </a:rPr>
              <a:t>temp.file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3469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lvl="1" algn="ctr" defTabSz="457200" rtl="0">
              <a:spcBef>
                <a:spcPct val="20000"/>
              </a:spcBef>
            </a:pPr>
            <a:r>
              <a:rPr lang="en-US" sz="4400" kern="1200" dirty="0" err="1" smtClean="0">
                <a:solidFill>
                  <a:schemeClr val="tx1"/>
                </a:solidFill>
                <a:latin typeface="+mj-lt"/>
                <a:ea typeface="+mn-ea"/>
                <a:cs typeface="Courier New"/>
              </a:rPr>
              <a:t>wget</a:t>
            </a:r>
            <a:r>
              <a:rPr lang="en-US" sz="4400" kern="1200" dirty="0" smtClean="0">
                <a:solidFill>
                  <a:schemeClr val="tx1"/>
                </a:solidFill>
                <a:latin typeface="+mj-lt"/>
                <a:ea typeface="+mn-ea"/>
                <a:cs typeface="Courier New"/>
              </a:rPr>
              <a:t>/curl</a:t>
            </a:r>
            <a:endParaRPr lang="en-US" sz="4400" kern="1200" dirty="0">
              <a:solidFill>
                <a:schemeClr val="tx1"/>
              </a:solidFill>
              <a:latin typeface="+mj-lt"/>
              <a:ea typeface="+mn-ea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download data using Universal Resource Locators (URLs)</a:t>
            </a:r>
          </a:p>
          <a:p>
            <a:r>
              <a:rPr lang="en-US" dirty="0" smtClean="0"/>
              <a:t>Example: downloading from the Sequence Read Archive:</a:t>
            </a:r>
          </a:p>
          <a:p>
            <a:pPr lvl="1"/>
            <a:r>
              <a:rPr lang="en-US" sz="2100" dirty="0" smtClean="0"/>
              <a:t>Browse </a:t>
            </a:r>
            <a:r>
              <a:rPr lang="en-US" sz="2100" dirty="0"/>
              <a:t>to </a:t>
            </a:r>
            <a:r>
              <a:rPr lang="en-US" sz="2100" dirty="0" smtClean="0">
                <a:hlinkClick r:id="rId2"/>
              </a:rPr>
              <a:t>http</a:t>
            </a:r>
            <a:r>
              <a:rPr lang="en-US" sz="2100" dirty="0">
                <a:hlinkClick r:id="rId2"/>
              </a:rPr>
              <a:t>://www.ncbi.nlm.nih.gov/</a:t>
            </a:r>
            <a:r>
              <a:rPr lang="en-US" sz="2100" dirty="0" smtClean="0">
                <a:hlinkClick r:id="rId2"/>
              </a:rPr>
              <a:t>sra</a:t>
            </a:r>
            <a:endParaRPr lang="en-US" sz="2100" dirty="0" smtClean="0"/>
          </a:p>
          <a:p>
            <a:pPr lvl="1"/>
            <a:r>
              <a:rPr lang="en-US" sz="2100" dirty="0" smtClean="0"/>
              <a:t>Click on “Trace Archive Home”</a:t>
            </a:r>
          </a:p>
          <a:p>
            <a:pPr lvl="1"/>
            <a:r>
              <a:rPr lang="en-US" sz="2100" dirty="0" smtClean="0"/>
              <a:t>Click on “SRA”, then “Browse”, Enter “</a:t>
            </a:r>
            <a:r>
              <a:rPr lang="en-US" sz="2100" dirty="0" err="1" smtClean="0"/>
              <a:t>Zwick</a:t>
            </a:r>
            <a:r>
              <a:rPr lang="en-US" sz="2100" dirty="0" smtClean="0"/>
              <a:t>” in the Search</a:t>
            </a:r>
          </a:p>
          <a:p>
            <a:pPr lvl="1"/>
            <a:r>
              <a:rPr lang="en-US" sz="2100" dirty="0" smtClean="0"/>
              <a:t>Click on #3 (SRP008982), then Runs: 2, then SRR353693</a:t>
            </a:r>
          </a:p>
          <a:p>
            <a:pPr lvl="1"/>
            <a:r>
              <a:rPr lang="en-US" sz="2100" dirty="0" smtClean="0"/>
              <a:t>Right-click on SRR353693.sra and select “Copy link address”</a:t>
            </a:r>
          </a:p>
          <a:p>
            <a:pPr lvl="1"/>
            <a:r>
              <a:rPr lang="en-US" sz="2100" dirty="0" smtClean="0"/>
              <a:t>In terminal window type “</a:t>
            </a:r>
            <a:r>
              <a:rPr lang="en-US" sz="2100" dirty="0" err="1" smtClean="0"/>
              <a:t>wget</a:t>
            </a:r>
            <a:r>
              <a:rPr lang="en-US" sz="2100" dirty="0" smtClean="0"/>
              <a:t> [space]” then paste from browser or application menu</a:t>
            </a:r>
          </a:p>
          <a:p>
            <a:pPr lvl="2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04824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</a:t>
            </a:r>
            <a:r>
              <a:rPr lang="en-US" dirty="0" err="1" smtClean="0"/>
              <a:t>get</a:t>
            </a:r>
            <a:r>
              <a:rPr lang="en-US" dirty="0" smtClean="0"/>
              <a:t>/curl</a:t>
            </a:r>
            <a:endParaRPr lang="en-US" dirty="0"/>
          </a:p>
        </p:txBody>
      </p:sp>
      <p:pic>
        <p:nvPicPr>
          <p:cNvPr id="5" name="Picture 4" descr="wget_exampl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144"/>
            <a:ext cx="9144000" cy="1404369"/>
          </a:xfrm>
          <a:prstGeom prst="rect">
            <a:avLst/>
          </a:prstGeom>
        </p:spPr>
      </p:pic>
      <p:pic>
        <p:nvPicPr>
          <p:cNvPr id="6" name="Picture 5" descr="wget_example_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6898"/>
            <a:ext cx="9144000" cy="29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61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can be used in two modes:</a:t>
            </a:r>
          </a:p>
          <a:p>
            <a:pPr lvl="1"/>
            <a:r>
              <a:rPr lang="en-US" dirty="0" smtClean="0"/>
              <a:t>Scripted (more on that later)</a:t>
            </a:r>
          </a:p>
          <a:p>
            <a:pPr lvl="1"/>
            <a:r>
              <a:rPr lang="en-US" dirty="0" smtClean="0"/>
              <a:t>Interactive</a:t>
            </a:r>
            <a:endParaRPr lang="en-US" dirty="0"/>
          </a:p>
        </p:txBody>
      </p:sp>
      <p:pic>
        <p:nvPicPr>
          <p:cNvPr id="4" name="Picture 3" descr="start_python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315144"/>
            <a:ext cx="8928100" cy="1473200"/>
          </a:xfrm>
          <a:prstGeom prst="rect">
            <a:avLst/>
          </a:prstGeom>
        </p:spPr>
      </p:pic>
      <p:pic>
        <p:nvPicPr>
          <p:cNvPr id="5" name="Picture 4" descr="python_interacti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4971580"/>
            <a:ext cx="8801100" cy="163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8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</a:p>
          <a:p>
            <a:r>
              <a:rPr lang="en-US" dirty="0" smtClean="0"/>
              <a:t>String</a:t>
            </a:r>
          </a:p>
          <a:p>
            <a:r>
              <a:rPr lang="en-US" dirty="0" smtClean="0"/>
              <a:t>Number</a:t>
            </a:r>
          </a:p>
          <a:p>
            <a:r>
              <a:rPr lang="en-US" dirty="0" err="1" smtClean="0"/>
              <a:t>Bool</a:t>
            </a:r>
            <a:r>
              <a:rPr lang="en-US" dirty="0" smtClean="0"/>
              <a:t> (True or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92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A way to label and access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You must assign a value to a variable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3-01-08 at 12.28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89" y="3457438"/>
            <a:ext cx="8514112" cy="1690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Line Callout 1 4"/>
          <p:cNvSpPr/>
          <p:nvPr/>
        </p:nvSpPr>
        <p:spPr>
          <a:xfrm>
            <a:off x="3544956" y="6126163"/>
            <a:ext cx="3942522" cy="541131"/>
          </a:xfrm>
          <a:prstGeom prst="borderCallout1">
            <a:avLst>
              <a:gd name="adj1" fmla="val 18750"/>
              <a:gd name="adj2" fmla="val -8333"/>
              <a:gd name="adj3" fmla="val -193623"/>
              <a:gd name="adj4" fmla="val -7166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BTW – notice the comments marked with 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87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sensitive</a:t>
            </a:r>
          </a:p>
          <a:p>
            <a:r>
              <a:rPr lang="en-US" dirty="0" smtClean="0"/>
              <a:t>Must begin with a letter</a:t>
            </a:r>
          </a:p>
          <a:p>
            <a:r>
              <a:rPr lang="en-US" dirty="0" smtClean="0"/>
              <a:t>May only contain letters, number and underscores</a:t>
            </a:r>
            <a:endParaRPr lang="en-US" dirty="0"/>
          </a:p>
        </p:txBody>
      </p:sp>
      <p:pic>
        <p:nvPicPr>
          <p:cNvPr id="4" name="Picture 3" descr="Screen Shot 2013-01-08 at 5.33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36" y="3879622"/>
            <a:ext cx="6360731" cy="26916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989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Biologists Need to Learn to Write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variety of reasons</a:t>
            </a:r>
          </a:p>
          <a:p>
            <a:pPr lvl="1"/>
            <a:r>
              <a:rPr lang="en-US" dirty="0" smtClean="0"/>
              <a:t>Formatting data for input to GUI programs</a:t>
            </a:r>
          </a:p>
          <a:p>
            <a:pPr lvl="1"/>
            <a:r>
              <a:rPr lang="en-US" dirty="0" smtClean="0"/>
              <a:t>Writing simple analysis tools</a:t>
            </a:r>
          </a:p>
          <a:p>
            <a:pPr lvl="1"/>
            <a:r>
              <a:rPr lang="en-US" dirty="0" smtClean="0"/>
              <a:t>Stringing together command line programs to make your own informal pipelines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nderstanding and modifying other people’s code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… and other reasons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2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characters</a:t>
            </a:r>
          </a:p>
          <a:p>
            <a:pPr marL="457200" lvl="1" indent="0">
              <a:buNone/>
            </a:pPr>
            <a:r>
              <a:rPr lang="en-US" dirty="0" smtClean="0"/>
              <a:t>\n  - 	newline</a:t>
            </a:r>
          </a:p>
          <a:p>
            <a:pPr marL="457200" lvl="1" indent="0">
              <a:buNone/>
            </a:pPr>
            <a:r>
              <a:rPr lang="en-US" dirty="0" smtClean="0"/>
              <a:t>\t	-	tab</a:t>
            </a:r>
          </a:p>
          <a:p>
            <a:pPr marL="457200" lvl="1" indent="0">
              <a:buNone/>
            </a:pPr>
            <a:r>
              <a:rPr lang="en-US" dirty="0" smtClean="0"/>
              <a:t>\	-	escape (e.g. \’ or \’’)</a:t>
            </a:r>
          </a:p>
          <a:p>
            <a:r>
              <a:rPr lang="en-US" dirty="0" smtClean="0"/>
              <a:t>Strings are indexed per character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3-01-08 at 5.46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83" y="4267917"/>
            <a:ext cx="6987324" cy="2329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03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Python has a rich set of functions to manipulate strings.  Some examples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seq</a:t>
            </a:r>
            <a:r>
              <a:rPr lang="en-US" dirty="0" smtClean="0"/>
              <a:t>)   # where </a:t>
            </a:r>
            <a:r>
              <a:rPr lang="en-US" dirty="0" err="1" smtClean="0"/>
              <a:t>seq</a:t>
            </a:r>
            <a:r>
              <a:rPr lang="en-US" dirty="0" smtClean="0"/>
              <a:t> is a variable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eq.find</a:t>
            </a:r>
            <a:r>
              <a:rPr lang="en-US" dirty="0" smtClean="0"/>
              <a:t>(str1)</a:t>
            </a:r>
          </a:p>
          <a:p>
            <a:r>
              <a:rPr lang="en-US" dirty="0" err="1" smtClean="0"/>
              <a:t>seq.replace</a:t>
            </a:r>
            <a:r>
              <a:rPr lang="en-US" dirty="0" smtClean="0"/>
              <a:t>(str1,str2)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eq.count</a:t>
            </a:r>
            <a:r>
              <a:rPr lang="en-US" dirty="0" smtClean="0"/>
              <a:t>(“X”)</a:t>
            </a:r>
          </a:p>
          <a:p>
            <a:r>
              <a:rPr lang="en-US" dirty="0" err="1" smtClean="0"/>
              <a:t>seq.split</a:t>
            </a:r>
            <a:r>
              <a:rPr lang="en-US" dirty="0" smtClean="0"/>
              <a:t>(“X”)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NOTE – how functions are appended to variables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94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eq</a:t>
            </a:r>
            <a:r>
              <a:rPr lang="en-US" dirty="0" smtClean="0"/>
              <a:t> = ‘ATTGAXTTAGCC’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Print the 2</a:t>
            </a:r>
            <a:r>
              <a:rPr lang="en-US" baseline="30000" dirty="0" smtClean="0"/>
              <a:t>nd</a:t>
            </a:r>
            <a:r>
              <a:rPr lang="en-US" dirty="0" smtClean="0"/>
              <a:t> to the 4</a:t>
            </a:r>
            <a:r>
              <a:rPr lang="en-US" baseline="30000" dirty="0" smtClean="0"/>
              <a:t>th</a:t>
            </a:r>
            <a:r>
              <a:rPr lang="en-US" dirty="0" smtClean="0"/>
              <a:t> letters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Replace all the G letters with 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Count the numbers of letters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Split the sequence into two subsequences at letter ‘X’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– whole numbers</a:t>
            </a:r>
          </a:p>
          <a:p>
            <a:r>
              <a:rPr lang="en-US" dirty="0"/>
              <a:t>f</a:t>
            </a:r>
            <a:r>
              <a:rPr lang="en-US" dirty="0" smtClean="0"/>
              <a:t>loat – numbers with decimal point</a:t>
            </a:r>
          </a:p>
          <a:p>
            <a:r>
              <a:rPr lang="en-US" dirty="0" smtClean="0"/>
              <a:t>Operators +-*/%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15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about Numbers</a:t>
            </a:r>
            <a:endParaRPr lang="en-US" dirty="0"/>
          </a:p>
        </p:txBody>
      </p:sp>
      <p:pic>
        <p:nvPicPr>
          <p:cNvPr id="6" name="Content Placeholder 5" descr="Screen Shot 2013-01-09 at 2.24.4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52" b="-38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8200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+=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x=20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x+=5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print x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25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&gt;&gt;&gt; # += is an iterative operator, also works for *= , -=, 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3293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number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ath.pi</a:t>
            </a:r>
            <a:r>
              <a:rPr lang="en-US" dirty="0" smtClean="0"/>
              <a:t>,  </a:t>
            </a:r>
            <a:r>
              <a:rPr lang="en-US" dirty="0" err="1" smtClean="0"/>
              <a:t>math.e</a:t>
            </a:r>
            <a:endParaRPr lang="en-US" dirty="0" smtClean="0"/>
          </a:p>
          <a:p>
            <a:r>
              <a:rPr lang="en-US" dirty="0" err="1"/>
              <a:t>m</a:t>
            </a:r>
            <a:r>
              <a:rPr lang="en-US" dirty="0" err="1" smtClean="0"/>
              <a:t>ath.sqrt</a:t>
            </a:r>
            <a:r>
              <a:rPr lang="en-US" dirty="0" smtClean="0"/>
              <a:t>(x)</a:t>
            </a:r>
          </a:p>
          <a:p>
            <a:r>
              <a:rPr lang="en-US" dirty="0"/>
              <a:t>r</a:t>
            </a:r>
            <a:r>
              <a:rPr lang="en-US" dirty="0" smtClean="0"/>
              <a:t>ange(</a:t>
            </a:r>
            <a:r>
              <a:rPr lang="en-US" dirty="0" err="1" smtClean="0"/>
              <a:t>x,y,step</a:t>
            </a:r>
            <a:r>
              <a:rPr lang="en-US" dirty="0" smtClean="0"/>
              <a:t>) – outputs a list of integers between x and y incrementing by value ‘step’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athematically: [</a:t>
            </a:r>
            <a:r>
              <a:rPr lang="en-US" dirty="0" err="1" smtClean="0"/>
              <a:t>x,y</a:t>
            </a:r>
            <a:r>
              <a:rPr lang="en-US" dirty="0" smtClean="0"/>
              <a:t>) or [</a:t>
            </a:r>
            <a:r>
              <a:rPr lang="en-US" dirty="0" err="1" smtClean="0"/>
              <a:t>x,y</a:t>
            </a:r>
            <a:r>
              <a:rPr lang="en-US" dirty="0" smtClean="0"/>
              <a:t>[ or {x &lt;= range &lt; y}</a:t>
            </a:r>
          </a:p>
          <a:p>
            <a:pPr lvl="1"/>
            <a:r>
              <a:rPr lang="en-US" dirty="0" smtClean="0"/>
              <a:t>i.e. y is not included in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8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note – need to first run </a:t>
            </a:r>
            <a:r>
              <a:rPr lang="en-US" dirty="0" smtClean="0">
                <a:latin typeface="Courier New"/>
                <a:cs typeface="Courier New"/>
              </a:rPr>
              <a:t>import math</a:t>
            </a:r>
          </a:p>
          <a:p>
            <a:r>
              <a:rPr lang="en-US" dirty="0" smtClean="0"/>
              <a:t>Calculate the square root of 48 times 67</a:t>
            </a:r>
          </a:p>
          <a:p>
            <a:r>
              <a:rPr lang="en-US" dirty="0" smtClean="0"/>
              <a:t>Output a range of numbers from x to 100, going up in increments of x, for values of x of 2 and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6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Python in Batch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commands are most commonly stored in script files</a:t>
            </a:r>
          </a:p>
          <a:p>
            <a:r>
              <a:rPr lang="en-US" dirty="0" smtClean="0"/>
              <a:t>In a text editor such as vi, type and save the following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000" dirty="0">
                <a:latin typeface="Courier New"/>
                <a:cs typeface="Courier New"/>
              </a:rPr>
              <a:t>print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28172924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>
                <a:latin typeface="Courier New"/>
                <a:cs typeface="Courier New"/>
              </a:rPr>
              <a:t>python </a:t>
            </a:r>
            <a:r>
              <a:rPr lang="en-US" dirty="0" err="1">
                <a:latin typeface="Courier New"/>
                <a:cs typeface="Courier New"/>
              </a:rPr>
              <a:t>HelloWorld.py</a:t>
            </a:r>
            <a:r>
              <a:rPr lang="en-US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Hello World!</a:t>
            </a:r>
          </a:p>
          <a:p>
            <a:pPr marL="0" indent="0">
              <a:buNone/>
            </a:pPr>
            <a:endParaRPr lang="en-US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# but the script will not run without the python command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$ </a:t>
            </a:r>
            <a:r>
              <a:rPr lang="en-US" dirty="0" err="1">
                <a:latin typeface="Courier New"/>
                <a:cs typeface="Courier New"/>
              </a:rPr>
              <a:t>HelloWorld.py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-bash: </a:t>
            </a:r>
            <a:r>
              <a:rPr lang="en-US" dirty="0" err="1">
                <a:latin typeface="Courier New"/>
                <a:cs typeface="Courier New"/>
              </a:rPr>
              <a:t>HelloWorld.py</a:t>
            </a:r>
            <a:r>
              <a:rPr lang="en-US" dirty="0">
                <a:latin typeface="Courier New"/>
                <a:cs typeface="Courier New"/>
              </a:rPr>
              <a:t>: command not </a:t>
            </a:r>
            <a:r>
              <a:rPr lang="en-US" dirty="0" smtClean="0">
                <a:latin typeface="Courier New"/>
                <a:cs typeface="Courier New"/>
              </a:rPr>
              <a:t>found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541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programming language</a:t>
            </a:r>
          </a:p>
          <a:p>
            <a:r>
              <a:rPr lang="en-US" dirty="0" smtClean="0"/>
              <a:t>Free open source software </a:t>
            </a:r>
          </a:p>
          <a:p>
            <a:r>
              <a:rPr lang="en-US" dirty="0" smtClean="0"/>
              <a:t>First released in 1991</a:t>
            </a:r>
          </a:p>
          <a:p>
            <a:r>
              <a:rPr lang="en-US" dirty="0" smtClean="0"/>
              <a:t>Named after Monty Python’s Flying Circus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76" y="4085616"/>
            <a:ext cx="3327400" cy="204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6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Commonly a tag is added to the header of the script to tell the computer where to look for Python on execution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3-01-09 at 2.49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97334"/>
            <a:ext cx="81534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1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can I get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by default on many computers (Apple Desktops, Linux)</a:t>
            </a:r>
          </a:p>
          <a:p>
            <a:r>
              <a:rPr lang="en-US" dirty="0" smtClean="0"/>
              <a:t>Otherwise, easy to install from </a:t>
            </a:r>
            <a:r>
              <a:rPr lang="en-US" dirty="0" smtClean="0">
                <a:hlinkClick r:id="rId2"/>
              </a:rPr>
              <a:t>www.python.org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9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Interpreted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43214" b="-43214"/>
          <a:stretch>
            <a:fillRect/>
          </a:stretch>
        </p:blipFill>
        <p:spPr>
          <a:xfrm>
            <a:off x="6979511" y="1205329"/>
            <a:ext cx="1707289" cy="938943"/>
          </a:xfrm>
        </p:spPr>
      </p:pic>
      <p:sp>
        <p:nvSpPr>
          <p:cNvPr id="5" name="TextBox 4"/>
          <p:cNvSpPr txBox="1"/>
          <p:nvPr/>
        </p:nvSpPr>
        <p:spPr>
          <a:xfrm>
            <a:off x="968615" y="1904850"/>
            <a:ext cx="7178518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/>
              <a:t>Every times the program is run an interpreter </a:t>
            </a:r>
            <a:r>
              <a:rPr lang="en-US" sz="3200" dirty="0" smtClean="0"/>
              <a:t>translates the text of the program to machine code before execution.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Other languages (</a:t>
            </a:r>
            <a:r>
              <a:rPr lang="en-US" sz="3200" dirty="0" err="1" smtClean="0"/>
              <a:t>e.g</a:t>
            </a:r>
            <a:r>
              <a:rPr lang="en-US" sz="3200" dirty="0" smtClean="0"/>
              <a:t> Java, C++) must be compiled into machine code before they are run.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 smtClean="0"/>
              <a:t>Interpreted languages are a bit slower than compiled but easy to modify on the fly.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38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Readability: Python forces users to write code that is easy for others to understand.</a:t>
            </a:r>
          </a:p>
          <a:p>
            <a:r>
              <a:rPr lang="en-US" dirty="0" smtClean="0"/>
              <a:t>Lots of built in features and 3</a:t>
            </a:r>
            <a:r>
              <a:rPr lang="en-US" baseline="30000" dirty="0" smtClean="0"/>
              <a:t>rd</a:t>
            </a:r>
            <a:r>
              <a:rPr lang="en-US" dirty="0" smtClean="0"/>
              <a:t> party modules</a:t>
            </a:r>
          </a:p>
          <a:p>
            <a:r>
              <a:rPr lang="en-US" dirty="0" smtClean="0"/>
              <a:t>Large range of applications: Suitable for both creating informal scripts and complex ‘production’ software (</a:t>
            </a:r>
            <a:r>
              <a:rPr lang="en-US" dirty="0" err="1" smtClean="0"/>
              <a:t>e.g</a:t>
            </a:r>
            <a:r>
              <a:rPr lang="en-US" dirty="0" smtClean="0"/>
              <a:t> Galaxy).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versus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 has been developed as a flexible scripting software for mostly statistical applications.</a:t>
            </a:r>
          </a:p>
          <a:p>
            <a:r>
              <a:rPr lang="en-US" dirty="0" smtClean="0"/>
              <a:t>R is very strong in handling large data sets, computing statistics, and generating graphics.  Python can also do many of these functions but not as intuitively.</a:t>
            </a:r>
          </a:p>
          <a:p>
            <a:r>
              <a:rPr lang="en-US" dirty="0" smtClean="0"/>
              <a:t>Python is better than R at most other applications.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It is useful to know both R and Python for genomics data analysis.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8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versus C, C++, Java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Python programs are not quite as fast as complied languages (although Python can be compiled).</a:t>
            </a:r>
          </a:p>
          <a:p>
            <a:r>
              <a:rPr lang="en-US" dirty="0" smtClean="0"/>
              <a:t>It’s easier to develop applications in Python in a short time frame.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Unless you are interested in developing very performance demanding algorithms you generally do not need to know these languages for bioinformatics if you know Python.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19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versus Perl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are highly flexible interpreted languages that are used extensively in bioinformatics.</a:t>
            </a:r>
          </a:p>
          <a:p>
            <a:r>
              <a:rPr lang="en-US" dirty="0" smtClean="0"/>
              <a:t>Perl (might) have a larger user base – </a:t>
            </a:r>
            <a:r>
              <a:rPr lang="en-US" dirty="0" err="1" smtClean="0"/>
              <a:t>BioPerl</a:t>
            </a:r>
            <a:r>
              <a:rPr lang="en-US" dirty="0" smtClean="0"/>
              <a:t> is a very useful toolkit.</a:t>
            </a:r>
          </a:p>
          <a:p>
            <a:r>
              <a:rPr lang="en-US" dirty="0" smtClean="0"/>
              <a:t>Python (might) execute slightly faster and is growing rapidly.</a:t>
            </a:r>
          </a:p>
          <a:p>
            <a:r>
              <a:rPr lang="en-US" dirty="0" smtClean="0"/>
              <a:t>The advantage of Python is that it is has much stricter syntax.</a:t>
            </a:r>
          </a:p>
        </p:txBody>
      </p:sp>
    </p:spTree>
    <p:extLst>
      <p:ext uri="{BB962C8B-B14F-4D97-AF65-F5344CB8AC3E}">
        <p14:creationId xmlns:p14="http://schemas.microsoft.com/office/powerpoint/2010/main" val="3137650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4932</TotalTime>
  <Words>1143</Words>
  <Application>Microsoft Macintosh PowerPoint</Application>
  <PresentationFormat>On-screen Show (4:3)</PresentationFormat>
  <Paragraphs>185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IBS574 – Python Tutorial</vt:lpstr>
      <vt:lpstr>Why do Biologists Need to Learn to Write Code?</vt:lpstr>
      <vt:lpstr>What is Python?</vt:lpstr>
      <vt:lpstr>Where can I get it?</vt:lpstr>
      <vt:lpstr>An Interpreted Language</vt:lpstr>
      <vt:lpstr>Why Python?</vt:lpstr>
      <vt:lpstr>Python versus R</vt:lpstr>
      <vt:lpstr>Python versus C, C++, Java etc</vt:lpstr>
      <vt:lpstr>Python versus Perl</vt:lpstr>
      <vt:lpstr>Python versus Perl (cont.)</vt:lpstr>
      <vt:lpstr>Lesson Plan</vt:lpstr>
      <vt:lpstr>Key UNIX commands</vt:lpstr>
      <vt:lpstr>Piping UNIX commands</vt:lpstr>
      <vt:lpstr>wget/curl</vt:lpstr>
      <vt:lpstr>wget/curl</vt:lpstr>
      <vt:lpstr>Python Basics</vt:lpstr>
      <vt:lpstr>Python Data Types</vt:lpstr>
      <vt:lpstr>Variables</vt:lpstr>
      <vt:lpstr>Variables (2)</vt:lpstr>
      <vt:lpstr>Strings</vt:lpstr>
      <vt:lpstr>String Functions</vt:lpstr>
      <vt:lpstr>Exercises</vt:lpstr>
      <vt:lpstr>Numbers</vt:lpstr>
      <vt:lpstr>Some things about Numbers</vt:lpstr>
      <vt:lpstr>+=</vt:lpstr>
      <vt:lpstr>Common number functions</vt:lpstr>
      <vt:lpstr>Exercise</vt:lpstr>
      <vt:lpstr>Using Python in Batch mode</vt:lpstr>
      <vt:lpstr>Running Python Scripts</vt:lpstr>
      <vt:lpstr>Python Scripts</vt:lpstr>
    </vt:vector>
  </TitlesOfParts>
  <Company>Emory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Read</dc:creator>
  <cp:lastModifiedBy>Viren Patel</cp:lastModifiedBy>
  <cp:revision>79</cp:revision>
  <dcterms:created xsi:type="dcterms:W3CDTF">2013-01-08T15:10:23Z</dcterms:created>
  <dcterms:modified xsi:type="dcterms:W3CDTF">2015-01-20T13:23:12Z</dcterms:modified>
</cp:coreProperties>
</file>