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316" r:id="rId3"/>
    <p:sldId id="317" r:id="rId4"/>
    <p:sldId id="296" r:id="rId5"/>
    <p:sldId id="318" r:id="rId6"/>
    <p:sldId id="300" r:id="rId7"/>
    <p:sldId id="299" r:id="rId8"/>
    <p:sldId id="302" r:id="rId9"/>
    <p:sldId id="303" r:id="rId10"/>
    <p:sldId id="304" r:id="rId11"/>
    <p:sldId id="306" r:id="rId12"/>
    <p:sldId id="305" r:id="rId13"/>
    <p:sldId id="308" r:id="rId14"/>
    <p:sldId id="309" r:id="rId15"/>
    <p:sldId id="310" r:id="rId16"/>
    <p:sldId id="311" r:id="rId17"/>
    <p:sldId id="312" r:id="rId18"/>
    <p:sldId id="314" r:id="rId19"/>
    <p:sldId id="319" r:id="rId20"/>
    <p:sldId id="313" r:id="rId21"/>
    <p:sldId id="31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979" autoAdjust="0"/>
  </p:normalViewPr>
  <p:slideViewPr>
    <p:cSldViewPr snapToGrid="0" snapToObjects="1">
      <p:cViewPr varScale="1">
        <p:scale>
          <a:sx n="155" d="100"/>
          <a:sy n="155" d="100"/>
        </p:scale>
        <p:origin x="-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6A5CB-80A3-FA40-B22B-E83800CDE378}" type="datetimeFigureOut">
              <a:rPr lang="en-US" smtClean="0"/>
              <a:t>1/22/15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2283D-E142-4641-A85F-21D5C5000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2283D-E142-4641-A85F-21D5C50008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6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2283D-E142-4641-A85F-21D5C50008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41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2283D-E142-4641-A85F-21D5C50008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54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FE64-DA5A-E045-AE1B-FEEDB45F94B2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1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FE64-DA5A-E045-AE1B-FEEDB45F94B2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FE64-DA5A-E045-AE1B-FEEDB45F94B2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3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FE64-DA5A-E045-AE1B-FEEDB45F94B2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1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FE64-DA5A-E045-AE1B-FEEDB45F94B2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4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FE64-DA5A-E045-AE1B-FEEDB45F94B2}" type="datetimeFigureOut">
              <a:rPr lang="en-US" smtClean="0"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9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FE64-DA5A-E045-AE1B-FEEDB45F94B2}" type="datetimeFigureOut">
              <a:rPr lang="en-US" smtClean="0"/>
              <a:t>1/22/15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7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FE64-DA5A-E045-AE1B-FEEDB45F94B2}" type="datetimeFigureOut">
              <a:rPr lang="en-US" smtClean="0"/>
              <a:t>1/22/15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2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FE64-DA5A-E045-AE1B-FEEDB45F94B2}" type="datetimeFigureOut">
              <a:rPr lang="en-US" smtClean="0"/>
              <a:t>1/22/15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9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FE64-DA5A-E045-AE1B-FEEDB45F94B2}" type="datetimeFigureOut">
              <a:rPr lang="en-US" smtClean="0"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8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FE64-DA5A-E045-AE1B-FEEDB45F94B2}" type="datetimeFigureOut">
              <a:rPr lang="en-US" smtClean="0"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0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3FE64-DA5A-E045-AE1B-FEEDB45F94B2}" type="datetimeFigureOut">
              <a:rPr lang="en-US" smtClean="0"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IBS574 – Python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III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57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</a:t>
            </a:r>
            <a:r>
              <a:rPr lang="en-US" dirty="0" err="1" smtClean="0"/>
              <a:t>Elif</a:t>
            </a:r>
            <a:r>
              <a:rPr lang="en-US" dirty="0" smtClean="0"/>
              <a:t>-Else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Elif</a:t>
            </a:r>
            <a:r>
              <a:rPr lang="en-US" dirty="0" smtClean="0"/>
              <a:t> is an Else-if condition.  There can be as many </a:t>
            </a:r>
            <a:r>
              <a:rPr lang="en-US" dirty="0" err="1"/>
              <a:t>e</a:t>
            </a:r>
            <a:r>
              <a:rPr lang="en-US" dirty="0" err="1" smtClean="0"/>
              <a:t>lifs</a:t>
            </a:r>
            <a:r>
              <a:rPr lang="en-US" dirty="0" smtClean="0"/>
              <a:t> as make sense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f </a:t>
            </a:r>
            <a:r>
              <a:rPr lang="en-US" dirty="0">
                <a:latin typeface="Courier New"/>
                <a:cs typeface="Courier New"/>
              </a:rPr>
              <a:t>EXPRESSION: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Block1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e</a:t>
            </a:r>
            <a:r>
              <a:rPr lang="en-US" dirty="0" err="1" smtClean="0">
                <a:latin typeface="Courier New"/>
                <a:cs typeface="Courier New"/>
              </a:rPr>
              <a:t>lif</a:t>
            </a:r>
            <a:r>
              <a:rPr lang="en-US" dirty="0" smtClean="0">
                <a:latin typeface="Courier New"/>
                <a:cs typeface="Courier New"/>
              </a:rPr>
              <a:t> EXPRESSION2: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Block2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elif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EXPRESSION3: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Block3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else</a:t>
            </a:r>
            <a:r>
              <a:rPr lang="en-US" dirty="0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Block4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37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f-</a:t>
            </a:r>
            <a:r>
              <a:rPr lang="en-US" dirty="0" err="1" smtClean="0"/>
              <a:t>elif</a:t>
            </a:r>
            <a:r>
              <a:rPr lang="en-US" dirty="0" smtClean="0"/>
              <a:t>-else example</a:t>
            </a:r>
            <a:endParaRPr lang="en-US" dirty="0"/>
          </a:p>
        </p:txBody>
      </p:sp>
      <p:pic>
        <p:nvPicPr>
          <p:cNvPr id="4" name="Content Placeholder 3" descr="Screen Shot 2013-01-11 at 5.56.4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665" b="-68665"/>
          <a:stretch>
            <a:fillRect/>
          </a:stretch>
        </p:blipFill>
        <p:spPr>
          <a:xfrm>
            <a:off x="457200" y="1414591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49563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$ </a:t>
            </a:r>
            <a:r>
              <a:rPr lang="en-US" dirty="0">
                <a:latin typeface="Courier New"/>
                <a:cs typeface="Courier New"/>
              </a:rPr>
              <a:t>./</a:t>
            </a:r>
            <a:r>
              <a:rPr lang="en-US" dirty="0" err="1">
                <a:latin typeface="Courier New"/>
                <a:cs typeface="Courier New"/>
              </a:rPr>
              <a:t>elifExmpl.py</a:t>
            </a: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Enter you DNA sequence: </a:t>
            </a:r>
            <a:r>
              <a:rPr lang="en-US" dirty="0" err="1">
                <a:latin typeface="Courier New"/>
                <a:cs typeface="Courier New"/>
              </a:rPr>
              <a:t>hdhdgunskmnskdn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This </a:t>
            </a:r>
            <a:r>
              <a:rPr lang="en-US" dirty="0">
                <a:latin typeface="Courier New"/>
                <a:cs typeface="Courier New"/>
              </a:rPr>
              <a:t>size is OK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$ </a:t>
            </a:r>
            <a:r>
              <a:rPr lang="en-US" dirty="0">
                <a:latin typeface="Courier New"/>
                <a:cs typeface="Courier New"/>
              </a:rPr>
              <a:t>./</a:t>
            </a:r>
            <a:r>
              <a:rPr lang="en-US" dirty="0" err="1">
                <a:latin typeface="Courier New"/>
                <a:cs typeface="Courier New"/>
              </a:rPr>
              <a:t>elifExmpl.py</a:t>
            </a: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Enter you DNA sequence: </a:t>
            </a:r>
            <a:r>
              <a:rPr lang="en-US" dirty="0" err="1">
                <a:latin typeface="Courier New"/>
                <a:cs typeface="Courier New"/>
              </a:rPr>
              <a:t>dndnd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The primer must be &gt; 9 </a:t>
            </a:r>
            <a:r>
              <a:rPr lang="en-US" dirty="0" err="1">
                <a:latin typeface="Courier New"/>
                <a:cs typeface="Courier New"/>
              </a:rPr>
              <a:t>nt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$ </a:t>
            </a:r>
            <a:r>
              <a:rPr lang="en-US" dirty="0">
                <a:latin typeface="Courier New"/>
                <a:cs typeface="Courier New"/>
              </a:rPr>
              <a:t>./</a:t>
            </a:r>
            <a:r>
              <a:rPr lang="en-US" dirty="0" err="1">
                <a:latin typeface="Courier New"/>
                <a:cs typeface="Courier New"/>
              </a:rPr>
              <a:t>elifExmpl.py</a:t>
            </a: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Enter you DNA sequence: </a:t>
            </a:r>
            <a:r>
              <a:rPr lang="en-US" dirty="0" err="1">
                <a:latin typeface="Courier New"/>
                <a:cs typeface="Courier New"/>
              </a:rPr>
              <a:t>sdjslknwlfhjsldcknmsljfghdlsmnvlrkgjhdl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This primer is too long</a:t>
            </a:r>
          </a:p>
        </p:txBody>
      </p:sp>
    </p:spTree>
    <p:extLst>
      <p:ext uri="{BB962C8B-B14F-4D97-AF65-F5344CB8AC3E}">
        <p14:creationId xmlns:p14="http://schemas.microsoft.com/office/powerpoint/2010/main" val="1626009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600" dirty="0" smtClean="0">
                <a:latin typeface="Courier"/>
                <a:cs typeface="Courier"/>
              </a:rPr>
              <a:t>for VARIABLE in ITERABLE:</a:t>
            </a:r>
          </a:p>
          <a:p>
            <a:pPr marL="0" indent="0">
              <a:buNone/>
            </a:pPr>
            <a:r>
              <a:rPr lang="en-US" sz="4600" dirty="0">
                <a:latin typeface="Courier"/>
                <a:cs typeface="Courier"/>
              </a:rPr>
              <a:t>	</a:t>
            </a:r>
            <a:r>
              <a:rPr lang="en-US" sz="4600" dirty="0" smtClean="0">
                <a:latin typeface="Courier"/>
                <a:cs typeface="Courier"/>
              </a:rPr>
              <a:t>BLOCK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e.g.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&gt;&gt;&gt; bases = ["C", "T", "G", "A"]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&gt;&gt;&gt; for x in bases: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...     print(x)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...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T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G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2149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rot_charge.py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Courier New"/>
                <a:cs typeface="Courier New"/>
              </a:rPr>
              <a:t>1  #</a:t>
            </a:r>
            <a:r>
              <a:rPr lang="en-US" dirty="0">
                <a:latin typeface="Courier New"/>
                <a:cs typeface="Courier New"/>
              </a:rPr>
              <a:t>!/</a:t>
            </a:r>
            <a:r>
              <a:rPr lang="en-US" dirty="0" err="1">
                <a:latin typeface="Courier New"/>
                <a:cs typeface="Courier New"/>
              </a:rPr>
              <a:t>usr</a:t>
            </a:r>
            <a:r>
              <a:rPr lang="en-US" dirty="0">
                <a:latin typeface="Courier New"/>
                <a:cs typeface="Courier New"/>
              </a:rPr>
              <a:t>/bin/python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2 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3  # </a:t>
            </a:r>
            <a:r>
              <a:rPr lang="en-US" dirty="0">
                <a:latin typeface="Courier New"/>
                <a:cs typeface="Courier New"/>
              </a:rPr>
              <a:t>Name: Viren Patel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4  # </a:t>
            </a:r>
            <a:r>
              <a:rPr lang="en-US" dirty="0">
                <a:latin typeface="Courier New"/>
                <a:cs typeface="Courier New"/>
              </a:rPr>
              <a:t>Date: 2015-01-</a:t>
            </a:r>
            <a:r>
              <a:rPr lang="en-US" dirty="0" smtClean="0">
                <a:latin typeface="Courier New"/>
                <a:cs typeface="Courier New"/>
              </a:rPr>
              <a:t>22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5  # </a:t>
            </a:r>
            <a:r>
              <a:rPr lang="en-US" dirty="0">
                <a:latin typeface="Courier New"/>
                <a:cs typeface="Courier New"/>
              </a:rPr>
              <a:t>File: </a:t>
            </a:r>
            <a:r>
              <a:rPr lang="en-US" dirty="0" err="1">
                <a:latin typeface="Courier New"/>
                <a:cs typeface="Courier New"/>
              </a:rPr>
              <a:t>prot_charge.py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6  # </a:t>
            </a:r>
            <a:r>
              <a:rPr lang="en-US" dirty="0" err="1">
                <a:latin typeface="Courier New"/>
                <a:cs typeface="Courier New"/>
              </a:rPr>
              <a:t>Desc</a:t>
            </a:r>
            <a:r>
              <a:rPr lang="en-US" dirty="0">
                <a:latin typeface="Courier New"/>
                <a:cs typeface="Courier New"/>
              </a:rPr>
              <a:t>: A program to compute protein charge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7 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a-DK" dirty="0">
                <a:latin typeface="Courier New"/>
                <a:cs typeface="Courier New"/>
              </a:rPr>
              <a:t>	</a:t>
            </a:r>
            <a:r>
              <a:rPr lang="da-DK" dirty="0" smtClean="0">
                <a:latin typeface="Courier New"/>
                <a:cs typeface="Courier New"/>
              </a:rPr>
              <a:t>8  import </a:t>
            </a:r>
            <a:r>
              <a:rPr lang="da-DK" dirty="0">
                <a:latin typeface="Courier New"/>
                <a:cs typeface="Courier New"/>
              </a:rPr>
              <a:t>sys                      # for </a:t>
            </a:r>
            <a:r>
              <a:rPr lang="da-DK" dirty="0" err="1" smtClean="0">
                <a:latin typeface="Courier New"/>
                <a:cs typeface="Courier New"/>
              </a:rPr>
              <a:t>argv</a:t>
            </a:r>
            <a:endParaRPr lang="da-DK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a-DK" dirty="0">
                <a:latin typeface="Courier New"/>
                <a:cs typeface="Courier New"/>
              </a:rPr>
              <a:t>	</a:t>
            </a:r>
            <a:r>
              <a:rPr lang="da-DK" dirty="0" smtClean="0">
                <a:latin typeface="Courier New"/>
                <a:cs typeface="Courier New"/>
              </a:rPr>
              <a:t>9</a:t>
            </a:r>
            <a:endParaRPr lang="da-DK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a-DK" dirty="0">
                <a:latin typeface="Courier New"/>
                <a:cs typeface="Courier New"/>
              </a:rPr>
              <a:t>	</a:t>
            </a:r>
            <a:r>
              <a:rPr lang="da-DK" dirty="0" smtClean="0">
                <a:latin typeface="Courier New"/>
                <a:cs typeface="Courier New"/>
              </a:rPr>
              <a:t>10 </a:t>
            </a:r>
            <a:r>
              <a:rPr lang="da-DK" dirty="0" err="1">
                <a:latin typeface="Courier New"/>
                <a:cs typeface="Courier New"/>
              </a:rPr>
              <a:t>protseq</a:t>
            </a:r>
            <a:r>
              <a:rPr lang="da-DK" dirty="0">
                <a:latin typeface="Courier New"/>
                <a:cs typeface="Courier New"/>
              </a:rPr>
              <a:t> = </a:t>
            </a:r>
            <a:r>
              <a:rPr lang="da-DK" dirty="0" err="1">
                <a:latin typeface="Courier New"/>
                <a:cs typeface="Courier New"/>
              </a:rPr>
              <a:t>sys.argv</a:t>
            </a:r>
            <a:r>
              <a:rPr lang="da-DK" dirty="0">
                <a:latin typeface="Courier New"/>
                <a:cs typeface="Courier New"/>
              </a:rPr>
              <a:t>[1]</a:t>
            </a:r>
          </a:p>
          <a:p>
            <a:pPr marL="0" indent="0">
              <a:buNone/>
            </a:pPr>
            <a:r>
              <a:rPr lang="da-DK" dirty="0">
                <a:latin typeface="Courier New"/>
                <a:cs typeface="Courier New"/>
              </a:rPr>
              <a:t>	</a:t>
            </a:r>
            <a:r>
              <a:rPr lang="da-DK" dirty="0" smtClean="0">
                <a:latin typeface="Courier New"/>
                <a:cs typeface="Courier New"/>
              </a:rPr>
              <a:t>11 </a:t>
            </a:r>
            <a:endParaRPr lang="da-DK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12 </a:t>
            </a:r>
            <a:r>
              <a:rPr lang="en-US" dirty="0">
                <a:latin typeface="Courier New"/>
                <a:cs typeface="Courier New"/>
              </a:rPr>
              <a:t>charge = -0.002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13 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fr-FR" dirty="0">
                <a:latin typeface="Courier New"/>
                <a:cs typeface="Courier New"/>
              </a:rPr>
              <a:t>	</a:t>
            </a:r>
            <a:r>
              <a:rPr lang="fr-FR" dirty="0" smtClean="0">
                <a:latin typeface="Courier New"/>
                <a:cs typeface="Courier New"/>
              </a:rPr>
              <a:t>14 </a:t>
            </a:r>
            <a:r>
              <a:rPr lang="fr-FR" sz="3000" dirty="0" err="1">
                <a:latin typeface="Courier New"/>
                <a:cs typeface="Courier New"/>
              </a:rPr>
              <a:t>AACharge</a:t>
            </a:r>
            <a:r>
              <a:rPr lang="fr-FR" sz="3000" dirty="0">
                <a:latin typeface="Courier New"/>
                <a:cs typeface="Courier New"/>
              </a:rPr>
              <a:t> = {'C':-0.45</a:t>
            </a:r>
            <a:r>
              <a:rPr lang="fr-FR" sz="3000" dirty="0" smtClean="0">
                <a:latin typeface="Courier New"/>
                <a:cs typeface="Courier New"/>
              </a:rPr>
              <a:t>,'</a:t>
            </a:r>
            <a:r>
              <a:rPr lang="fr-FR" sz="3000" dirty="0">
                <a:latin typeface="Courier New"/>
                <a:cs typeface="Courier New"/>
              </a:rPr>
              <a:t>D':-0.999</a:t>
            </a:r>
            <a:r>
              <a:rPr lang="fr-FR" sz="3000" dirty="0" smtClean="0">
                <a:latin typeface="Courier New"/>
                <a:cs typeface="Courier New"/>
              </a:rPr>
              <a:t>,'</a:t>
            </a:r>
            <a:r>
              <a:rPr lang="fr-FR" sz="3000" dirty="0">
                <a:latin typeface="Courier New"/>
                <a:cs typeface="Courier New"/>
              </a:rPr>
              <a:t>E':-0.998</a:t>
            </a:r>
            <a:r>
              <a:rPr lang="fr-FR" sz="3000" dirty="0" smtClean="0">
                <a:latin typeface="Courier New"/>
                <a:cs typeface="Courier New"/>
              </a:rPr>
              <a:t>,'</a:t>
            </a:r>
            <a:r>
              <a:rPr lang="fr-FR" sz="3000" dirty="0">
                <a:latin typeface="Courier New"/>
                <a:cs typeface="Courier New"/>
              </a:rPr>
              <a:t>H':0.091</a:t>
            </a:r>
            <a:r>
              <a:rPr lang="fr-FR" sz="3000" dirty="0" smtClean="0">
                <a:latin typeface="Courier New"/>
                <a:cs typeface="Courier New"/>
              </a:rPr>
              <a:t>,'</a:t>
            </a:r>
            <a:r>
              <a:rPr lang="fr-FR" sz="3000" dirty="0">
                <a:latin typeface="Courier New"/>
                <a:cs typeface="Courier New"/>
              </a:rPr>
              <a:t>K':1</a:t>
            </a:r>
            <a:r>
              <a:rPr lang="fr-FR" sz="3000" dirty="0" smtClean="0">
                <a:latin typeface="Courier New"/>
                <a:cs typeface="Courier New"/>
              </a:rPr>
              <a:t>,'</a:t>
            </a:r>
            <a:r>
              <a:rPr lang="fr-FR" sz="3000" dirty="0">
                <a:latin typeface="Courier New"/>
                <a:cs typeface="Courier New"/>
              </a:rPr>
              <a:t>R':1, 'Y':-0.001}</a:t>
            </a:r>
          </a:p>
          <a:p>
            <a:pPr marL="0" indent="0">
              <a:buNone/>
            </a:pPr>
            <a:r>
              <a:rPr lang="fr-FR" dirty="0">
                <a:latin typeface="Courier New"/>
                <a:cs typeface="Courier New"/>
              </a:rPr>
              <a:t>	</a:t>
            </a:r>
            <a:r>
              <a:rPr lang="fr-FR" dirty="0" smtClean="0">
                <a:latin typeface="Courier New"/>
                <a:cs typeface="Courier New"/>
              </a:rPr>
              <a:t>15 </a:t>
            </a:r>
            <a:endParaRPr lang="fr-FR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fr-FR" dirty="0">
                <a:latin typeface="Courier New"/>
                <a:cs typeface="Courier New"/>
              </a:rPr>
              <a:t>	</a:t>
            </a:r>
            <a:r>
              <a:rPr lang="fr-FR" dirty="0" smtClean="0">
                <a:latin typeface="Courier New"/>
                <a:cs typeface="Courier New"/>
              </a:rPr>
              <a:t>16 </a:t>
            </a:r>
            <a:r>
              <a:rPr lang="fr-FR" dirty="0">
                <a:latin typeface="Courier New"/>
                <a:cs typeface="Courier New"/>
              </a:rPr>
              <a:t>for </a:t>
            </a:r>
            <a:r>
              <a:rPr lang="fr-FR" dirty="0" err="1">
                <a:latin typeface="Courier New"/>
                <a:cs typeface="Courier New"/>
              </a:rPr>
              <a:t>aa</a:t>
            </a:r>
            <a:r>
              <a:rPr lang="fr-FR" dirty="0">
                <a:latin typeface="Courier New"/>
                <a:cs typeface="Courier New"/>
              </a:rPr>
              <a:t> in </a:t>
            </a:r>
            <a:r>
              <a:rPr lang="fr-FR" dirty="0" err="1">
                <a:latin typeface="Courier New"/>
                <a:cs typeface="Courier New"/>
              </a:rPr>
              <a:t>protseq</a:t>
            </a:r>
            <a:r>
              <a:rPr lang="fr-FR" dirty="0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nl-NL" dirty="0">
                <a:latin typeface="Courier New"/>
                <a:cs typeface="Courier New"/>
              </a:rPr>
              <a:t>	</a:t>
            </a:r>
            <a:r>
              <a:rPr lang="nl-NL" dirty="0" smtClean="0">
                <a:latin typeface="Courier New"/>
                <a:cs typeface="Courier New"/>
              </a:rPr>
              <a:t>17         </a:t>
            </a:r>
            <a:r>
              <a:rPr lang="nl-NL" dirty="0" err="1">
                <a:latin typeface="Courier New"/>
                <a:cs typeface="Courier New"/>
              </a:rPr>
              <a:t>if</a:t>
            </a:r>
            <a:r>
              <a:rPr lang="nl-NL" dirty="0">
                <a:latin typeface="Courier New"/>
                <a:cs typeface="Courier New"/>
              </a:rPr>
              <a:t> </a:t>
            </a:r>
            <a:r>
              <a:rPr lang="nl-NL" dirty="0" err="1">
                <a:latin typeface="Courier New"/>
                <a:cs typeface="Courier New"/>
              </a:rPr>
              <a:t>aa</a:t>
            </a:r>
            <a:r>
              <a:rPr lang="nl-NL" dirty="0">
                <a:latin typeface="Courier New"/>
                <a:cs typeface="Courier New"/>
              </a:rPr>
              <a:t> in </a:t>
            </a:r>
            <a:r>
              <a:rPr lang="nl-NL" dirty="0" err="1">
                <a:latin typeface="Courier New"/>
                <a:cs typeface="Courier New"/>
              </a:rPr>
              <a:t>AACharge</a:t>
            </a:r>
            <a:r>
              <a:rPr lang="nl-NL" dirty="0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18                 </a:t>
            </a:r>
            <a:r>
              <a:rPr lang="en-US" dirty="0">
                <a:latin typeface="Courier New"/>
                <a:cs typeface="Courier New"/>
              </a:rPr>
              <a:t>charge += </a:t>
            </a:r>
            <a:r>
              <a:rPr lang="en-US" dirty="0" err="1">
                <a:latin typeface="Courier New"/>
                <a:cs typeface="Courier New"/>
              </a:rPr>
              <a:t>AACharge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dirty="0" err="1">
                <a:latin typeface="Courier New"/>
                <a:cs typeface="Courier New"/>
              </a:rPr>
              <a:t>aa</a:t>
            </a:r>
            <a:r>
              <a:rPr lang="en-US" dirty="0">
                <a:latin typeface="Courier New"/>
                <a:cs typeface="Courier New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19 </a:t>
            </a:r>
            <a:r>
              <a:rPr lang="en-US" dirty="0">
                <a:latin typeface="Courier New"/>
                <a:cs typeface="Courier New"/>
              </a:rPr>
              <a:t>print(charge)</a:t>
            </a:r>
          </a:p>
        </p:txBody>
      </p:sp>
    </p:spTree>
    <p:extLst>
      <p:ext uri="{BB962C8B-B14F-4D97-AF65-F5344CB8AC3E}">
        <p14:creationId xmlns:p14="http://schemas.microsoft.com/office/powerpoint/2010/main" val="3484437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$ ./</a:t>
            </a:r>
            <a:r>
              <a:rPr lang="en-US" sz="2600" dirty="0" err="1">
                <a:latin typeface="Courier New"/>
                <a:cs typeface="Courier New"/>
              </a:rPr>
              <a:t>prot_charge.py</a:t>
            </a:r>
            <a:r>
              <a:rPr lang="en-US" sz="2600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Enter you Protein sequence: </a:t>
            </a:r>
            <a:r>
              <a:rPr lang="en-US" sz="2600" dirty="0" err="1">
                <a:latin typeface="Courier New"/>
                <a:cs typeface="Courier New"/>
              </a:rPr>
              <a:t>dgbbtysdttttf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-0.002</a:t>
            </a:r>
          </a:p>
          <a:p>
            <a:pPr marL="0" indent="0">
              <a:buNone/>
            </a:pPr>
            <a:endParaRPr lang="en-US" sz="2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600" dirty="0" smtClean="0">
                <a:latin typeface="Courier New"/>
                <a:cs typeface="Courier New"/>
              </a:rPr>
              <a:t>$ </a:t>
            </a:r>
            <a:r>
              <a:rPr lang="en-US" sz="2600" dirty="0">
                <a:latin typeface="Courier New"/>
                <a:cs typeface="Courier New"/>
              </a:rPr>
              <a:t>./</a:t>
            </a:r>
            <a:r>
              <a:rPr lang="en-US" sz="2600" dirty="0" err="1">
                <a:latin typeface="Courier New"/>
                <a:cs typeface="Courier New"/>
              </a:rPr>
              <a:t>prot_charge.py</a:t>
            </a:r>
            <a:r>
              <a:rPr lang="en-US" sz="2600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Enter you Protein sequence: DGTTTHCYTH</a:t>
            </a:r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-1.27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70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to uppercase if the </a:t>
            </a:r>
            <a:r>
              <a:rPr lang="en-US" dirty="0" err="1" smtClean="0"/>
              <a:t>protseq</a:t>
            </a:r>
            <a:r>
              <a:rPr lang="en-US" dirty="0" smtClean="0"/>
              <a:t> variable contains any lower case letters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27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600" dirty="0" smtClean="0">
                <a:latin typeface="Courier"/>
                <a:cs typeface="Courier"/>
              </a:rPr>
              <a:t>while EXPRESSION:</a:t>
            </a:r>
            <a:endParaRPr lang="en-US" sz="4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4600" dirty="0">
                <a:latin typeface="Courier"/>
                <a:cs typeface="Courier"/>
              </a:rPr>
              <a:t>	BLOCK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e.g</a:t>
            </a:r>
            <a:r>
              <a:rPr lang="en-US" dirty="0" smtClean="0">
                <a:latin typeface="Courier"/>
                <a:cs typeface="Courier"/>
              </a:rPr>
              <a:t> …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</a:t>
            </a:r>
            <a:r>
              <a:rPr lang="en-US" dirty="0">
                <a:latin typeface="Courier"/>
                <a:cs typeface="Courier"/>
              </a:rPr>
              <a:t>&gt;&gt; a = 10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&gt;&gt;&gt; while a &lt; 40: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...     print (a)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...     a = a+</a:t>
            </a:r>
            <a:r>
              <a:rPr lang="en-US" smtClean="0">
                <a:latin typeface="Courier"/>
                <a:cs typeface="Courier"/>
              </a:rPr>
              <a:t>10  #what </a:t>
            </a:r>
            <a:r>
              <a:rPr lang="en-US" dirty="0" smtClean="0">
                <a:latin typeface="Courier"/>
                <a:cs typeface="Courier"/>
              </a:rPr>
              <a:t>happens if </a:t>
            </a:r>
            <a:r>
              <a:rPr lang="en-US" smtClean="0">
                <a:latin typeface="Courier"/>
                <a:cs typeface="Courier"/>
              </a:rPr>
              <a:t>this is not here?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...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10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20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30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&gt;&gt;&gt;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40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1-15 at 5.28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532565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Biopython.org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64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Program Using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1  #</a:t>
            </a:r>
            <a:r>
              <a:rPr lang="en-US" dirty="0">
                <a:latin typeface="Courier New"/>
                <a:cs typeface="Courier New"/>
              </a:rPr>
              <a:t>!/</a:t>
            </a:r>
            <a:r>
              <a:rPr lang="en-US" dirty="0" err="1">
                <a:latin typeface="Courier New"/>
                <a:cs typeface="Courier New"/>
              </a:rPr>
              <a:t>usr</a:t>
            </a:r>
            <a:r>
              <a:rPr lang="en-US" dirty="0">
                <a:latin typeface="Courier New"/>
                <a:cs typeface="Courier New"/>
              </a:rPr>
              <a:t>/bin/python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2 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3  # </a:t>
            </a:r>
            <a:r>
              <a:rPr lang="en-US" dirty="0">
                <a:latin typeface="Courier New"/>
                <a:cs typeface="Courier New"/>
              </a:rPr>
              <a:t>Name: Viren Patel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4  # </a:t>
            </a:r>
            <a:r>
              <a:rPr lang="en-US" dirty="0">
                <a:latin typeface="Courier New"/>
                <a:cs typeface="Courier New"/>
              </a:rPr>
              <a:t>Date: 2015-01-22</a:t>
            </a:r>
          </a:p>
          <a:p>
            <a:pPr marL="0" indent="0"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smtClean="0">
                <a:latin typeface="Courier New"/>
                <a:cs typeface="Courier New"/>
              </a:rPr>
              <a:t>5  # </a:t>
            </a:r>
            <a:r>
              <a:rPr lang="pt-BR" dirty="0">
                <a:latin typeface="Courier New"/>
                <a:cs typeface="Courier New"/>
              </a:rPr>
              <a:t>File: </a:t>
            </a:r>
            <a:r>
              <a:rPr lang="pt-BR" dirty="0" err="1" smtClean="0">
                <a:latin typeface="Courier New"/>
                <a:cs typeface="Courier New"/>
              </a:rPr>
              <a:t>biopython_demo.py</a:t>
            </a:r>
            <a:endParaRPr lang="pt-BR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smtClean="0">
                <a:latin typeface="Courier New"/>
                <a:cs typeface="Courier New"/>
              </a:rPr>
              <a:t>6  # </a:t>
            </a:r>
            <a:r>
              <a:rPr lang="pt-BR" dirty="0" err="1">
                <a:latin typeface="Courier New"/>
                <a:cs typeface="Courier New"/>
              </a:rPr>
              <a:t>Desc</a:t>
            </a:r>
            <a:r>
              <a:rPr lang="pt-BR" dirty="0">
                <a:latin typeface="Courier New"/>
                <a:cs typeface="Courier New"/>
              </a:rPr>
              <a:t>: A </a:t>
            </a:r>
            <a:r>
              <a:rPr lang="pt-BR" dirty="0" err="1">
                <a:latin typeface="Courier New"/>
                <a:cs typeface="Courier New"/>
              </a:rPr>
              <a:t>program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illustrating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the</a:t>
            </a:r>
            <a:r>
              <a:rPr lang="pt-BR" dirty="0">
                <a:latin typeface="Courier New"/>
                <a:cs typeface="Courier New"/>
              </a:rPr>
              <a:t> use </a:t>
            </a:r>
            <a:r>
              <a:rPr lang="pt-BR" dirty="0" err="1">
                <a:latin typeface="Courier New"/>
                <a:cs typeface="Courier New"/>
              </a:rPr>
              <a:t>of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Biopython</a:t>
            </a:r>
            <a:endParaRPr lang="pt-BR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smtClean="0">
                <a:latin typeface="Courier New"/>
                <a:cs typeface="Courier New"/>
              </a:rPr>
              <a:t>7 </a:t>
            </a:r>
            <a:endParaRPr lang="pt-BR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smtClean="0">
                <a:latin typeface="Courier New"/>
                <a:cs typeface="Courier New"/>
              </a:rPr>
              <a:t>8  </a:t>
            </a:r>
            <a:r>
              <a:rPr lang="pt-BR" dirty="0" err="1" smtClean="0">
                <a:latin typeface="Courier New"/>
                <a:cs typeface="Courier New"/>
              </a:rPr>
              <a:t>import</a:t>
            </a:r>
            <a:r>
              <a:rPr lang="pt-BR" dirty="0" smtClean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sys</a:t>
            </a:r>
            <a:endParaRPr lang="pt-BR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smtClean="0">
                <a:latin typeface="Courier New"/>
                <a:cs typeface="Courier New"/>
              </a:rPr>
              <a:t>9 </a:t>
            </a:r>
            <a:endParaRPr lang="pt-BR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smtClean="0">
                <a:latin typeface="Courier New"/>
                <a:cs typeface="Courier New"/>
              </a:rPr>
              <a:t>10 </a:t>
            </a:r>
            <a:r>
              <a:rPr lang="pt-BR" dirty="0" err="1">
                <a:latin typeface="Courier New"/>
                <a:cs typeface="Courier New"/>
              </a:rPr>
              <a:t>from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Bio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import</a:t>
            </a:r>
            <a:r>
              <a:rPr lang="pt-BR" dirty="0">
                <a:latin typeface="Courier New"/>
                <a:cs typeface="Courier New"/>
              </a:rPr>
              <a:t> </a:t>
            </a:r>
            <a:r>
              <a:rPr lang="pt-BR" dirty="0" err="1">
                <a:latin typeface="Courier New"/>
                <a:cs typeface="Courier New"/>
              </a:rPr>
              <a:t>SeqIO</a:t>
            </a:r>
            <a:endParaRPr lang="pt-BR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smtClean="0">
                <a:latin typeface="Courier New"/>
                <a:cs typeface="Courier New"/>
              </a:rPr>
              <a:t>11 </a:t>
            </a:r>
            <a:endParaRPr lang="pt-BR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smtClean="0">
                <a:latin typeface="Courier New"/>
                <a:cs typeface="Courier New"/>
              </a:rPr>
              <a:t>12 </a:t>
            </a:r>
            <a:r>
              <a:rPr lang="pt-BR" dirty="0">
                <a:latin typeface="Courier New"/>
                <a:cs typeface="Courier New"/>
              </a:rPr>
              <a:t>for </a:t>
            </a:r>
            <a:r>
              <a:rPr lang="pt-BR" dirty="0" err="1">
                <a:latin typeface="Courier New"/>
                <a:cs typeface="Courier New"/>
              </a:rPr>
              <a:t>seq_record</a:t>
            </a:r>
            <a:r>
              <a:rPr lang="pt-BR" dirty="0">
                <a:latin typeface="Courier New"/>
                <a:cs typeface="Courier New"/>
              </a:rPr>
              <a:t> in </a:t>
            </a:r>
            <a:r>
              <a:rPr lang="pt-BR" dirty="0" err="1">
                <a:latin typeface="Courier New"/>
                <a:cs typeface="Courier New"/>
              </a:rPr>
              <a:t>SeqIO.parse</a:t>
            </a:r>
            <a:r>
              <a:rPr lang="pt-BR" dirty="0">
                <a:latin typeface="Courier New"/>
                <a:cs typeface="Courier New"/>
              </a:rPr>
              <a:t>(</a:t>
            </a:r>
            <a:r>
              <a:rPr lang="pt-BR" dirty="0" err="1">
                <a:latin typeface="Courier New"/>
                <a:cs typeface="Courier New"/>
              </a:rPr>
              <a:t>sys.argv</a:t>
            </a:r>
            <a:r>
              <a:rPr lang="pt-BR" dirty="0">
                <a:latin typeface="Courier New"/>
                <a:cs typeface="Courier New"/>
              </a:rPr>
              <a:t>[1], "fasta"):</a:t>
            </a:r>
          </a:p>
          <a:p>
            <a:pPr marL="0" indent="0">
              <a:buNone/>
            </a:pPr>
            <a:r>
              <a:rPr lang="pt-BR" dirty="0">
                <a:latin typeface="Courier New"/>
                <a:cs typeface="Courier New"/>
              </a:rPr>
              <a:t>	</a:t>
            </a:r>
            <a:r>
              <a:rPr lang="pt-BR" dirty="0" smtClean="0">
                <a:latin typeface="Courier New"/>
                <a:cs typeface="Courier New"/>
              </a:rPr>
              <a:t>13     </a:t>
            </a:r>
            <a:r>
              <a:rPr lang="pt-BR" dirty="0" err="1">
                <a:latin typeface="Courier New"/>
                <a:cs typeface="Courier New"/>
              </a:rPr>
              <a:t>print</a:t>
            </a:r>
            <a:r>
              <a:rPr lang="pt-BR" dirty="0">
                <a:latin typeface="Courier New"/>
                <a:cs typeface="Courier New"/>
              </a:rPr>
              <a:t>(</a:t>
            </a:r>
            <a:r>
              <a:rPr lang="pt-BR" dirty="0" err="1">
                <a:latin typeface="Courier New"/>
                <a:cs typeface="Courier New"/>
              </a:rPr>
              <a:t>seq_record.id</a:t>
            </a:r>
            <a:r>
              <a:rPr lang="pt-BR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ro-RO" dirty="0">
                <a:latin typeface="Courier New"/>
                <a:cs typeface="Courier New"/>
              </a:rPr>
              <a:t>	</a:t>
            </a:r>
            <a:r>
              <a:rPr lang="ro-RO" dirty="0" smtClean="0">
                <a:latin typeface="Courier New"/>
                <a:cs typeface="Courier New"/>
              </a:rPr>
              <a:t>14     </a:t>
            </a:r>
            <a:r>
              <a:rPr lang="ro-RO" dirty="0">
                <a:latin typeface="Courier New"/>
                <a:cs typeface="Courier New"/>
              </a:rPr>
              <a:t>print("===\n")</a:t>
            </a:r>
          </a:p>
          <a:p>
            <a:pPr marL="0" indent="0">
              <a:buNone/>
            </a:pPr>
            <a:r>
              <a:rPr lang="ro-RO" dirty="0">
                <a:latin typeface="Courier New"/>
                <a:cs typeface="Courier New"/>
              </a:rPr>
              <a:t>	</a:t>
            </a:r>
            <a:r>
              <a:rPr lang="ro-RO" dirty="0" smtClean="0">
                <a:latin typeface="Courier New"/>
                <a:cs typeface="Courier New"/>
              </a:rPr>
              <a:t>15     </a:t>
            </a:r>
            <a:r>
              <a:rPr lang="ro-RO" dirty="0">
                <a:latin typeface="Courier New"/>
                <a:cs typeface="Courier New"/>
              </a:rPr>
              <a:t>print(repr(seq_record.seq))</a:t>
            </a:r>
          </a:p>
          <a:p>
            <a:pPr marL="0" indent="0">
              <a:buNone/>
            </a:pPr>
            <a:r>
              <a:rPr lang="ro-RO" dirty="0">
                <a:latin typeface="Courier New"/>
                <a:cs typeface="Courier New"/>
              </a:rPr>
              <a:t>	</a:t>
            </a:r>
            <a:r>
              <a:rPr lang="ro-RO" dirty="0" smtClean="0">
                <a:latin typeface="Courier New"/>
                <a:cs typeface="Courier New"/>
              </a:rPr>
              <a:t>16     </a:t>
            </a:r>
            <a:r>
              <a:rPr lang="ro-RO" dirty="0">
                <a:latin typeface="Courier New"/>
                <a:cs typeface="Courier New"/>
              </a:rPr>
              <a:t>print("===\n")</a:t>
            </a:r>
          </a:p>
          <a:p>
            <a:pPr marL="0" indent="0">
              <a:buNone/>
            </a:pPr>
            <a:r>
              <a:rPr lang="ro-RO" dirty="0">
                <a:latin typeface="Courier New"/>
                <a:cs typeface="Courier New"/>
              </a:rPr>
              <a:t>	</a:t>
            </a:r>
            <a:r>
              <a:rPr lang="ro-RO" dirty="0" smtClean="0">
                <a:latin typeface="Courier New"/>
                <a:cs typeface="Courier New"/>
              </a:rPr>
              <a:t>17     </a:t>
            </a:r>
            <a:r>
              <a:rPr lang="ro-RO" dirty="0">
                <a:latin typeface="Courier New"/>
                <a:cs typeface="Courier New"/>
              </a:rPr>
              <a:t>print(seq_record.seq)</a:t>
            </a:r>
          </a:p>
          <a:p>
            <a:pPr marL="0" indent="0">
              <a:buNone/>
            </a:pPr>
            <a:r>
              <a:rPr lang="ro-RO" dirty="0">
                <a:latin typeface="Courier New"/>
                <a:cs typeface="Courier New"/>
              </a:rPr>
              <a:t>	</a:t>
            </a:r>
            <a:r>
              <a:rPr lang="ro-RO" dirty="0" smtClean="0">
                <a:latin typeface="Courier New"/>
                <a:cs typeface="Courier New"/>
              </a:rPr>
              <a:t>18     </a:t>
            </a:r>
            <a:r>
              <a:rPr lang="ro-RO" dirty="0">
                <a:latin typeface="Courier New"/>
                <a:cs typeface="Courier New"/>
              </a:rPr>
              <a:t>print("===\n")</a:t>
            </a:r>
          </a:p>
          <a:p>
            <a:pPr marL="0" indent="0">
              <a:buNone/>
            </a:pPr>
            <a:r>
              <a:rPr lang="ro-RO" dirty="0">
                <a:latin typeface="Courier New"/>
                <a:cs typeface="Courier New"/>
              </a:rPr>
              <a:t>	</a:t>
            </a:r>
            <a:r>
              <a:rPr lang="ro-RO" dirty="0" smtClean="0">
                <a:latin typeface="Courier New"/>
                <a:cs typeface="Courier New"/>
              </a:rPr>
              <a:t>19     </a:t>
            </a:r>
            <a:r>
              <a:rPr lang="ro-RO" dirty="0">
                <a:latin typeface="Courier New"/>
                <a:cs typeface="Courier New"/>
              </a:rPr>
              <a:t>print(len(seq_record))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2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 Input: read(), </a:t>
            </a:r>
            <a:r>
              <a:rPr lang="en-US" dirty="0" err="1" smtClean="0"/>
              <a:t>readline</a:t>
            </a:r>
            <a:r>
              <a:rPr lang="en-US" dirty="0" smtClean="0"/>
              <a:t>(), or </a:t>
            </a:r>
            <a:r>
              <a:rPr lang="en-US" dirty="0" err="1" smtClean="0"/>
              <a:t>readlines</a:t>
            </a:r>
            <a:r>
              <a:rPr lang="en-US" dirty="0" smtClean="0"/>
              <a:t>()?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read()</a:t>
            </a:r>
          </a:p>
          <a:p>
            <a:pPr lvl="1"/>
            <a:r>
              <a:rPr lang="en-US" dirty="0" smtClean="0"/>
              <a:t>reads the entire file into memory as one big string</a:t>
            </a:r>
          </a:p>
          <a:p>
            <a:pPr lvl="1"/>
            <a:r>
              <a:rPr lang="en-US" dirty="0" smtClean="0"/>
              <a:t>may fail if your computer does not have enough memory</a:t>
            </a:r>
          </a:p>
          <a:p>
            <a:pPr lvl="1"/>
            <a:r>
              <a:rPr lang="en-US" dirty="0" smtClean="0"/>
              <a:t>returns empty string on end-of-file</a:t>
            </a:r>
          </a:p>
          <a:p>
            <a:r>
              <a:rPr lang="en-US" dirty="0" err="1" smtClean="0"/>
              <a:t>readline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reads one line from the file, including the terminating newline (‘\n’) character</a:t>
            </a:r>
          </a:p>
          <a:p>
            <a:pPr lvl="1"/>
            <a:r>
              <a:rPr lang="en-US" dirty="0" smtClean="0"/>
              <a:t>returns empty string on end-of-file</a:t>
            </a:r>
          </a:p>
          <a:p>
            <a:r>
              <a:rPr lang="en-US" dirty="0" err="1" smtClean="0"/>
              <a:t>readlines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reads the entire file as a list</a:t>
            </a:r>
          </a:p>
        </p:txBody>
      </p:sp>
    </p:spTree>
    <p:extLst>
      <p:ext uri="{BB962C8B-B14F-4D97-AF65-F5344CB8AC3E}">
        <p14:creationId xmlns:p14="http://schemas.microsoft.com/office/powerpoint/2010/main" val="3008566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Biopython</a:t>
            </a:r>
            <a:r>
              <a:rPr lang="en-US" dirty="0" smtClean="0"/>
              <a:t> Tutorial</a:t>
            </a:r>
            <a:endParaRPr lang="en-US" dirty="0"/>
          </a:p>
        </p:txBody>
      </p:sp>
      <p:pic>
        <p:nvPicPr>
          <p:cNvPr id="6" name="Content Placeholder 5" descr="biopython_tutorial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8" r="80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22176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3-01-15 at 5.28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439"/>
            <a:ext cx="9144000" cy="61806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9289" y="6521692"/>
            <a:ext cx="65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developers.google.com</a:t>
            </a:r>
            <a:r>
              <a:rPr lang="en-US" dirty="0"/>
              <a:t>/</a:t>
            </a:r>
            <a:r>
              <a:rPr lang="en-US" dirty="0" err="1"/>
              <a:t>edu</a:t>
            </a:r>
            <a:r>
              <a:rPr lang="en-US" dirty="0"/>
              <a:t>/python/</a:t>
            </a:r>
          </a:p>
        </p:txBody>
      </p:sp>
    </p:spTree>
    <p:extLst>
      <p:ext uri="{BB962C8B-B14F-4D97-AF65-F5344CB8AC3E}">
        <p14:creationId xmlns:p14="http://schemas.microsoft.com/office/powerpoint/2010/main" val="276700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Common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</a:p>
          <a:p>
            <a:r>
              <a:rPr lang="en-US" dirty="0" smtClean="0"/>
              <a:t>Tuples</a:t>
            </a:r>
          </a:p>
          <a:p>
            <a:r>
              <a:rPr lang="en-US" dirty="0" smtClean="0"/>
              <a:t>Dictionaries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7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list is a collection of </a:t>
            </a:r>
            <a:r>
              <a:rPr lang="en-US" dirty="0" smtClean="0"/>
              <a:t>objects (other data types, including lists)</a:t>
            </a:r>
          </a:p>
          <a:p>
            <a:r>
              <a:rPr lang="en-US" dirty="0" smtClean="0"/>
              <a:t>Lists are specified by including objects in square brackets; objects are separated by comma.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300" dirty="0" smtClean="0">
                <a:latin typeface="Courier New"/>
                <a:cs typeface="Courier New"/>
              </a:rPr>
              <a:t>	</a:t>
            </a:r>
            <a:r>
              <a:rPr lang="en-US" sz="1900" dirty="0" smtClean="0">
                <a:latin typeface="Courier New"/>
                <a:cs typeface="Courier New"/>
              </a:rPr>
              <a:t>&gt;</a:t>
            </a:r>
            <a:r>
              <a:rPr lang="en-US" sz="1900" dirty="0">
                <a:latin typeface="Courier New"/>
                <a:cs typeface="Courier New"/>
              </a:rPr>
              <a:t>&gt;&gt; </a:t>
            </a:r>
            <a:r>
              <a:rPr lang="en-US" sz="1900" dirty="0" err="1">
                <a:latin typeface="Courier New"/>
                <a:cs typeface="Courier New"/>
              </a:rPr>
              <a:t>first_list</a:t>
            </a:r>
            <a:r>
              <a:rPr lang="en-US" sz="1900" dirty="0">
                <a:latin typeface="Courier New"/>
                <a:cs typeface="Courier New"/>
              </a:rPr>
              <a:t> = [1,2,"three",4,"five"]</a:t>
            </a:r>
          </a:p>
          <a:p>
            <a:pPr marL="0" indent="0">
              <a:buNone/>
            </a:pPr>
            <a:r>
              <a:rPr lang="en-US" sz="1900" dirty="0">
                <a:latin typeface="Courier New"/>
                <a:cs typeface="Courier New"/>
              </a:rPr>
              <a:t>	&gt;&gt;&gt; </a:t>
            </a:r>
            <a:r>
              <a:rPr lang="en-US" sz="1900" dirty="0" err="1">
                <a:latin typeface="Courier New"/>
                <a:cs typeface="Courier New"/>
              </a:rPr>
              <a:t>first_list</a:t>
            </a:r>
            <a:r>
              <a:rPr lang="en-US" sz="1900" dirty="0">
                <a:latin typeface="Courier New"/>
                <a:cs typeface="Courier New"/>
              </a:rPr>
              <a:t>[2]</a:t>
            </a:r>
          </a:p>
          <a:p>
            <a:pPr marL="0" indent="0">
              <a:buNone/>
            </a:pPr>
            <a:r>
              <a:rPr lang="en-US" sz="1900" dirty="0">
                <a:latin typeface="Courier New"/>
                <a:cs typeface="Courier New"/>
              </a:rPr>
              <a:t>	'three'</a:t>
            </a:r>
          </a:p>
          <a:p>
            <a:pPr marL="0" indent="0">
              <a:buNone/>
            </a:pPr>
            <a:r>
              <a:rPr lang="en-US" sz="1900" dirty="0">
                <a:latin typeface="Courier New"/>
                <a:cs typeface="Courier New"/>
              </a:rPr>
              <a:t>	&gt;&gt;&gt; </a:t>
            </a:r>
            <a:r>
              <a:rPr lang="en-US" sz="1900" dirty="0" err="1">
                <a:latin typeface="Courier New"/>
                <a:cs typeface="Courier New"/>
              </a:rPr>
              <a:t>len</a:t>
            </a:r>
            <a:r>
              <a:rPr lang="en-US" sz="1900" dirty="0">
                <a:latin typeface="Courier New"/>
                <a:cs typeface="Courier New"/>
              </a:rPr>
              <a:t>(</a:t>
            </a:r>
            <a:r>
              <a:rPr lang="en-US" sz="1900" dirty="0" err="1">
                <a:latin typeface="Courier New"/>
                <a:cs typeface="Courier New"/>
              </a:rPr>
              <a:t>first_list</a:t>
            </a:r>
            <a:r>
              <a:rPr lang="en-US" sz="1900" dirty="0">
                <a:latin typeface="Courier New"/>
                <a:cs typeface="Courier New"/>
              </a:rPr>
              <a:t>) # </a:t>
            </a:r>
            <a:r>
              <a:rPr lang="en-US" sz="1900" dirty="0" err="1">
                <a:latin typeface="Courier New"/>
                <a:cs typeface="Courier New"/>
              </a:rPr>
              <a:t>len</a:t>
            </a:r>
            <a:r>
              <a:rPr lang="en-US" sz="1900" dirty="0">
                <a:latin typeface="Courier New"/>
                <a:cs typeface="Courier New"/>
              </a:rPr>
              <a:t>() also used for single </a:t>
            </a:r>
            <a:r>
              <a:rPr lang="en-US" sz="1900" dirty="0" smtClean="0">
                <a:latin typeface="Courier New"/>
                <a:cs typeface="Courier New"/>
              </a:rPr>
              <a:t>variables</a:t>
            </a:r>
            <a:endParaRPr lang="en-US" sz="19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dirty="0">
                <a:latin typeface="Courier New"/>
                <a:cs typeface="Courier New"/>
              </a:rPr>
              <a:t>	5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err="1" smtClean="0">
                <a:latin typeface="Courier New"/>
                <a:cs typeface="Courier New"/>
              </a:rPr>
              <a:t>sys.argv</a:t>
            </a:r>
            <a:r>
              <a:rPr lang="en-US" dirty="0" smtClean="0"/>
              <a:t> is an example of a </a:t>
            </a:r>
            <a:r>
              <a:rPr lang="en-US" i="1" dirty="0" smtClean="0"/>
              <a:t>list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469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Demonstration</a:t>
            </a:r>
            <a:endParaRPr lang="en-US" dirty="0"/>
          </a:p>
        </p:txBody>
      </p:sp>
      <p:pic>
        <p:nvPicPr>
          <p:cNvPr id="4" name="Content Placeholder 3" descr="list_demo.tif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1" b="44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5439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 and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Tuples</a:t>
            </a:r>
            <a:r>
              <a:rPr lang="en-US" dirty="0" smtClean="0"/>
              <a:t> – immutable lists i.e. can’t be changed</a:t>
            </a:r>
          </a:p>
          <a:p>
            <a:pPr lvl="1"/>
            <a:r>
              <a:rPr lang="en-US" dirty="0" smtClean="0"/>
              <a:t>Specified using parentheses instead of square brackets</a:t>
            </a:r>
          </a:p>
          <a:p>
            <a:pPr lvl="1"/>
            <a:r>
              <a:rPr lang="en-US" dirty="0" smtClean="0"/>
              <a:t>e.g.</a:t>
            </a:r>
          </a:p>
          <a:p>
            <a:pPr lvl="2"/>
            <a:r>
              <a:rPr lang="en-US" sz="2000" dirty="0" err="1" smtClean="0">
                <a:latin typeface="Courier New"/>
                <a:cs typeface="Courier New"/>
              </a:rPr>
              <a:t>dna_bases</a:t>
            </a:r>
            <a:r>
              <a:rPr lang="en-US" sz="2000" dirty="0" smtClean="0">
                <a:latin typeface="Courier New"/>
                <a:cs typeface="Courier New"/>
              </a:rPr>
              <a:t> = (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dirty="0" smtClean="0">
                <a:latin typeface="Courier New"/>
                <a:cs typeface="Courier New"/>
              </a:rPr>
              <a:t>A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dirty="0" smtClean="0">
                <a:latin typeface="Courier New"/>
                <a:cs typeface="Courier New"/>
              </a:rPr>
              <a:t>, 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dirty="0" smtClean="0">
                <a:latin typeface="Courier New"/>
                <a:cs typeface="Courier New"/>
              </a:rPr>
              <a:t>C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dirty="0" smtClean="0">
                <a:latin typeface="Courier New"/>
                <a:cs typeface="Courier New"/>
              </a:rPr>
              <a:t>, 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dirty="0" smtClean="0">
                <a:latin typeface="Courier New"/>
                <a:cs typeface="Courier New"/>
              </a:rPr>
              <a:t>G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dirty="0" smtClean="0">
                <a:latin typeface="Courier New"/>
                <a:cs typeface="Courier New"/>
              </a:rPr>
              <a:t>, 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dirty="0" smtClean="0">
                <a:latin typeface="Courier New"/>
                <a:cs typeface="Courier New"/>
              </a:rPr>
              <a:t>T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dirty="0" smtClean="0">
                <a:latin typeface="Courier New"/>
                <a:cs typeface="Courier New"/>
              </a:rPr>
              <a:t>, 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dirty="0" smtClean="0">
                <a:latin typeface="Courier New"/>
                <a:cs typeface="Courier New"/>
              </a:rPr>
              <a:t>N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</a:p>
          <a:p>
            <a:r>
              <a:rPr lang="en-US" i="1" dirty="0" smtClean="0"/>
              <a:t>Dictionaries</a:t>
            </a:r>
            <a:r>
              <a:rPr lang="en-US" dirty="0" smtClean="0"/>
              <a:t> – stores arbitrary indexed unordered data types.  Useful for referencing.</a:t>
            </a:r>
          </a:p>
          <a:p>
            <a:pPr lvl="1"/>
            <a:r>
              <a:rPr lang="en-US" dirty="0" err="1" smtClean="0"/>
              <a:t>e.g</a:t>
            </a:r>
            <a:endParaRPr lang="en-US" dirty="0"/>
          </a:p>
          <a:p>
            <a:pPr lvl="2"/>
            <a:r>
              <a:rPr lang="en-US" sz="2000" dirty="0" smtClean="0">
                <a:latin typeface="Courier New"/>
                <a:cs typeface="Courier New"/>
              </a:rPr>
              <a:t>IUPAC = {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dirty="0" smtClean="0">
                <a:latin typeface="Courier New"/>
                <a:cs typeface="Courier New"/>
              </a:rPr>
              <a:t>A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dirty="0" smtClean="0">
                <a:latin typeface="Courier New"/>
                <a:cs typeface="Courier New"/>
              </a:rPr>
              <a:t>: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dirty="0" err="1" smtClean="0">
                <a:latin typeface="Courier New"/>
                <a:cs typeface="Courier New"/>
              </a:rPr>
              <a:t>Ala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dirty="0" smtClean="0">
                <a:latin typeface="Courier New"/>
                <a:cs typeface="Courier New"/>
              </a:rPr>
              <a:t>, 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dirty="0" smtClean="0">
                <a:latin typeface="Courier New"/>
                <a:cs typeface="Courier New"/>
              </a:rPr>
              <a:t>C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dirty="0" smtClean="0">
                <a:latin typeface="Courier New"/>
                <a:cs typeface="Courier New"/>
              </a:rPr>
              <a:t>: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dirty="0" err="1" smtClean="0">
                <a:latin typeface="Courier New"/>
                <a:cs typeface="Courier New"/>
              </a:rPr>
              <a:t>Cys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dirty="0" smtClean="0">
                <a:latin typeface="Courier New"/>
                <a:cs typeface="Courier New"/>
              </a:rPr>
              <a:t>, 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dirty="0" smtClean="0">
                <a:latin typeface="Courier New"/>
                <a:cs typeface="Courier New"/>
              </a:rPr>
              <a:t>E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dirty="0" smtClean="0">
                <a:latin typeface="Courier New"/>
                <a:cs typeface="Courier New"/>
              </a:rPr>
              <a:t>: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dirty="0" err="1" smtClean="0">
                <a:latin typeface="Courier New"/>
                <a:cs typeface="Courier New"/>
              </a:rPr>
              <a:t>Glu</a:t>
            </a:r>
            <a:r>
              <a:rPr lang="en-US" sz="2000" dirty="0">
                <a:latin typeface="Courier New"/>
                <a:cs typeface="Courier New"/>
              </a:rPr>
              <a:t>'}</a:t>
            </a:r>
            <a:endParaRPr lang="en-US" sz="2000" dirty="0" smtClean="0">
              <a:latin typeface="Courier New"/>
              <a:cs typeface="Courier New"/>
            </a:endParaRPr>
          </a:p>
          <a:p>
            <a:pPr lvl="2"/>
            <a:r>
              <a:rPr lang="en-US" sz="2000" dirty="0" smtClean="0">
                <a:latin typeface="Courier New"/>
                <a:cs typeface="Courier New"/>
              </a:rPr>
              <a:t>Print IUPAC[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dirty="0" smtClean="0">
                <a:latin typeface="Courier New"/>
                <a:cs typeface="Courier New"/>
              </a:rPr>
              <a:t>A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dirty="0" smtClean="0">
                <a:latin typeface="Courier New"/>
                <a:cs typeface="Courier New"/>
              </a:rPr>
              <a:t>]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5933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Exercises: </a:t>
            </a:r>
            <a:r>
              <a:rPr lang="en-US" dirty="0"/>
              <a:t>e</a:t>
            </a:r>
            <a:r>
              <a:rPr lang="en-US" dirty="0" smtClean="0"/>
              <a:t>xtending </a:t>
            </a:r>
            <a:r>
              <a:rPr lang="en-US" dirty="0" err="1" smtClean="0"/>
              <a:t>gc_content.py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 the number of ‘GC’ </a:t>
            </a:r>
            <a:r>
              <a:rPr lang="en-US" dirty="0" err="1" smtClean="0"/>
              <a:t>dinucleotides</a:t>
            </a:r>
            <a:endParaRPr lang="en-US" dirty="0" smtClean="0"/>
          </a:p>
          <a:p>
            <a:r>
              <a:rPr lang="en-US" dirty="0" smtClean="0"/>
              <a:t>If you have time - reverse </a:t>
            </a:r>
            <a:r>
              <a:rPr lang="en-US" dirty="0"/>
              <a:t>translate the sequence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7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Mechanisms to control how and when instructions are executed</a:t>
            </a:r>
          </a:p>
          <a:p>
            <a:r>
              <a:rPr lang="en-US" dirty="0" smtClean="0"/>
              <a:t>Python has only three structures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 …  else  …  </a:t>
            </a:r>
            <a:r>
              <a:rPr lang="en-US" dirty="0" err="1" smtClean="0"/>
              <a:t>elif</a:t>
            </a: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or</a:t>
            </a:r>
          </a:p>
          <a:p>
            <a:pPr lvl="1"/>
            <a:r>
              <a:rPr lang="en-US" dirty="0" smtClean="0"/>
              <a:t>while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52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f EXPRESSION: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Block1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e</a:t>
            </a:r>
            <a:r>
              <a:rPr lang="en-US" dirty="0" smtClean="0">
                <a:latin typeface="Courier New"/>
                <a:cs typeface="Courier New"/>
              </a:rPr>
              <a:t>lse: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Block2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Note – the colons and the tab indentation are </a:t>
            </a:r>
            <a:r>
              <a:rPr lang="en-US" u="sng" dirty="0" smtClean="0">
                <a:solidFill>
                  <a:srgbClr val="FF0000"/>
                </a:solidFill>
              </a:rPr>
              <a:t>essential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0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5063</TotalTime>
  <Words>424</Words>
  <Application>Microsoft Macintosh PowerPoint</Application>
  <PresentationFormat>On-screen Show (4:3)</PresentationFormat>
  <Paragraphs>155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IBS574 – Python Tutorial</vt:lpstr>
      <vt:lpstr>File Input: read(), readline(), or readlines()?</vt:lpstr>
      <vt:lpstr>Other Common Data Types</vt:lpstr>
      <vt:lpstr>Lists</vt:lpstr>
      <vt:lpstr>List Demonstration</vt:lpstr>
      <vt:lpstr>Tuples and Dictionaries</vt:lpstr>
      <vt:lpstr>Exercises: extending gc_content.py</vt:lpstr>
      <vt:lpstr>Flow Control</vt:lpstr>
      <vt:lpstr>If-Else</vt:lpstr>
      <vt:lpstr>If-Elif-Else</vt:lpstr>
      <vt:lpstr>if-elif-else example</vt:lpstr>
      <vt:lpstr>PowerPoint Presentation</vt:lpstr>
      <vt:lpstr>For Loops</vt:lpstr>
      <vt:lpstr>prot_charge.py</vt:lpstr>
      <vt:lpstr>PowerPoint Presentation</vt:lpstr>
      <vt:lpstr>Exercise</vt:lpstr>
      <vt:lpstr>While Loops</vt:lpstr>
      <vt:lpstr>Biopython.org</vt:lpstr>
      <vt:lpstr>Python Program Using BioPython</vt:lpstr>
      <vt:lpstr>Biopython Tutorial</vt:lpstr>
      <vt:lpstr>PowerPoint Presentation</vt:lpstr>
    </vt:vector>
  </TitlesOfParts>
  <Company>Emory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Read</dc:creator>
  <cp:lastModifiedBy>Viren Patel</cp:lastModifiedBy>
  <cp:revision>89</cp:revision>
  <dcterms:created xsi:type="dcterms:W3CDTF">2013-01-08T15:10:23Z</dcterms:created>
  <dcterms:modified xsi:type="dcterms:W3CDTF">2015-01-22T18:33:57Z</dcterms:modified>
</cp:coreProperties>
</file>