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74" r:id="rId3"/>
    <p:sldId id="393" r:id="rId4"/>
    <p:sldId id="391" r:id="rId5"/>
    <p:sldId id="405" r:id="rId6"/>
    <p:sldId id="394" r:id="rId7"/>
    <p:sldId id="390" r:id="rId8"/>
    <p:sldId id="378" r:id="rId9"/>
    <p:sldId id="380" r:id="rId10"/>
    <p:sldId id="377" r:id="rId11"/>
    <p:sldId id="381" r:id="rId12"/>
    <p:sldId id="395" r:id="rId13"/>
    <p:sldId id="382" r:id="rId14"/>
    <p:sldId id="383" r:id="rId15"/>
    <p:sldId id="384" r:id="rId16"/>
    <p:sldId id="386" r:id="rId17"/>
    <p:sldId id="387" r:id="rId18"/>
    <p:sldId id="389" r:id="rId19"/>
    <p:sldId id="402" r:id="rId20"/>
    <p:sldId id="399" r:id="rId21"/>
    <p:sldId id="400" r:id="rId22"/>
    <p:sldId id="401" r:id="rId23"/>
    <p:sldId id="388" r:id="rId24"/>
    <p:sldId id="396" r:id="rId25"/>
    <p:sldId id="397" r:id="rId26"/>
    <p:sldId id="403" r:id="rId27"/>
    <p:sldId id="404" r:id="rId28"/>
    <p:sldId id="4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0"/>
    <p:restoredTop sz="96327"/>
  </p:normalViewPr>
  <p:slideViewPr>
    <p:cSldViewPr snapToGrid="0" snapToObjects="1">
      <p:cViewPr>
        <p:scale>
          <a:sx n="240" d="100"/>
          <a:sy n="240" d="100"/>
        </p:scale>
        <p:origin x="-83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773-2C43-4447-90DF-3D34E08F9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E5282-19F0-F145-8CD4-2431E78F2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0F7126-EF07-D841-87D7-6D979D24D1C1}"/>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364DB9E5-7AF8-4A44-8C71-3F124E934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29A6B-E00B-0A48-B4E2-5EFE9098FD1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91472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0562-18E5-C644-B072-7BF772035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32A4F-7F57-3143-8430-A5DBC9C64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BE9E-59DE-E945-AA63-2507299469A1}"/>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5B80E76E-3B3B-5B49-BA56-7B7574916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D5ECA-EC0F-7848-ADD2-86083BB4C19B}"/>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5694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1E41-5297-F949-B637-886957CDED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703AF-AA30-464C-92AD-FC54FAE18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14664-BB24-934C-9645-589C544B383F}"/>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0E393ECF-3DB4-AD48-84E4-9639F5277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C2E58-2345-2C49-B6D3-7FB80EDE6E17}"/>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86264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E1C7-26B0-3743-899B-8285D0C21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F8383-A13B-494B-A5ED-D74FE087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43440-88DB-ED4A-AB4D-40F0DE68A9B8}"/>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41C98498-E941-B74A-84D1-24462100F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61090-D5DC-8549-87AC-08E4D495C655}"/>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7099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ACE3-959F-8042-8DCC-AB8468024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3280AF-80B3-624B-8085-4647AF4C4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4E609-89DA-6F4C-998F-055337F19DB9}"/>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DC7D4092-3528-9F4D-ABA7-366F82C38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0F905-86BD-F548-8659-0BF985DF258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10184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21A1-7ADB-C743-84CE-91F81C94A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323CB-DC0C-4B46-AB91-E3BFC824F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3FCAE2-5B67-A44B-9111-316FDB257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1A3ED8-54F7-E84A-B697-E39AE4059783}"/>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6" name="Footer Placeholder 5">
            <a:extLst>
              <a:ext uri="{FF2B5EF4-FFF2-40B4-BE49-F238E27FC236}">
                <a16:creationId xmlns:a16="http://schemas.microsoft.com/office/drawing/2014/main" id="{21C92E1C-4FF1-4C42-9C61-9627AE0F9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D419F-6FCA-284C-A828-013A19125121}"/>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234908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0D36-2DFE-4841-B2D6-F21678C23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65155E-F6F9-FF40-BF91-74606638D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72C5B-C22E-6146-AE9C-4A17D9E24F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BD09A-7617-7049-A9AD-6B0085B41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BB5F-E1DD-D84D-B8AD-0F99BC410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DD47F-44EE-3B4D-B592-003A123E3153}"/>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8" name="Footer Placeholder 7">
            <a:extLst>
              <a:ext uri="{FF2B5EF4-FFF2-40B4-BE49-F238E27FC236}">
                <a16:creationId xmlns:a16="http://schemas.microsoft.com/office/drawing/2014/main" id="{C566374E-1EEB-1142-BEB3-156C14F34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69EF2-343C-524D-84AC-8A8BB655A63F}"/>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58786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13F9-4A7D-F04A-82FC-CB6B4C3A8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008FC3-92A4-D949-A9C4-6981F670A1CF}"/>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4" name="Footer Placeholder 3">
            <a:extLst>
              <a:ext uri="{FF2B5EF4-FFF2-40B4-BE49-F238E27FC236}">
                <a16:creationId xmlns:a16="http://schemas.microsoft.com/office/drawing/2014/main" id="{C3B6CD94-646C-7E47-84BD-38E0447A8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1FDED-6AEE-F944-B87A-8052E6ADD55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4400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DF97F-9D38-D346-88D5-93B1575949BB}"/>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3" name="Footer Placeholder 2">
            <a:extLst>
              <a:ext uri="{FF2B5EF4-FFF2-40B4-BE49-F238E27FC236}">
                <a16:creationId xmlns:a16="http://schemas.microsoft.com/office/drawing/2014/main" id="{A1313E5A-0E62-5747-9870-B4FC23AD6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1647F-492B-6745-9CA1-9067BA9B78C0}"/>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216990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8066-B54C-0D42-8025-2745CCE90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6CBB2-28F4-2A41-8D54-815BAC3AC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7D70-4417-D643-AD16-9A9756499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3243B-A64E-E949-8A10-47CC2A46A009}"/>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6" name="Footer Placeholder 5">
            <a:extLst>
              <a:ext uri="{FF2B5EF4-FFF2-40B4-BE49-F238E27FC236}">
                <a16:creationId xmlns:a16="http://schemas.microsoft.com/office/drawing/2014/main" id="{CF6F2334-4037-9B45-AB46-1AE1E044B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B37D3-8592-4F49-98EC-4E67155FA3EE}"/>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331266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461B-F5A3-A94B-90F3-284EB85A8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8B57E0-D533-654E-8587-A769361AE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1C106-8350-8D40-A556-925B08EDC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B9F54-1465-704D-AF19-14976B89EA8F}"/>
              </a:ext>
            </a:extLst>
          </p:cNvPr>
          <p:cNvSpPr>
            <a:spLocks noGrp="1"/>
          </p:cNvSpPr>
          <p:nvPr>
            <p:ph type="dt" sz="half" idx="10"/>
          </p:nvPr>
        </p:nvSpPr>
        <p:spPr/>
        <p:txBody>
          <a:bodyPr/>
          <a:lstStyle/>
          <a:p>
            <a:fld id="{6D760287-A9C0-8446-819D-90415B7B286C}" type="datetimeFigureOut">
              <a:rPr lang="en-US" smtClean="0"/>
              <a:t>8/11/20</a:t>
            </a:fld>
            <a:endParaRPr lang="en-US"/>
          </a:p>
        </p:txBody>
      </p:sp>
      <p:sp>
        <p:nvSpPr>
          <p:cNvPr id="6" name="Footer Placeholder 5">
            <a:extLst>
              <a:ext uri="{FF2B5EF4-FFF2-40B4-BE49-F238E27FC236}">
                <a16:creationId xmlns:a16="http://schemas.microsoft.com/office/drawing/2014/main" id="{D8F86A8B-EB45-3143-949B-4ED85CFF6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67ABD-E5C1-2546-A53D-851DDEB3166B}"/>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95302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1084C-18B4-6F40-8302-EF45CD5E1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F0F16-3B9E-F14E-9C69-9F8E0DF34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9EF61-A47A-D747-A68B-28F7BF2B8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0287-A9C0-8446-819D-90415B7B286C}" type="datetimeFigureOut">
              <a:rPr lang="en-US" smtClean="0"/>
              <a:t>8/11/20</a:t>
            </a:fld>
            <a:endParaRPr lang="en-US"/>
          </a:p>
        </p:txBody>
      </p:sp>
      <p:sp>
        <p:nvSpPr>
          <p:cNvPr id="5" name="Footer Placeholder 4">
            <a:extLst>
              <a:ext uri="{FF2B5EF4-FFF2-40B4-BE49-F238E27FC236}">
                <a16:creationId xmlns:a16="http://schemas.microsoft.com/office/drawing/2014/main" id="{0B14A63A-DA28-6D45-8ED0-96A5EC702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8E32E6-AA90-1249-8A5B-DDBFA891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84421-B244-1344-82EB-1A7EBAD6BE59}" type="slidenum">
              <a:rPr lang="en-US" smtClean="0"/>
              <a:t>‹#›</a:t>
            </a:fld>
            <a:endParaRPr lang="en-US"/>
          </a:p>
        </p:txBody>
      </p:sp>
    </p:spTree>
    <p:extLst>
      <p:ext uri="{BB962C8B-B14F-4D97-AF65-F5344CB8AC3E}">
        <p14:creationId xmlns:p14="http://schemas.microsoft.com/office/powerpoint/2010/main" val="15022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iles.slack.com/files-pri/T033C0MM9-F01287VFN9L/screen_shot_2020-04-23_at_5.56.44_pm.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4420-6C7D-F045-920E-E49B27E48B36}"/>
              </a:ext>
            </a:extLst>
          </p:cNvPr>
          <p:cNvSpPr>
            <a:spLocks noGrp="1"/>
          </p:cNvSpPr>
          <p:nvPr>
            <p:ph type="ctrTitle"/>
          </p:nvPr>
        </p:nvSpPr>
        <p:spPr/>
        <p:txBody>
          <a:bodyPr/>
          <a:lstStyle/>
          <a:p>
            <a:r>
              <a:rPr lang="en-US" dirty="0"/>
              <a:t>TADAM model summary</a:t>
            </a:r>
          </a:p>
        </p:txBody>
      </p:sp>
      <p:sp>
        <p:nvSpPr>
          <p:cNvPr id="3" name="Subtitle 2">
            <a:extLst>
              <a:ext uri="{FF2B5EF4-FFF2-40B4-BE49-F238E27FC236}">
                <a16:creationId xmlns:a16="http://schemas.microsoft.com/office/drawing/2014/main" id="{D23666C6-BEBE-9442-85F3-272A2D4479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993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12</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i="1" smtClean="0">
                                  <a:latin typeface="Cambria Math" panose="02040503050406030204" pitchFamily="18" charset="0"/>
                                </a:rPr>
                                <m:t>𝛼</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sub>
                          <m:r>
                            <a:rPr lang="en-US" b="0" i="1" smtClean="0">
                              <a:latin typeface="Cambria Math" panose="02040503050406030204" pitchFamily="18" charset="0"/>
                            </a:rPr>
                            <m:t> </m:t>
                          </m:r>
                        </m:sub>
                      </m:sSub>
                      <m:r>
                        <a:rPr lang="en-US" b="0" i="1" smtClean="0">
                          <a:latin typeface="Cambria Math" panose="02040503050406030204" pitchFamily="18" charset="0"/>
                        </a:rPr>
                        <m:t>=</m:t>
                      </m:r>
                      <m:r>
                        <a:rPr lang="en-US" i="1" smtClean="0">
                          <a:latin typeface="Cambria Math" panose="02040503050406030204" pitchFamily="18" charset="0"/>
                        </a:rPr>
                        <m:t> </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0</m:t>
                              </m:r>
                            </m:sub>
                          </m:sSub>
                          <m:r>
                            <a:rPr lang="en-US" i="1">
                              <a:latin typeface="Cambria Math" panose="02040503050406030204" pitchFamily="18" charset="0"/>
                            </a:rPr>
                            <m:t>,</m:t>
                          </m:r>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sub>
                          <m:r>
                            <a:rPr lang="en-US" b="0" i="1" smtClean="0">
                              <a:latin typeface="Cambria Math" panose="02040503050406030204" pitchFamily="18" charset="0"/>
                            </a:rPr>
                            <m:t> </m:t>
                          </m:r>
                        </m:sub>
                      </m:sSub>
                      <m:r>
                        <a:rPr lang="en-US" b="0" i="1" smtClean="0">
                          <a:latin typeface="Cambria Math" panose="02040503050406030204" pitchFamily="18" charset="0"/>
                        </a:rPr>
                        <m:t>  ~ </m:t>
                      </m:r>
                      <m:r>
                        <a:rPr lang="en-US" b="0" i="1" smtClean="0">
                          <a:latin typeface="Cambria Math" panose="02040503050406030204" pitchFamily="18" charset="0"/>
                        </a:rPr>
                        <m:t>𝐷𝑖𝑟𝑖𝑐h𝑙𝑒𝑡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r>
                        <a:rPr lang="en-US" b="0" i="1" smtClean="0">
                          <a:latin typeface="Cambria Math" panose="02040503050406030204" pitchFamily="18" charset="0"/>
                        </a:rPr>
                        <m:t>)</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0" smtClean="0">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12</m:t>
                              </m:r>
                            </m:sub>
                          </m:sSub>
                        </m:e>
                        <m:sub>
                          <m:r>
                            <m:rPr>
                              <m:sty m:val="p"/>
                            </m:rPr>
                            <a:rPr lang="en-US" b="0" i="0" smtClean="0">
                              <a:latin typeface="Cambria Math" panose="02040503050406030204" pitchFamily="18" charset="0"/>
                            </a:rPr>
                            <m:t>i</m:t>
                          </m:r>
                        </m:sub>
                      </m:sSub>
                    </m:oMath>
                  </m:oMathPara>
                </a14:m>
                <a:endParaRPr lang="en-US" b="0" dirty="0"/>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sSub>
                                <m:sSubPr>
                                  <m:ctrlPr>
                                    <a:rPr lang="en-US" b="0" i="1" smtClean="0">
                                      <a:latin typeface="Cambria Math" panose="02040503050406030204" pitchFamily="18" charset="0"/>
                                    </a:rPr>
                                  </m:ctrlPr>
                                </m:sSubPr>
                                <m:e>
                                  <m:r>
                                    <a:rPr lang="en-US">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e>
                      </m:d>
                    </m:oMath>
                  </m:oMathPara>
                </a14:m>
                <a:endParaRPr lang="en-US" b="0" dirty="0"/>
              </a:p>
              <a:p>
                <a:pPr marL="0" indent="0">
                  <a:buNone/>
                </a:pPr>
                <a:r>
                  <a:rPr lang="en-US" b="0" dirty="0"/>
                  <a:t>			</a:t>
                </a:r>
                <a:r>
                  <a:rPr lang="en-US" dirty="0"/>
                  <a:t>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d>
                    </m:oMath>
                  </m:oMathPara>
                </a14:m>
                <a:endParaRPr lang="en-US" dirty="0"/>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blipFill>
                <a:blip r:embed="rId2"/>
                <a:stretch>
                  <a:fillRect l="-241" t="-585"/>
                </a:stretch>
              </a:blipFill>
            </p:spPr>
            <p:txBody>
              <a:bodyPr/>
              <a:lstStyle/>
              <a:p>
                <a:r>
                  <a:rPr lang="en-US">
                    <a:noFill/>
                  </a:rPr>
                  <a:t> </a:t>
                </a:r>
              </a:p>
            </p:txBody>
          </p:sp>
        </mc:Fallback>
      </mc:AlternateContent>
    </p:spTree>
    <p:extLst>
      <p:ext uri="{BB962C8B-B14F-4D97-AF65-F5344CB8AC3E}">
        <p14:creationId xmlns:p14="http://schemas.microsoft.com/office/powerpoint/2010/main" val="354554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For each gene:</a:t>
            </a:r>
          </a:p>
          <a:p>
            <a:pPr marL="0" indent="0">
              <a:buNone/>
            </a:pPr>
            <a:r>
              <a:rPr lang="en-US" b="0" dirty="0">
                <a:latin typeface="Cambria Math" panose="02040503050406030204" pitchFamily="18" charset="0"/>
              </a:rPr>
              <a:t>	1) Categorize it as increasing risk of </a:t>
            </a:r>
            <a:r>
              <a:rPr lang="en-US" b="0" i="1" dirty="0">
                <a:latin typeface="Cambria Math" panose="02040503050406030204" pitchFamily="18" charset="0"/>
              </a:rPr>
              <a:t>none</a:t>
            </a:r>
            <a:r>
              <a:rPr lang="en-US" b="0" dirty="0">
                <a:latin typeface="Cambria Math" panose="02040503050406030204" pitchFamily="18" charset="0"/>
              </a:rPr>
              <a:t>, </a:t>
            </a:r>
            <a:r>
              <a:rPr lang="en-US" b="0" i="1" dirty="0">
                <a:latin typeface="Cambria Math" panose="02040503050406030204" pitchFamily="18" charset="0"/>
              </a:rPr>
              <a:t>1, 2</a:t>
            </a:r>
            <a:r>
              <a:rPr lang="en-US" b="0" dirty="0">
                <a:latin typeface="Cambria Math" panose="02040503050406030204" pitchFamily="18" charset="0"/>
              </a:rPr>
              <a:t>, or </a:t>
            </a:r>
            <a:r>
              <a:rPr lang="en-US" b="0" i="1" dirty="0">
                <a:latin typeface="Cambria Math" panose="02040503050406030204" pitchFamily="18" charset="0"/>
              </a:rPr>
              <a:t>both</a:t>
            </a:r>
          </a:p>
          <a:p>
            <a:pPr marL="0" indent="0">
              <a:buNone/>
            </a:pPr>
            <a:r>
              <a:rPr lang="en-US" dirty="0">
                <a:latin typeface="Cambria Math" panose="02040503050406030204" pitchFamily="18" charset="0"/>
              </a:rPr>
              <a:t>	2) Sample a relative risk from a gamma distribution</a:t>
            </a:r>
          </a:p>
          <a:p>
            <a:pPr marL="0" indent="0">
              <a:buNone/>
            </a:pPr>
            <a:r>
              <a:rPr lang="en-US" dirty="0">
                <a:latin typeface="Cambria Math" panose="02040503050406030204" pitchFamily="18" charset="0"/>
              </a:rPr>
              <a:t>		- all gamma’s have same shape (alpha), different means</a:t>
            </a:r>
          </a:p>
          <a:p>
            <a:pPr marL="0" indent="0">
              <a:buNone/>
            </a:pPr>
            <a:r>
              <a:rPr lang="en-US" dirty="0">
                <a:latin typeface="Cambria Math" panose="02040503050406030204" pitchFamily="18" charset="0"/>
              </a:rPr>
              <a:t>		- mean for </a:t>
            </a:r>
            <a:r>
              <a:rPr lang="en-US" i="1" dirty="0">
                <a:latin typeface="Cambria Math" panose="02040503050406030204" pitchFamily="18" charset="0"/>
              </a:rPr>
              <a:t>none</a:t>
            </a:r>
            <a:r>
              <a:rPr lang="en-US" dirty="0">
                <a:latin typeface="Cambria Math" panose="02040503050406030204" pitchFamily="18" charset="0"/>
              </a:rPr>
              <a:t> case is 1</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	Call these situations: h</a:t>
            </a:r>
            <a:r>
              <a:rPr lang="en-US" baseline="-25000" dirty="0">
                <a:latin typeface="Cambria Math" panose="02040503050406030204" pitchFamily="18" charset="0"/>
              </a:rPr>
              <a:t>0</a:t>
            </a:r>
            <a:r>
              <a:rPr lang="en-US" dirty="0">
                <a:latin typeface="Cambria Math" panose="02040503050406030204" pitchFamily="18" charset="0"/>
              </a:rPr>
              <a:t>, h</a:t>
            </a:r>
            <a:r>
              <a:rPr lang="en-US" baseline="-25000" dirty="0">
                <a:latin typeface="Cambria Math" panose="02040503050406030204" pitchFamily="18" charset="0"/>
              </a:rPr>
              <a:t>1</a:t>
            </a:r>
            <a:r>
              <a:rPr lang="en-US" dirty="0">
                <a:latin typeface="Cambria Math" panose="02040503050406030204" pitchFamily="18" charset="0"/>
              </a:rPr>
              <a:t>, h</a:t>
            </a:r>
            <a:r>
              <a:rPr lang="en-US" baseline="-25000" dirty="0">
                <a:latin typeface="Cambria Math" panose="02040503050406030204" pitchFamily="18" charset="0"/>
              </a:rPr>
              <a:t>2</a:t>
            </a:r>
            <a:r>
              <a:rPr lang="en-US" dirty="0">
                <a:latin typeface="Cambria Math" panose="02040503050406030204" pitchFamily="18" charset="0"/>
              </a:rPr>
              <a:t>, h</a:t>
            </a:r>
            <a:r>
              <a:rPr lang="en-US" baseline="-25000" dirty="0">
                <a:latin typeface="Cambria Math" panose="02040503050406030204" pitchFamily="18" charset="0"/>
              </a:rPr>
              <a:t>12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Call these </a:t>
            </a:r>
            <a:r>
              <a:rPr lang="en-US" dirty="0" err="1">
                <a:latin typeface="Cambria Math" panose="02040503050406030204" pitchFamily="18" charset="0"/>
              </a:rPr>
              <a:t>rr’s</a:t>
            </a:r>
            <a:r>
              <a:rPr lang="en-US" dirty="0">
                <a:latin typeface="Cambria Math" panose="02040503050406030204" pitchFamily="18" charset="0"/>
              </a:rPr>
              <a:t>: rr</a:t>
            </a:r>
            <a:r>
              <a:rPr lang="en-US" baseline="-25000" dirty="0">
                <a:latin typeface="Cambria Math" panose="02040503050406030204" pitchFamily="18" charset="0"/>
              </a:rPr>
              <a:t>0</a:t>
            </a:r>
            <a:r>
              <a:rPr lang="en-US" dirty="0">
                <a:latin typeface="Cambria Math" panose="02040503050406030204" pitchFamily="18" charset="0"/>
              </a:rPr>
              <a:t>, rr</a:t>
            </a:r>
            <a:r>
              <a:rPr lang="en-US" baseline="-25000" dirty="0">
                <a:latin typeface="Cambria Math" panose="02040503050406030204" pitchFamily="18" charset="0"/>
              </a:rPr>
              <a:t>1</a:t>
            </a:r>
            <a:r>
              <a:rPr lang="en-US" dirty="0">
                <a:latin typeface="Cambria Math" panose="02040503050406030204" pitchFamily="18" charset="0"/>
              </a:rPr>
              <a:t>, rr</a:t>
            </a:r>
            <a:r>
              <a:rPr lang="en-US" baseline="-25000" dirty="0">
                <a:latin typeface="Cambria Math" panose="02040503050406030204" pitchFamily="18" charset="0"/>
              </a:rPr>
              <a:t>2</a:t>
            </a:r>
            <a:r>
              <a:rPr lang="en-US" dirty="0">
                <a:latin typeface="Cambria Math" panose="02040503050406030204" pitchFamily="18" charset="0"/>
              </a:rPr>
              <a:t>, rr</a:t>
            </a:r>
            <a:r>
              <a:rPr lang="en-US" baseline="-25000" dirty="0">
                <a:latin typeface="Cambria Math" panose="02040503050406030204" pitchFamily="18" charset="0"/>
              </a:rPr>
              <a:t>12</a:t>
            </a:r>
          </a:p>
        </p:txBody>
      </p:sp>
    </p:spTree>
    <p:extLst>
      <p:ext uri="{BB962C8B-B14F-4D97-AF65-F5344CB8AC3E}">
        <p14:creationId xmlns:p14="http://schemas.microsoft.com/office/powerpoint/2010/main" val="185183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3428999"/>
            <a:ext cx="10515600" cy="2747963"/>
          </a:xfrm>
        </p:spPr>
        <p:txBody>
          <a:bodyPr>
            <a:normAutofit fontScale="92500" lnSpcReduction="10000"/>
          </a:bodyPr>
          <a:lstStyle/>
          <a:p>
            <a:pPr marL="0" indent="0" algn="ctr">
              <a:buNone/>
            </a:pPr>
            <a:r>
              <a:rPr lang="en-US" dirty="0">
                <a:latin typeface="Cambria Math" panose="02040503050406030204" pitchFamily="18" charset="0"/>
              </a:rPr>
              <a:t>Individuals are affected by none, disease 1, disease 2, or both</a:t>
            </a:r>
          </a:p>
          <a:p>
            <a:pPr marL="0" indent="0" algn="ctr">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Their observed counts are distinguished solely by differences in their genetic relative risk, determined by their affectation status</a:t>
            </a:r>
          </a:p>
          <a:p>
            <a:pPr marL="0" indent="0">
              <a:buNone/>
            </a:pPr>
            <a:br>
              <a:rPr lang="en-US" dirty="0">
                <a:latin typeface="Cambria Math" panose="02040503050406030204" pitchFamily="18" charset="0"/>
              </a:rPr>
            </a:br>
            <a:r>
              <a:rPr lang="en-US" baseline="-25000" dirty="0">
                <a:latin typeface="Cambria Math" panose="02040503050406030204" pitchFamily="18" charset="0"/>
              </a:rPr>
              <a:t>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376607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1 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17710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2 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383268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0515600" cy="5032375"/>
          </a:xfrm>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12 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r>
              <a:rPr lang="en-US" dirty="0">
                <a:latin typeface="Cambria Math" panose="02040503050406030204" pitchFamily="18" charset="0"/>
              </a:rPr>
              <a:t>+ rr</a:t>
            </a:r>
            <a:r>
              <a:rPr lang="en-US" baseline="-25000" dirty="0">
                <a:latin typeface="Cambria Math" panose="02040503050406030204" pitchFamily="18" charset="0"/>
              </a:rPr>
              <a:t>2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endParaRPr lang="en-US" baseline="-25000" dirty="0">
              <a:latin typeface="Cambria Math" panose="02040503050406030204" pitchFamily="18" charset="0"/>
            </a:endParaRPr>
          </a:p>
          <a:p>
            <a:pPr marL="0" indent="0">
              <a:buNone/>
            </a:pPr>
            <a:endParaRPr lang="en-US" baseline="-25000" dirty="0">
              <a:latin typeface="Cambria Math" panose="02040503050406030204" pitchFamily="18" charset="0"/>
            </a:endParaRPr>
          </a:p>
        </p:txBody>
      </p:sp>
    </p:spTree>
    <p:extLst>
      <p:ext uri="{BB962C8B-B14F-4D97-AF65-F5344CB8AC3E}">
        <p14:creationId xmlns:p14="http://schemas.microsoft.com/office/powerpoint/2010/main" val="299903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Using these relative risks, we calculate the probability of seeing an allele for each affectation sample category m (Cases</a:t>
                </a:r>
                <a:r>
                  <a:rPr lang="en-US" baseline="-25000" dirty="0">
                    <a:latin typeface="Cambria Math" panose="02040503050406030204" pitchFamily="18" charset="0"/>
                  </a:rPr>
                  <a:t>1</a:t>
                </a:r>
                <a:r>
                  <a:rPr lang="en-US" dirty="0">
                    <a:latin typeface="Cambria Math" panose="02040503050406030204" pitchFamily="18" charset="0"/>
                  </a:rPr>
                  <a:t>, Cases</a:t>
                </a:r>
                <a:r>
                  <a:rPr lang="en-US" baseline="-25000" dirty="0">
                    <a:latin typeface="Cambria Math" panose="02040503050406030204" pitchFamily="18" charset="0"/>
                  </a:rPr>
                  <a:t>2</a:t>
                </a:r>
                <a:r>
                  <a:rPr lang="en-US" dirty="0">
                    <a:latin typeface="Cambria Math" panose="02040503050406030204" pitchFamily="18" charset="0"/>
                  </a:rPr>
                  <a:t>, Cases</a:t>
                </a:r>
                <a:r>
                  <a:rPr lang="en-US" baseline="-25000" dirty="0">
                    <a:latin typeface="Cambria Math" panose="02040503050406030204" pitchFamily="18" charset="0"/>
                  </a:rPr>
                  <a:t>12</a:t>
                </a:r>
                <a:r>
                  <a:rPr lang="en-US" dirty="0">
                    <a:latin typeface="Cambria Math" panose="02040503050406030204" pitchFamily="18" charset="0"/>
                  </a:rPr>
                  <a:t>)</a:t>
                </a:r>
              </a:p>
              <a:p>
                <a:pPr marL="0" indent="0" algn="ctr">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P(</a:t>
                </a:r>
                <a:r>
                  <a:rPr lang="en-US" dirty="0" err="1">
                    <a:latin typeface="Cambria Math" panose="02040503050406030204" pitchFamily="18" charset="0"/>
                  </a:rPr>
                  <a:t>V|D</a:t>
                </a:r>
                <a:r>
                  <a:rPr lang="en-US" baseline="-25000" dirty="0" err="1">
                    <a:latin typeface="Cambria Math" panose="02040503050406030204" pitchFamily="18" charset="0"/>
                  </a:rPr>
                  <a:t>m</a:t>
                </a:r>
                <a:r>
                  <a:rPr lang="en-US" dirty="0">
                    <a:latin typeface="Cambria Math" panose="02040503050406030204" pitchFamily="18" charset="0"/>
                  </a:rPr>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num>
                      <m:den>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den>
                    </m:f>
                  </m:oMath>
                </a14:m>
                <a:endParaRPr lang="en-US"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292921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Then we calculate the probability of seeing an allele in controls (shared across all cases, but we could support independent controls with minor changes):</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P(V|!D)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num>
                      <m:den>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den>
                    </m:f>
                  </m:oMath>
                </a14:m>
                <a:endParaRPr lang="en-US"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177293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Then generate allele counts for each gene </a:t>
                </a:r>
                <a:r>
                  <a:rPr lang="en-US" i="1" dirty="0" err="1">
                    <a:latin typeface="Cambria Math" panose="02040503050406030204" pitchFamily="18" charset="0"/>
                  </a:rPr>
                  <a:t>i</a:t>
                </a:r>
                <a:r>
                  <a:rPr lang="en-US" dirty="0">
                    <a:latin typeface="Cambria Math" panose="02040503050406030204" pitchFamily="18" charset="0"/>
                  </a:rPr>
                  <a:t> and sample category </a:t>
                </a:r>
                <a:r>
                  <a:rPr lang="en-US" i="1" dirty="0">
                    <a:latin typeface="Cambria Math" panose="02040503050406030204" pitchFamily="18" charset="0"/>
                  </a:rPr>
                  <a:t>m</a:t>
                </a:r>
                <a:r>
                  <a:rPr lang="en-US" dirty="0">
                    <a:latin typeface="Cambria Math" panose="02040503050406030204" pitchFamily="18" charset="0"/>
                  </a:rPr>
                  <a:t>:</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 ~ </m:t>
                      </m:r>
                      <m:r>
                        <a:rPr lang="en-US" b="0" i="1" smtClean="0">
                          <a:latin typeface="Cambria Math" panose="02040503050406030204" pitchFamily="18" charset="0"/>
                        </a:rPr>
                        <m:t>𝐵𝑖𝑛𝑜𝑚𝑖𝑎𝑙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m:t>
                          </m:r>
                        </m:sub>
                      </m:sSub>
                      <m:r>
                        <a:rPr lang="en-US" b="0" i="1" smtClean="0">
                          <a:latin typeface="Cambria Math" panose="02040503050406030204" pitchFamily="18" charset="0"/>
                        </a:rPr>
                        <m:t>) </m:t>
                      </m:r>
                    </m:oMath>
                  </m:oMathPara>
                </a14:m>
                <a:endParaRPr lang="en-US"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36098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a:t>
            </a:r>
            <a:r>
              <a:rPr lang="en-US" dirty="0" err="1"/>
              <a:t>Ctrls</a:t>
            </a:r>
            <a:endParaRPr lang="en-US" baseline="-25000" dirty="0"/>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074C7242-A655-FD43-ACA4-F864475728DE}"/>
              </a:ext>
            </a:extLst>
          </p:cNvPr>
          <p:cNvPicPr>
            <a:picLocks noGrp="1" noChangeAspect="1"/>
          </p:cNvPicPr>
          <p:nvPr>
            <p:ph idx="1"/>
          </p:nvPr>
        </p:nvPicPr>
        <p:blipFill>
          <a:blip r:embed="rId3"/>
          <a:stretch>
            <a:fillRect/>
          </a:stretch>
        </p:blipFill>
        <p:spPr>
          <a:xfrm>
            <a:off x="838200" y="2412349"/>
            <a:ext cx="10515600" cy="3177889"/>
          </a:xfrm>
        </p:spPr>
      </p:pic>
    </p:spTree>
    <p:extLst>
      <p:ext uri="{BB962C8B-B14F-4D97-AF65-F5344CB8AC3E}">
        <p14:creationId xmlns:p14="http://schemas.microsoft.com/office/powerpoint/2010/main" val="6542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r>
                      <a:rPr lang="en-US" b="0" i="1" smtClean="0">
                        <a:latin typeface="Cambria Math" panose="02040503050406030204" pitchFamily="18" charset="0"/>
                      </a:rPr>
                      <m:t> </m:t>
                    </m:r>
                  </m:oMath>
                </a14:m>
                <a:r>
                  <a:rPr lang="en-US" b="0" i="1" dirty="0">
                    <a:latin typeface="Cambria Math" panose="02040503050406030204" pitchFamily="18" charset="0"/>
                  </a:rPr>
                  <a:t> </a:t>
                </a:r>
                <a:r>
                  <a:rPr lang="en-US" b="0" i="1"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Prevalence of disease m </a:t>
                </a:r>
              </a:p>
              <a:p>
                <a:pPr marL="0" indent="0">
                  <a:buNone/>
                </a:pPr>
                <a:r>
                  <a:rPr lang="en-US" dirty="0">
                    <a:latin typeface="Calibri" panose="020F0502020204030204" pitchFamily="34" charset="0"/>
                    <a:cs typeface="Calibri" panose="020F0502020204030204" pitchFamily="34" charset="0"/>
                  </a:rPr>
                  <a:t>  - Calculated as </a:t>
                </a:r>
                <a14:m>
                  <m:oMath xmlns:m="http://schemas.openxmlformats.org/officeDocument/2006/math">
                    <m:f>
                      <m:fPr>
                        <m:ctrlPr>
                          <a:rPr lang="en-US" b="0" i="1" smtClean="0">
                            <a:latin typeface="Cambria Math" panose="02040503050406030204" pitchFamily="18" charset="0"/>
                            <a:cs typeface="Calibri" panose="020F0502020204030204" pitchFamily="34" charset="0"/>
                          </a:rPr>
                        </m:ctrlPr>
                      </m:fPr>
                      <m:num>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𝑚</m:t>
                            </m:r>
                          </m:sub>
                        </m:sSub>
                      </m:num>
                      <m:den>
                        <m:nary>
                          <m:naryPr>
                            <m:chr m:val="∑"/>
                            <m:supHide m:val="on"/>
                            <m:ctrlPr>
                              <a:rPr lang="en-US" b="0" i="1" smtClean="0">
                                <a:latin typeface="Cambria Math" panose="02040503050406030204" pitchFamily="18" charset="0"/>
                                <a:cs typeface="Calibri" panose="020F0502020204030204" pitchFamily="34" charset="0"/>
                              </a:rPr>
                            </m:ctrlPr>
                          </m:naryPr>
                          <m:sub>
                            <m:r>
                              <a:rPr lang="en-US" b="0" i="1" smtClean="0">
                                <a:latin typeface="Cambria Math" panose="02040503050406030204" pitchFamily="18" charset="0"/>
                                <a:cs typeface="Calibri" panose="020F0502020204030204" pitchFamily="34" charset="0"/>
                              </a:rPr>
                              <m:t>𝑖</m:t>
                            </m:r>
                          </m:sub>
                          <m:sup/>
                          <m:e>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𝑖</m:t>
                                </m:r>
                              </m:sub>
                            </m:sSub>
                          </m:e>
                        </m:nary>
                      </m:den>
                    </m:f>
                  </m:oMath>
                </a14:m>
                <a:r>
                  <a:rPr lang="en-US" b="0" i="1" dirty="0">
                    <a:latin typeface="Cambria Math" panose="02040503050406030204" pitchFamily="18" charset="0"/>
                  </a:rPr>
                  <a:t> </a:t>
                </a:r>
                <a:r>
                  <a:rPr lang="en-US" b="0" dirty="0">
                    <a:latin typeface="Calibri" panose="020F0502020204030204" pitchFamily="34" charset="0"/>
                    <a:cs typeface="Calibri" panose="020F0502020204030204" pitchFamily="34" charset="0"/>
                  </a:rPr>
                  <a:t>where</a:t>
                </a:r>
                <a:r>
                  <a:rPr lang="en-US" b="0" i="1" dirty="0">
                    <a:latin typeface="Calibri" panose="020F0502020204030204" pitchFamily="34" charset="0"/>
                    <a:cs typeface="Calibri" panose="020F0502020204030204" pitchFamily="34" charset="0"/>
                  </a:rPr>
                  <a:t>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𝑚</m:t>
                        </m:r>
                      </m:sub>
                    </m:sSub>
                  </m:oMath>
                </a14:m>
                <a:r>
                  <a:rPr lang="en-US" b="0" i="1" baseline="-25000"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is the number of </a:t>
                </a:r>
                <a:r>
                  <a:rPr lang="en-US" dirty="0">
                    <a:latin typeface="Calibri" panose="020F0502020204030204" pitchFamily="34" charset="0"/>
                    <a:cs typeface="Calibri" panose="020F0502020204030204" pitchFamily="34" charset="0"/>
                  </a:rPr>
                  <a:t>individuals affected by </a:t>
                </a:r>
                <a:r>
                  <a:rPr lang="en-US" b="0" dirty="0">
                    <a:latin typeface="Calibri" panose="020F0502020204030204" pitchFamily="34" charset="0"/>
                    <a:cs typeface="Calibri" panose="020F0502020204030204" pitchFamily="34" charset="0"/>
                  </a:rPr>
                  <a:t>disease m</a:t>
                </a:r>
                <a:endParaRPr lang="en-US" b="0" baseline="-25000" dirty="0">
                  <a:latin typeface="Calibri" panose="020F0502020204030204" pitchFamily="34" charset="0"/>
                  <a:cs typeface="Calibri" panose="020F0502020204030204" pitchFamily="34" charset="0"/>
                </a:endParaRPr>
              </a:p>
              <a:p>
                <a:pPr marL="0" indent="0">
                  <a:buNone/>
                </a:pPr>
                <a:endParaRPr lang="en-US" b="0" i="1" dirty="0">
                  <a:latin typeface="Cambria Math" panose="02040503050406030204" pitchFamily="18" charset="0"/>
                </a:endParaRPr>
              </a:p>
              <a:p>
                <a:pPr marL="0" indent="0">
                  <a:buNone/>
                </a:pPr>
                <a:r>
                  <a:rPr lang="en-US" b="0" dirty="0">
                    <a:latin typeface="Calibri" panose="020F0502020204030204" pitchFamily="34" charset="0"/>
                    <a:cs typeface="Calibri" panose="020F0502020204030204" pitchFamily="34" charset="0"/>
                  </a:rPr>
                  <a:t>For each gene </a:t>
                </a:r>
                <a:r>
                  <a:rPr lang="en-US" b="0" i="1"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the total number of trials is the marginal allele count </a:t>
                </a:r>
                <a:r>
                  <a:rPr lang="en-US" dirty="0" err="1">
                    <a:latin typeface="Calibri" panose="020F0502020204030204" pitchFamily="34" charset="0"/>
                    <a:cs typeface="Calibri" panose="020F0502020204030204" pitchFamily="34" charset="0"/>
                  </a:rPr>
                  <a:t>n</a:t>
                </a:r>
                <a:r>
                  <a:rPr lang="en-US" baseline="-25000"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t>
                </a:r>
                <a:endParaRPr lang="en-US" b="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𝑐𝑎𝑠𝑒</m:t>
                          </m:r>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case</m:t>
                          </m:r>
                          <m:sSub>
                            <m:sSubPr>
                              <m:ctrlPr>
                                <a:rPr lang="en-US" b="0" i="1" smtClean="0">
                                  <a:latin typeface="Cambria Math" panose="02040503050406030204" pitchFamily="18" charset="0"/>
                                </a:rPr>
                              </m:ctrlPr>
                            </m:sSubPr>
                            <m:e>
                              <m:r>
                                <a:rPr lang="en-US" b="0" i="0" smtClean="0">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case</m:t>
                              </m:r>
                              <m:r>
                                <a:rPr lang="en-US" b="0" i="0" smtClean="0">
                                  <a:latin typeface="Cambria Math" panose="02040503050406030204" pitchFamily="18" charset="0"/>
                                </a:rPr>
                                <m:t>12</m:t>
                              </m:r>
                            </m:sub>
                          </m:sSub>
                        </m:e>
                        <m:sub>
                          <m:r>
                            <m:rPr>
                              <m:sty m:val="p"/>
                            </m:rPr>
                            <a:rPr lang="en-US" b="0" i="0" smtClean="0">
                              <a:latin typeface="Cambria Math" panose="02040503050406030204" pitchFamily="18" charset="0"/>
                            </a:rPr>
                            <m:t>i</m:t>
                          </m:r>
                        </m:sub>
                      </m:sSub>
                    </m:oMath>
                  </m:oMathPara>
                </a14:m>
                <a:endParaRPr lang="en-US" b="0" dirty="0"/>
              </a:p>
              <a:p>
                <a:pPr marL="0" indent="0">
                  <a:buNone/>
                </a:pPr>
                <a:endParaRPr lang="en-US" b="0" dirty="0"/>
              </a:p>
              <a:p>
                <a:pPr marL="0" indent="0">
                  <a:buNone/>
                </a:pPr>
                <a:endParaRPr lang="en-US" b="0" dirty="0"/>
              </a:p>
              <a:p>
                <a:pPr marL="0" indent="0">
                  <a:buNone/>
                </a:pPr>
                <a:r>
                  <a:rPr lang="en-US" b="0" dirty="0"/>
                  <a:t>			</a:t>
                </a: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a:stretch>
              </a:blipFill>
            </p:spPr>
            <p:txBody>
              <a:bodyPr/>
              <a:lstStyle/>
              <a:p>
                <a:r>
                  <a:rPr lang="en-US">
                    <a:noFill/>
                  </a:rPr>
                  <a:t> </a:t>
                </a:r>
              </a:p>
            </p:txBody>
          </p:sp>
        </mc:Fallback>
      </mc:AlternateContent>
    </p:spTree>
    <p:extLst>
      <p:ext uri="{BB962C8B-B14F-4D97-AF65-F5344CB8AC3E}">
        <p14:creationId xmlns:p14="http://schemas.microsoft.com/office/powerpoint/2010/main" val="232932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1</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EBD367E9-C53E-BC45-8009-0FB0C0B70A3C}"/>
              </a:ext>
            </a:extLst>
          </p:cNvPr>
          <p:cNvPicPr>
            <a:picLocks noGrp="1" noChangeAspect="1"/>
          </p:cNvPicPr>
          <p:nvPr>
            <p:ph idx="1"/>
          </p:nvPr>
        </p:nvPicPr>
        <p:blipFill>
          <a:blip r:embed="rId3"/>
          <a:stretch>
            <a:fillRect/>
          </a:stretch>
        </p:blipFill>
        <p:spPr>
          <a:xfrm>
            <a:off x="838200" y="2394619"/>
            <a:ext cx="10515600" cy="3213350"/>
          </a:xfrm>
        </p:spPr>
      </p:pic>
    </p:spTree>
    <p:extLst>
      <p:ext uri="{BB962C8B-B14F-4D97-AF65-F5344CB8AC3E}">
        <p14:creationId xmlns:p14="http://schemas.microsoft.com/office/powerpoint/2010/main" val="133192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2</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4FB267F-39C4-154B-97BE-9FA68B45DBB6}"/>
              </a:ext>
            </a:extLst>
          </p:cNvPr>
          <p:cNvPicPr>
            <a:picLocks noGrp="1" noChangeAspect="1"/>
          </p:cNvPicPr>
          <p:nvPr>
            <p:ph idx="1"/>
          </p:nvPr>
        </p:nvPicPr>
        <p:blipFill>
          <a:blip r:embed="rId3"/>
          <a:stretch>
            <a:fillRect/>
          </a:stretch>
        </p:blipFill>
        <p:spPr>
          <a:xfrm>
            <a:off x="838200" y="2394619"/>
            <a:ext cx="10515600" cy="3213350"/>
          </a:xfrm>
        </p:spPr>
      </p:pic>
    </p:spTree>
    <p:extLst>
      <p:ext uri="{BB962C8B-B14F-4D97-AF65-F5344CB8AC3E}">
        <p14:creationId xmlns:p14="http://schemas.microsoft.com/office/powerpoint/2010/main" val="150572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12</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EE525A3-4639-0C4E-984E-8DE76B1EE56C}"/>
              </a:ext>
            </a:extLst>
          </p:cNvPr>
          <p:cNvPicPr>
            <a:picLocks noGrp="1" noChangeAspect="1"/>
          </p:cNvPicPr>
          <p:nvPr>
            <p:ph idx="1"/>
          </p:nvPr>
        </p:nvPicPr>
        <p:blipFill>
          <a:blip r:embed="rId3"/>
          <a:stretch>
            <a:fillRect/>
          </a:stretch>
        </p:blipFill>
        <p:spPr>
          <a:xfrm>
            <a:off x="838200" y="2381079"/>
            <a:ext cx="10515600" cy="3240429"/>
          </a:xfrm>
        </p:spPr>
      </p:pic>
    </p:spTree>
    <p:extLst>
      <p:ext uri="{BB962C8B-B14F-4D97-AF65-F5344CB8AC3E}">
        <p14:creationId xmlns:p14="http://schemas.microsoft.com/office/powerpoint/2010/main" val="4354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Note on 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latin typeface="Cambria Math" panose="02040503050406030204" pitchFamily="18" charset="0"/>
              </a:rPr>
              <a:t>In the simulation we correlate P(V|D) rather than the binomial allele counts</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There are somewhat more complicated, copula-based approaches. I tried something stupider, inspired by the </a:t>
            </a:r>
            <a:r>
              <a:rPr lang="en-US" dirty="0" err="1">
                <a:latin typeface="Cambria Math" panose="02040503050406030204" pitchFamily="18" charset="0"/>
              </a:rPr>
              <a:t>trivariate</a:t>
            </a:r>
            <a:r>
              <a:rPr lang="en-US" dirty="0">
                <a:latin typeface="Cambria Math" panose="02040503050406030204" pitchFamily="18" charset="0"/>
              </a:rPr>
              <a:t>-reduction method of generating correlated Poisson random variables</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This gives us a simple mental model: a linear combination of latent genetic risk factors</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p:txBody>
      </p:sp>
    </p:spTree>
    <p:extLst>
      <p:ext uri="{BB962C8B-B14F-4D97-AF65-F5344CB8AC3E}">
        <p14:creationId xmlns:p14="http://schemas.microsoft.com/office/powerpoint/2010/main" val="78990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Note on data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latin typeface="Cambria Math" panose="02040503050406030204" pitchFamily="18" charset="0"/>
                  </a:rPr>
                  <a:t>rr</a:t>
                </a:r>
                <a:r>
                  <a:rPr lang="en-US" baseline="-25000" dirty="0">
                    <a:latin typeface="Cambria Math" panose="02040503050406030204" pitchFamily="18" charset="0"/>
                  </a:rPr>
                  <a:t>1only</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oMath>
                </a14:m>
                <a:endParaRPr lang="en-US" dirty="0">
                  <a:latin typeface="Cambria Math" panose="02040503050406030204" pitchFamily="18" charset="0"/>
                </a:endParaRP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2only</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oMath>
                </a14:m>
                <a:r>
                  <a:rPr lang="en-US" dirty="0">
                    <a:latin typeface="Cambria Math" panose="02040503050406030204" pitchFamily="18" charset="0"/>
                  </a:rPr>
                  <a:t> </a:t>
                </a: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12</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12</m:t>
                            </m:r>
                          </m:sub>
                        </m:sSub>
                      </m:den>
                    </m:f>
                    <m:r>
                      <a:rPr lang="en-US" b="0" i="1" smtClean="0">
                        <a:latin typeface="Cambria Math" panose="02040503050406030204" pitchFamily="18" charset="0"/>
                      </a:rPr>
                      <m:t> )</m:t>
                    </m:r>
                  </m:oMath>
                </a14:m>
                <a:r>
                  <a:rPr lang="en-US" dirty="0">
                    <a:latin typeface="Cambria Math" panose="02040503050406030204" pitchFamily="18" charset="0"/>
                  </a:rPr>
                  <a:t> </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1</a:t>
                </a:r>
                <a:r>
                  <a:rPr lang="en-US" dirty="0">
                    <a:latin typeface="Cambria Math" panose="02040503050406030204" pitchFamily="18" charset="0"/>
                  </a:rPr>
                  <a:t> = rr</a:t>
                </a:r>
                <a:r>
                  <a:rPr lang="en-US" baseline="-25000" dirty="0">
                    <a:latin typeface="Cambria Math" panose="02040503050406030204" pitchFamily="18" charset="0"/>
                  </a:rPr>
                  <a:t>1only</a:t>
                </a:r>
                <a:r>
                  <a:rPr lang="en-US" dirty="0">
                    <a:latin typeface="Cambria Math" panose="02040503050406030204" pitchFamily="18" charset="0"/>
                  </a:rPr>
                  <a:t> + rr</a:t>
                </a:r>
                <a:r>
                  <a:rPr lang="en-US" baseline="-25000" dirty="0">
                    <a:latin typeface="Cambria Math" panose="02040503050406030204" pitchFamily="18" charset="0"/>
                  </a:rPr>
                  <a:t>12</a:t>
                </a:r>
                <a:r>
                  <a:rPr lang="en-US" dirty="0">
                    <a:latin typeface="Cambria Math" panose="02040503050406030204" pitchFamily="18" charset="0"/>
                  </a:rPr>
                  <a:t> </a:t>
                </a: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2</a:t>
                </a:r>
                <a:r>
                  <a:rPr lang="en-US" dirty="0">
                    <a:latin typeface="Cambria Math" panose="02040503050406030204" pitchFamily="18" charset="0"/>
                  </a:rPr>
                  <a:t> = rr</a:t>
                </a:r>
                <a:r>
                  <a:rPr lang="en-US" baseline="-25000" dirty="0">
                    <a:latin typeface="Cambria Math" panose="02040503050406030204" pitchFamily="18" charset="0"/>
                  </a:rPr>
                  <a:t>2only</a:t>
                </a:r>
                <a:r>
                  <a:rPr lang="en-US" dirty="0">
                    <a:latin typeface="Cambria Math" panose="02040503050406030204" pitchFamily="18" charset="0"/>
                  </a:rPr>
                  <a:t> + rr</a:t>
                </a:r>
                <a:r>
                  <a:rPr lang="en-US" baseline="-25000" dirty="0">
                    <a:latin typeface="Cambria Math" panose="02040503050406030204" pitchFamily="18" charset="0"/>
                  </a:rPr>
                  <a:t>12</a:t>
                </a:r>
              </a:p>
              <a:p>
                <a:pPr marL="0" indent="0">
                  <a:buNone/>
                </a:pPr>
                <a:endParaRPr lang="en-US" baseline="-25000" dirty="0">
                  <a:latin typeface="Cambria Math" panose="02040503050406030204" pitchFamily="18" charset="0"/>
                </a:endParaRPr>
              </a:p>
              <a:p>
                <a:pPr marL="0" indent="0">
                  <a:buNone/>
                </a:pPr>
                <a:r>
                  <a:rPr lang="en-US" baseline="-25000" dirty="0">
                    <a:latin typeface="Cambria Math" panose="02040503050406030204" pitchFamily="18" charset="0"/>
                  </a:rPr>
                  <a:t>For this to work the alpha must be shared across all components; however since we assume homoscedasticity, I think this is fine, since alpha here controls variance (we don’t want variance changing with mean </a:t>
                </a:r>
                <a:r>
                  <a:rPr lang="en-US" baseline="-25000" dirty="0" err="1">
                    <a:latin typeface="Cambria Math" panose="02040503050406030204" pitchFamily="18" charset="0"/>
                  </a:rPr>
                  <a:t>rr</a:t>
                </a:r>
                <a:r>
                  <a:rPr lang="en-US" baseline="-25000" dirty="0">
                    <a:latin typeface="Cambria Math" panose="02040503050406030204" pitchFamily="18" charset="0"/>
                  </a:rPr>
                  <a:t>).</a:t>
                </a:r>
                <a:endParaRPr lang="en-US"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1263"/>
                </a:stretch>
              </a:blipFill>
            </p:spPr>
            <p:txBody>
              <a:bodyPr/>
              <a:lstStyle/>
              <a:p>
                <a:r>
                  <a:rPr lang="en-US">
                    <a:noFill/>
                  </a:rPr>
                  <a:t> </a:t>
                </a:r>
              </a:p>
            </p:txBody>
          </p:sp>
        </mc:Fallback>
      </mc:AlternateContent>
    </p:spTree>
    <p:extLst>
      <p:ext uri="{BB962C8B-B14F-4D97-AF65-F5344CB8AC3E}">
        <p14:creationId xmlns:p14="http://schemas.microsoft.com/office/powerpoint/2010/main" val="423032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Resulting correlations</a:t>
            </a:r>
          </a:p>
        </p:txBody>
      </p:sp>
      <p:pic>
        <p:nvPicPr>
          <p:cNvPr id="6" name="Content Placeholder 5" descr="A picture containing screenshot&#10;&#10;Description automatically generated">
            <a:extLst>
              <a:ext uri="{FF2B5EF4-FFF2-40B4-BE49-F238E27FC236}">
                <a16:creationId xmlns:a16="http://schemas.microsoft.com/office/drawing/2014/main" id="{9BAEDC99-1882-D24B-875C-0E7638DF3411}"/>
              </a:ext>
            </a:extLst>
          </p:cNvPr>
          <p:cNvPicPr>
            <a:picLocks noGrp="1" noChangeAspect="1"/>
          </p:cNvPicPr>
          <p:nvPr>
            <p:ph idx="1"/>
          </p:nvPr>
        </p:nvPicPr>
        <p:blipFill>
          <a:blip r:embed="rId2"/>
          <a:stretch>
            <a:fillRect/>
          </a:stretch>
        </p:blipFill>
        <p:spPr>
          <a:xfrm>
            <a:off x="1908111" y="1690688"/>
            <a:ext cx="8680578" cy="5032375"/>
          </a:xfrm>
        </p:spPr>
      </p:pic>
      <p:sp>
        <p:nvSpPr>
          <p:cNvPr id="4" name="AutoShape 2">
            <a:hlinkClick r:id="rId3"/>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071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Questions</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47D9A312-685A-5444-B57D-0B31F54A06D7}"/>
              </a:ext>
            </a:extLst>
          </p:cNvPr>
          <p:cNvSpPr>
            <a:spLocks noGrp="1"/>
          </p:cNvSpPr>
          <p:nvPr>
            <p:ph idx="1"/>
          </p:nvPr>
        </p:nvSpPr>
        <p:spPr>
          <a:xfrm>
            <a:off x="838200" y="1825624"/>
            <a:ext cx="10515600" cy="5032376"/>
          </a:xfrm>
        </p:spPr>
        <p:txBody>
          <a:bodyPr/>
          <a:lstStyle/>
          <a:p>
            <a:pPr marL="0" indent="0">
              <a:buNone/>
            </a:pPr>
            <a:r>
              <a:rPr lang="en-US" dirty="0"/>
              <a:t>Dirichlet </a:t>
            </a:r>
            <a:r>
              <a:rPr lang="en-US" dirty="0" err="1"/>
              <a:t>Multinomials</a:t>
            </a:r>
            <a:r>
              <a:rPr lang="en-US" dirty="0"/>
              <a:t> have been criticized for having a restrictive correlation structure (like a multinomial, each category can only be negatively correlated). This doesn’t seem particularly troublesome given that we’re fixing the marginal allele counts. I’m open to alternatives: generalized </a:t>
            </a:r>
            <a:r>
              <a:rPr lang="en-US" dirty="0" err="1"/>
              <a:t>dirichlet</a:t>
            </a:r>
            <a:r>
              <a:rPr lang="en-US" dirty="0"/>
              <a:t> multinomial (also fits the Danish blood spot data well), multivariate normal. Thoughts?</a:t>
            </a:r>
          </a:p>
          <a:p>
            <a:pPr marL="0" indent="0">
              <a:buNone/>
            </a:pPr>
            <a:endParaRPr lang="en-US" dirty="0"/>
          </a:p>
          <a:p>
            <a:pPr marL="0" indent="0">
              <a:buNone/>
            </a:pPr>
            <a:r>
              <a:rPr lang="en-US" dirty="0"/>
              <a:t>Gamma priors have some advantages: give us a comparison point back to TADA (Negative Binomial), and are conjugate priors for normal distribution variance (if we want to explore multivariate normal model comparison). Could also simulate using Beta.</a:t>
            </a:r>
          </a:p>
          <a:p>
            <a:pPr marL="0" indent="0">
              <a:buNone/>
            </a:pPr>
            <a:endParaRPr lang="en-US" dirty="0"/>
          </a:p>
        </p:txBody>
      </p:sp>
    </p:spTree>
    <p:extLst>
      <p:ext uri="{BB962C8B-B14F-4D97-AF65-F5344CB8AC3E}">
        <p14:creationId xmlns:p14="http://schemas.microsoft.com/office/powerpoint/2010/main" val="246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Questions</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7D9A312-685A-5444-B57D-0B31F54A06D7}"/>
                  </a:ext>
                </a:extLst>
              </p:cNvPr>
              <p:cNvSpPr>
                <a:spLocks noGrp="1"/>
              </p:cNvSpPr>
              <p:nvPr>
                <p:ph idx="1"/>
              </p:nvPr>
            </p:nvSpPr>
            <p:spPr>
              <a:xfrm>
                <a:off x="838200" y="1825624"/>
                <a:ext cx="10515600" cy="5032376"/>
              </a:xfrm>
            </p:spPr>
            <p:txBody>
              <a:bodyPr>
                <a:normAutofit lnSpcReduction="10000"/>
              </a:bodyPr>
              <a:lstStyle/>
              <a:p>
                <a:pPr marL="0" indent="0">
                  <a:buNone/>
                </a:pPr>
                <a:r>
                  <a:rPr lang="en-US" dirty="0"/>
                  <a:t>Am I handling P(V|D) correlation in a reasonable way (through relative risk)?</a:t>
                </a:r>
              </a:p>
              <a:p>
                <a:pPr marL="0" indent="0">
                  <a:buNone/>
                </a:pPr>
                <a:endParaRPr lang="en-US" dirty="0"/>
              </a:p>
              <a:p>
                <a:pPr marL="0" indent="0">
                  <a:buNone/>
                </a:pPr>
                <a:r>
                  <a:rPr lang="en-US" dirty="0"/>
                  <a:t>In components H</a:t>
                </a:r>
                <a:r>
                  <a:rPr lang="en-US" baseline="-25000" dirty="0"/>
                  <a:t>1</a:t>
                </a:r>
                <a:r>
                  <a:rPr lang="en-US" dirty="0"/>
                  <a:t>, H</a:t>
                </a:r>
                <a:r>
                  <a:rPr lang="en-US" baseline="-25000" dirty="0"/>
                  <a:t>2</a:t>
                </a:r>
                <a:r>
                  <a:rPr lang="en-US" dirty="0"/>
                  <a:t>, I’m constraining some of the alphas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𝑛𝑢𝑙𝑙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𝑏𝑜𝑡h</m:t>
                        </m:r>
                      </m:sub>
                    </m:sSub>
                  </m:oMath>
                </a14:m>
                <a:r>
                  <a:rPr lang="en-US" dirty="0"/>
                  <a:t>for instance), by scaling by sample sizes (actually by </a:t>
                </a:r>
                <a:r>
                  <a:rPr lang="en-US" dirty="0" err="1"/>
                  <a:t>prevalences</a:t>
                </a:r>
                <a:r>
                  <a:rPr lang="en-US" dirty="0"/>
                  <a:t>, but those come from sample size), to recognize the fact that the expected value of a Dirichlet multinomial random variable </a:t>
                </a:r>
                <a:r>
                  <a:rPr lang="en-US" i="1" dirty="0"/>
                  <a:t>X</a:t>
                </a:r>
                <a:r>
                  <a:rPr lang="en-US" i="1" baseline="-25000" dirty="0"/>
                  <a:t>i</a:t>
                </a:r>
                <a:r>
                  <a:rPr lang="en-US" dirty="0"/>
                  <a:t> is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𝛼</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den>
                    </m:f>
                  </m:oMath>
                </a14:m>
                <a:r>
                  <a:rPr lang="en-US" dirty="0"/>
                  <a:t>. Since we have potentially unequal sample sizes across cases, in H</a:t>
                </a:r>
                <a:r>
                  <a:rPr lang="en-US" baseline="-25000" dirty="0"/>
                  <a:t>1</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1 </m:t>
                        </m:r>
                      </m:sub>
                    </m:sSub>
                  </m:oMath>
                </a14:m>
                <a:r>
                  <a:rPr lang="en-US" dirty="0"/>
                  <a:t>does not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𝑏𝑜𝑡h</m:t>
                        </m:r>
                        <m:r>
                          <a:rPr lang="en-US" i="1">
                            <a:latin typeface="Cambria Math" panose="02040503050406030204" pitchFamily="18" charset="0"/>
                          </a:rPr>
                          <m:t> </m:t>
                        </m:r>
                      </m:sub>
                    </m:sSub>
                  </m:oMath>
                </a14:m>
                <a:r>
                  <a:rPr lang="en-US" dirty="0"/>
                  <a:t>, for cases</a:t>
                </a:r>
                <a:r>
                  <a:rPr lang="en-US" baseline="-25000" dirty="0"/>
                  <a:t>1</a:t>
                </a:r>
                <a:r>
                  <a:rPr lang="en-US" dirty="0"/>
                  <a:t> and cases</a:t>
                </a:r>
                <a:r>
                  <a:rPr lang="en-US" baseline="-25000" dirty="0"/>
                  <a:t>12 </a:t>
                </a:r>
                <a:r>
                  <a:rPr lang="en-US" dirty="0"/>
                  <a:t>respectively, even if the same relative risk underlies the allele-generating process for both. I’m not doing this in H</a:t>
                </a:r>
                <a:r>
                  <a:rPr lang="en-US" baseline="-25000" dirty="0"/>
                  <a:t>3</a:t>
                </a:r>
                <a:r>
                  <a:rPr lang="en-US" dirty="0"/>
                  <a:t> , because the linear combinations of alphas are all unique. However, I could imagine scaling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12</m:t>
                        </m:r>
                      </m:sub>
                    </m:sSub>
                    <m:r>
                      <m:rPr>
                        <m:sty m:val="p"/>
                      </m:rPr>
                      <a:rPr lang="en-US" b="0" i="1" smtClean="0">
                        <a:latin typeface="Cambria Math" panose="02040503050406030204" pitchFamily="18" charset="0"/>
                      </a:rPr>
                      <m:t>i</m:t>
                    </m:r>
                  </m:oMath>
                </a14:m>
                <a:r>
                  <a:rPr lang="en-US" dirty="0"/>
                  <a:t>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12</m:t>
                        </m:r>
                      </m:sub>
                    </m:sSub>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12</m:t>
                        </m:r>
                      </m:sub>
                    </m:sSub>
                  </m:oMath>
                </a14:m>
                <a:r>
                  <a:rPr lang="en-US" dirty="0"/>
                  <a:t>. What do you think?</a:t>
                </a:r>
              </a:p>
            </p:txBody>
          </p:sp>
        </mc:Choice>
        <mc:Fallback xmlns="">
          <p:sp>
            <p:nvSpPr>
              <p:cNvPr id="5" name="Content Placeholder 4">
                <a:extLst>
                  <a:ext uri="{FF2B5EF4-FFF2-40B4-BE49-F238E27FC236}">
                    <a16:creationId xmlns:a16="http://schemas.microsoft.com/office/drawing/2014/main" id="{47D9A312-685A-5444-B57D-0B31F54A06D7}"/>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3"/>
                <a:stretch>
                  <a:fillRect l="-1086" t="-3030" r="-1206" b="-1515"/>
                </a:stretch>
              </a:blipFill>
            </p:spPr>
            <p:txBody>
              <a:bodyPr/>
              <a:lstStyle/>
              <a:p>
                <a:r>
                  <a:rPr lang="en-US">
                    <a:noFill/>
                  </a:rPr>
                  <a:t> </a:t>
                </a:r>
              </a:p>
            </p:txBody>
          </p:sp>
        </mc:Fallback>
      </mc:AlternateContent>
    </p:spTree>
    <p:extLst>
      <p:ext uri="{BB962C8B-B14F-4D97-AF65-F5344CB8AC3E}">
        <p14:creationId xmlns:p14="http://schemas.microsoft.com/office/powerpoint/2010/main" val="39919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FBC0-D586-BB43-93A5-36BD93DFAE01}"/>
              </a:ext>
            </a:extLst>
          </p:cNvPr>
          <p:cNvSpPr>
            <a:spLocks noGrp="1"/>
          </p:cNvSpPr>
          <p:nvPr>
            <p:ph type="title"/>
          </p:nvPr>
        </p:nvSpPr>
        <p:spPr/>
        <p:txBody>
          <a:bodyPr/>
          <a:lstStyle/>
          <a:p>
            <a:r>
              <a:rPr lang="en-US" dirty="0"/>
              <a:t>Addendum</a:t>
            </a:r>
          </a:p>
        </p:txBody>
      </p:sp>
      <p:sp>
        <p:nvSpPr>
          <p:cNvPr id="3" name="Content Placeholder 2">
            <a:extLst>
              <a:ext uri="{FF2B5EF4-FFF2-40B4-BE49-F238E27FC236}">
                <a16:creationId xmlns:a16="http://schemas.microsoft.com/office/drawing/2014/main" id="{1CC900B8-3AE3-5E41-873B-891BBE4986F3}"/>
              </a:ext>
            </a:extLst>
          </p:cNvPr>
          <p:cNvSpPr>
            <a:spLocks noGrp="1"/>
          </p:cNvSpPr>
          <p:nvPr>
            <p:ph idx="1"/>
          </p:nvPr>
        </p:nvSpPr>
        <p:spPr/>
        <p:txBody>
          <a:bodyPr/>
          <a:lstStyle/>
          <a:p>
            <a:pPr marL="0" indent="0">
              <a:buNone/>
            </a:pPr>
            <a:r>
              <a:rPr lang="en-US" dirty="0"/>
              <a:t>Evidence in Danish blood-spot data that in those genes where cases that are affected by both ADHD and ASD have non-zero counts, ASD-only, and ADHD-only cases have more alleles.</a:t>
            </a:r>
          </a:p>
        </p:txBody>
      </p:sp>
      <p:pic>
        <p:nvPicPr>
          <p:cNvPr id="9" name="Picture 8">
            <a:extLst>
              <a:ext uri="{FF2B5EF4-FFF2-40B4-BE49-F238E27FC236}">
                <a16:creationId xmlns:a16="http://schemas.microsoft.com/office/drawing/2014/main" id="{18ED9240-F83A-C444-8F1B-66BF120CFD10}"/>
              </a:ext>
            </a:extLst>
          </p:cNvPr>
          <p:cNvPicPr>
            <a:picLocks noChangeAspect="1"/>
          </p:cNvPicPr>
          <p:nvPr/>
        </p:nvPicPr>
        <p:blipFill rotWithShape="1">
          <a:blip r:embed="rId2"/>
          <a:srcRect l="384" t="6797"/>
          <a:stretch/>
        </p:blipFill>
        <p:spPr>
          <a:xfrm>
            <a:off x="982019" y="5181341"/>
            <a:ext cx="9893300" cy="812800"/>
          </a:xfrm>
          <a:prstGeom prst="rect">
            <a:avLst/>
          </a:prstGeom>
        </p:spPr>
      </p:pic>
      <p:sp>
        <p:nvSpPr>
          <p:cNvPr id="10" name="TextBox 9">
            <a:extLst>
              <a:ext uri="{FF2B5EF4-FFF2-40B4-BE49-F238E27FC236}">
                <a16:creationId xmlns:a16="http://schemas.microsoft.com/office/drawing/2014/main" id="{103C3233-BF67-DB4C-AA57-0017007A62CF}"/>
              </a:ext>
            </a:extLst>
          </p:cNvPr>
          <p:cNvSpPr txBox="1"/>
          <p:nvPr/>
        </p:nvSpPr>
        <p:spPr>
          <a:xfrm>
            <a:off x="6096000" y="4629008"/>
            <a:ext cx="377604" cy="369332"/>
          </a:xfrm>
          <a:prstGeom prst="rect">
            <a:avLst/>
          </a:prstGeom>
          <a:noFill/>
        </p:spPr>
        <p:txBody>
          <a:bodyPr wrap="none" rtlCol="0">
            <a:spAutoFit/>
          </a:bodyPr>
          <a:lstStyle/>
          <a:p>
            <a:r>
              <a:rPr lang="en-US" dirty="0"/>
              <a:t>vs</a:t>
            </a:r>
          </a:p>
        </p:txBody>
      </p:sp>
      <p:pic>
        <p:nvPicPr>
          <p:cNvPr id="12" name="Picture 11">
            <a:extLst>
              <a:ext uri="{FF2B5EF4-FFF2-40B4-BE49-F238E27FC236}">
                <a16:creationId xmlns:a16="http://schemas.microsoft.com/office/drawing/2014/main" id="{B87F4D20-8D32-A941-954A-E4FDEBB30745}"/>
              </a:ext>
            </a:extLst>
          </p:cNvPr>
          <p:cNvPicPr>
            <a:picLocks noChangeAspect="1"/>
          </p:cNvPicPr>
          <p:nvPr/>
        </p:nvPicPr>
        <p:blipFill>
          <a:blip r:embed="rId3"/>
          <a:stretch>
            <a:fillRect/>
          </a:stretch>
        </p:blipFill>
        <p:spPr>
          <a:xfrm>
            <a:off x="982019" y="3503483"/>
            <a:ext cx="9893300" cy="812800"/>
          </a:xfrm>
          <a:prstGeom prst="rect">
            <a:avLst/>
          </a:prstGeom>
        </p:spPr>
      </p:pic>
    </p:spTree>
    <p:extLst>
      <p:ext uri="{BB962C8B-B14F-4D97-AF65-F5344CB8AC3E}">
        <p14:creationId xmlns:p14="http://schemas.microsoft.com/office/powerpoint/2010/main" val="12891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We have allele counts  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for each category of samples </a:t>
                </a:r>
                <a:r>
                  <a:rPr lang="en-US" i="1" dirty="0"/>
                  <a:t>m. </a:t>
                </a:r>
                <a:r>
                  <a:rPr lang="en-US" dirty="0"/>
                  <a:t>There is a single control sample.</a:t>
                </a:r>
              </a:p>
              <a:p>
                <a:pPr marL="0" indent="0">
                  <a:buNone/>
                </a:pPr>
                <a:endParaRPr lang="en-US" b="0" dirty="0"/>
              </a:p>
              <a:p>
                <a:pPr marL="0" indent="0">
                  <a:buNone/>
                </a:pPr>
                <a:r>
                  <a:rPr lang="en-US" dirty="0"/>
                  <a:t>For the bivariate case we have</a:t>
                </a:r>
              </a:p>
              <a:p>
                <a:pPr marL="0" indent="0">
                  <a:buNone/>
                </a:pPr>
                <a:endParaRPr lang="en-US" b="0" dirty="0"/>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sSub>
                                <m:sSubPr>
                                  <m:ctrlPr>
                                    <a:rPr lang="en-US" b="0" i="1" smtClean="0">
                                      <a:latin typeface="Cambria Math" panose="02040503050406030204" pitchFamily="18" charset="0"/>
                                    </a:rPr>
                                  </m:ctrlPr>
                                </m:sSubPr>
                                <m:e>
                                  <m:r>
                                    <a:rPr lang="en-US">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 </m:t>
                          </m:r>
                        </m:e>
                      </m:d>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oMath>
                </a14:m>
                <a:r>
                  <a:rPr lang="en-US" dirty="0"/>
                  <a:t> is the allele count for gene </a:t>
                </a:r>
                <a:r>
                  <a:rPr lang="en-US" i="1" dirty="0" err="1"/>
                  <a:t>i</a:t>
                </a:r>
                <a:r>
                  <a:rPr lang="en-US" dirty="0"/>
                  <a:t> across all individuals affected by both diseases 1 and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r="-1676"/>
                </a:stretch>
              </a:blipFill>
            </p:spPr>
            <p:txBody>
              <a:bodyPr/>
              <a:lstStyle/>
              <a:p>
                <a:r>
                  <a:rPr lang="en-US">
                    <a:noFill/>
                  </a:rPr>
                  <a:t> </a:t>
                </a:r>
              </a:p>
            </p:txBody>
          </p:sp>
        </mc:Fallback>
      </mc:AlternateContent>
    </p:spTree>
    <p:extLst>
      <p:ext uri="{BB962C8B-B14F-4D97-AF65-F5344CB8AC3E}">
        <p14:creationId xmlns:p14="http://schemas.microsoft.com/office/powerpoint/2010/main" val="4293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There are </a:t>
                </a:r>
                <a:r>
                  <a:rPr lang="en-US" i="1" dirty="0"/>
                  <a:t>k</a:t>
                </a:r>
                <a:r>
                  <a:rPr lang="en-US" dirty="0"/>
                  <a:t> classes of genes, distinguished by their effect on disease. Each class </a:t>
                </a:r>
                <a:r>
                  <a:rPr lang="en-US" i="1" dirty="0"/>
                  <a:t>k </a:t>
                </a:r>
                <a:r>
                  <a:rPr lang="en-US" dirty="0"/>
                  <a:t>has a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oMath>
                </a14:m>
                <a:r>
                  <a:rPr lang="en-US" dirty="0"/>
                  <a:t>.</a:t>
                </a:r>
              </a:p>
              <a:p>
                <a:pPr marL="0" indent="0">
                  <a:buNone/>
                </a:pPr>
                <a:endParaRPr lang="en-US" dirty="0"/>
              </a:p>
              <a:p>
                <a:pPr marL="0" indent="0">
                  <a:buNone/>
                </a:pPr>
                <a:r>
                  <a:rPr lang="en-US" dirty="0"/>
                  <a:t>Within each class </a:t>
                </a:r>
                <a:r>
                  <a:rPr lang="en-US" i="1" dirty="0"/>
                  <a:t>k</a:t>
                </a:r>
                <a:r>
                  <a:rPr lang="en-US" dirty="0"/>
                  <a:t> we perform </a:t>
                </a:r>
                <a:r>
                  <a:rPr lang="en-US" i="1" dirty="0" err="1"/>
                  <a:t>i</a:t>
                </a:r>
                <a:r>
                  <a:rPr lang="en-US" dirty="0"/>
                  <a:t> draws from a multinomial distribution, one for each gene.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oMath>
                  </m:oMathPara>
                </a14:m>
                <a:endParaRPr lang="en-US" b="0" dirty="0"/>
              </a:p>
              <a:p>
                <a:pPr marL="0" indent="0" algn="ctr">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a:stretch>
              </a:blipFill>
            </p:spPr>
            <p:txBody>
              <a:bodyPr/>
              <a:lstStyle/>
              <a:p>
                <a:r>
                  <a:rPr lang="en-US">
                    <a:noFill/>
                  </a:rPr>
                  <a:t> </a:t>
                </a:r>
              </a:p>
            </p:txBody>
          </p:sp>
        </mc:Fallback>
      </mc:AlternateContent>
    </p:spTree>
    <p:extLst>
      <p:ext uri="{BB962C8B-B14F-4D97-AF65-F5344CB8AC3E}">
        <p14:creationId xmlns:p14="http://schemas.microsoft.com/office/powerpoint/2010/main" val="16340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There is an indirect relationship between the effect genes have on disease, and the resulting allele counts in individuals affected by those diseases. The former is the latent state, the latter observed.</a:t>
            </a:r>
          </a:p>
        </p:txBody>
      </p:sp>
    </p:spTree>
    <p:extLst>
      <p:ext uri="{BB962C8B-B14F-4D97-AF65-F5344CB8AC3E}">
        <p14:creationId xmlns:p14="http://schemas.microsoft.com/office/powerpoint/2010/main" val="6459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fontScale="92500" lnSpcReduction="20000"/>
              </a:bodyPr>
              <a:lstStyle/>
              <a:p>
                <a:pPr marL="0" indent="0">
                  <a:buNone/>
                </a:pPr>
                <a:r>
                  <a:rPr lang="en-US" dirty="0"/>
                  <a:t>In our sampling procedure, we determine based on some sampling procedure that gene </a:t>
                </a:r>
                <a:r>
                  <a:rPr lang="en-US" i="1" dirty="0" err="1"/>
                  <a:t>i</a:t>
                </a:r>
                <a:r>
                  <a:rPr lang="en-US" dirty="0"/>
                  <a:t> belongs to one of these </a:t>
                </a:r>
                <a:r>
                  <a:rPr lang="en-US" i="1" dirty="0"/>
                  <a:t>k</a:t>
                </a:r>
                <a:r>
                  <a:rPr lang="en-US" dirty="0"/>
                  <a:t> classes. Based on the assignment, we generate that gene </a:t>
                </a:r>
                <a:r>
                  <a:rPr lang="en-US" i="1" dirty="0"/>
                  <a:t>i’s</a:t>
                </a:r>
                <a:r>
                  <a:rPr lang="en-US" dirty="0"/>
                  <a:t> allele counts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a:t>
                </a:r>
              </a:p>
              <a:p>
                <a:pPr marL="0" indent="0">
                  <a:buNone/>
                </a:pPr>
                <a:br>
                  <a:rPr lang="en-US" dirty="0"/>
                </a:br>
                <a:r>
                  <a:rPr lang="en-US" dirty="0"/>
                  <a:t>What is the sampling procedure? We can think of drawing from a Categorical distribution with a Dirichlet prior.</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 </m:t>
                      </m:r>
                      <m:r>
                        <a:rPr lang="en-US" b="0" i="1" smtClean="0">
                          <a:latin typeface="Cambria Math" panose="02040503050406030204" pitchFamily="18" charset="0"/>
                        </a:rPr>
                        <m:t>𝐷𝑖𝑟𝑖𝑐h𝑙𝑒𝑡</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 </m:t>
                      </m:r>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r>
                      <a:rPr lang="en-US" b="0" i="1" baseline="30000" smtClean="0">
                        <a:latin typeface="Cambria Math" panose="02040503050406030204" pitchFamily="18" charset="0"/>
                      </a:rPr>
                      <m:t>1</m:t>
                    </m:r>
                    <m:r>
                      <a:rPr lang="en-US" b="0" i="1" baseline="30000" smtClean="0">
                        <a:latin typeface="Cambria Math" panose="02040503050406030204" pitchFamily="18" charset="0"/>
                      </a:rPr>
                      <m:t>𝑥𝑘</m:t>
                    </m:r>
                  </m:oMath>
                </a14:m>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894" t="-3283" r="-223"/>
                </a:stretch>
              </a:blipFill>
            </p:spPr>
            <p:txBody>
              <a:bodyPr/>
              <a:lstStyle/>
              <a:p>
                <a:r>
                  <a:rPr lang="en-US">
                    <a:noFill/>
                  </a:rPr>
                  <a:t> </a:t>
                </a:r>
              </a:p>
            </p:txBody>
          </p:sp>
        </mc:Fallback>
      </mc:AlternateContent>
    </p:spTree>
    <p:extLst>
      <p:ext uri="{BB962C8B-B14F-4D97-AF65-F5344CB8AC3E}">
        <p14:creationId xmlns:p14="http://schemas.microsoft.com/office/powerpoint/2010/main" val="263314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0</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𝐷</m:t>
                              </m:r>
                            </m:e>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12</m:t>
                              </m:r>
                            </m:sub>
                          </m:sSub>
                        </m:e>
                      </m:d>
                      <m:r>
                        <a:rPr lang="en-US" b="0" i="1" smtClean="0">
                          <a:latin typeface="Cambria Math" panose="02040503050406030204" pitchFamily="18" charset="0"/>
                        </a:rPr>
                        <m:t> }</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oMath>
                  </m:oMathPara>
                </a14:m>
                <a:endParaRPr lang="en-US" b="0" dirty="0"/>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e>
                      </m:d>
                    </m:oMath>
                  </m:oMathPara>
                </a14:m>
                <a:endParaRPr lang="en-US" b="0" dirty="0"/>
              </a:p>
              <a:p>
                <a:pPr marL="0" indent="0">
                  <a:buNone/>
                </a:pPr>
                <a:r>
                  <a:rPr lang="en-US" b="0" dirty="0"/>
                  <a:t>			</a:t>
                </a:r>
                <a:r>
                  <a:rPr lang="en-US" dirty="0"/>
                  <a:t>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oMath>
                  </m:oMathPara>
                </a14:m>
                <a:endParaRPr lang="en-US" dirty="0"/>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Tree>
    <p:extLst>
      <p:ext uri="{BB962C8B-B14F-4D97-AF65-F5344CB8AC3E}">
        <p14:creationId xmlns:p14="http://schemas.microsoft.com/office/powerpoint/2010/main" val="273678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1</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0515600" cy="4495663"/>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 </m:t>
                      </m:r>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𝐷𝑖𝑟𝑖𝑐h𝑙𝑒𝑡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b="0" i="0" smtClean="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r>
                                <a:rPr lang="en-US" sz="2400" b="0" i="0" smtClean="0">
                                  <a:latin typeface="Cambria Math" panose="02040503050406030204" pitchFamily="18" charset="0"/>
                                  <a:ea typeface="Cambria Math" panose="02040503050406030204" pitchFamily="18" charset="0"/>
                                </a:rPr>
                                <m:t>12</m:t>
                              </m:r>
                            </m:sub>
                          </m:sSub>
                        </m:e>
                        <m:sub>
                          <m:r>
                            <m:rPr>
                              <m:sty m:val="p"/>
                            </m:rPr>
                            <a:rPr lang="en-US" sz="2400" b="0" i="0" smtClean="0">
                              <a:latin typeface="Cambria Math" panose="02040503050406030204" pitchFamily="18" charset="0"/>
                              <a:ea typeface="Cambria Math" panose="02040503050406030204" pitchFamily="18" charset="0"/>
                            </a:rPr>
                            <m:t>i</m:t>
                          </m:r>
                        </m:sub>
                      </m:sSub>
                    </m:oMath>
                  </m:oMathPara>
                </a14:m>
                <a:endParaRPr lang="en-US" sz="24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e>
                              <m:sub>
                                <m:r>
                                  <a:rPr lang="en-US" sz="2400" b="0" i="1" smtClean="0">
                                    <a:latin typeface="Cambria Math" panose="02040503050406030204" pitchFamily="18" charset="0"/>
                                    <a:ea typeface="Cambria Math" panose="02040503050406030204" pitchFamily="18" charset="0"/>
                                  </a:rPr>
                                  <m:t>𝑖</m:t>
                                </m:r>
                              </m:sub>
                            </m:sSub>
                          </m:sub>
                        </m:sSub>
                      </m:e>
                    </m:d>
                  </m:oMath>
                </a14:m>
                <a:r>
                  <a:rPr lang="en-US"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    </a:t>
                </a:r>
              </a:p>
              <a:p>
                <a:pPr marL="0" indent="0">
                  <a:buNone/>
                </a:pPr>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𝑀𝑢𝑙𝑡𝑖𝑛𝑜𝑚𝑖𝑎𝑙</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e>
                      </m:d>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0515600" cy="4495663"/>
              </a:xfrm>
              <a:blipFill>
                <a:blip r:embed="rId2"/>
                <a:stretch>
                  <a:fillRect l="-121" t="-565"/>
                </a:stretch>
              </a:blipFill>
            </p:spPr>
            <p:txBody>
              <a:bodyPr/>
              <a:lstStyle/>
              <a:p>
                <a:r>
                  <a:rPr lang="en-US">
                    <a:noFill/>
                  </a:rPr>
                  <a:t> </a:t>
                </a:r>
              </a:p>
            </p:txBody>
          </p:sp>
        </mc:Fallback>
      </mc:AlternateContent>
    </p:spTree>
    <p:extLst>
      <p:ext uri="{BB962C8B-B14F-4D97-AF65-F5344CB8AC3E}">
        <p14:creationId xmlns:p14="http://schemas.microsoft.com/office/powerpoint/2010/main" val="20189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2</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6"/>
                <a:ext cx="10515600" cy="4475784"/>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sub>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sub>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𝐷𝑖𝑟𝑖𝑐h𝑙𝑒𝑡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b="0" i="0" smtClean="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r>
                                <a:rPr lang="en-US" sz="2400" b="0" i="0" smtClean="0">
                                  <a:latin typeface="Cambria Math" panose="02040503050406030204" pitchFamily="18" charset="0"/>
                                  <a:ea typeface="Cambria Math" panose="02040503050406030204" pitchFamily="18" charset="0"/>
                                </a:rPr>
                                <m:t>12</m:t>
                              </m:r>
                            </m:sub>
                          </m:sSub>
                        </m:e>
                        <m:sub>
                          <m:r>
                            <m:rPr>
                              <m:sty m:val="p"/>
                            </m:rPr>
                            <a:rPr lang="en-US" sz="2400" b="0" i="0" smtClean="0">
                              <a:latin typeface="Cambria Math" panose="02040503050406030204" pitchFamily="18" charset="0"/>
                              <a:ea typeface="Cambria Math" panose="02040503050406030204" pitchFamily="18" charset="0"/>
                            </a:rPr>
                            <m:t>i</m:t>
                          </m:r>
                        </m:sub>
                      </m:sSub>
                    </m:oMath>
                  </m:oMathPara>
                </a14:m>
                <a:endParaRPr lang="en-US" sz="24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e>
                              <m:sub>
                                <m:r>
                                  <a:rPr lang="en-US" sz="2400" b="0" i="1" smtClean="0">
                                    <a:latin typeface="Cambria Math" panose="02040503050406030204" pitchFamily="18" charset="0"/>
                                    <a:ea typeface="Cambria Math" panose="02040503050406030204" pitchFamily="18" charset="0"/>
                                  </a:rPr>
                                  <m:t>𝑖</m:t>
                                </m:r>
                              </m:sub>
                            </m:sSub>
                          </m:sub>
                        </m:sSub>
                      </m:e>
                    </m:d>
                  </m:oMath>
                </a14:m>
                <a:r>
                  <a:rPr lang="en-US"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    </a:t>
                </a:r>
              </a:p>
              <a:p>
                <a:pPr marL="0" indent="0">
                  <a:buNone/>
                </a:pPr>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𝑀𝑢𝑙𝑡𝑖𝑛𝑜𝑚𝑖𝑎𝑙</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d>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6"/>
                <a:ext cx="10515600" cy="4475784"/>
              </a:xfrm>
              <a:blipFill>
                <a:blip r:embed="rId2"/>
                <a:stretch>
                  <a:fillRect l="-121" t="-568"/>
                </a:stretch>
              </a:blipFill>
            </p:spPr>
            <p:txBody>
              <a:bodyPr/>
              <a:lstStyle/>
              <a:p>
                <a:r>
                  <a:rPr lang="en-US">
                    <a:noFill/>
                  </a:rPr>
                  <a:t> </a:t>
                </a:r>
              </a:p>
            </p:txBody>
          </p:sp>
        </mc:Fallback>
      </mc:AlternateContent>
    </p:spTree>
    <p:extLst>
      <p:ext uri="{BB962C8B-B14F-4D97-AF65-F5344CB8AC3E}">
        <p14:creationId xmlns:p14="http://schemas.microsoft.com/office/powerpoint/2010/main" val="406060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1202</Words>
  <Application>Microsoft Macintosh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TADAM model summary</vt:lpstr>
      <vt:lpstr>Notation</vt:lpstr>
      <vt:lpstr>Notation</vt:lpstr>
      <vt:lpstr>Model summary</vt:lpstr>
      <vt:lpstr>Model summary</vt:lpstr>
      <vt:lpstr>Model summary</vt:lpstr>
      <vt:lpstr>H0 class</vt:lpstr>
      <vt:lpstr>H1 class</vt:lpstr>
      <vt:lpstr>H2 class</vt:lpstr>
      <vt:lpstr>H12 class</vt:lpstr>
      <vt:lpstr>Data generation</vt:lpstr>
      <vt:lpstr>Data generation</vt:lpstr>
      <vt:lpstr>Data generation</vt:lpstr>
      <vt:lpstr>Data generation</vt:lpstr>
      <vt:lpstr>Data generation</vt:lpstr>
      <vt:lpstr>Data generation</vt:lpstr>
      <vt:lpstr>Data generation</vt:lpstr>
      <vt:lpstr>Data generation</vt:lpstr>
      <vt:lpstr>Generated data (allele frequencies): Ctrls</vt:lpstr>
      <vt:lpstr>Generated data (allele frequencies): Cases1</vt:lpstr>
      <vt:lpstr>Generated data (allele frequencies): Cases2</vt:lpstr>
      <vt:lpstr>Generated data (allele frequencies): Cases12</vt:lpstr>
      <vt:lpstr>Note on data generation</vt:lpstr>
      <vt:lpstr>Note on data generation</vt:lpstr>
      <vt:lpstr>Resulting correlations</vt:lpstr>
      <vt:lpstr>Questions</vt:lpstr>
      <vt:lpstr>Questions</vt:lpstr>
      <vt:lpstr>Addendum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121</cp:revision>
  <dcterms:created xsi:type="dcterms:W3CDTF">2020-04-22T23:12:06Z</dcterms:created>
  <dcterms:modified xsi:type="dcterms:W3CDTF">2020-08-11T17:11:35Z</dcterms:modified>
</cp:coreProperties>
</file>