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p:scale>
          <a:sx n="100" d="100"/>
          <a:sy n="100" d="100"/>
        </p:scale>
        <p:origin x="-950" y="3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5"/>
            <a:ext cx="7772400" cy="1470025"/>
          </a:xfrm>
        </p:spPr>
        <p:txBody>
          <a:bodyPr/>
          <a:lstStyle/>
          <a:p>
            <a:r>
              <a:rPr lang="el-GR" smtClean="0"/>
              <a:t>Στυλ κύριου τίτλου</a:t>
            </a:r>
            <a:endParaRPr lang="el-GR"/>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l-GR"/>
          </a:p>
        </p:txBody>
      </p:sp>
      <p:sp>
        <p:nvSpPr>
          <p:cNvPr id="4" name="Θέση ημερομηνίας 3"/>
          <p:cNvSpPr>
            <a:spLocks noGrp="1"/>
          </p:cNvSpPr>
          <p:nvPr>
            <p:ph type="dt" sz="half" idx="10"/>
          </p:nvPr>
        </p:nvSpPr>
        <p:spPr/>
        <p:txBody>
          <a:bodyPr/>
          <a:lstStyle/>
          <a:p>
            <a:fld id="{30B60C54-574C-47BC-AC4A-61796892F2FC}" type="datetimeFigureOut">
              <a:rPr lang="el-GR" smtClean="0"/>
              <a:t>2/12/2022</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285939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30B60C54-574C-47BC-AC4A-61796892F2FC}" type="datetimeFigureOut">
              <a:rPr lang="el-GR" smtClean="0"/>
              <a:t>2/12/2022</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179276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30B60C54-574C-47BC-AC4A-61796892F2FC}" type="datetimeFigureOut">
              <a:rPr lang="el-GR" smtClean="0"/>
              <a:t>2/12/2022</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22609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30B60C54-574C-47BC-AC4A-61796892F2FC}" type="datetimeFigureOut">
              <a:rPr lang="el-GR" smtClean="0"/>
              <a:t>2/12/2022</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322729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1" cap="all"/>
            </a:lvl1pPr>
          </a:lstStyle>
          <a:p>
            <a:r>
              <a:rPr lang="el-GR" smtClean="0"/>
              <a:t>Στυλ κύριου τίτλου</a:t>
            </a:r>
            <a:endParaRPr lang="el-GR"/>
          </a:p>
        </p:txBody>
      </p:sp>
      <p:sp>
        <p:nvSpPr>
          <p:cNvPr id="3" name="Θέση κειμένου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30B60C54-574C-47BC-AC4A-61796892F2FC}" type="datetimeFigureOut">
              <a:rPr lang="el-GR" smtClean="0"/>
              <a:t>2/12/2022</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325508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ημερομηνίας 4"/>
          <p:cNvSpPr>
            <a:spLocks noGrp="1"/>
          </p:cNvSpPr>
          <p:nvPr>
            <p:ph type="dt" sz="half" idx="10"/>
          </p:nvPr>
        </p:nvSpPr>
        <p:spPr/>
        <p:txBody>
          <a:bodyPr/>
          <a:lstStyle/>
          <a:p>
            <a:fld id="{30B60C54-574C-47BC-AC4A-61796892F2FC}" type="datetimeFigureOut">
              <a:rPr lang="el-GR" smtClean="0"/>
              <a:t>2/12/2022</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405039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lvl1pPr>
          </a:lstStyle>
          <a:p>
            <a:r>
              <a:rPr lang="el-GR" smtClean="0"/>
              <a:t>Στυλ κύριου τίτλου</a:t>
            </a:r>
            <a:endParaRPr lang="el-GR"/>
          </a:p>
        </p:txBody>
      </p:sp>
      <p:sp>
        <p:nvSpPr>
          <p:cNvPr id="3" name="Θέση κειμένου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ημερομηνίας 6"/>
          <p:cNvSpPr>
            <a:spLocks noGrp="1"/>
          </p:cNvSpPr>
          <p:nvPr>
            <p:ph type="dt" sz="half" idx="10"/>
          </p:nvPr>
        </p:nvSpPr>
        <p:spPr/>
        <p:txBody>
          <a:bodyPr/>
          <a:lstStyle/>
          <a:p>
            <a:fld id="{30B60C54-574C-47BC-AC4A-61796892F2FC}" type="datetimeFigureOut">
              <a:rPr lang="el-GR" smtClean="0"/>
              <a:t>2/12/2022</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391644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ημερομηνίας 2"/>
          <p:cNvSpPr>
            <a:spLocks noGrp="1"/>
          </p:cNvSpPr>
          <p:nvPr>
            <p:ph type="dt" sz="half" idx="10"/>
          </p:nvPr>
        </p:nvSpPr>
        <p:spPr/>
        <p:txBody>
          <a:bodyPr/>
          <a:lstStyle/>
          <a:p>
            <a:fld id="{30B60C54-574C-47BC-AC4A-61796892F2FC}" type="datetimeFigureOut">
              <a:rPr lang="el-GR" smtClean="0"/>
              <a:t>2/12/2022</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66860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30B60C54-574C-47BC-AC4A-61796892F2FC}" type="datetimeFigureOut">
              <a:rPr lang="el-GR" smtClean="0"/>
              <a:t>2/12/2022</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128654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3008313" cy="1162050"/>
          </a:xfrm>
        </p:spPr>
        <p:txBody>
          <a:bodyPr anchor="b"/>
          <a:lstStyle>
            <a:lvl1pPr algn="l">
              <a:defRPr sz="2000" b="1"/>
            </a:lvl1pPr>
          </a:lstStyle>
          <a:p>
            <a:r>
              <a:rPr lang="el-GR" smtClean="0"/>
              <a:t>Στυλ κύριου τίτλου</a:t>
            </a:r>
            <a:endParaRPr lang="el-GR"/>
          </a:p>
        </p:txBody>
      </p:sp>
      <p:sp>
        <p:nvSpPr>
          <p:cNvPr id="3" name="Θέση περιεχομένου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30B60C54-574C-47BC-AC4A-61796892F2FC}" type="datetimeFigureOut">
              <a:rPr lang="el-GR" smtClean="0"/>
              <a:t>2/12/2022</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315181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792288" y="4800600"/>
            <a:ext cx="5486400" cy="566738"/>
          </a:xfrm>
        </p:spPr>
        <p:txBody>
          <a:bodyPr anchor="b"/>
          <a:lstStyle>
            <a:lvl1pPr algn="l">
              <a:defRPr sz="2000" b="1"/>
            </a:lvl1pPr>
          </a:lstStyle>
          <a:p>
            <a:r>
              <a:rPr lang="el-GR" smtClean="0"/>
              <a:t>Στυλ κύριου τίτλου</a:t>
            </a:r>
            <a:endParaRPr lang="el-GR"/>
          </a:p>
        </p:txBody>
      </p:sp>
      <p:sp>
        <p:nvSpPr>
          <p:cNvPr id="3" name="Θέση εικόνας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30B60C54-574C-47BC-AC4A-61796892F2FC}" type="datetimeFigureOut">
              <a:rPr lang="el-GR" smtClean="0"/>
              <a:t>2/12/2022</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AA40C3E3-7100-4C32-AA8A-EA089B778E95}" type="slidenum">
              <a:rPr lang="el-GR" smtClean="0"/>
              <a:t>‹#›</a:t>
            </a:fld>
            <a:endParaRPr lang="el-GR"/>
          </a:p>
        </p:txBody>
      </p:sp>
    </p:spTree>
    <p:extLst>
      <p:ext uri="{BB962C8B-B14F-4D97-AF65-F5344CB8AC3E}">
        <p14:creationId xmlns:p14="http://schemas.microsoft.com/office/powerpoint/2010/main" val="338213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Στυλ κύριου τίτλου</a:t>
            </a:r>
            <a:endParaRPr lang="el-GR"/>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60C54-574C-47BC-AC4A-61796892F2FC}" type="datetimeFigureOut">
              <a:rPr lang="el-GR" smtClean="0"/>
              <a:t>2/12/2022</a:t>
            </a:fld>
            <a:endParaRPr lang="el-GR"/>
          </a:p>
        </p:txBody>
      </p:sp>
      <p:sp>
        <p:nvSpPr>
          <p:cNvPr id="5" name="Θέση υποσέλιδου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0C3E3-7100-4C32-AA8A-EA089B778E95}" type="slidenum">
              <a:rPr lang="el-GR" smtClean="0"/>
              <a:t>‹#›</a:t>
            </a:fld>
            <a:endParaRPr lang="el-GR"/>
          </a:p>
        </p:txBody>
      </p:sp>
    </p:spTree>
    <p:extLst>
      <p:ext uri="{BB962C8B-B14F-4D97-AF65-F5344CB8AC3E}">
        <p14:creationId xmlns:p14="http://schemas.microsoft.com/office/powerpoint/2010/main" val="102244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n-US" dirty="0" smtClean="0"/>
              <a:t>CHI-DMA</a:t>
            </a:r>
            <a:endParaRPr lang="el-GR" dirty="0"/>
          </a:p>
        </p:txBody>
      </p:sp>
      <p:sp>
        <p:nvSpPr>
          <p:cNvPr id="3" name="Υπότιτλος 2"/>
          <p:cNvSpPr>
            <a:spLocks noGrp="1"/>
          </p:cNvSpPr>
          <p:nvPr>
            <p:ph type="subTitle" idx="1"/>
          </p:nvPr>
        </p:nvSpPr>
        <p:spPr/>
        <p:txBody>
          <a:bodyPr/>
          <a:lstStyle/>
          <a:p>
            <a:r>
              <a:rPr lang="en-US" dirty="0" smtClean="0"/>
              <a:t>Only Aligned Addresses Version</a:t>
            </a:r>
            <a:endParaRPr lang="el-GR" dirty="0"/>
          </a:p>
        </p:txBody>
      </p:sp>
    </p:spTree>
    <p:extLst>
      <p:ext uri="{BB962C8B-B14F-4D97-AF65-F5344CB8AC3E}">
        <p14:creationId xmlns:p14="http://schemas.microsoft.com/office/powerpoint/2010/main" val="59140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Results: Phase 2 </a:t>
            </a:r>
            <a:endParaRPr lang="el-G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40" y="1187584"/>
            <a:ext cx="7416824" cy="465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Ορθογώνιο 3"/>
          <p:cNvSpPr/>
          <p:nvPr/>
        </p:nvSpPr>
        <p:spPr>
          <a:xfrm>
            <a:off x="755576" y="5949281"/>
            <a:ext cx="7776864" cy="923330"/>
          </a:xfrm>
          <a:prstGeom prst="rect">
            <a:avLst/>
          </a:prstGeom>
        </p:spPr>
        <p:txBody>
          <a:bodyPr wrap="square">
            <a:spAutoFit/>
          </a:bodyPr>
          <a:lstStyle/>
          <a:p>
            <a:r>
              <a:rPr lang="en-US" dirty="0" smtClean="0"/>
              <a:t>Latency for first transaction: 640 ns(same)</a:t>
            </a:r>
          </a:p>
          <a:p>
            <a:r>
              <a:rPr lang="en-US" dirty="0" smtClean="0"/>
              <a:t>Throughput: max because Requesting every cycle 512 bit/2cycles = 512/(40*2) = 6.4 bit/ns =6400000000bit/s =745 MB/s</a:t>
            </a:r>
            <a:endParaRPr lang="el-GR" dirty="0"/>
          </a:p>
        </p:txBody>
      </p:sp>
    </p:spTree>
    <p:extLst>
      <p:ext uri="{BB962C8B-B14F-4D97-AF65-F5344CB8AC3E}">
        <p14:creationId xmlns:p14="http://schemas.microsoft.com/office/powerpoint/2010/main" val="27579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Results: Phase 3</a:t>
            </a:r>
            <a:endParaRPr lang="el-GR" dirty="0"/>
          </a:p>
        </p:txBody>
      </p:sp>
      <p:sp>
        <p:nvSpPr>
          <p:cNvPr id="3" name="Θέση περιεχομένου 2"/>
          <p:cNvSpPr>
            <a:spLocks noGrp="1"/>
          </p:cNvSpPr>
          <p:nvPr>
            <p:ph idx="1"/>
          </p:nvPr>
        </p:nvSpPr>
        <p:spPr>
          <a:xfrm>
            <a:off x="457200" y="5301208"/>
            <a:ext cx="8229600" cy="1224136"/>
          </a:xfrm>
        </p:spPr>
        <p:txBody>
          <a:bodyPr>
            <a:normAutofit fontScale="55000" lnSpcReduction="20000"/>
          </a:bodyPr>
          <a:lstStyle/>
          <a:p>
            <a:pPr marL="0" indent="0">
              <a:buNone/>
            </a:pPr>
            <a:r>
              <a:rPr lang="en-US" dirty="0" smtClean="0"/>
              <a:t>Throughput here is not max because there are many small transfers and scheduler cant schedule a full chunk. Also Completer stops Scheduler from Reading BRAM to update the status and for this reason CHI–Converter has not enough commands to Request on every cycle . Throughput is : </a:t>
            </a:r>
            <a:r>
              <a:rPr lang="en-US" dirty="0" smtClean="0"/>
              <a:t>16*512/1880 </a:t>
            </a:r>
            <a:r>
              <a:rPr lang="en-US" dirty="0" smtClean="0"/>
              <a:t>bit/ns </a:t>
            </a:r>
            <a:r>
              <a:rPr lang="en-US" smtClean="0"/>
              <a:t>= </a:t>
            </a:r>
            <a:r>
              <a:rPr lang="en-US" smtClean="0"/>
              <a:t>4.34bit/ns </a:t>
            </a:r>
            <a:r>
              <a:rPr lang="en-US" dirty="0" smtClean="0"/>
              <a:t>= </a:t>
            </a:r>
            <a:r>
              <a:rPr lang="en-US" dirty="0" smtClean="0"/>
              <a:t>550 </a:t>
            </a:r>
            <a:r>
              <a:rPr lang="en-US" dirty="0" smtClean="0"/>
              <a:t>MB/s</a:t>
            </a:r>
            <a:endParaRPr lang="el-GR"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78632"/>
            <a:ext cx="725805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34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Results: Phase 4</a:t>
            </a:r>
            <a:endParaRPr lang="el-GR" dirty="0"/>
          </a:p>
        </p:txBody>
      </p:sp>
      <p:sp>
        <p:nvSpPr>
          <p:cNvPr id="6" name="Θέση περιεχομένου 2"/>
          <p:cNvSpPr>
            <a:spLocks noGrp="1"/>
          </p:cNvSpPr>
          <p:nvPr>
            <p:ph idx="1"/>
          </p:nvPr>
        </p:nvSpPr>
        <p:spPr>
          <a:xfrm>
            <a:off x="462372" y="5661248"/>
            <a:ext cx="8219256" cy="792088"/>
          </a:xfrm>
        </p:spPr>
        <p:txBody>
          <a:bodyPr>
            <a:normAutofit fontScale="55000" lnSpcReduction="20000"/>
          </a:bodyPr>
          <a:lstStyle/>
          <a:p>
            <a:pPr marL="0" indent="0">
              <a:buNone/>
            </a:pPr>
            <a:r>
              <a:rPr lang="en-US" dirty="0" smtClean="0"/>
              <a:t>Throughput is again max in this phase because the inserted transfers are Large. The small gap that happens at the start of the phase is due to the continuous insertions of Transfers in DMA by CPU which is not allow scheduler to Read BRAM for a long time </a:t>
            </a:r>
            <a:endParaRPr lang="el-GR"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196752"/>
            <a:ext cx="68072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38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Results : Phase 5</a:t>
            </a:r>
            <a:endParaRPr lang="el-GR" dirty="0"/>
          </a:p>
        </p:txBody>
      </p:sp>
      <p:sp>
        <p:nvSpPr>
          <p:cNvPr id="3" name="Θέση περιεχομένου 2"/>
          <p:cNvSpPr>
            <a:spLocks noGrp="1"/>
          </p:cNvSpPr>
          <p:nvPr>
            <p:ph idx="1"/>
          </p:nvPr>
        </p:nvSpPr>
        <p:spPr>
          <a:xfrm>
            <a:off x="457200" y="5085184"/>
            <a:ext cx="8435280" cy="1584176"/>
          </a:xfrm>
        </p:spPr>
        <p:txBody>
          <a:bodyPr>
            <a:normAutofit fontScale="77500" lnSpcReduction="20000"/>
          </a:bodyPr>
          <a:lstStyle/>
          <a:p>
            <a:pPr marL="0" indent="0">
              <a:buNone/>
            </a:pPr>
            <a:r>
              <a:rPr lang="en-US" dirty="0" smtClean="0"/>
              <a:t>This phase the system has again full throughput. In this phase the inserted Transfers are random. For this reason happens the first Transfer to be a small one which is finished very fast and for this reason there is a small gap at the start of the phase</a:t>
            </a:r>
            <a:endParaRPr lang="el-G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5"/>
            <a:ext cx="6912768" cy="392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63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DMA</a:t>
            </a:r>
            <a:endParaRPr lang="el-GR" dirty="0"/>
          </a:p>
        </p:txBody>
      </p:sp>
      <p:pic>
        <p:nvPicPr>
          <p:cNvPr id="1026" name="Picture 2" descr="C:\Users\Aggelos\Downloads\FULLSystemAligned-Σελίδα-6.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571729" cy="343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12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Pseudo CPU</a:t>
            </a:r>
            <a:endParaRPr lang="el-GR" dirty="0"/>
          </a:p>
        </p:txBody>
      </p:sp>
      <p:sp>
        <p:nvSpPr>
          <p:cNvPr id="3" name="Θέση περιεχομένου 2"/>
          <p:cNvSpPr>
            <a:spLocks noGrp="1"/>
          </p:cNvSpPr>
          <p:nvPr>
            <p:ph idx="1"/>
          </p:nvPr>
        </p:nvSpPr>
        <p:spPr/>
        <p:txBody>
          <a:bodyPr/>
          <a:lstStyle/>
          <a:p>
            <a:pPr marL="0" indent="0">
              <a:buNone/>
            </a:pPr>
            <a:r>
              <a:rPr lang="en-US" dirty="0" smtClean="0"/>
              <a:t>Module that inserts Transfers in DMA :</a:t>
            </a:r>
          </a:p>
          <a:p>
            <a:pPr marL="0" indent="0">
              <a:buNone/>
            </a:pPr>
            <a:r>
              <a:rPr lang="en-US" sz="2800" dirty="0" smtClean="0"/>
              <a:t>Inputs:</a:t>
            </a:r>
          </a:p>
          <a:p>
            <a:r>
              <a:rPr lang="en-US" sz="2400" dirty="0" err="1" smtClean="0"/>
              <a:t>PhaseIn</a:t>
            </a:r>
            <a:r>
              <a:rPr lang="en-US" sz="2400" dirty="0" smtClean="0"/>
              <a:t>     :  Determines the operation mode of CPU</a:t>
            </a:r>
          </a:p>
          <a:p>
            <a:r>
              <a:rPr lang="en-US" sz="2400" dirty="0" err="1" smtClean="0"/>
              <a:t>NewPhase</a:t>
            </a:r>
            <a:r>
              <a:rPr lang="en-US" sz="2400" dirty="0" smtClean="0"/>
              <a:t>:  Valid for </a:t>
            </a:r>
            <a:r>
              <a:rPr lang="en-US" sz="2400" dirty="0" err="1" smtClean="0"/>
              <a:t>PhaseIn</a:t>
            </a:r>
            <a:r>
              <a:rPr lang="en-US" sz="2400" dirty="0" smtClean="0"/>
              <a:t> ( changes the phase)</a:t>
            </a:r>
          </a:p>
          <a:p>
            <a:r>
              <a:rPr lang="en-US" sz="2400" dirty="0" err="1" smtClean="0"/>
              <a:t>BRAMData</a:t>
            </a:r>
            <a:r>
              <a:rPr lang="en-US" sz="2400" dirty="0" smtClean="0"/>
              <a:t>: Read Data from BRAM’s Descriptor</a:t>
            </a:r>
          </a:p>
          <a:p>
            <a:pPr marL="0" indent="0">
              <a:buNone/>
            </a:pPr>
            <a:r>
              <a:rPr lang="en-US" sz="2800" dirty="0" smtClean="0"/>
              <a:t>Outputs</a:t>
            </a:r>
            <a:r>
              <a:rPr lang="en-US" sz="2400" dirty="0" smtClean="0"/>
              <a:t>:</a:t>
            </a:r>
          </a:p>
          <a:p>
            <a:r>
              <a:rPr lang="en-US" sz="2400" dirty="0" err="1" smtClean="0"/>
              <a:t>weA</a:t>
            </a:r>
            <a:r>
              <a:rPr lang="en-US" sz="2400" dirty="0" smtClean="0"/>
              <a:t>   : WE for port A of BRAM</a:t>
            </a:r>
          </a:p>
          <a:p>
            <a:r>
              <a:rPr lang="en-US" sz="2400" dirty="0" err="1" smtClean="0"/>
              <a:t>addrA</a:t>
            </a:r>
            <a:r>
              <a:rPr lang="en-US" sz="2400" dirty="0" smtClean="0"/>
              <a:t>: Address of Descriptor in BRAM</a:t>
            </a:r>
          </a:p>
          <a:p>
            <a:r>
              <a:rPr lang="en-US" sz="2400" dirty="0" err="1" smtClean="0"/>
              <a:t>dinA</a:t>
            </a:r>
            <a:r>
              <a:rPr lang="en-US" sz="2400" dirty="0" smtClean="0"/>
              <a:t>   : Data to be written in BRAM</a:t>
            </a:r>
            <a:endParaRPr lang="en-US" sz="2400" dirty="0"/>
          </a:p>
        </p:txBody>
      </p:sp>
    </p:spTree>
    <p:extLst>
      <p:ext uri="{BB962C8B-B14F-4D97-AF65-F5344CB8AC3E}">
        <p14:creationId xmlns:p14="http://schemas.microsoft.com/office/powerpoint/2010/main" val="342153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Pseudo CPU</a:t>
            </a:r>
            <a:endParaRPr lang="el-GR" dirty="0"/>
          </a:p>
        </p:txBody>
      </p:sp>
      <p:sp>
        <p:nvSpPr>
          <p:cNvPr id="3" name="Θέση περιεχομένου 2"/>
          <p:cNvSpPr>
            <a:spLocks noGrp="1"/>
          </p:cNvSpPr>
          <p:nvPr>
            <p:ph idx="1"/>
          </p:nvPr>
        </p:nvSpPr>
        <p:spPr>
          <a:xfrm>
            <a:off x="323528" y="1600200"/>
            <a:ext cx="8640960" cy="4525963"/>
          </a:xfrm>
        </p:spPr>
        <p:txBody>
          <a:bodyPr/>
          <a:lstStyle/>
          <a:p>
            <a:pPr marL="0" indent="0">
              <a:buNone/>
            </a:pPr>
            <a:r>
              <a:rPr lang="en-US" dirty="0" smtClean="0"/>
              <a:t>Phases :</a:t>
            </a:r>
          </a:p>
          <a:p>
            <a:pPr marL="514350" indent="-514350">
              <a:buFont typeface="+mj-lt"/>
              <a:buAutoNum type="arabicPeriod"/>
            </a:pPr>
            <a:r>
              <a:rPr lang="en-US" sz="2400" dirty="0" smtClean="0"/>
              <a:t>Insert a small Transfer in DMA (one CHI-Read and Write)</a:t>
            </a:r>
          </a:p>
          <a:p>
            <a:pPr marL="514350" indent="-514350">
              <a:buFont typeface="+mj-lt"/>
              <a:buAutoNum type="arabicPeriod"/>
            </a:pPr>
            <a:r>
              <a:rPr lang="en-US" sz="2400" dirty="0" smtClean="0"/>
              <a:t>Insert a large Transfer in DMA (many CHI-Reads and Writes)</a:t>
            </a:r>
          </a:p>
          <a:p>
            <a:pPr marL="514350" indent="-514350">
              <a:buFont typeface="+mj-lt"/>
              <a:buAutoNum type="arabicPeriod"/>
            </a:pPr>
            <a:r>
              <a:rPr lang="en-US" sz="2400" dirty="0" smtClean="0"/>
              <a:t>Insert many(250) small Transfers (one CHI-Read and Write each)</a:t>
            </a:r>
          </a:p>
          <a:p>
            <a:pPr marL="514350" indent="-514350">
              <a:buFont typeface="+mj-lt"/>
              <a:buAutoNum type="arabicPeriod"/>
            </a:pPr>
            <a:r>
              <a:rPr lang="en-US" sz="2400" dirty="0" smtClean="0"/>
              <a:t>Insert many large (15) Transfers</a:t>
            </a:r>
          </a:p>
          <a:p>
            <a:pPr marL="514350" indent="-514350">
              <a:buFont typeface="+mj-lt"/>
              <a:buAutoNum type="arabicPeriod"/>
            </a:pPr>
            <a:r>
              <a:rPr lang="en-US" sz="2400" dirty="0" smtClean="0"/>
              <a:t>Insert a random combination of Large and small Transfers in DMA with a random time delay between insertions </a:t>
            </a:r>
          </a:p>
          <a:p>
            <a:pPr marL="514350" indent="-514350">
              <a:buFont typeface="+mj-lt"/>
              <a:buAutoNum type="arabicPeriod"/>
            </a:pPr>
            <a:r>
              <a:rPr lang="en-US" sz="2400" dirty="0" smtClean="0"/>
              <a:t>Insert in DMA a lot of(450) completely random size Transfers in random </a:t>
            </a:r>
            <a:r>
              <a:rPr lang="en-US" sz="2400" dirty="0" err="1" smtClean="0"/>
              <a:t>Desc</a:t>
            </a:r>
            <a:r>
              <a:rPr lang="en-US" sz="2400" dirty="0" smtClean="0"/>
              <a:t> Addresses with random insertion delay</a:t>
            </a:r>
          </a:p>
          <a:p>
            <a:pPr marL="514350" indent="-514350">
              <a:buFont typeface="+mj-lt"/>
              <a:buAutoNum type="arabicPeriod"/>
            </a:pPr>
            <a:endParaRPr lang="el-GR" sz="2400" dirty="0"/>
          </a:p>
        </p:txBody>
      </p:sp>
    </p:spTree>
    <p:extLst>
      <p:ext uri="{BB962C8B-B14F-4D97-AF65-F5344CB8AC3E}">
        <p14:creationId xmlns:p14="http://schemas.microsoft.com/office/powerpoint/2010/main" val="113164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CHI-</a:t>
            </a:r>
            <a:r>
              <a:rPr lang="en-US" dirty="0" err="1" smtClean="0"/>
              <a:t>Responser</a:t>
            </a:r>
            <a:endParaRPr lang="el-GR" dirty="0"/>
          </a:p>
        </p:txBody>
      </p:sp>
      <p:sp>
        <p:nvSpPr>
          <p:cNvPr id="3" name="Θέση περιεχομένου 2"/>
          <p:cNvSpPr>
            <a:spLocks noGrp="1"/>
          </p:cNvSpPr>
          <p:nvPr>
            <p:ph idx="1"/>
          </p:nvPr>
        </p:nvSpPr>
        <p:spPr>
          <a:xfrm>
            <a:off x="467544" y="1340768"/>
            <a:ext cx="8229600" cy="2188840"/>
          </a:xfrm>
        </p:spPr>
        <p:txBody>
          <a:bodyPr>
            <a:normAutofit/>
          </a:bodyPr>
          <a:lstStyle/>
          <a:p>
            <a:pPr marL="0" indent="0">
              <a:buNone/>
            </a:pPr>
            <a:r>
              <a:rPr lang="en-US" dirty="0" smtClean="0"/>
              <a:t>Module that </a:t>
            </a:r>
            <a:r>
              <a:rPr lang="en-US" dirty="0" smtClean="0"/>
              <a:t>responds to </a:t>
            </a:r>
            <a:r>
              <a:rPr lang="en-US" dirty="0" smtClean="0"/>
              <a:t>every CHI-Request of DMA. </a:t>
            </a:r>
          </a:p>
          <a:p>
            <a:pPr marL="0" indent="0">
              <a:buNone/>
            </a:pPr>
            <a:r>
              <a:rPr lang="en-US" dirty="0" smtClean="0"/>
              <a:t>Inputs-Outputs : only CHI-Channels</a:t>
            </a:r>
          </a:p>
        </p:txBody>
      </p:sp>
      <p:pic>
        <p:nvPicPr>
          <p:cNvPr id="2050" name="Picture 2" descr="C:\Users\Aggelos\Downloads\CHI-DMA-flow-Σελίδα-6.drawio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068960"/>
            <a:ext cx="3477676" cy="3596693"/>
          </a:xfrm>
          <a:prstGeom prst="rect">
            <a:avLst/>
          </a:prstGeom>
          <a:noFill/>
          <a:extLst>
            <a:ext uri="{909E8E84-426E-40DD-AFC4-6F175D3DCCD1}">
              <a14:hiddenFill xmlns:a14="http://schemas.microsoft.com/office/drawing/2010/main">
                <a:solidFill>
                  <a:srgbClr val="FFFFFF"/>
                </a:solidFill>
              </a14:hiddenFill>
            </a:ext>
          </a:extLst>
        </p:spPr>
      </p:pic>
      <p:sp>
        <p:nvSpPr>
          <p:cNvPr id="4" name="Ορθογώνιο 3"/>
          <p:cNvSpPr/>
          <p:nvPr/>
        </p:nvSpPr>
        <p:spPr>
          <a:xfrm>
            <a:off x="521788" y="2996952"/>
            <a:ext cx="4172040" cy="369332"/>
          </a:xfrm>
          <a:prstGeom prst="rect">
            <a:avLst/>
          </a:prstGeom>
        </p:spPr>
        <p:txBody>
          <a:bodyPr wrap="none">
            <a:spAutoFit/>
          </a:bodyPr>
          <a:lstStyle/>
          <a:p>
            <a:r>
              <a:rPr lang="en-US" dirty="0" smtClean="0"/>
              <a:t>(CHI-Channel : FLITPEND,FLITV,FLIT,LCRDV)</a:t>
            </a:r>
            <a:endParaRPr lang="el-GR" dirty="0"/>
          </a:p>
        </p:txBody>
      </p:sp>
      <p:sp>
        <p:nvSpPr>
          <p:cNvPr id="6" name="Θέση περιεχομένου 2"/>
          <p:cNvSpPr txBox="1">
            <a:spLocks/>
          </p:cNvSpPr>
          <p:nvPr/>
        </p:nvSpPr>
        <p:spPr>
          <a:xfrm>
            <a:off x="251520" y="3933056"/>
            <a:ext cx="4928964" cy="266429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CHI-</a:t>
            </a:r>
            <a:r>
              <a:rPr lang="en-US" dirty="0" err="1" smtClean="0"/>
              <a:t>Responser</a:t>
            </a:r>
            <a:r>
              <a:rPr lang="en-US" dirty="0" smtClean="0"/>
              <a:t> answers every CHI Request 11 cycles after the request received and there are enough </a:t>
            </a:r>
            <a:r>
              <a:rPr lang="en-US" dirty="0" err="1" smtClean="0"/>
              <a:t>Crds</a:t>
            </a:r>
            <a:r>
              <a:rPr lang="en-US" dirty="0" smtClean="0"/>
              <a:t>. Also it gives infinite </a:t>
            </a:r>
            <a:r>
              <a:rPr lang="en-US" dirty="0" err="1" smtClean="0"/>
              <a:t>Crds</a:t>
            </a:r>
            <a:r>
              <a:rPr lang="en-US" dirty="0" smtClean="0"/>
              <a:t> to DMA </a:t>
            </a:r>
            <a:endParaRPr lang="en-US" dirty="0"/>
          </a:p>
        </p:txBody>
      </p:sp>
    </p:spTree>
    <p:extLst>
      <p:ext uri="{BB962C8B-B14F-4D97-AF65-F5344CB8AC3E}">
        <p14:creationId xmlns:p14="http://schemas.microsoft.com/office/powerpoint/2010/main" val="75689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FULL System</a:t>
            </a:r>
            <a:endParaRPr lang="el-GR" dirty="0"/>
          </a:p>
        </p:txBody>
      </p:sp>
      <p:pic>
        <p:nvPicPr>
          <p:cNvPr id="3074" name="Picture 2" descr="C:\Users\Aggelos\Downloads\FULLSystemAligned-Σελίδα-5.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9001626" cy="365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8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Test Full System</a:t>
            </a:r>
            <a:endParaRPr lang="el-GR" dirty="0"/>
          </a:p>
        </p:txBody>
      </p:sp>
      <p:pic>
        <p:nvPicPr>
          <p:cNvPr id="4099" name="Picture 3" descr="C:\Users\Aggelos\Downloads\FULLSystemAligned-Σελίδα-4.drawio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096284" cy="523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88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Test Full System </a:t>
            </a:r>
            <a:endParaRPr lang="el-GR" dirty="0"/>
          </a:p>
        </p:txBody>
      </p:sp>
      <p:sp>
        <p:nvSpPr>
          <p:cNvPr id="3" name="Θέση περιεχομένου 2"/>
          <p:cNvSpPr>
            <a:spLocks noGrp="1"/>
          </p:cNvSpPr>
          <p:nvPr>
            <p:ph idx="1"/>
          </p:nvPr>
        </p:nvSpPr>
        <p:spPr/>
        <p:txBody>
          <a:bodyPr/>
          <a:lstStyle/>
          <a:p>
            <a:pPr marL="0" indent="0">
              <a:buNone/>
            </a:pPr>
            <a:r>
              <a:rPr lang="en-US" dirty="0" smtClean="0"/>
              <a:t>The testing of the full system is divided </a:t>
            </a:r>
            <a:r>
              <a:rPr lang="en-US" dirty="0"/>
              <a:t>into </a:t>
            </a:r>
            <a:r>
              <a:rPr lang="en-US" dirty="0" smtClean="0"/>
              <a:t>2 parts : </a:t>
            </a:r>
          </a:p>
          <a:p>
            <a:pPr marL="0" indent="0">
              <a:buNone/>
            </a:pPr>
            <a:r>
              <a:rPr lang="en-US" sz="2800" dirty="0" smtClean="0"/>
              <a:t>1</a:t>
            </a:r>
            <a:r>
              <a:rPr lang="en-US" sz="2800" baseline="30000" dirty="0" smtClean="0"/>
              <a:t>st</a:t>
            </a:r>
            <a:r>
              <a:rPr lang="en-US" sz="2800" dirty="0" smtClean="0"/>
              <a:t> part : </a:t>
            </a:r>
            <a:r>
              <a:rPr lang="en-US" sz="2400" dirty="0"/>
              <a:t>store every Transfer is inserted in a </a:t>
            </a:r>
            <a:r>
              <a:rPr lang="en-US" sz="2400" dirty="0" err="1" smtClean="0"/>
              <a:t>TestVectorBRAM</a:t>
            </a:r>
            <a:r>
              <a:rPr lang="en-US" sz="2400" dirty="0" smtClean="0"/>
              <a:t> </a:t>
            </a:r>
            <a:r>
              <a:rPr lang="en-US" sz="2400" dirty="0"/>
              <a:t>and every time a command is scheduled check if </a:t>
            </a:r>
            <a:r>
              <a:rPr lang="en-US" sz="2400" dirty="0" smtClean="0"/>
              <a:t>its fields are correct based to the corresponding inserted Transfer.</a:t>
            </a:r>
          </a:p>
          <a:p>
            <a:pPr marL="0" indent="0">
              <a:buNone/>
            </a:pPr>
            <a:r>
              <a:rPr lang="en-US" sz="2800" dirty="0" smtClean="0"/>
              <a:t>2</a:t>
            </a:r>
            <a:r>
              <a:rPr lang="en-US" sz="2800" baseline="30000" dirty="0" smtClean="0"/>
              <a:t>nd</a:t>
            </a:r>
            <a:r>
              <a:rPr lang="en-US" sz="2800" dirty="0" smtClean="0"/>
              <a:t> part :</a:t>
            </a:r>
            <a:r>
              <a:rPr lang="en-US" sz="2400" dirty="0" smtClean="0"/>
              <a:t> </a:t>
            </a:r>
            <a:r>
              <a:rPr lang="en-US" sz="2400" dirty="0" err="1" smtClean="0"/>
              <a:t>enqueue</a:t>
            </a:r>
            <a:r>
              <a:rPr lang="en-US" sz="2400" dirty="0" smtClean="0"/>
              <a:t> in FIFOs every scheduled command and CHI-transaction which sent on any channel and when all FIFOs are non-Empty check if the first element of every FIFO satisfies the appropriate requirements of CHI and transactions are correct based to the command . </a:t>
            </a:r>
            <a:endParaRPr lang="el-GR" sz="2800" dirty="0"/>
          </a:p>
        </p:txBody>
      </p:sp>
    </p:spTree>
    <p:extLst>
      <p:ext uri="{BB962C8B-B14F-4D97-AF65-F5344CB8AC3E}">
        <p14:creationId xmlns:p14="http://schemas.microsoft.com/office/powerpoint/2010/main" val="20078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Results: Phase 1 </a:t>
            </a:r>
            <a:endParaRPr lang="el-GR" dirty="0"/>
          </a:p>
        </p:txBody>
      </p:sp>
      <p:sp>
        <p:nvSpPr>
          <p:cNvPr id="3" name="Θέση περιεχομένου 2"/>
          <p:cNvSpPr>
            <a:spLocks noGrp="1"/>
          </p:cNvSpPr>
          <p:nvPr>
            <p:ph idx="1"/>
          </p:nvPr>
        </p:nvSpPr>
        <p:spPr>
          <a:xfrm>
            <a:off x="457200" y="5661248"/>
            <a:ext cx="8229600" cy="1080120"/>
          </a:xfrm>
        </p:spPr>
        <p:txBody>
          <a:bodyPr>
            <a:normAutofit lnSpcReduction="10000"/>
          </a:bodyPr>
          <a:lstStyle/>
          <a:p>
            <a:pPr marL="0" indent="0">
              <a:buNone/>
            </a:pPr>
            <a:r>
              <a:rPr lang="en-US" dirty="0" err="1" smtClean="0"/>
              <a:t>Clk</a:t>
            </a:r>
            <a:r>
              <a:rPr lang="en-US" dirty="0" smtClean="0"/>
              <a:t>         : </a:t>
            </a:r>
            <a:r>
              <a:rPr lang="en-US" dirty="0" smtClean="0"/>
              <a:t>40    </a:t>
            </a:r>
            <a:r>
              <a:rPr lang="en-US" dirty="0" smtClean="0"/>
              <a:t>ns</a:t>
            </a:r>
          </a:p>
          <a:p>
            <a:pPr marL="0" indent="0">
              <a:buNone/>
            </a:pPr>
            <a:r>
              <a:rPr lang="en-US" dirty="0" smtClean="0"/>
              <a:t>Latency : 640 ns </a:t>
            </a:r>
            <a:endParaRPr lang="el-G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54" y="1124744"/>
            <a:ext cx="7840477"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999714"/>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502</Words>
  <Application>Microsoft Office PowerPoint</Application>
  <PresentationFormat>Προβολή στην οθόνη (4:3)</PresentationFormat>
  <Paragraphs>44</Paragraphs>
  <Slides>13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13</vt:i4>
      </vt:variant>
    </vt:vector>
  </HeadingPairs>
  <TitlesOfParts>
    <vt:vector size="14" baseType="lpstr">
      <vt:lpstr>Θέμα του Office</vt:lpstr>
      <vt:lpstr>CHI-DMA</vt:lpstr>
      <vt:lpstr>DMA</vt:lpstr>
      <vt:lpstr>Pseudo CPU</vt:lpstr>
      <vt:lpstr>Pseudo CPU</vt:lpstr>
      <vt:lpstr>CHI-Responser</vt:lpstr>
      <vt:lpstr>FULL System</vt:lpstr>
      <vt:lpstr>Test Full System</vt:lpstr>
      <vt:lpstr>Test Full System </vt:lpstr>
      <vt:lpstr>Results: Phase 1 </vt:lpstr>
      <vt:lpstr>Results: Phase 2 </vt:lpstr>
      <vt:lpstr>Results: Phase 3</vt:lpstr>
      <vt:lpstr>Results: Phase 4</vt:lpstr>
      <vt:lpstr>Results : Phase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CHI-DMA</dc:title>
  <dc:creator>Aggelos</dc:creator>
  <cp:lastModifiedBy>Aggelos</cp:lastModifiedBy>
  <cp:revision>22</cp:revision>
  <dcterms:created xsi:type="dcterms:W3CDTF">2022-12-02T07:59:01Z</dcterms:created>
  <dcterms:modified xsi:type="dcterms:W3CDTF">2022-12-02T14:56:28Z</dcterms:modified>
</cp:coreProperties>
</file>