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78" r:id="rId9"/>
    <p:sldId id="263"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4699"/>
  </p:normalViewPr>
  <p:slideViewPr>
    <p:cSldViewPr snapToGrid="0" snapToObjects="1">
      <p:cViewPr varScale="1">
        <p:scale>
          <a:sx n="90" d="100"/>
          <a:sy n="90" d="100"/>
        </p:scale>
        <p:origin x="5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8664E9-1DAA-6D40-86A7-45FC3E627DA3}"/>
              </a:ext>
            </a:extLst>
          </p:cNvPr>
          <p:cNvSpPr>
            <a:spLocks noGrp="1"/>
          </p:cNvSpPr>
          <p:nvPr>
            <p:ph type="subTitle" idx="1"/>
          </p:nvPr>
        </p:nvSpPr>
        <p:spPr>
          <a:xfrm>
            <a:off x="2695194" y="5635256"/>
            <a:ext cx="6801612" cy="988828"/>
          </a:xfrm>
        </p:spPr>
        <p:txBody>
          <a:bodyPr/>
          <a:lstStyle/>
          <a:p>
            <a:r>
              <a:rPr lang="en-US" dirty="0"/>
              <a:t>Coursera Applied Data Science Capstone Project</a:t>
            </a:r>
          </a:p>
          <a:p>
            <a:r>
              <a:rPr lang="en-US" dirty="0"/>
              <a:t>April 06, 2020</a:t>
            </a:r>
          </a:p>
        </p:txBody>
      </p:sp>
      <p:sp>
        <p:nvSpPr>
          <p:cNvPr id="5" name="Title 4">
            <a:extLst>
              <a:ext uri="{FF2B5EF4-FFF2-40B4-BE49-F238E27FC236}">
                <a16:creationId xmlns:a16="http://schemas.microsoft.com/office/drawing/2014/main" id="{4A442AB1-7D4F-4502-B406-4B3885E6DD77}"/>
              </a:ext>
            </a:extLst>
          </p:cNvPr>
          <p:cNvSpPr>
            <a:spLocks noGrp="1"/>
          </p:cNvSpPr>
          <p:nvPr>
            <p:ph type="ctrTitle"/>
          </p:nvPr>
        </p:nvSpPr>
        <p:spPr>
          <a:xfrm>
            <a:off x="1600200" y="233916"/>
            <a:ext cx="8991600" cy="1275907"/>
          </a:xfrm>
        </p:spPr>
        <p:txBody>
          <a:bodyPr>
            <a:normAutofit fontScale="90000"/>
          </a:bodyPr>
          <a:lstStyle/>
          <a:p>
            <a:br>
              <a:rPr lang="en-US" sz="2800" cap="none" dirty="0">
                <a:latin typeface="Arial Black" panose="020B0A04020102020204" pitchFamily="34" charset="0"/>
              </a:rPr>
            </a:br>
            <a:r>
              <a:rPr lang="en-US" sz="2800" cap="none" dirty="0">
                <a:latin typeface="Arial Black" panose="020B0A04020102020204" pitchFamily="34" charset="0"/>
              </a:rPr>
              <a:t>New York City – Identify a place for upcoming Indian Restaurant</a:t>
            </a:r>
          </a:p>
        </p:txBody>
      </p:sp>
      <p:pic>
        <p:nvPicPr>
          <p:cNvPr id="7" name="Picture 6">
            <a:extLst>
              <a:ext uri="{FF2B5EF4-FFF2-40B4-BE49-F238E27FC236}">
                <a16:creationId xmlns:a16="http://schemas.microsoft.com/office/drawing/2014/main" id="{A4183E7A-4D52-4F1C-B79B-DEA076EB68A4}"/>
              </a:ext>
            </a:extLst>
          </p:cNvPr>
          <p:cNvPicPr>
            <a:picLocks noChangeAspect="1"/>
          </p:cNvPicPr>
          <p:nvPr/>
        </p:nvPicPr>
        <p:blipFill>
          <a:blip r:embed="rId2"/>
          <a:stretch>
            <a:fillRect/>
          </a:stretch>
        </p:blipFill>
        <p:spPr>
          <a:xfrm>
            <a:off x="2695194" y="1649912"/>
            <a:ext cx="6491336" cy="3736788"/>
          </a:xfrm>
          <a:prstGeom prst="rect">
            <a:avLst/>
          </a:prstGeom>
        </p:spPr>
      </p:pic>
    </p:spTree>
    <p:extLst>
      <p:ext uri="{BB962C8B-B14F-4D97-AF65-F5344CB8AC3E}">
        <p14:creationId xmlns:p14="http://schemas.microsoft.com/office/powerpoint/2010/main" val="87935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4B62-DAD7-984B-9192-96B695CDE84A}"/>
              </a:ext>
            </a:extLst>
          </p:cNvPr>
          <p:cNvSpPr>
            <a:spLocks noGrp="1"/>
          </p:cNvSpPr>
          <p:nvPr>
            <p:ph type="title"/>
          </p:nvPr>
        </p:nvSpPr>
        <p:spPr>
          <a:xfrm>
            <a:off x="785217" y="2858251"/>
            <a:ext cx="4486656" cy="1141497"/>
          </a:xfrm>
        </p:spPr>
        <p:txBody>
          <a:bodyPr/>
          <a:lstStyle/>
          <a:p>
            <a:r>
              <a:rPr lang="en-US" dirty="0"/>
              <a:t>Results &amp; Conclusion</a:t>
            </a:r>
          </a:p>
        </p:txBody>
      </p:sp>
      <p:sp>
        <p:nvSpPr>
          <p:cNvPr id="3" name="Content Placeholder 2">
            <a:extLst>
              <a:ext uri="{FF2B5EF4-FFF2-40B4-BE49-F238E27FC236}">
                <a16:creationId xmlns:a16="http://schemas.microsoft.com/office/drawing/2014/main" id="{6E2EF74F-CCDF-CE42-B76F-1C7BF8773543}"/>
              </a:ext>
            </a:extLst>
          </p:cNvPr>
          <p:cNvSpPr>
            <a:spLocks noGrp="1"/>
          </p:cNvSpPr>
          <p:nvPr>
            <p:ph idx="1"/>
          </p:nvPr>
        </p:nvSpPr>
        <p:spPr/>
        <p:txBody>
          <a:bodyPr>
            <a:normAutofit lnSpcReduction="10000"/>
          </a:bodyPr>
          <a:lstStyle/>
          <a:p>
            <a:pPr fontAlgn="base" latinLnBrk="1"/>
            <a:r>
              <a:rPr lang="en-US" dirty="0"/>
              <a:t>Total number of restaurants: 1492</a:t>
            </a:r>
          </a:p>
          <a:p>
            <a:pPr fontAlgn="base" latinLnBrk="1"/>
            <a:r>
              <a:rPr lang="en-US" dirty="0"/>
              <a:t>Total number of Indian restaurants: 64</a:t>
            </a:r>
          </a:p>
          <a:p>
            <a:r>
              <a:rPr lang="en-US" dirty="0"/>
              <a:t>On average Indian restaurant can be found within ~1400m** from every area center candidate.</a:t>
            </a:r>
          </a:p>
          <a:p>
            <a:r>
              <a:rPr lang="en-US" dirty="0"/>
              <a:t> The map is not so 'hot' (Indian restaurants represent a subset of ~4.29% of all restaurants in NYC) but it also indicates higher density of existing Indian restaurants between 42nd street and 57th street between 2nd and 3rd </a:t>
            </a:r>
            <a:r>
              <a:rPr lang="en-US" dirty="0" err="1"/>
              <a:t>ave</a:t>
            </a:r>
            <a:r>
              <a:rPr lang="en-US" dirty="0"/>
              <a:t>, with closest pockets of low Indian restaurant density positioned near East Harlem.</a:t>
            </a:r>
          </a:p>
          <a:p>
            <a:endParaRPr lang="en-US" dirty="0"/>
          </a:p>
          <a:p>
            <a:r>
              <a:rPr lang="en-US" dirty="0"/>
              <a:t>Based on this, we recommend East Harlem area as the preferred location for new Indian Restaurant</a:t>
            </a:r>
          </a:p>
          <a:p>
            <a:endParaRPr lang="en-US" dirty="0"/>
          </a:p>
        </p:txBody>
      </p:sp>
    </p:spTree>
    <p:extLst>
      <p:ext uri="{BB962C8B-B14F-4D97-AF65-F5344CB8AC3E}">
        <p14:creationId xmlns:p14="http://schemas.microsoft.com/office/powerpoint/2010/main" val="124905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2231136" y="2638044"/>
            <a:ext cx="7729728" cy="3101983"/>
          </a:xfrm>
        </p:spPr>
        <p:txBody>
          <a:bodyPr/>
          <a:lstStyle/>
          <a:p>
            <a:r>
              <a:rPr lang="en-US" dirty="0"/>
              <a:t>New York City, is the largest and the most populous city in the United States.</a:t>
            </a:r>
          </a:p>
          <a:p>
            <a:r>
              <a:rPr lang="en-US" dirty="0"/>
              <a:t>United States with a long history of international immigration. The New York region continues to be by far the leading metropolitan gateway for legal immigrants admitted into the United States.</a:t>
            </a:r>
          </a:p>
          <a:p>
            <a:r>
              <a:rPr lang="en-US" dirty="0"/>
              <a:t>The city is having various cuisine restaurants.  A large population search for good Indian cuisines.  </a:t>
            </a:r>
          </a:p>
          <a:p>
            <a:r>
              <a:rPr lang="en-US" dirty="0"/>
              <a:t>This project aims to analyze various restaurants locations and find suitable place for upcoming Indian restaurant by using Foursquare location data.</a:t>
            </a:r>
          </a:p>
        </p:txBody>
      </p:sp>
    </p:spTree>
    <p:extLst>
      <p:ext uri="{BB962C8B-B14F-4D97-AF65-F5344CB8AC3E}">
        <p14:creationId xmlns:p14="http://schemas.microsoft.com/office/powerpoint/2010/main" val="297487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D165-B99B-3249-ADE5-8023AC024FDB}"/>
              </a:ext>
            </a:extLst>
          </p:cNvPr>
          <p:cNvSpPr>
            <a:spLocks noGrp="1"/>
          </p:cNvSpPr>
          <p:nvPr>
            <p:ph type="title"/>
          </p:nvPr>
        </p:nvSpPr>
        <p:spPr/>
        <p:txBody>
          <a:bodyPr/>
          <a:lstStyle/>
          <a:p>
            <a:r>
              <a:rPr lang="en-US" dirty="0"/>
              <a:t>Data acquisition </a:t>
            </a:r>
          </a:p>
        </p:txBody>
      </p:sp>
      <p:sp>
        <p:nvSpPr>
          <p:cNvPr id="3" name="Content Placeholder 2">
            <a:extLst>
              <a:ext uri="{FF2B5EF4-FFF2-40B4-BE49-F238E27FC236}">
                <a16:creationId xmlns:a16="http://schemas.microsoft.com/office/drawing/2014/main" id="{242319F2-4E69-4E47-BC9D-822845569C6C}"/>
              </a:ext>
            </a:extLst>
          </p:cNvPr>
          <p:cNvSpPr>
            <a:spLocks noGrp="1"/>
          </p:cNvSpPr>
          <p:nvPr>
            <p:ph idx="1"/>
          </p:nvPr>
        </p:nvSpPr>
        <p:spPr>
          <a:xfrm>
            <a:off x="2231136" y="2638044"/>
            <a:ext cx="7729728" cy="3101983"/>
          </a:xfrm>
        </p:spPr>
        <p:txBody>
          <a:bodyPr>
            <a:normAutofit fontScale="77500" lnSpcReduction="20000"/>
          </a:bodyPr>
          <a:lstStyle/>
          <a:p>
            <a:pPr marL="0" indent="0">
              <a:buNone/>
            </a:pPr>
            <a:r>
              <a:rPr lang="en-US" dirty="0"/>
              <a:t>The following sources were used in this project</a:t>
            </a:r>
          </a:p>
          <a:p>
            <a:pPr lvl="0"/>
            <a:r>
              <a:rPr lang="en-US" dirty="0"/>
              <a:t>New York City data that contains list Boroughs, Neighborhoods along with their latitude and longitude.</a:t>
            </a:r>
            <a:endParaRPr lang="en-US" sz="2000" dirty="0"/>
          </a:p>
          <a:p>
            <a:pPr marL="0" indent="0">
              <a:buNone/>
            </a:pPr>
            <a:r>
              <a:rPr lang="en-US" dirty="0"/>
              <a:t>            Data source: </a:t>
            </a:r>
            <a:r>
              <a:rPr lang="en-US" u="sng" dirty="0">
                <a:hlinkClick r:id="rId2"/>
              </a:rPr>
              <a:t>https://cocl.us/new_york_dataset</a:t>
            </a:r>
            <a:endParaRPr lang="en-US" sz="2000" dirty="0"/>
          </a:p>
          <a:p>
            <a:pPr lvl="0"/>
            <a:r>
              <a:rPr lang="en-US" dirty="0"/>
              <a:t>All restaurants and Indian restaurants in area of interest near to </a:t>
            </a:r>
            <a:r>
              <a:rPr lang="en-US" dirty="0" err="1"/>
              <a:t>Manhatten</a:t>
            </a:r>
            <a:r>
              <a:rPr lang="en-US" dirty="0"/>
              <a:t> of New York city.</a:t>
            </a:r>
            <a:endParaRPr lang="en-US" sz="2000" dirty="0"/>
          </a:p>
          <a:p>
            <a:r>
              <a:rPr lang="en-US" dirty="0"/>
              <a:t>            Data source: </a:t>
            </a:r>
            <a:r>
              <a:rPr lang="en-US" dirty="0" err="1"/>
              <a:t>Fousquare</a:t>
            </a:r>
            <a:r>
              <a:rPr lang="en-US" dirty="0"/>
              <a:t> API</a:t>
            </a:r>
            <a:endParaRPr lang="en-US" sz="2000" dirty="0"/>
          </a:p>
          <a:p>
            <a:pPr lvl="0"/>
            <a:r>
              <a:rPr lang="en-US" dirty="0" err="1"/>
              <a:t>GeoSpace</a:t>
            </a:r>
            <a:r>
              <a:rPr lang="en-US" dirty="0"/>
              <a:t> data</a:t>
            </a:r>
            <a:endParaRPr lang="en-US" sz="2000" dirty="0"/>
          </a:p>
          <a:p>
            <a:r>
              <a:rPr lang="en-US" dirty="0"/>
              <a:t>            Data source:  Google Maps API reverse geocoding</a:t>
            </a:r>
            <a:endParaRPr lang="en-US" sz="2000" dirty="0"/>
          </a:p>
          <a:p>
            <a:pPr lvl="1"/>
            <a:r>
              <a:rPr lang="en-US" dirty="0"/>
              <a:t>Foursquare (for venue information data and location)</a:t>
            </a:r>
          </a:p>
          <a:p>
            <a:r>
              <a:rPr lang="en-US" dirty="0"/>
              <a:t>The data was gathered using google API, making calls to the Foursquare API, and downloading </a:t>
            </a:r>
            <a:r>
              <a:rPr lang="en-US" dirty="0" err="1"/>
              <a:t>geojson</a:t>
            </a:r>
            <a:r>
              <a:rPr lang="en-US" dirty="0"/>
              <a:t> files.</a:t>
            </a:r>
          </a:p>
          <a:p>
            <a:pPr marL="228600" lvl="1" indent="0">
              <a:buNone/>
            </a:pPr>
            <a:endParaRPr lang="en-US" dirty="0"/>
          </a:p>
        </p:txBody>
      </p:sp>
    </p:spTree>
    <p:extLst>
      <p:ext uri="{BB962C8B-B14F-4D97-AF65-F5344CB8AC3E}">
        <p14:creationId xmlns:p14="http://schemas.microsoft.com/office/powerpoint/2010/main" val="405191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CB61-262F-5147-BECE-E36882A3BEDF}"/>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72A67C4-FD34-6D44-904A-C57311B2BA38}"/>
              </a:ext>
            </a:extLst>
          </p:cNvPr>
          <p:cNvSpPr>
            <a:spLocks noGrp="1"/>
          </p:cNvSpPr>
          <p:nvPr>
            <p:ph idx="1"/>
          </p:nvPr>
        </p:nvSpPr>
        <p:spPr/>
        <p:txBody>
          <a:bodyPr/>
          <a:lstStyle/>
          <a:p>
            <a:r>
              <a:rPr lang="en-US" dirty="0"/>
              <a:t>The majority of our exploratory data analysis focused on using longitude and latitude information to make maps and other visuals in order to better understand where landmarks and other points of interests were located</a:t>
            </a:r>
          </a:p>
          <a:p>
            <a:r>
              <a:rPr lang="en-US" dirty="0"/>
              <a:t>We utilized folium maps, heatmaps and content tables</a:t>
            </a:r>
          </a:p>
        </p:txBody>
      </p:sp>
    </p:spTree>
    <p:extLst>
      <p:ext uri="{BB962C8B-B14F-4D97-AF65-F5344CB8AC3E}">
        <p14:creationId xmlns:p14="http://schemas.microsoft.com/office/powerpoint/2010/main" val="32667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769620" y="1228055"/>
            <a:ext cx="4486656" cy="1141497"/>
          </a:xfrm>
        </p:spPr>
        <p:txBody>
          <a:bodyPr/>
          <a:lstStyle/>
          <a:p>
            <a:r>
              <a:rPr lang="en-US" dirty="0"/>
              <a:t>Map of New York CITY</a:t>
            </a:r>
          </a:p>
        </p:txBody>
      </p:sp>
      <p:sp>
        <p:nvSpPr>
          <p:cNvPr id="4" name="Text Placeholder 3">
            <a:extLst>
              <a:ext uri="{FF2B5EF4-FFF2-40B4-BE49-F238E27FC236}">
                <a16:creationId xmlns:a16="http://schemas.microsoft.com/office/drawing/2014/main" id="{D566B98F-91F0-4442-B145-E477508D2B56}"/>
              </a:ext>
            </a:extLst>
          </p:cNvPr>
          <p:cNvSpPr>
            <a:spLocks noGrp="1"/>
          </p:cNvSpPr>
          <p:nvPr>
            <p:ph type="body" sz="half" idx="2"/>
          </p:nvPr>
        </p:nvSpPr>
        <p:spPr>
          <a:xfrm>
            <a:off x="1115567" y="2674429"/>
            <a:ext cx="3809129" cy="3857000"/>
          </a:xfrm>
        </p:spPr>
        <p:txBody>
          <a:bodyPr>
            <a:normAutofit/>
          </a:bodyPr>
          <a:lstStyle/>
          <a:p>
            <a:r>
              <a:rPr lang="en-US" dirty="0"/>
              <a:t>The first exploratory data analysis performed a folium and boundary map of New York City to get a visual of how and where the restaurants are located. </a:t>
            </a:r>
          </a:p>
          <a:p>
            <a:endParaRPr lang="en-US" dirty="0"/>
          </a:p>
          <a:p>
            <a:r>
              <a:rPr lang="en-US" dirty="0"/>
              <a:t>Focused area near to city center (</a:t>
            </a:r>
            <a:r>
              <a:rPr lang="en-US" dirty="0" err="1"/>
              <a:t>Manhatten</a:t>
            </a:r>
            <a:r>
              <a:rPr lang="en-US" dirty="0"/>
              <a:t>) – 12 x12 km grid</a:t>
            </a:r>
          </a:p>
          <a:p>
            <a:endParaRPr lang="en-US" dirty="0"/>
          </a:p>
        </p:txBody>
      </p:sp>
      <p:sp>
        <p:nvSpPr>
          <p:cNvPr id="6" name="Content Placeholder 5">
            <a:extLst>
              <a:ext uri="{FF2B5EF4-FFF2-40B4-BE49-F238E27FC236}">
                <a16:creationId xmlns:a16="http://schemas.microsoft.com/office/drawing/2014/main" id="{1D3B438D-3087-4ABD-A06D-2D0BD8666B5F}"/>
              </a:ext>
            </a:extLst>
          </p:cNvPr>
          <p:cNvSpPr>
            <a:spLocks noGrp="1"/>
          </p:cNvSpPr>
          <p:nvPr>
            <p:ph idx="1"/>
          </p:nvPr>
        </p:nvSpPr>
        <p:spPr/>
        <p:txBody>
          <a:bodyPr/>
          <a:lstStyle/>
          <a:p>
            <a:r>
              <a:rPr lang="en-US" dirty="0"/>
              <a:t>NYC MAP</a:t>
            </a:r>
          </a:p>
        </p:txBody>
      </p:sp>
      <p:pic>
        <p:nvPicPr>
          <p:cNvPr id="7" name="Picture 6">
            <a:extLst>
              <a:ext uri="{FF2B5EF4-FFF2-40B4-BE49-F238E27FC236}">
                <a16:creationId xmlns:a16="http://schemas.microsoft.com/office/drawing/2014/main" id="{65B4BB86-5216-4093-B4AC-0E53826FBD64}"/>
              </a:ext>
            </a:extLst>
          </p:cNvPr>
          <p:cNvPicPr>
            <a:picLocks noChangeAspect="1"/>
          </p:cNvPicPr>
          <p:nvPr/>
        </p:nvPicPr>
        <p:blipFill>
          <a:blip r:embed="rId2"/>
          <a:stretch>
            <a:fillRect/>
          </a:stretch>
        </p:blipFill>
        <p:spPr>
          <a:xfrm>
            <a:off x="6296531" y="1798803"/>
            <a:ext cx="5895469" cy="3373923"/>
          </a:xfrm>
          <a:prstGeom prst="rect">
            <a:avLst/>
          </a:prstGeom>
        </p:spPr>
      </p:pic>
    </p:spTree>
    <p:extLst>
      <p:ext uri="{BB962C8B-B14F-4D97-AF65-F5344CB8AC3E}">
        <p14:creationId xmlns:p14="http://schemas.microsoft.com/office/powerpoint/2010/main" val="317576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1A102-6DA8-BA44-8311-269367CF2450}"/>
              </a:ext>
            </a:extLst>
          </p:cNvPr>
          <p:cNvSpPr>
            <a:spLocks noGrp="1"/>
          </p:cNvSpPr>
          <p:nvPr>
            <p:ph type="title"/>
          </p:nvPr>
        </p:nvSpPr>
        <p:spPr>
          <a:xfrm>
            <a:off x="6119732" y="1290025"/>
            <a:ext cx="5291327" cy="1188720"/>
          </a:xfrm>
          <a:solidFill>
            <a:srgbClr val="FFFFFF"/>
          </a:solidFill>
          <a:ln>
            <a:solidFill>
              <a:srgbClr val="404040"/>
            </a:solidFill>
          </a:ln>
        </p:spPr>
        <p:txBody>
          <a:bodyPr vert="horz" lIns="182880" tIns="182880" rIns="182880" bIns="182880" rtlCol="0" anchor="ctr">
            <a:normAutofit/>
          </a:bodyPr>
          <a:lstStyle/>
          <a:p>
            <a:r>
              <a:rPr lang="en-US" sz="2800" dirty="0"/>
              <a:t>All restaurants location on map</a:t>
            </a:r>
          </a:p>
        </p:txBody>
      </p:sp>
      <p:sp>
        <p:nvSpPr>
          <p:cNvPr id="4" name="Text Placeholder 3">
            <a:extLst>
              <a:ext uri="{FF2B5EF4-FFF2-40B4-BE49-F238E27FC236}">
                <a16:creationId xmlns:a16="http://schemas.microsoft.com/office/drawing/2014/main" id="{D667D810-01D3-9A40-988C-30D91DEAB6B3}"/>
              </a:ext>
            </a:extLst>
          </p:cNvPr>
          <p:cNvSpPr>
            <a:spLocks noGrp="1"/>
          </p:cNvSpPr>
          <p:nvPr>
            <p:ph type="body" sz="half" idx="2"/>
          </p:nvPr>
        </p:nvSpPr>
        <p:spPr>
          <a:xfrm>
            <a:off x="6119732" y="2858703"/>
            <a:ext cx="5285791" cy="3042547"/>
          </a:xfrm>
        </p:spPr>
        <p:txBody>
          <a:bodyPr vert="horz" lIns="91440" tIns="45720" rIns="91440" bIns="45720" rtlCol="0">
            <a:normAutofit/>
          </a:bodyPr>
          <a:lstStyle/>
          <a:p>
            <a:pPr algn="l"/>
            <a:r>
              <a:rPr lang="en-US" sz="2800" dirty="0"/>
              <a:t>I created a map that showed restaurants in New York City and red circles are Indian restaurants. </a:t>
            </a:r>
          </a:p>
        </p:txBody>
      </p:sp>
      <p:sp>
        <p:nvSpPr>
          <p:cNvPr id="7" name="Content Placeholder 6">
            <a:extLst>
              <a:ext uri="{FF2B5EF4-FFF2-40B4-BE49-F238E27FC236}">
                <a16:creationId xmlns:a16="http://schemas.microsoft.com/office/drawing/2014/main" id="{9551DB7C-9973-448A-8D41-5603A09C8428}"/>
              </a:ext>
            </a:extLst>
          </p:cNvPr>
          <p:cNvSpPr>
            <a:spLocks noGrp="1"/>
          </p:cNvSpPr>
          <p:nvPr>
            <p:ph idx="1"/>
          </p:nvPr>
        </p:nvSpPr>
        <p:spPr/>
        <p:txBody>
          <a:bodyPr/>
          <a:lstStyle/>
          <a:p>
            <a:pPr marL="0" indent="0">
              <a:buNone/>
            </a:pPr>
            <a:endParaRPr lang="en-US" dirty="0"/>
          </a:p>
        </p:txBody>
      </p:sp>
      <p:pic>
        <p:nvPicPr>
          <p:cNvPr id="8" name="Picture 7">
            <a:extLst>
              <a:ext uri="{FF2B5EF4-FFF2-40B4-BE49-F238E27FC236}">
                <a16:creationId xmlns:a16="http://schemas.microsoft.com/office/drawing/2014/main" id="{77482D95-6DED-4FCE-ADB8-D9B3A462F112}"/>
              </a:ext>
            </a:extLst>
          </p:cNvPr>
          <p:cNvPicPr>
            <a:picLocks noChangeAspect="1"/>
          </p:cNvPicPr>
          <p:nvPr/>
        </p:nvPicPr>
        <p:blipFill>
          <a:blip r:embed="rId2"/>
          <a:stretch>
            <a:fillRect/>
          </a:stretch>
        </p:blipFill>
        <p:spPr>
          <a:xfrm>
            <a:off x="0" y="2658139"/>
            <a:ext cx="6241312" cy="4141547"/>
          </a:xfrm>
          <a:prstGeom prst="rect">
            <a:avLst/>
          </a:prstGeom>
        </p:spPr>
      </p:pic>
    </p:spTree>
    <p:extLst>
      <p:ext uri="{BB962C8B-B14F-4D97-AF65-F5344CB8AC3E}">
        <p14:creationId xmlns:p14="http://schemas.microsoft.com/office/powerpoint/2010/main" val="103374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052D-0459-7C4F-AD3A-E6689D46C573}"/>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2000" dirty="0"/>
              <a:t>Heatmap of all restaurants</a:t>
            </a:r>
          </a:p>
        </p:txBody>
      </p:sp>
      <p:sp>
        <p:nvSpPr>
          <p:cNvPr id="4" name="Text Placeholder 3">
            <a:extLst>
              <a:ext uri="{FF2B5EF4-FFF2-40B4-BE49-F238E27FC236}">
                <a16:creationId xmlns:a16="http://schemas.microsoft.com/office/drawing/2014/main" id="{198FC6E8-9B6F-C747-AADE-2BFD66A9289E}"/>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r>
              <a:rPr lang="en-US" sz="2800" dirty="0"/>
              <a:t>This heatmap shows the proximity of restaurants</a:t>
            </a:r>
            <a:endParaRPr lang="en-US" sz="3200" dirty="0">
              <a:solidFill>
                <a:schemeClr val="bg1"/>
              </a:solidFill>
            </a:endParaRPr>
          </a:p>
        </p:txBody>
      </p:sp>
      <p:sp>
        <p:nvSpPr>
          <p:cNvPr id="6" name="Picture Placeholder 5">
            <a:extLst>
              <a:ext uri="{FF2B5EF4-FFF2-40B4-BE49-F238E27FC236}">
                <a16:creationId xmlns:a16="http://schemas.microsoft.com/office/drawing/2014/main" id="{F93D3D59-102F-4727-A19F-982F4D9EF0AC}"/>
              </a:ext>
            </a:extLst>
          </p:cNvPr>
          <p:cNvSpPr>
            <a:spLocks noGrp="1"/>
          </p:cNvSpPr>
          <p:nvPr>
            <p:ph type="pic" idx="1"/>
          </p:nvPr>
        </p:nvSpPr>
        <p:spPr/>
      </p:sp>
      <p:pic>
        <p:nvPicPr>
          <p:cNvPr id="7" name="Picture 6">
            <a:extLst>
              <a:ext uri="{FF2B5EF4-FFF2-40B4-BE49-F238E27FC236}">
                <a16:creationId xmlns:a16="http://schemas.microsoft.com/office/drawing/2014/main" id="{28109A5F-4560-45A5-9A62-4A8C922B5CEF}"/>
              </a:ext>
            </a:extLst>
          </p:cNvPr>
          <p:cNvPicPr>
            <a:picLocks noChangeAspect="1"/>
          </p:cNvPicPr>
          <p:nvPr/>
        </p:nvPicPr>
        <p:blipFill>
          <a:blip r:embed="rId2"/>
          <a:stretch>
            <a:fillRect/>
          </a:stretch>
        </p:blipFill>
        <p:spPr>
          <a:xfrm>
            <a:off x="5870162" y="900112"/>
            <a:ext cx="6102097" cy="5057775"/>
          </a:xfrm>
          <a:prstGeom prst="rect">
            <a:avLst/>
          </a:prstGeom>
        </p:spPr>
      </p:pic>
    </p:spTree>
    <p:extLst>
      <p:ext uri="{BB962C8B-B14F-4D97-AF65-F5344CB8AC3E}">
        <p14:creationId xmlns:p14="http://schemas.microsoft.com/office/powerpoint/2010/main" val="270833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052D-0459-7C4F-AD3A-E6689D46C573}"/>
              </a:ext>
            </a:extLst>
          </p:cNvPr>
          <p:cNvSpPr>
            <a:spLocks noGrp="1"/>
          </p:cNvSpPr>
          <p:nvPr>
            <p:ph type="title"/>
          </p:nvPr>
        </p:nvSpPr>
        <p:spPr>
          <a:xfrm>
            <a:off x="804670" y="978776"/>
            <a:ext cx="3044953" cy="1174991"/>
          </a:xfrm>
        </p:spPr>
        <p:txBody>
          <a:bodyPr vert="horz" lIns="182880" tIns="182880" rIns="182880" bIns="182880" rtlCol="0" anchor="ctr">
            <a:normAutofit fontScale="90000"/>
          </a:bodyPr>
          <a:lstStyle/>
          <a:p>
            <a:r>
              <a:rPr lang="en-US" sz="2000" dirty="0"/>
              <a:t>Heatmap of Indian restaurants</a:t>
            </a:r>
          </a:p>
        </p:txBody>
      </p:sp>
      <p:sp>
        <p:nvSpPr>
          <p:cNvPr id="4" name="Text Placeholder 3">
            <a:extLst>
              <a:ext uri="{FF2B5EF4-FFF2-40B4-BE49-F238E27FC236}">
                <a16:creationId xmlns:a16="http://schemas.microsoft.com/office/drawing/2014/main" id="{198FC6E8-9B6F-C747-AADE-2BFD66A9289E}"/>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r>
              <a:rPr lang="en-US" sz="2800" dirty="0"/>
              <a:t>This heatmap shows the proximity of Indian restaurants</a:t>
            </a:r>
            <a:endParaRPr lang="en-US" sz="3200" dirty="0">
              <a:solidFill>
                <a:schemeClr val="bg1"/>
              </a:solidFill>
            </a:endParaRPr>
          </a:p>
        </p:txBody>
      </p:sp>
      <p:pic>
        <p:nvPicPr>
          <p:cNvPr id="3" name="Picture Placeholder 2">
            <a:extLst>
              <a:ext uri="{FF2B5EF4-FFF2-40B4-BE49-F238E27FC236}">
                <a16:creationId xmlns:a16="http://schemas.microsoft.com/office/drawing/2014/main" id="{7BF2E87E-944B-44F6-A4A0-0789402D9753}"/>
              </a:ext>
            </a:extLst>
          </p:cNvPr>
          <p:cNvPicPr>
            <a:picLocks noGrp="1" noChangeAspect="1"/>
          </p:cNvPicPr>
          <p:nvPr>
            <p:ph type="pic" idx="1"/>
          </p:nvPr>
        </p:nvPicPr>
        <p:blipFill>
          <a:blip r:embed="rId2"/>
          <a:srcRect l="25370" r="25370"/>
          <a:stretch>
            <a:fillRect/>
          </a:stretch>
        </p:blipFill>
        <p:spPr>
          <a:prstGeom prst="rect">
            <a:avLst/>
          </a:prstGeom>
        </p:spPr>
      </p:pic>
    </p:spTree>
    <p:extLst>
      <p:ext uri="{BB962C8B-B14F-4D97-AF65-F5344CB8AC3E}">
        <p14:creationId xmlns:p14="http://schemas.microsoft.com/office/powerpoint/2010/main" val="169787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1E5E-E88A-D640-B066-17444E448C2E}"/>
              </a:ext>
            </a:extLst>
          </p:cNvPr>
          <p:cNvSpPr>
            <a:spLocks noGrp="1"/>
          </p:cNvSpPr>
          <p:nvPr>
            <p:ph type="title"/>
          </p:nvPr>
        </p:nvSpPr>
        <p:spPr>
          <a:xfrm>
            <a:off x="804670" y="978776"/>
            <a:ext cx="3044953" cy="1174991"/>
          </a:xfrm>
        </p:spPr>
        <p:txBody>
          <a:bodyPr vert="horz" lIns="182880" tIns="182880" rIns="182880" bIns="182880" rtlCol="0" anchor="ctr">
            <a:normAutofit fontScale="90000"/>
          </a:bodyPr>
          <a:lstStyle/>
          <a:p>
            <a:r>
              <a:rPr lang="en-US" sz="2000"/>
              <a:t>Clustering Venues using Foursquare Data</a:t>
            </a:r>
            <a:endParaRPr lang="en-US" sz="2000" dirty="0"/>
          </a:p>
        </p:txBody>
      </p:sp>
      <p:sp>
        <p:nvSpPr>
          <p:cNvPr id="4" name="Text Placeholder 3">
            <a:extLst>
              <a:ext uri="{FF2B5EF4-FFF2-40B4-BE49-F238E27FC236}">
                <a16:creationId xmlns:a16="http://schemas.microsoft.com/office/drawing/2014/main" id="{A29108D4-7A84-574B-B743-0212D74D4287}"/>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r>
              <a:rPr lang="en-US" sz="2400" dirty="0"/>
              <a:t>We downloaded restaurants data from Foursquare and calculated distance from city center</a:t>
            </a:r>
            <a:endParaRPr lang="en-US" sz="2800" dirty="0">
              <a:solidFill>
                <a:schemeClr val="tx1">
                  <a:lumMod val="85000"/>
                  <a:lumOff val="15000"/>
                </a:schemeClr>
              </a:solidFill>
            </a:endParaRPr>
          </a:p>
        </p:txBody>
      </p:sp>
      <p:sp>
        <p:nvSpPr>
          <p:cNvPr id="7" name="Picture Placeholder 6">
            <a:extLst>
              <a:ext uri="{FF2B5EF4-FFF2-40B4-BE49-F238E27FC236}">
                <a16:creationId xmlns:a16="http://schemas.microsoft.com/office/drawing/2014/main" id="{11EDF524-CAF4-3C4B-8098-A286CAB45E5D}"/>
              </a:ext>
            </a:extLst>
          </p:cNvPr>
          <p:cNvSpPr>
            <a:spLocks noGrp="1"/>
          </p:cNvSpPr>
          <p:nvPr>
            <p:ph type="pic" idx="1"/>
          </p:nvPr>
        </p:nvSpPr>
        <p:spPr/>
      </p:sp>
      <p:pic>
        <p:nvPicPr>
          <p:cNvPr id="3" name="Picture 2">
            <a:extLst>
              <a:ext uri="{FF2B5EF4-FFF2-40B4-BE49-F238E27FC236}">
                <a16:creationId xmlns:a16="http://schemas.microsoft.com/office/drawing/2014/main" id="{ADDCD732-9FCD-40F7-9E71-52657F5A6AE1}"/>
              </a:ext>
            </a:extLst>
          </p:cNvPr>
          <p:cNvPicPr>
            <a:picLocks noChangeAspect="1"/>
          </p:cNvPicPr>
          <p:nvPr/>
        </p:nvPicPr>
        <p:blipFill>
          <a:blip r:embed="rId2"/>
          <a:stretch>
            <a:fillRect/>
          </a:stretch>
        </p:blipFill>
        <p:spPr>
          <a:xfrm>
            <a:off x="6361317" y="1435395"/>
            <a:ext cx="5738534" cy="4460549"/>
          </a:xfrm>
          <a:prstGeom prst="rect">
            <a:avLst/>
          </a:prstGeom>
        </p:spPr>
      </p:pic>
    </p:spTree>
    <p:extLst>
      <p:ext uri="{BB962C8B-B14F-4D97-AF65-F5344CB8AC3E}">
        <p14:creationId xmlns:p14="http://schemas.microsoft.com/office/powerpoint/2010/main" val="36339736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93</TotalTime>
  <Words>392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Gill Sans MT</vt:lpstr>
      <vt:lpstr>Parcel</vt:lpstr>
      <vt:lpstr> New York City – Identify a place for upcoming Indian Restaurant</vt:lpstr>
      <vt:lpstr>introduction</vt:lpstr>
      <vt:lpstr>Data acquisition </vt:lpstr>
      <vt:lpstr>Exploratory data analysis</vt:lpstr>
      <vt:lpstr>Map of New York CITY</vt:lpstr>
      <vt:lpstr>All restaurants location on map</vt:lpstr>
      <vt:lpstr>Heatmap of all restaurants</vt:lpstr>
      <vt:lpstr>Heatmap of Indian restaurants</vt:lpstr>
      <vt:lpstr>Clustering Venues using Foursquare Data</vt:lpstr>
      <vt:lpstr>Results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Arrondissements of Paris to Create a Travel Itinerary</dc:title>
  <dc:creator>Microsoft Office User</dc:creator>
  <cp:lastModifiedBy>Pathak, Atul Kumar</cp:lastModifiedBy>
  <cp:revision>7</cp:revision>
  <dcterms:created xsi:type="dcterms:W3CDTF">2019-02-16T00:22:56Z</dcterms:created>
  <dcterms:modified xsi:type="dcterms:W3CDTF">2020-04-06T18:00:50Z</dcterms:modified>
</cp:coreProperties>
</file>