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2"/>
  </p:notesMasterIdLst>
  <p:handoutMasterIdLst>
    <p:handoutMasterId r:id="rId23"/>
  </p:handoutMasterIdLst>
  <p:sldIdLst>
    <p:sldId id="263" r:id="rId3"/>
    <p:sldId id="268" r:id="rId4"/>
    <p:sldId id="266" r:id="rId5"/>
    <p:sldId id="264" r:id="rId6"/>
    <p:sldId id="269" r:id="rId7"/>
    <p:sldId id="270" r:id="rId8"/>
    <p:sldId id="271" r:id="rId9"/>
    <p:sldId id="256" r:id="rId10"/>
    <p:sldId id="272" r:id="rId11"/>
    <p:sldId id="273" r:id="rId12"/>
    <p:sldId id="274" r:id="rId13"/>
    <p:sldId id="275" r:id="rId14"/>
    <p:sldId id="276" r:id="rId15"/>
    <p:sldId id="277" r:id="rId16"/>
    <p:sldId id="278" r:id="rId17"/>
    <p:sldId id="279"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F1F5"/>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67532" autoAdjust="0"/>
  </p:normalViewPr>
  <p:slideViewPr>
    <p:cSldViewPr showGuides="1">
      <p:cViewPr>
        <p:scale>
          <a:sx n="46" d="100"/>
          <a:sy n="46" d="100"/>
        </p:scale>
        <p:origin x="1578" y="36"/>
      </p:cViewPr>
      <p:guideLst>
        <p:guide orient="horz" pos="211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r>
              <a:rPr lang="en-US" dirty="0"/>
              <a:t>East - </a:t>
            </a:r>
            <a:r>
              <a:rPr lang="en-US" sz="1800" dirty="0">
                <a:effectLst/>
              </a:rPr>
              <a:t>16,000 Total Sales</a:t>
            </a:r>
            <a:endParaRPr lang="en-US" dirty="0">
              <a:effectLst/>
            </a:endParaRPr>
          </a:p>
        </c:rich>
      </c:tx>
      <c:layout>
        <c:manualLayout>
          <c:xMode val="edge"/>
          <c:yMode val="edge"/>
          <c:x val="0.27718782031316241"/>
          <c:y val="6.7173487100673945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endParaRPr lang="en-US"/>
        </a:p>
      </c:txPr>
    </c:title>
    <c:autoTitleDeleted val="0"/>
    <c:plotArea>
      <c:layout>
        <c:manualLayout>
          <c:layoutTarget val="inner"/>
          <c:xMode val="edge"/>
          <c:yMode val="edge"/>
          <c:x val="0.30751324728537061"/>
          <c:y val="0.20390905145644125"/>
          <c:w val="0.38254715266956052"/>
          <c:h val="0.75831202382542229"/>
        </c:manualLayout>
      </c:layout>
      <c:pieChart>
        <c:varyColors val="1"/>
        <c:ser>
          <c:idx val="0"/>
          <c:order val="0"/>
          <c:tx>
            <c:strRef>
              <c:f>Sheet1!$B$1</c:f>
              <c:strCache>
                <c:ptCount val="1"/>
                <c:pt idx="0">
                  <c:v>Region 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770-4EE2-9249-F904FE69EAC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770-4EE2-9249-F904FE69EAC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770-4EE2-9249-F904FE69EAC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770-4EE2-9249-F904FE69EAC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age 0-34</c:v>
                </c:pt>
                <c:pt idx="1">
                  <c:v>age 35-51</c:v>
                </c:pt>
                <c:pt idx="2">
                  <c:v>age 52-68</c:v>
                </c:pt>
                <c:pt idx="3">
                  <c:v>age 69 +</c:v>
                </c:pt>
              </c:strCache>
            </c:strRef>
          </c:cat>
          <c:val>
            <c:numRef>
              <c:f>Sheet1!$B$2:$B$5</c:f>
              <c:numCache>
                <c:formatCode>General</c:formatCode>
                <c:ptCount val="4"/>
                <c:pt idx="0">
                  <c:v>4913</c:v>
                </c:pt>
                <c:pt idx="1">
                  <c:v>6363</c:v>
                </c:pt>
                <c:pt idx="2">
                  <c:v>3761</c:v>
                </c:pt>
                <c:pt idx="3">
                  <c:v>963</c:v>
                </c:pt>
              </c:numCache>
            </c:numRef>
          </c:val>
          <c:extLst>
            <c:ext xmlns:c16="http://schemas.microsoft.com/office/drawing/2014/chart" uri="{C3380CC4-5D6E-409C-BE32-E72D297353CC}">
              <c16:uniqueId val="{00000008-A770-4EE2-9249-F904FE69EAC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1660310945519254"/>
          <c:y val="0.53670792608538576"/>
          <c:w val="0.1770746336617201"/>
          <c:h val="0.3419503347571834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r>
              <a:rPr lang="en-US" dirty="0"/>
              <a:t>West -</a:t>
            </a:r>
            <a:r>
              <a:rPr lang="en-US" baseline="0" dirty="0"/>
              <a:t> </a:t>
            </a:r>
            <a:r>
              <a:rPr lang="en-US" sz="1800" dirty="0">
                <a:effectLst/>
              </a:rPr>
              <a:t>20,000</a:t>
            </a:r>
            <a:r>
              <a:rPr lang="en-US" sz="1800" baseline="0" dirty="0">
                <a:effectLst/>
              </a:rPr>
              <a:t> </a:t>
            </a:r>
            <a:r>
              <a:rPr lang="en-US" sz="1800" dirty="0">
                <a:effectLst/>
              </a:rPr>
              <a:t>Total Sales</a:t>
            </a:r>
            <a:endParaRPr lang="en-US"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endParaRPr lang="en-US"/>
        </a:p>
      </c:txPr>
    </c:title>
    <c:autoTitleDeleted val="0"/>
    <c:plotArea>
      <c:layout/>
      <c:pieChart>
        <c:varyColors val="1"/>
        <c:ser>
          <c:idx val="0"/>
          <c:order val="0"/>
          <c:tx>
            <c:strRef>
              <c:f>Sheet1!$B$1</c:f>
              <c:strCache>
                <c:ptCount val="1"/>
                <c:pt idx="0">
                  <c:v>West Region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A4D-4A24-8599-6A50F0CA91B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A4D-4A24-8599-6A50F0CA91B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A4D-4A24-8599-6A50F0CA91B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A4D-4A24-8599-6A50F0CA91B9}"/>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age &lt;35</c:v>
                </c:pt>
                <c:pt idx="1">
                  <c:v>35&lt;= age &lt;52</c:v>
                </c:pt>
                <c:pt idx="2">
                  <c:v>52&lt;= age &lt;69</c:v>
                </c:pt>
                <c:pt idx="3">
                  <c:v>69&lt; =age</c:v>
                </c:pt>
              </c:strCache>
            </c:strRef>
          </c:cat>
          <c:val>
            <c:numRef>
              <c:f>Sheet1!$B$2:$B$5</c:f>
              <c:numCache>
                <c:formatCode>General</c:formatCode>
                <c:ptCount val="4"/>
                <c:pt idx="0">
                  <c:v>2314</c:v>
                </c:pt>
                <c:pt idx="1">
                  <c:v>5844</c:v>
                </c:pt>
                <c:pt idx="2">
                  <c:v>6028</c:v>
                </c:pt>
                <c:pt idx="3">
                  <c:v>5814</c:v>
                </c:pt>
              </c:numCache>
            </c:numRef>
          </c:val>
          <c:extLst>
            <c:ext xmlns:c16="http://schemas.microsoft.com/office/drawing/2014/chart" uri="{C3380CC4-5D6E-409C-BE32-E72D297353CC}">
              <c16:uniqueId val="{00000008-1A4D-4A24-8599-6A50F0CA91B9}"/>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r>
              <a:rPr lang="en-US" dirty="0"/>
              <a:t>South - </a:t>
            </a:r>
            <a:r>
              <a:rPr lang="en-US" sz="1800" dirty="0">
                <a:effectLst/>
              </a:rPr>
              <a:t>26,000 Total Sales</a:t>
            </a:r>
            <a:endParaRPr lang="en-US"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endParaRPr lang="en-US"/>
        </a:p>
      </c:txPr>
    </c:title>
    <c:autoTitleDeleted val="0"/>
    <c:plotArea>
      <c:layout/>
      <c:pieChart>
        <c:varyColors val="1"/>
        <c:ser>
          <c:idx val="0"/>
          <c:order val="0"/>
          <c:tx>
            <c:strRef>
              <c:f>Sheet1!$B$1</c:f>
              <c:strCache>
                <c:ptCount val="1"/>
                <c:pt idx="0">
                  <c:v>South</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2EB-4F8D-8712-A8EFB4F361E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2EB-4F8D-8712-A8EFB4F361E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2EB-4F8D-8712-A8EFB4F361E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2EB-4F8D-8712-A8EFB4F361E1}"/>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age &lt;35</c:v>
                </c:pt>
                <c:pt idx="1">
                  <c:v>35&lt;= age &lt;52</c:v>
                </c:pt>
                <c:pt idx="2">
                  <c:v>52&lt;= age &lt;69</c:v>
                </c:pt>
                <c:pt idx="3">
                  <c:v>69&lt; =age</c:v>
                </c:pt>
              </c:strCache>
            </c:strRef>
          </c:cat>
          <c:val>
            <c:numRef>
              <c:f>Sheet1!$B$2:$B$5</c:f>
              <c:numCache>
                <c:formatCode>General</c:formatCode>
                <c:ptCount val="4"/>
                <c:pt idx="0">
                  <c:v>4849</c:v>
                </c:pt>
                <c:pt idx="1">
                  <c:v>6479</c:v>
                </c:pt>
                <c:pt idx="2">
                  <c:v>5474</c:v>
                </c:pt>
                <c:pt idx="3">
                  <c:v>1198</c:v>
                </c:pt>
              </c:numCache>
            </c:numRef>
          </c:val>
          <c:extLst>
            <c:ext xmlns:c16="http://schemas.microsoft.com/office/drawing/2014/chart" uri="{C3380CC4-5D6E-409C-BE32-E72D297353CC}">
              <c16:uniqueId val="{00000008-82EB-4F8D-8712-A8EFB4F361E1}"/>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r>
              <a:rPr lang="en-US" dirty="0"/>
              <a:t>Central - </a:t>
            </a:r>
            <a:r>
              <a:rPr lang="en-US" sz="1800" dirty="0">
                <a:effectLst/>
              </a:rPr>
              <a:t>18,000 Total Sales</a:t>
            </a:r>
            <a:endParaRPr lang="en-US"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endParaRPr lang="en-US"/>
        </a:p>
      </c:txPr>
    </c:title>
    <c:autoTitleDeleted val="0"/>
    <c:plotArea>
      <c:layout/>
      <c:pieChart>
        <c:varyColors val="1"/>
        <c:ser>
          <c:idx val="0"/>
          <c:order val="0"/>
          <c:tx>
            <c:strRef>
              <c:f>Sheet1!$B$1</c:f>
              <c:strCache>
                <c:ptCount val="1"/>
                <c:pt idx="0">
                  <c:v>Central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081-4CF8-A642-6D004931EA5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081-4CF8-A642-6D004931EA5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081-4CF8-A642-6D004931EA5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081-4CF8-A642-6D004931EA5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age &lt;35</c:v>
                </c:pt>
                <c:pt idx="1">
                  <c:v>35&lt;= age &lt;52</c:v>
                </c:pt>
                <c:pt idx="2">
                  <c:v>52&lt;= age &lt;69</c:v>
                </c:pt>
                <c:pt idx="3">
                  <c:v>69&lt; =age</c:v>
                </c:pt>
              </c:strCache>
            </c:strRef>
          </c:cat>
          <c:val>
            <c:numRef>
              <c:f>Sheet1!$B$2:$B$5</c:f>
              <c:numCache>
                <c:formatCode>General</c:formatCode>
                <c:ptCount val="4"/>
                <c:pt idx="0">
                  <c:v>10378</c:v>
                </c:pt>
                <c:pt idx="1">
                  <c:v>11037</c:v>
                </c:pt>
                <c:pt idx="2">
                  <c:v>4585</c:v>
                </c:pt>
                <c:pt idx="3">
                  <c:v>0</c:v>
                </c:pt>
              </c:numCache>
            </c:numRef>
          </c:val>
          <c:extLst>
            <c:ext xmlns:c16="http://schemas.microsoft.com/office/drawing/2014/chart" uri="{C3380CC4-5D6E-409C-BE32-E72D297353CC}">
              <c16:uniqueId val="{00000008-A081-4CF8-A642-6D004931EA5E}"/>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0.70386</cdr:x>
      <cdr:y>0.87851</cdr:y>
    </cdr:from>
    <cdr:to>
      <cdr:x>0.73382</cdr:x>
      <cdr:y>1</cdr:y>
    </cdr:to>
    <cdr:sp macro="" textlink="">
      <cdr:nvSpPr>
        <cdr:cNvPr id="2" name="TextBox 2"/>
        <cdr:cNvSpPr txBox="1"/>
      </cdr:nvSpPr>
      <cdr:spPr>
        <a:xfrm xmlns:a="http://schemas.openxmlformats.org/drawingml/2006/main">
          <a:off x="4339768" y="2670770"/>
          <a:ext cx="184731"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0.70386</cdr:x>
      <cdr:y>0.87793</cdr:y>
    </cdr:from>
    <cdr:to>
      <cdr:x>0.73382</cdr:x>
      <cdr:y>1</cdr:y>
    </cdr:to>
    <cdr:sp macro="" textlink="">
      <cdr:nvSpPr>
        <cdr:cNvPr id="2" name="TextBox 2"/>
        <cdr:cNvSpPr txBox="1"/>
      </cdr:nvSpPr>
      <cdr:spPr>
        <a:xfrm xmlns:a="http://schemas.openxmlformats.org/drawingml/2006/main">
          <a:off x="4339768" y="2656169"/>
          <a:ext cx="184731"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0.69702</cdr:x>
      <cdr:y>0.8785</cdr:y>
    </cdr:from>
    <cdr:to>
      <cdr:x>0.72767</cdr:x>
      <cdr:y>1</cdr:y>
    </cdr:to>
    <cdr:sp macro="" textlink="">
      <cdr:nvSpPr>
        <cdr:cNvPr id="2" name="TextBox 2"/>
        <cdr:cNvSpPr txBox="1"/>
      </cdr:nvSpPr>
      <cdr:spPr>
        <a:xfrm xmlns:a="http://schemas.openxmlformats.org/drawingml/2006/main">
          <a:off x="4200473" y="2670430"/>
          <a:ext cx="184731"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EAEB30-C508-4B72-B4FF-09DCC5155276}" type="datetimeFigureOut">
              <a:rPr lang="en-US" smtClean="0"/>
              <a:t>12/27/2017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D460E9-2E7F-448E-8BF8-B427F723ABB3}" type="slidenum">
              <a:rPr lang="en-US" smtClean="0"/>
              <a:t>‹#›</a:t>
            </a:fld>
            <a:endParaRPr lang="en-US" dirty="0"/>
          </a:p>
        </p:txBody>
      </p:sp>
    </p:spTree>
    <p:extLst>
      <p:ext uri="{BB962C8B-B14F-4D97-AF65-F5344CB8AC3E}">
        <p14:creationId xmlns:p14="http://schemas.microsoft.com/office/powerpoint/2010/main" val="119928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5FAC9-102C-47CB-9E65-EB32706EA759}" type="datetimeFigureOut">
              <a:rPr lang="en-US" smtClean="0"/>
              <a:t>12/27/2017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C270E-D5CD-4622-8424-D007D653CC89}" type="slidenum">
              <a:rPr lang="en-US" smtClean="0"/>
              <a:t>‹#›</a:t>
            </a:fld>
            <a:endParaRPr lang="en-US" dirty="0"/>
          </a:p>
        </p:txBody>
      </p:sp>
    </p:spTree>
    <p:extLst>
      <p:ext uri="{BB962C8B-B14F-4D97-AF65-F5344CB8AC3E}">
        <p14:creationId xmlns:p14="http://schemas.microsoft.com/office/powerpoint/2010/main" val="209760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p>
          <a:p>
            <a:r>
              <a:rPr lang="en-US" dirty="0"/>
              <a:t>My name is Antonina Pearl.  On behalf of our data analytics team, I would like to thank you for </a:t>
            </a:r>
            <a:r>
              <a:rPr lang="en-US" sz="1200" b="0" i="0" kern="1200" dirty="0">
                <a:solidFill>
                  <a:schemeClr val="tx1"/>
                </a:solidFill>
                <a:effectLst/>
                <a:latin typeface="+mn-lt"/>
                <a:ea typeface="+mn-ea"/>
                <a:cs typeface="+mn-cs"/>
              </a:rPr>
              <a:t>the opportunity to share results of our data mining efforts.  </a:t>
            </a:r>
          </a:p>
          <a:p>
            <a:r>
              <a:rPr lang="en-US" dirty="0"/>
              <a:t>(next slide)</a:t>
            </a:r>
          </a:p>
        </p:txBody>
      </p:sp>
      <p:sp>
        <p:nvSpPr>
          <p:cNvPr id="4" name="Slide Number Placeholder 3"/>
          <p:cNvSpPr>
            <a:spLocks noGrp="1"/>
          </p:cNvSpPr>
          <p:nvPr>
            <p:ph type="sldNum" sz="quarter" idx="10"/>
          </p:nvPr>
        </p:nvSpPr>
        <p:spPr/>
        <p:txBody>
          <a:bodyPr/>
          <a:lstStyle/>
          <a:p>
            <a:fld id="{339C270E-D5CD-4622-8424-D007D653CC89}" type="slidenum">
              <a:rPr lang="en-US" smtClean="0"/>
              <a:t>1</a:t>
            </a:fld>
            <a:endParaRPr lang="en-US" dirty="0"/>
          </a:p>
        </p:txBody>
      </p:sp>
    </p:spTree>
    <p:extLst>
      <p:ext uri="{BB962C8B-B14F-4D97-AF65-F5344CB8AC3E}">
        <p14:creationId xmlns:p14="http://schemas.microsoft.com/office/powerpoint/2010/main" val="594574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else can we do to help improve sales? We could collect additional information to add to the information we already have. Additional information such as Product price and description, discount availability, time of transaction and customer profile as shown in the box on the right. Using data mining, we could send targeted email advertising to specific customers, try to recommend a better and more profitable product if we have more pricing information and product information.  We can predict what products are in demand seasonally, and perhaps offer product bundling, where we may be able to sell also those items that are not selling as well as the others.</a:t>
            </a:r>
          </a:p>
          <a:p>
            <a:endParaRPr lang="en-US" sz="1200" kern="1200" dirty="0">
              <a:solidFill>
                <a:schemeClr val="tx1"/>
              </a:solidFill>
              <a:effectLst/>
              <a:latin typeface="+mn-lt"/>
              <a:ea typeface="+mn-ea"/>
              <a:cs typeface="+mn-cs"/>
            </a:endParaRPr>
          </a:p>
          <a:p>
            <a:r>
              <a:rPr lang="en-US" dirty="0"/>
              <a:t>(next slide)</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1C57A8-AC05-4A48-909F-9368619040E0}" type="slidenum">
              <a:rPr lang="en-US" smtClean="0"/>
              <a:t>10</a:t>
            </a:fld>
            <a:endParaRPr lang="en-US"/>
          </a:p>
        </p:txBody>
      </p:sp>
    </p:spTree>
    <p:extLst>
      <p:ext uri="{BB962C8B-B14F-4D97-AF65-F5344CB8AC3E}">
        <p14:creationId xmlns:p14="http://schemas.microsoft.com/office/powerpoint/2010/main" val="162563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mining can be used to predict what products each customer accessing the website is more likely to purchase and predict which customer is likely to switch to a competitor. We could also use data mining to find errors in the product information we have on the website or in the databases so we can correct them as soon as possible.  If we have online support, data mining could be used to track response times so we can minimize online costs, and provide a more timely and efficient online support.  And we could also use data mining to keep track of our competitors pricing.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1C57A8-AC05-4A48-909F-9368619040E0}" type="slidenum">
              <a:rPr lang="en-US" smtClean="0"/>
              <a:t>11</a:t>
            </a:fld>
            <a:endParaRPr lang="en-US"/>
          </a:p>
        </p:txBody>
      </p:sp>
    </p:spTree>
    <p:extLst>
      <p:ext uri="{BB962C8B-B14F-4D97-AF65-F5344CB8AC3E}">
        <p14:creationId xmlns:p14="http://schemas.microsoft.com/office/powerpoint/2010/main" val="4242552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our presentation.  Thank you.</a:t>
            </a:r>
          </a:p>
        </p:txBody>
      </p:sp>
      <p:sp>
        <p:nvSpPr>
          <p:cNvPr id="4" name="Slide Number Placeholder 3"/>
          <p:cNvSpPr>
            <a:spLocks noGrp="1"/>
          </p:cNvSpPr>
          <p:nvPr>
            <p:ph type="sldNum" sz="quarter" idx="10"/>
          </p:nvPr>
        </p:nvSpPr>
        <p:spPr/>
        <p:txBody>
          <a:bodyPr/>
          <a:lstStyle/>
          <a:p>
            <a:fld id="{339C270E-D5CD-4622-8424-D007D653CC89}" type="slidenum">
              <a:rPr lang="en-US" smtClean="0"/>
              <a:t>12</a:t>
            </a:fld>
            <a:endParaRPr lang="en-US" dirty="0"/>
          </a:p>
        </p:txBody>
      </p:sp>
    </p:spTree>
    <p:extLst>
      <p:ext uri="{BB962C8B-B14F-4D97-AF65-F5344CB8AC3E}">
        <p14:creationId xmlns:p14="http://schemas.microsoft.com/office/powerpoint/2010/main" val="3193129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to the presenter </a:t>
            </a:r>
            <a:r>
              <a:rPr lang="en-US" i="1"/>
              <a:t>: tThis </a:t>
            </a:r>
            <a:r>
              <a:rPr lang="en-US" i="1" dirty="0"/>
              <a:t>slide is hidden, and will not appear in the slide show, unless it is activated by clicking on the title in the Cross-Selling Recommendations slide.</a:t>
            </a:r>
          </a:p>
          <a:p>
            <a:endParaRPr lang="en-US" dirty="0"/>
          </a:p>
        </p:txBody>
      </p:sp>
      <p:sp>
        <p:nvSpPr>
          <p:cNvPr id="4" name="Slide Number Placeholder 3"/>
          <p:cNvSpPr>
            <a:spLocks noGrp="1"/>
          </p:cNvSpPr>
          <p:nvPr>
            <p:ph type="sldNum" sz="quarter" idx="10"/>
          </p:nvPr>
        </p:nvSpPr>
        <p:spPr/>
        <p:txBody>
          <a:bodyPr/>
          <a:lstStyle/>
          <a:p>
            <a:fld id="{339C270E-D5CD-4622-8424-D007D653CC89}" type="slidenum">
              <a:rPr lang="en-US" smtClean="0"/>
              <a:t>13</a:t>
            </a:fld>
            <a:endParaRPr lang="en-US" dirty="0"/>
          </a:p>
        </p:txBody>
      </p:sp>
    </p:spTree>
    <p:extLst>
      <p:ext uri="{BB962C8B-B14F-4D97-AF65-F5344CB8AC3E}">
        <p14:creationId xmlns:p14="http://schemas.microsoft.com/office/powerpoint/2010/main" val="1216856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to the presenter : this slide is hidden, and will not appear in the slide show, unless it is activated by clicking on word “Warranties” in the Cross-Selling Recommendations slide.</a:t>
            </a:r>
          </a:p>
        </p:txBody>
      </p:sp>
      <p:sp>
        <p:nvSpPr>
          <p:cNvPr id="4" name="Slide Number Placeholder 3"/>
          <p:cNvSpPr>
            <a:spLocks noGrp="1"/>
          </p:cNvSpPr>
          <p:nvPr>
            <p:ph type="sldNum" sz="quarter" idx="10"/>
          </p:nvPr>
        </p:nvSpPr>
        <p:spPr/>
        <p:txBody>
          <a:bodyPr/>
          <a:lstStyle/>
          <a:p>
            <a:fld id="{339C270E-D5CD-4622-8424-D007D653CC89}" type="slidenum">
              <a:rPr lang="en-US" smtClean="0"/>
              <a:t>14</a:t>
            </a:fld>
            <a:endParaRPr lang="en-US" dirty="0"/>
          </a:p>
        </p:txBody>
      </p:sp>
    </p:spTree>
    <p:extLst>
      <p:ext uri="{BB962C8B-B14F-4D97-AF65-F5344CB8AC3E}">
        <p14:creationId xmlns:p14="http://schemas.microsoft.com/office/powerpoint/2010/main" val="456225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to the presenter : this slide is hidden, and will not appear in the slide show, unless it is activated by clicking on word “Monitors” in the Cross-Selling Recommendations slide.</a:t>
            </a:r>
          </a:p>
        </p:txBody>
      </p:sp>
      <p:sp>
        <p:nvSpPr>
          <p:cNvPr id="4" name="Slide Number Placeholder 3"/>
          <p:cNvSpPr>
            <a:spLocks noGrp="1"/>
          </p:cNvSpPr>
          <p:nvPr>
            <p:ph type="sldNum" sz="quarter" idx="10"/>
          </p:nvPr>
        </p:nvSpPr>
        <p:spPr/>
        <p:txBody>
          <a:bodyPr/>
          <a:lstStyle/>
          <a:p>
            <a:fld id="{339C270E-D5CD-4622-8424-D007D653CC89}" type="slidenum">
              <a:rPr lang="en-US" smtClean="0"/>
              <a:t>15</a:t>
            </a:fld>
            <a:endParaRPr lang="en-US" dirty="0"/>
          </a:p>
        </p:txBody>
      </p:sp>
    </p:spTree>
    <p:extLst>
      <p:ext uri="{BB962C8B-B14F-4D97-AF65-F5344CB8AC3E}">
        <p14:creationId xmlns:p14="http://schemas.microsoft.com/office/powerpoint/2010/main" val="2397596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to the presenter : this slide is hidden, and will not appear in the slide show, unless it is activated by clicking on word “Printers” in the Cross-Selling Recommendations slide.</a:t>
            </a:r>
          </a:p>
          <a:p>
            <a:endParaRPr lang="en-US" dirty="0"/>
          </a:p>
        </p:txBody>
      </p:sp>
      <p:sp>
        <p:nvSpPr>
          <p:cNvPr id="4" name="Slide Number Placeholder 3"/>
          <p:cNvSpPr>
            <a:spLocks noGrp="1"/>
          </p:cNvSpPr>
          <p:nvPr>
            <p:ph type="sldNum" sz="quarter" idx="10"/>
          </p:nvPr>
        </p:nvSpPr>
        <p:spPr/>
        <p:txBody>
          <a:bodyPr/>
          <a:lstStyle/>
          <a:p>
            <a:fld id="{339C270E-D5CD-4622-8424-D007D653CC89}" type="slidenum">
              <a:rPr lang="en-US" smtClean="0"/>
              <a:t>16</a:t>
            </a:fld>
            <a:endParaRPr lang="en-US" dirty="0"/>
          </a:p>
        </p:txBody>
      </p:sp>
    </p:spTree>
    <p:extLst>
      <p:ext uri="{BB962C8B-B14F-4D97-AF65-F5344CB8AC3E}">
        <p14:creationId xmlns:p14="http://schemas.microsoft.com/office/powerpoint/2010/main" val="4199630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to the presenter : this slide is hidden, and will not appear in the slide show, unless it is activated by clicking on word “Desktops” in the Cross-Selling Recommendations slide.</a:t>
            </a:r>
          </a:p>
        </p:txBody>
      </p:sp>
      <p:sp>
        <p:nvSpPr>
          <p:cNvPr id="4" name="Slide Number Placeholder 3"/>
          <p:cNvSpPr>
            <a:spLocks noGrp="1"/>
          </p:cNvSpPr>
          <p:nvPr>
            <p:ph type="sldNum" sz="quarter" idx="10"/>
          </p:nvPr>
        </p:nvSpPr>
        <p:spPr/>
        <p:txBody>
          <a:bodyPr/>
          <a:lstStyle/>
          <a:p>
            <a:fld id="{339C270E-D5CD-4622-8424-D007D653CC89}" type="slidenum">
              <a:rPr lang="en-US" smtClean="0"/>
              <a:t>17</a:t>
            </a:fld>
            <a:endParaRPr lang="en-US" dirty="0"/>
          </a:p>
        </p:txBody>
      </p:sp>
    </p:spTree>
    <p:extLst>
      <p:ext uri="{BB962C8B-B14F-4D97-AF65-F5344CB8AC3E}">
        <p14:creationId xmlns:p14="http://schemas.microsoft.com/office/powerpoint/2010/main" val="1762464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to the presenter : this slide is hidden, and will not appear in the slide show, unless it is activated by clicking on word “Accessories” in the Cross-Selling Recommendations slide.</a:t>
            </a:r>
          </a:p>
        </p:txBody>
      </p:sp>
      <p:sp>
        <p:nvSpPr>
          <p:cNvPr id="4" name="Slide Number Placeholder 3"/>
          <p:cNvSpPr>
            <a:spLocks noGrp="1"/>
          </p:cNvSpPr>
          <p:nvPr>
            <p:ph type="sldNum" sz="quarter" idx="10"/>
          </p:nvPr>
        </p:nvSpPr>
        <p:spPr/>
        <p:txBody>
          <a:bodyPr/>
          <a:lstStyle/>
          <a:p>
            <a:fld id="{339C270E-D5CD-4622-8424-D007D653CC89}" type="slidenum">
              <a:rPr lang="en-US" smtClean="0"/>
              <a:t>18</a:t>
            </a:fld>
            <a:endParaRPr lang="en-US" dirty="0"/>
          </a:p>
        </p:txBody>
      </p:sp>
    </p:spTree>
    <p:extLst>
      <p:ext uri="{BB962C8B-B14F-4D97-AF65-F5344CB8AC3E}">
        <p14:creationId xmlns:p14="http://schemas.microsoft.com/office/powerpoint/2010/main" val="115688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Note to the presenter : this slide is hidden, and will not appear in the slide show, unless it is activated by clicking on word “Software” in the Cross-Selling Recommendations slide.</a:t>
            </a:r>
          </a:p>
        </p:txBody>
      </p:sp>
      <p:sp>
        <p:nvSpPr>
          <p:cNvPr id="4" name="Slide Number Placeholder 3"/>
          <p:cNvSpPr>
            <a:spLocks noGrp="1"/>
          </p:cNvSpPr>
          <p:nvPr>
            <p:ph type="sldNum" sz="quarter" idx="10"/>
          </p:nvPr>
        </p:nvSpPr>
        <p:spPr/>
        <p:txBody>
          <a:bodyPr/>
          <a:lstStyle/>
          <a:p>
            <a:fld id="{339C270E-D5CD-4622-8424-D007D653CC89}" type="slidenum">
              <a:rPr lang="en-US" smtClean="0"/>
              <a:t>19</a:t>
            </a:fld>
            <a:endParaRPr lang="en-US" dirty="0"/>
          </a:p>
        </p:txBody>
      </p:sp>
    </p:spTree>
    <p:extLst>
      <p:ext uri="{BB962C8B-B14F-4D97-AF65-F5344CB8AC3E}">
        <p14:creationId xmlns:p14="http://schemas.microsoft.com/office/powerpoint/2010/main" val="202816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presentation is a high level, non-technical overview of our findings and recommendations for the Blackwell Electronics sales team. </a:t>
            </a:r>
          </a:p>
          <a:p>
            <a:r>
              <a:rPr lang="en-US" dirty="0"/>
              <a:t>(next slide)</a:t>
            </a:r>
          </a:p>
        </p:txBody>
      </p:sp>
      <p:sp>
        <p:nvSpPr>
          <p:cNvPr id="4" name="Slide Number Placeholder 3"/>
          <p:cNvSpPr>
            <a:spLocks noGrp="1"/>
          </p:cNvSpPr>
          <p:nvPr>
            <p:ph type="sldNum" sz="quarter" idx="10"/>
          </p:nvPr>
        </p:nvSpPr>
        <p:spPr/>
        <p:txBody>
          <a:bodyPr/>
          <a:lstStyle/>
          <a:p>
            <a:fld id="{339C270E-D5CD-4622-8424-D007D653CC89}" type="slidenum">
              <a:rPr lang="en-US" smtClean="0"/>
              <a:t>2</a:t>
            </a:fld>
            <a:endParaRPr lang="en-US" dirty="0"/>
          </a:p>
        </p:txBody>
      </p:sp>
    </p:spTree>
    <p:extLst>
      <p:ext uri="{BB962C8B-B14F-4D97-AF65-F5344CB8AC3E}">
        <p14:creationId xmlns:p14="http://schemas.microsoft.com/office/powerpoint/2010/main" val="2591036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were asked to analyze how our customers shop and how much they spend, and how we may use this information in order to continue to increase the revenue generated by eCommerce website.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main source of the information for our research was provided to us in a form of two files: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data file of consumer transactions (it included some information about the customer who made the transaction, as well as the amount of the transaction, and how many items were purchased);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another file contained Blackwell historic sales data of products purchased.  </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amount and the quality of the data were sufficient to gain knowledge from it and draw predictions.</a:t>
            </a:r>
          </a:p>
          <a:p>
            <a:r>
              <a:rPr lang="en-US" sz="1200" b="0" i="0" kern="1200" dirty="0">
                <a:solidFill>
                  <a:schemeClr val="tx1"/>
                </a:solidFill>
                <a:effectLst/>
                <a:latin typeface="+mn-lt"/>
                <a:ea typeface="+mn-ea"/>
                <a:cs typeface="+mn-cs"/>
              </a:rPr>
              <a:t>We used data mining machine learning tools and techniques to analyze this data, and our expertise, to interpret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dirty="0"/>
              <a:t>(next slide)</a:t>
            </a:r>
          </a:p>
          <a:p>
            <a:endParaRPr lang="en-US" dirty="0"/>
          </a:p>
          <a:p>
            <a:endParaRPr lang="en-US" dirty="0"/>
          </a:p>
        </p:txBody>
      </p:sp>
      <p:sp>
        <p:nvSpPr>
          <p:cNvPr id="4" name="Slide Number Placeholder 3"/>
          <p:cNvSpPr>
            <a:spLocks noGrp="1"/>
          </p:cNvSpPr>
          <p:nvPr>
            <p:ph type="sldNum" sz="quarter" idx="10"/>
          </p:nvPr>
        </p:nvSpPr>
        <p:spPr/>
        <p:txBody>
          <a:bodyPr/>
          <a:lstStyle/>
          <a:p>
            <a:fld id="{339C270E-D5CD-4622-8424-D007D653CC89}" type="slidenum">
              <a:rPr lang="en-US" smtClean="0"/>
              <a:t>3</a:t>
            </a:fld>
            <a:endParaRPr lang="en-US" dirty="0"/>
          </a:p>
        </p:txBody>
      </p:sp>
    </p:spTree>
    <p:extLst>
      <p:ext uri="{BB962C8B-B14F-4D97-AF65-F5344CB8AC3E}">
        <p14:creationId xmlns:p14="http://schemas.microsoft.com/office/powerpoint/2010/main" val="91020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exactly were we searching for? </a:t>
            </a:r>
            <a:r>
              <a:rPr lang="en-US" sz="1200" b="0" i="0" kern="1200" dirty="0">
                <a:solidFill>
                  <a:schemeClr val="tx1"/>
                </a:solidFill>
                <a:effectLst/>
                <a:latin typeface="+mn-lt"/>
                <a:ea typeface="+mn-ea"/>
                <a:cs typeface="+mn-cs"/>
              </a:rPr>
              <a:t> Patterns.  Patterns in data tell us what really works based on evidence, and what is most likely to work in the future.</a:t>
            </a:r>
            <a:endParaRPr lang="en-US" dirty="0"/>
          </a:p>
          <a:p>
            <a:endParaRPr lang="en-US" dirty="0"/>
          </a:p>
          <a:p>
            <a:r>
              <a:rPr lang="en-US" dirty="0"/>
              <a:t>In our case we looked at customer’s age and spending in different regions; correlation between age and online vs in store purchases; between age and amounts spend; between different products. </a:t>
            </a:r>
            <a:r>
              <a:rPr lang="en-US" sz="1200" b="0" i="0" kern="1200" dirty="0">
                <a:solidFill>
                  <a:schemeClr val="tx1"/>
                </a:solidFill>
                <a:effectLst/>
                <a:latin typeface="+mn-lt"/>
                <a:ea typeface="+mn-ea"/>
                <a:cs typeface="+mn-cs"/>
              </a:rPr>
              <a:t> We used data to understand the relationship between customer demographics and purchasing behavior.</a:t>
            </a:r>
            <a:endParaRPr lang="en-US" dirty="0"/>
          </a:p>
          <a:p>
            <a:endParaRPr lang="en-US" dirty="0"/>
          </a:p>
          <a:p>
            <a:r>
              <a:rPr lang="en-US" dirty="0"/>
              <a:t>(next slide)</a:t>
            </a:r>
          </a:p>
        </p:txBody>
      </p:sp>
      <p:sp>
        <p:nvSpPr>
          <p:cNvPr id="4" name="Slide Number Placeholder 3"/>
          <p:cNvSpPr>
            <a:spLocks noGrp="1"/>
          </p:cNvSpPr>
          <p:nvPr>
            <p:ph type="sldNum" sz="quarter" idx="10"/>
          </p:nvPr>
        </p:nvSpPr>
        <p:spPr/>
        <p:txBody>
          <a:bodyPr/>
          <a:lstStyle/>
          <a:p>
            <a:fld id="{339C270E-D5CD-4622-8424-D007D653CC89}" type="slidenum">
              <a:rPr lang="en-US" smtClean="0"/>
              <a:t>4</a:t>
            </a:fld>
            <a:endParaRPr lang="en-US" dirty="0"/>
          </a:p>
        </p:txBody>
      </p:sp>
    </p:spTree>
    <p:extLst>
      <p:ext uri="{BB962C8B-B14F-4D97-AF65-F5344CB8AC3E}">
        <p14:creationId xmlns:p14="http://schemas.microsoft.com/office/powerpoint/2010/main" val="300338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these pie charts we have shown the various ages for individuals in the regions Blackwell Electronics tracks. It is easy to see here that most of these look very similar, to the degree that it is unfortunately impossible to predict the age of a customer based solely on the region from which they live. </a:t>
            </a:r>
          </a:p>
          <a:p>
            <a:r>
              <a:rPr lang="en-US" sz="1200" kern="1200" dirty="0">
                <a:solidFill>
                  <a:schemeClr val="tx1"/>
                </a:solidFill>
                <a:effectLst/>
                <a:latin typeface="+mn-lt"/>
                <a:ea typeface="+mn-ea"/>
                <a:cs typeface="+mn-cs"/>
              </a:rPr>
              <a:t>It should be mentioned that the wedge that looks significantly different is the amount of 69+ individuals in the West region. However there is still a significant number of people in that age group across the other regions to where it is not a statistically significant percentage. </a:t>
            </a:r>
          </a:p>
          <a:p>
            <a:endParaRPr lang="en-US" sz="1200" kern="1200" dirty="0">
              <a:solidFill>
                <a:schemeClr val="tx1"/>
              </a:solidFill>
              <a:effectLst/>
              <a:latin typeface="+mn-lt"/>
              <a:ea typeface="+mn-ea"/>
              <a:cs typeface="+mn-cs"/>
            </a:endParaRPr>
          </a:p>
          <a:p>
            <a:r>
              <a:rPr lang="en-US" dirty="0"/>
              <a:t>(next slide)</a:t>
            </a:r>
          </a:p>
        </p:txBody>
      </p:sp>
      <p:sp>
        <p:nvSpPr>
          <p:cNvPr id="4" name="Slide Number Placeholder 3"/>
          <p:cNvSpPr>
            <a:spLocks noGrp="1"/>
          </p:cNvSpPr>
          <p:nvPr>
            <p:ph type="sldNum" sz="quarter" idx="10"/>
          </p:nvPr>
        </p:nvSpPr>
        <p:spPr/>
        <p:txBody>
          <a:bodyPr/>
          <a:lstStyle/>
          <a:p>
            <a:fld id="{A9A056BD-14D1-44DB-AD05-BC2AE0D5CB7C}" type="slidenum">
              <a:rPr lang="en-US" smtClean="0"/>
              <a:t>5</a:t>
            </a:fld>
            <a:endParaRPr lang="en-US"/>
          </a:p>
        </p:txBody>
      </p:sp>
    </p:spTree>
    <p:extLst>
      <p:ext uri="{BB962C8B-B14F-4D97-AF65-F5344CB8AC3E}">
        <p14:creationId xmlns:p14="http://schemas.microsoft.com/office/powerpoint/2010/main" val="63691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leads into our next goal. Trying to figure out how customers prefer to shop. It turns out that region is the primary determining factor. It is important to note that it seems that all sales in the East region were in store and all sales in the West region were online. This data may have been missing. If this is the case the data can be rerun when new information can be provided or we can attempt to extrapolate data from other regions based on expected comparisons between the demographics of the areas as a whole. </a:t>
            </a:r>
          </a:p>
          <a:p>
            <a:endParaRPr lang="en-US" dirty="0"/>
          </a:p>
          <a:p>
            <a:r>
              <a:rPr lang="en-US" dirty="0"/>
              <a:t>(next slide)</a:t>
            </a:r>
          </a:p>
        </p:txBody>
      </p:sp>
      <p:sp>
        <p:nvSpPr>
          <p:cNvPr id="4" name="Slide Number Placeholder 3"/>
          <p:cNvSpPr>
            <a:spLocks noGrp="1"/>
          </p:cNvSpPr>
          <p:nvPr>
            <p:ph type="sldNum" sz="quarter" idx="10"/>
          </p:nvPr>
        </p:nvSpPr>
        <p:spPr/>
        <p:txBody>
          <a:bodyPr/>
          <a:lstStyle/>
          <a:p>
            <a:fld id="{A9A056BD-14D1-44DB-AD05-BC2AE0D5CB7C}" type="slidenum">
              <a:rPr lang="en-US" smtClean="0"/>
              <a:t>6</a:t>
            </a:fld>
            <a:endParaRPr lang="en-US"/>
          </a:p>
        </p:txBody>
      </p:sp>
    </p:spTree>
    <p:extLst>
      <p:ext uri="{BB962C8B-B14F-4D97-AF65-F5344CB8AC3E}">
        <p14:creationId xmlns:p14="http://schemas.microsoft.com/office/powerpoint/2010/main" val="3254718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 all know not every customer is the same. So one of the questions we have been trying to answer today is who the most lucrative customer is. And how much does that customer spend when they come to Blackwell Electronics. We have determined that the most lucrative region is the Central region and that the lowest spending region is the West region. It should also be noted as we have shown here that online spending for South and Central regions spend more than their in store counterparts by a significant margin.</a:t>
            </a:r>
          </a:p>
          <a:p>
            <a:r>
              <a:rPr lang="en-US" sz="1200" kern="1200" dirty="0">
                <a:solidFill>
                  <a:schemeClr val="tx1"/>
                </a:solidFill>
                <a:effectLst/>
                <a:latin typeface="+mn-lt"/>
                <a:ea typeface="+mn-ea"/>
                <a:cs typeface="+mn-cs"/>
              </a:rPr>
              <a:t>Although age and number of items may be thought of as having a substantial impact on the amount an individual spends our data simply does not support this this. Instead it seems that yet again region is the driving factor followed by shopping method preference when applicable.</a:t>
            </a:r>
          </a:p>
          <a:p>
            <a:endParaRPr lang="en-US" sz="1200" kern="1200" dirty="0">
              <a:solidFill>
                <a:schemeClr val="tx1"/>
              </a:solidFill>
              <a:effectLst/>
              <a:latin typeface="+mn-lt"/>
              <a:ea typeface="+mn-ea"/>
              <a:cs typeface="+mn-cs"/>
            </a:endParaRPr>
          </a:p>
          <a:p>
            <a:r>
              <a:rPr lang="en-US" dirty="0"/>
              <a:t>(next</a:t>
            </a:r>
            <a:r>
              <a:rPr lang="en-US" baseline="0" dirty="0"/>
              <a:t> slide)</a:t>
            </a:r>
            <a:endParaRPr lang="en-US" dirty="0"/>
          </a:p>
        </p:txBody>
      </p:sp>
      <p:sp>
        <p:nvSpPr>
          <p:cNvPr id="4" name="Slide Number Placeholder 3"/>
          <p:cNvSpPr>
            <a:spLocks noGrp="1"/>
          </p:cNvSpPr>
          <p:nvPr>
            <p:ph type="sldNum" sz="quarter" idx="10"/>
          </p:nvPr>
        </p:nvSpPr>
        <p:spPr/>
        <p:txBody>
          <a:bodyPr/>
          <a:lstStyle/>
          <a:p>
            <a:fld id="{A9A056BD-14D1-44DB-AD05-BC2AE0D5CB7C}" type="slidenum">
              <a:rPr lang="en-US" smtClean="0"/>
              <a:t>7</a:t>
            </a:fld>
            <a:endParaRPr lang="en-US"/>
          </a:p>
        </p:txBody>
      </p:sp>
    </p:spTree>
    <p:extLst>
      <p:ext uri="{BB962C8B-B14F-4D97-AF65-F5344CB8AC3E}">
        <p14:creationId xmlns:p14="http://schemas.microsoft.com/office/powerpoint/2010/main" val="4040169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ways to increase the number of products purchased per online transaction is by applying cross-selling strategy. Our goal was to predict, with a reasonable amount of accuracy, for each product what additional products a customer might like to buy.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looked at the Blackwell’s historic sales data and identified, </a:t>
            </a:r>
            <a:r>
              <a:rPr lang="en-US" sz="1200" dirty="0"/>
              <a:t>evaluated, and ranked the strength of the correlations between the products. Then we used our common sense to interpret those correlations and to choose 3 additional products for each item Blackwell currently sells online.   We documented the results of our finding in a “meaningful” way (</a:t>
            </a:r>
            <a:r>
              <a:rPr lang="en-US" sz="1200" i="1" dirty="0"/>
              <a:t>click on the slide’s title to open the Excel spreadsheet</a:t>
            </a:r>
            <a:r>
              <a:rPr lang="en-US" sz="1200" dirty="0"/>
              <a:t>).  We provided this detailed spreadsheet to the sales team.  However, for purpose of this presentation we grouped the products into logically related categories (click on the slide’s title to return to Cross-Selling Recommendations slide)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products being shopped for are listed in the left side of the slide, the items being recommended are on the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Note to the presenter: when clicking individually on each of these names, the list of the corresponding items in this category will be displayed.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clear that the most recommended product group is Accessories.  Which is logical, since accessories complement any category of the products the customer is shopping for.  Desktops and Laptops, on the other hand, don’t have any recommendations.  It is very unlikely that a customer will be interested in buying also a desktop if they are currently shopping for a monitor, they probably already have a computer.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39C270E-D5CD-4622-8424-D007D653CC89}" type="slidenum">
              <a:rPr lang="en-US" smtClean="0"/>
              <a:t>8</a:t>
            </a:fld>
            <a:endParaRPr lang="en-US" dirty="0"/>
          </a:p>
        </p:txBody>
      </p:sp>
    </p:spTree>
    <p:extLst>
      <p:ext uri="{BB962C8B-B14F-4D97-AF65-F5344CB8AC3E}">
        <p14:creationId xmlns:p14="http://schemas.microsoft.com/office/powerpoint/2010/main" val="374560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now we know some of our customers’ buying patterns. We know that the Central Region customers are able to spend the most per transaction, and there is almost a 50-50 split in online and instore transactions, with highest spending online.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This is followed by the South region.  And even though the substantial number of transactions occurred instore, they spent more per transaction when buying online.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East Region’s Average spending per transaction goes up to the midrange and purchases were practically done all in store.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West Region has the least average spending per transaction and almost all are done online.  We noticed that there is an almost 50-50% split in the number of transactions done online and instore altogether, but for those customers who can spend the most, they spent it online.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Although we did not find any relationships between age and where the transaction occurred, it is probably worth mentioning that the West region has a substantially higher concentration of customers 69 years old and above and the Central region has the highest concentration of customers 52 years old and below, with 69 years old and above customers absent.</a:t>
            </a:r>
          </a:p>
          <a:p>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also discovered what products Blackwell has that are frequently bought together. This enabled us to recommend purchasing a specific item that the customer will likely be interested in.   For example, when purchasing an Acer laptop we would recommend Microsoft Office, a mouse and keyboard because historically they were frequently bought together.  Another, example is that a printer needs ink or a toner so we would recommend the appropriate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1C57A8-AC05-4A48-909F-9368619040E0}" type="slidenum">
              <a:rPr lang="en-US" smtClean="0"/>
              <a:t>9</a:t>
            </a:fld>
            <a:endParaRPr lang="en-US"/>
          </a:p>
        </p:txBody>
      </p:sp>
    </p:spTree>
    <p:extLst>
      <p:ext uri="{BB962C8B-B14F-4D97-AF65-F5344CB8AC3E}">
        <p14:creationId xmlns:p14="http://schemas.microsoft.com/office/powerpoint/2010/main" val="1930079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273E7C-F893-459D-A61F-81AE6287168C}" type="datetime1">
              <a:rPr lang="en-US" smtClean="0"/>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343256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C7FAC2-C86B-4DA3-8A3C-A45816493822}" type="datetime1">
              <a:rPr lang="en-US" smtClean="0"/>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89166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152A0-37AA-46A6-BEC4-78ADE6A9449C}" type="datetime1">
              <a:rPr lang="en-US" smtClean="0"/>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243317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8751DB-E934-42C3-B69C-D75DC95D8E17}" type="datetime1">
              <a:rPr lang="en-US" smtClean="0"/>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280630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EC2989BE-8EF8-4DE9-AF65-1B5280A0F0B6}" type="datetime1">
              <a:rPr lang="en-US" smtClean="0"/>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384077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89B35C-4BEB-472E-9FD9-BBE732384778}" type="datetime1">
              <a:rPr lang="en-US" smtClean="0"/>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413460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03DA6E-11AF-4C2A-823F-A9658A489C35}" type="datetime1">
              <a:rPr lang="en-US" smtClean="0"/>
              <a:t>12/27/2017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227098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85800"/>
          </a:xfrm>
        </p:spPr>
        <p:txBody>
          <a:bodyPr>
            <a:normAutofit/>
          </a:bodyPr>
          <a:lstStyle>
            <a:lvl1pPr algn="ctr">
              <a:defRPr sz="2800" b="1"/>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7E2706-6733-41FF-8EB0-37731EC0CC79}" type="datetime1">
              <a:rPr lang="en-US" smtClean="0"/>
              <a:t>12/27/2017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113849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F5980-65EF-4F3E-B8BD-6F43BADBA180}" type="datetime1">
              <a:rPr lang="en-US" smtClean="0"/>
              <a:t>12/27/2017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272855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861025-A7EF-43A9-AF6F-9D4832283C23}" type="datetime1">
              <a:rPr lang="en-US" smtClean="0"/>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216804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E24DB4-54E0-4C8B-AB33-EF7CBDA41000}" type="datetime1">
              <a:rPr lang="en-US" smtClean="0"/>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7F5EFC-0A6B-4038-8A7D-7104D23C4405}" type="slidenum">
              <a:rPr lang="en-US" smtClean="0"/>
              <a:t>‹#›</a:t>
            </a:fld>
            <a:endParaRPr lang="en-US" dirty="0"/>
          </a:p>
        </p:txBody>
      </p:sp>
    </p:spTree>
    <p:extLst>
      <p:ext uri="{BB962C8B-B14F-4D97-AF65-F5344CB8AC3E}">
        <p14:creationId xmlns:p14="http://schemas.microsoft.com/office/powerpoint/2010/main" val="253832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254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BFDC6-1C4B-4E54-8070-74103E183513}" type="datetime1">
              <a:rPr lang="en-US" smtClean="0"/>
              <a:t>12/27/2017</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F5EFC-0A6B-4038-8A7D-7104D23C4405}" type="slidenum">
              <a:rPr lang="en-US" smtClean="0"/>
              <a:t>‹#›</a:t>
            </a:fld>
            <a:endParaRPr lang="en-US" dirty="0"/>
          </a:p>
        </p:txBody>
      </p:sp>
    </p:spTree>
    <p:extLst>
      <p:ext uri="{BB962C8B-B14F-4D97-AF65-F5344CB8AC3E}">
        <p14:creationId xmlns:p14="http://schemas.microsoft.com/office/powerpoint/2010/main" val="1591810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slide" Target="slide8.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slide" Target="slide8.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slide" Target="slide8.xml"/></Relationships>
</file>

<file path=ppt/slides/_rels/slide1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4.png"/><Relationship Id="rId7" Type="http://schemas.openxmlformats.org/officeDocument/2006/relationships/slide" Target="slide14.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slide" Target="slide19.xml"/><Relationship Id="rId11" Type="http://schemas.openxmlformats.org/officeDocument/2006/relationships/slide" Target="slide18.xml"/><Relationship Id="rId5" Type="http://schemas.openxmlformats.org/officeDocument/2006/relationships/slide" Target="slide13.xml"/><Relationship Id="rId10" Type="http://schemas.openxmlformats.org/officeDocument/2006/relationships/slide" Target="slide15.xml"/><Relationship Id="rId4" Type="http://schemas.microsoft.com/office/2007/relationships/hdphoto" Target="../media/hdphoto1.wdp"/><Relationship Id="rId9" Type="http://schemas.openxmlformats.org/officeDocument/2006/relationships/slide" Target="slide16.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2191999" cy="6858000"/>
          </a:xfrm>
          <a:prstGeom prst="rect">
            <a:avLst/>
          </a:prstGeom>
        </p:spPr>
      </p:pic>
      <p:sp>
        <p:nvSpPr>
          <p:cNvPr id="2" name="Title 1"/>
          <p:cNvSpPr>
            <a:spLocks noGrp="1"/>
          </p:cNvSpPr>
          <p:nvPr>
            <p:ph type="title"/>
          </p:nvPr>
        </p:nvSpPr>
        <p:spPr>
          <a:xfrm>
            <a:off x="838200" y="914400"/>
            <a:ext cx="10515600" cy="685800"/>
          </a:xfrm>
        </p:spPr>
        <p:txBody>
          <a:bodyPr>
            <a:normAutofit fontScale="90000"/>
          </a:bodyPr>
          <a:lstStyle/>
          <a:p>
            <a:pPr algn="l"/>
            <a:r>
              <a:rPr lang="en-US" sz="4000" dirty="0"/>
              <a:t>Blackwell Electronics: Knowing Your Customer</a:t>
            </a:r>
          </a:p>
        </p:txBody>
      </p:sp>
      <p:sp>
        <p:nvSpPr>
          <p:cNvPr id="3" name="TextBox 2"/>
          <p:cNvSpPr txBox="1"/>
          <p:nvPr/>
        </p:nvSpPr>
        <p:spPr>
          <a:xfrm>
            <a:off x="1262061" y="4867275"/>
            <a:ext cx="7340458" cy="1477328"/>
          </a:xfrm>
          <a:prstGeom prst="rect">
            <a:avLst/>
          </a:prstGeom>
          <a:noFill/>
        </p:spPr>
        <p:txBody>
          <a:bodyPr wrap="square" rtlCol="0">
            <a:spAutoFit/>
          </a:bodyPr>
          <a:lstStyle/>
          <a:p>
            <a:r>
              <a:rPr lang="en-US" dirty="0"/>
              <a:t>                                Center for Innovation Education</a:t>
            </a:r>
          </a:p>
          <a:p>
            <a:r>
              <a:rPr lang="en-US" dirty="0"/>
              <a:t>Course of Study: Data Analytics / Big Data</a:t>
            </a:r>
          </a:p>
          <a:p>
            <a:r>
              <a:rPr lang="en-US" dirty="0"/>
              <a:t>Research Performed by:  Data Analytics Team</a:t>
            </a:r>
          </a:p>
          <a:p>
            <a:r>
              <a:rPr lang="en-US" dirty="0"/>
              <a:t>Presenter:  Antonina Pearl</a:t>
            </a:r>
          </a:p>
          <a:p>
            <a:r>
              <a:rPr lang="en-US" dirty="0"/>
              <a:t>May 10, 2017</a:t>
            </a:r>
          </a:p>
        </p:txBody>
      </p:sp>
      <p:pic>
        <p:nvPicPr>
          <p:cNvPr id="3074" name="Picture 2" descr="http://rie.rutgers.edu/sites/all/themes/rutgersmobile/images/RU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953" y="4861413"/>
            <a:ext cx="1681162" cy="371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80315" y="1866900"/>
            <a:ext cx="4419600" cy="1295400"/>
          </a:xfrm>
          <a:prstGeom prst="rect">
            <a:avLst/>
          </a:prstGeom>
          <a:solidFill>
            <a:schemeClr val="bg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endParaRPr lang="en-US" dirty="0">
              <a:solidFill>
                <a:schemeClr val="tx1"/>
              </a:solidFill>
            </a:endParaRPr>
          </a:p>
        </p:txBody>
      </p:sp>
    </p:spTree>
    <p:extLst>
      <p:ext uri="{BB962C8B-B14F-4D97-AF65-F5344CB8AC3E}">
        <p14:creationId xmlns:p14="http://schemas.microsoft.com/office/powerpoint/2010/main" val="176340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977" y="0"/>
            <a:ext cx="12189023" cy="6858000"/>
          </a:xfrm>
          <a:prstGeom prst="rect">
            <a:avLst/>
          </a:prstGeom>
        </p:spPr>
      </p:pic>
      <p:sp>
        <p:nvSpPr>
          <p:cNvPr id="16" name="Rectangle: Rounded Corners 15"/>
          <p:cNvSpPr/>
          <p:nvPr/>
        </p:nvSpPr>
        <p:spPr>
          <a:xfrm>
            <a:off x="8030817" y="1709704"/>
            <a:ext cx="3322982" cy="242497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z="3600" dirty="0">
                <a:effectLst>
                  <a:outerShdw blurRad="38100" dist="38100" dir="2700000" algn="tl">
                    <a:srgbClr val="000000">
                      <a:alpha val="43137"/>
                    </a:srgbClr>
                  </a:outerShdw>
                </a:effectLst>
              </a:rPr>
              <a:t>What can we do to boost sales?</a:t>
            </a:r>
          </a:p>
        </p:txBody>
      </p:sp>
      <p:sp>
        <p:nvSpPr>
          <p:cNvPr id="3" name="Content Placeholder 2"/>
          <p:cNvSpPr>
            <a:spLocks noGrp="1"/>
          </p:cNvSpPr>
          <p:nvPr>
            <p:ph sz="half" idx="1"/>
          </p:nvPr>
        </p:nvSpPr>
        <p:spPr>
          <a:xfrm>
            <a:off x="838200" y="1825625"/>
            <a:ext cx="6662530" cy="4351338"/>
          </a:xfrm>
        </p:spPr>
        <p:txBody>
          <a:bodyPr>
            <a:normAutofit fontScale="92500" lnSpcReduction="10000"/>
          </a:bodyPr>
          <a:lstStyle/>
          <a:p>
            <a:pPr marL="0" indent="0">
              <a:buNone/>
            </a:pPr>
            <a:r>
              <a:rPr lang="en-US" dirty="0"/>
              <a:t>With data mining and additional             	information we can</a:t>
            </a:r>
          </a:p>
          <a:p>
            <a:pPr lvl="1"/>
            <a:endParaRPr lang="en-US" dirty="0"/>
          </a:p>
          <a:p>
            <a:pPr lvl="1">
              <a:buFont typeface="Wingdings" panose="05000000000000000000" pitchFamily="2" charset="2"/>
              <a:buChar char="ü"/>
            </a:pPr>
            <a:r>
              <a:rPr lang="en-US" dirty="0"/>
              <a:t>Send targeted email advertising</a:t>
            </a:r>
          </a:p>
          <a:p>
            <a:pPr>
              <a:buFont typeface="Wingdings" panose="05000000000000000000" pitchFamily="2" charset="2"/>
              <a:buChar char="ü"/>
            </a:pPr>
            <a:endParaRPr lang="en-US" dirty="0"/>
          </a:p>
          <a:p>
            <a:pPr lvl="1">
              <a:buFont typeface="Wingdings" panose="05000000000000000000" pitchFamily="2" charset="2"/>
              <a:buChar char="ü"/>
            </a:pPr>
            <a:r>
              <a:rPr lang="en-US" dirty="0"/>
              <a:t>Possibly upsell by recommending better and more profitable products</a:t>
            </a:r>
          </a:p>
          <a:p>
            <a:pPr lvl="1">
              <a:buFont typeface="Wingdings" panose="05000000000000000000" pitchFamily="2" charset="2"/>
              <a:buChar char="ü"/>
            </a:pPr>
            <a:endParaRPr lang="en-US" dirty="0"/>
          </a:p>
          <a:p>
            <a:pPr lvl="1">
              <a:buFont typeface="Wingdings" panose="05000000000000000000" pitchFamily="2" charset="2"/>
              <a:buChar char="ü"/>
            </a:pPr>
            <a:r>
              <a:rPr lang="en-US" dirty="0"/>
              <a:t>Predict what products to push in what day of the year for both in store and online</a:t>
            </a:r>
          </a:p>
          <a:p>
            <a:pPr lvl="1">
              <a:buFont typeface="Wingdings" panose="05000000000000000000" pitchFamily="2" charset="2"/>
              <a:buChar char="ü"/>
            </a:pPr>
            <a:endParaRPr lang="en-US" dirty="0"/>
          </a:p>
          <a:p>
            <a:pPr lvl="1">
              <a:buFont typeface="Wingdings" panose="05000000000000000000" pitchFamily="2" charset="2"/>
              <a:buChar char="ü"/>
            </a:pPr>
            <a:r>
              <a:rPr lang="en-US" dirty="0"/>
              <a:t>Offer bundling</a:t>
            </a:r>
          </a:p>
          <a:p>
            <a:pPr lvl="5"/>
            <a:endParaRPr lang="en-US" dirty="0"/>
          </a:p>
        </p:txBody>
      </p:sp>
      <p:sp>
        <p:nvSpPr>
          <p:cNvPr id="15" name="Content Placeholder 14"/>
          <p:cNvSpPr>
            <a:spLocks noGrp="1"/>
          </p:cNvSpPr>
          <p:nvPr>
            <p:ph sz="half" idx="2"/>
          </p:nvPr>
        </p:nvSpPr>
        <p:spPr>
          <a:xfrm>
            <a:off x="8126067" y="1825625"/>
            <a:ext cx="3227732" cy="2328070"/>
          </a:xfrm>
        </p:spPr>
        <p:txBody>
          <a:bodyPr>
            <a:normAutofit fontScale="92500" lnSpcReduction="20000"/>
          </a:bodyPr>
          <a:lstStyle/>
          <a:p>
            <a:pPr marL="0" indent="0">
              <a:buNone/>
            </a:pPr>
            <a:r>
              <a:rPr lang="en-US" dirty="0"/>
              <a:t>Additional Information:</a:t>
            </a:r>
          </a:p>
          <a:p>
            <a:pPr lvl="1">
              <a:buFont typeface="Wingdings" panose="05000000000000000000" pitchFamily="2" charset="2"/>
              <a:buChar char="§"/>
            </a:pPr>
            <a:r>
              <a:rPr lang="en-US" dirty="0"/>
              <a:t>Product price	</a:t>
            </a:r>
          </a:p>
          <a:p>
            <a:pPr lvl="1">
              <a:buFont typeface="Wingdings" panose="05000000000000000000" pitchFamily="2" charset="2"/>
              <a:buChar char="§"/>
            </a:pPr>
            <a:r>
              <a:rPr lang="en-US" dirty="0"/>
              <a:t>Product description</a:t>
            </a:r>
          </a:p>
          <a:p>
            <a:pPr lvl="1">
              <a:buFont typeface="Wingdings" panose="05000000000000000000" pitchFamily="2" charset="2"/>
              <a:buChar char="§"/>
            </a:pPr>
            <a:r>
              <a:rPr lang="en-US" dirty="0"/>
              <a:t>Discount availability</a:t>
            </a:r>
          </a:p>
          <a:p>
            <a:pPr lvl="1">
              <a:buFont typeface="Wingdings" panose="05000000000000000000" pitchFamily="2" charset="2"/>
              <a:buChar char="§"/>
            </a:pPr>
            <a:r>
              <a:rPr lang="en-US" dirty="0"/>
              <a:t>Time of Transaction</a:t>
            </a:r>
          </a:p>
          <a:p>
            <a:pPr lvl="1">
              <a:buFont typeface="Wingdings" panose="05000000000000000000" pitchFamily="2" charset="2"/>
              <a:buChar char="§"/>
            </a:pPr>
            <a:r>
              <a:rPr lang="en-US" dirty="0"/>
              <a:t>Customer profile</a:t>
            </a:r>
          </a:p>
          <a:p>
            <a:pPr lvl="1"/>
            <a:endParaRPr lang="en-US" dirty="0"/>
          </a:p>
        </p:txBody>
      </p:sp>
      <p:sp>
        <p:nvSpPr>
          <p:cNvPr id="9" name="AutoShape 4" descr="Image result for Dollar sign images"/>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4"/>
          <a:stretch>
            <a:fillRect/>
          </a:stretch>
        </p:blipFill>
        <p:spPr>
          <a:xfrm>
            <a:off x="7130005" y="490537"/>
            <a:ext cx="1200150" cy="1200150"/>
          </a:xfrm>
          <a:prstGeom prst="rect">
            <a:avLst/>
          </a:prstGeom>
        </p:spPr>
      </p:pic>
    </p:spTree>
    <p:extLst>
      <p:ext uri="{BB962C8B-B14F-4D97-AF65-F5344CB8AC3E}">
        <p14:creationId xmlns:p14="http://schemas.microsoft.com/office/powerpoint/2010/main" val="83375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88" y="0"/>
            <a:ext cx="12189023" cy="6858000"/>
          </a:xfrm>
          <a:prstGeom prst="rect">
            <a:avLst/>
          </a:prstGeom>
        </p:spPr>
      </p:pic>
      <p:sp>
        <p:nvSpPr>
          <p:cNvPr id="2" name="Title 1"/>
          <p:cNvSpPr>
            <a:spLocks noGrp="1"/>
          </p:cNvSpPr>
          <p:nvPr>
            <p:ph type="title"/>
          </p:nvPr>
        </p:nvSpPr>
        <p:spPr/>
        <p:txBody>
          <a:bodyPr>
            <a:normAutofit fontScale="90000"/>
          </a:bodyPr>
          <a:lstStyle/>
          <a:p>
            <a:r>
              <a:rPr lang="en-US" sz="3600" dirty="0">
                <a:effectLst>
                  <a:outerShdw blurRad="38100" dist="38100" dir="2700000" algn="tl">
                    <a:srgbClr val="000000">
                      <a:alpha val="43137"/>
                    </a:srgbClr>
                  </a:outerShdw>
                </a:effectLst>
              </a:rPr>
              <a:t>With data mining we can also….</a:t>
            </a:r>
          </a:p>
        </p:txBody>
      </p:sp>
      <p:sp>
        <p:nvSpPr>
          <p:cNvPr id="3" name="Content Placeholder 2"/>
          <p:cNvSpPr>
            <a:spLocks noGrp="1"/>
          </p:cNvSpPr>
          <p:nvPr>
            <p:ph idx="1"/>
          </p:nvPr>
        </p:nvSpPr>
        <p:spPr>
          <a:xfrm>
            <a:off x="838200" y="1404730"/>
            <a:ext cx="10253870" cy="6062869"/>
          </a:xfrm>
        </p:spPr>
        <p:txBody>
          <a:bodyPr>
            <a:normAutofit/>
          </a:bodyPr>
          <a:lstStyle/>
          <a:p>
            <a:pPr marL="457200" lvl="1" indent="0">
              <a:buNone/>
            </a:pPr>
            <a:endParaRPr lang="en-US" dirty="0"/>
          </a:p>
          <a:p>
            <a:pPr lvl="1">
              <a:buFont typeface="Wingdings" panose="05000000000000000000" pitchFamily="2" charset="2"/>
              <a:buChar char="ü"/>
            </a:pPr>
            <a:r>
              <a:rPr lang="en-US" dirty="0"/>
              <a:t>Predict what product each customer accessing the website is more likely to purchase(interactive marketing)</a:t>
            </a:r>
          </a:p>
          <a:p>
            <a:pPr lvl="1">
              <a:buFont typeface="Wingdings" panose="05000000000000000000" pitchFamily="2" charset="2"/>
              <a:buChar char="ü"/>
            </a:pPr>
            <a:endParaRPr lang="en-US" dirty="0"/>
          </a:p>
          <a:p>
            <a:pPr lvl="1">
              <a:buFont typeface="Wingdings" panose="05000000000000000000" pitchFamily="2" charset="2"/>
              <a:buChar char="ü"/>
            </a:pPr>
            <a:r>
              <a:rPr lang="en-US" dirty="0"/>
              <a:t>Predict which customer is likely switch to a competitor(customer churn)</a:t>
            </a:r>
          </a:p>
          <a:p>
            <a:pPr lvl="1">
              <a:buFont typeface="Wingdings" panose="05000000000000000000" pitchFamily="2" charset="2"/>
              <a:buChar char="ü"/>
            </a:pPr>
            <a:endParaRPr lang="en-US" dirty="0"/>
          </a:p>
          <a:p>
            <a:pPr lvl="1">
              <a:buFont typeface="Wingdings" panose="05000000000000000000" pitchFamily="2" charset="2"/>
              <a:buChar char="ü"/>
            </a:pPr>
            <a:r>
              <a:rPr lang="en-US" dirty="0"/>
              <a:t>Identify anomalous data that could represent data entry keying errors</a:t>
            </a:r>
          </a:p>
          <a:p>
            <a:pPr lvl="1">
              <a:buFont typeface="Wingdings" panose="05000000000000000000" pitchFamily="2" charset="2"/>
              <a:buChar char="ü"/>
            </a:pPr>
            <a:endParaRPr lang="en-US" dirty="0"/>
          </a:p>
          <a:p>
            <a:pPr lvl="1">
              <a:buFont typeface="Wingdings" panose="05000000000000000000" pitchFamily="2" charset="2"/>
              <a:buChar char="ü"/>
            </a:pPr>
            <a:r>
              <a:rPr lang="en-US" dirty="0"/>
              <a:t>Minimize costs by providing efficient and timely online support</a:t>
            </a:r>
          </a:p>
          <a:p>
            <a:pPr lvl="1">
              <a:buFont typeface="Wingdings" panose="05000000000000000000" pitchFamily="2" charset="2"/>
              <a:buChar char="ü"/>
            </a:pPr>
            <a:endParaRPr lang="en-US" dirty="0"/>
          </a:p>
          <a:p>
            <a:pPr lvl="1">
              <a:buFont typeface="Wingdings" panose="05000000000000000000" pitchFamily="2" charset="2"/>
              <a:buChar char="ü"/>
            </a:pPr>
            <a:r>
              <a:rPr lang="en-US" dirty="0"/>
              <a:t>Monitor competitors’ pricing</a:t>
            </a:r>
          </a:p>
        </p:txBody>
      </p:sp>
    </p:spTree>
    <p:extLst>
      <p:ext uri="{BB962C8B-B14F-4D97-AF65-F5344CB8AC3E}">
        <p14:creationId xmlns:p14="http://schemas.microsoft.com/office/powerpoint/2010/main" val="298158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977" y="0"/>
            <a:ext cx="12189023" cy="6858000"/>
          </a:xfrm>
          <a:prstGeom prst="rect">
            <a:avLst/>
          </a:prstGeom>
        </p:spPr>
      </p:pic>
      <p:sp>
        <p:nvSpPr>
          <p:cNvPr id="3" name="Content Placeholder 2"/>
          <p:cNvSpPr>
            <a:spLocks noGrp="1"/>
          </p:cNvSpPr>
          <p:nvPr>
            <p:ph idx="1"/>
          </p:nvPr>
        </p:nvSpPr>
        <p:spPr>
          <a:xfrm>
            <a:off x="838200" y="1226519"/>
            <a:ext cx="10515600" cy="4869482"/>
          </a:xfrm>
        </p:spPr>
        <p:txBody>
          <a:bodyPr>
            <a:normAutofit/>
          </a:bodyPr>
          <a:lstStyle/>
          <a:p>
            <a:pPr marL="0" indent="0" algn="ctr">
              <a:buNone/>
            </a:pPr>
            <a:r>
              <a:rPr lang="en-US" sz="4800" dirty="0">
                <a:effectLst>
                  <a:outerShdw blurRad="38100" dist="38100" dir="2700000" algn="tl">
                    <a:srgbClr val="000000">
                      <a:alpha val="43137"/>
                    </a:srgbClr>
                  </a:outerShdw>
                </a:effectLst>
              </a:rPr>
              <a:t>“</a:t>
            </a:r>
            <a:r>
              <a:rPr lang="en-US" sz="3600" dirty="0">
                <a:effectLst>
                  <a:outerShdw blurRad="38100" dist="38100" dir="2700000" algn="tl">
                    <a:srgbClr val="000000">
                      <a:alpha val="43137"/>
                    </a:srgbClr>
                  </a:outerShdw>
                </a:effectLst>
              </a:rPr>
              <a:t>There is a world of difference between truth and facts.  Facts can obscure the truth.”   </a:t>
            </a:r>
            <a:r>
              <a:rPr lang="en-US" sz="2000" dirty="0">
                <a:effectLst>
                  <a:outerShdw blurRad="38100" dist="38100" dir="2700000" algn="tl">
                    <a:srgbClr val="000000">
                      <a:alpha val="43137"/>
                    </a:srgbClr>
                  </a:outerShdw>
                </a:effectLst>
              </a:rPr>
              <a:t>-Maya Angelou</a:t>
            </a:r>
          </a:p>
          <a:p>
            <a:pPr marL="0" indent="0" algn="ctr">
              <a:buNone/>
            </a:pPr>
            <a:endParaRPr lang="en-US" sz="3500" dirty="0">
              <a:effectLst>
                <a:outerShdw blurRad="38100" dist="38100" dir="2700000" algn="tl">
                  <a:srgbClr val="000000">
                    <a:alpha val="43137"/>
                  </a:srgbClr>
                </a:outerShdw>
              </a:effectLst>
            </a:endParaRPr>
          </a:p>
          <a:p>
            <a:pPr marL="0" indent="0" algn="ctr">
              <a:buNone/>
            </a:pPr>
            <a:endParaRPr lang="en-US" sz="3500" dirty="0">
              <a:effectLst>
                <a:outerShdw blurRad="38100" dist="38100" dir="2700000" algn="tl">
                  <a:srgbClr val="000000">
                    <a:alpha val="43137"/>
                  </a:srgbClr>
                </a:outerShdw>
              </a:effectLst>
            </a:endParaRPr>
          </a:p>
          <a:p>
            <a:pPr marL="0" indent="0" algn="ctr">
              <a:buNone/>
            </a:pPr>
            <a:r>
              <a:rPr lang="en-US" sz="3500" dirty="0">
                <a:effectLst>
                  <a:outerShdw blurRad="38100" dist="38100" dir="2700000" algn="tl">
                    <a:srgbClr val="000000">
                      <a:alpha val="43137"/>
                    </a:srgbClr>
                  </a:outerShdw>
                </a:effectLst>
              </a:rPr>
              <a:t>“If you don’t know how to ask the right question, you discover nothing.” </a:t>
            </a:r>
            <a:r>
              <a:rPr lang="en-US" sz="2000" dirty="0">
                <a:effectLst>
                  <a:outerShdw blurRad="38100" dist="38100" dir="2700000" algn="tl">
                    <a:srgbClr val="000000">
                      <a:alpha val="43137"/>
                    </a:srgbClr>
                  </a:outerShdw>
                </a:effectLst>
              </a:rPr>
              <a:t>– W. Edwards Deming, Manufacturing Guru &amp; Statistician </a:t>
            </a:r>
          </a:p>
        </p:txBody>
      </p:sp>
    </p:spTree>
    <p:extLst>
      <p:ext uri="{BB962C8B-B14F-4D97-AF65-F5344CB8AC3E}">
        <p14:creationId xmlns:p14="http://schemas.microsoft.com/office/powerpoint/2010/main" val="59481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0"/>
            <a:ext cx="12189024" cy="6858000"/>
          </a:xfrm>
          <a:prstGeom prst="rect">
            <a:avLst/>
          </a:prstGeom>
        </p:spPr>
      </p:pic>
      <p:sp>
        <p:nvSpPr>
          <p:cNvPr id="2" name="Title 1"/>
          <p:cNvSpPr>
            <a:spLocks noGrp="1"/>
          </p:cNvSpPr>
          <p:nvPr>
            <p:ph type="title"/>
          </p:nvPr>
        </p:nvSpPr>
        <p:spPr>
          <a:gradFill flip="none" rotWithShape="1">
            <a:gsLst>
              <a:gs pos="58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100000" scaled="0"/>
            <a:tileRect/>
          </a:gradFill>
        </p:spPr>
        <p:txBody>
          <a:bodyPr/>
          <a:lstStyle/>
          <a:p>
            <a:r>
              <a:rPr lang="en-US" dirty="0"/>
              <a:t>Cross-Sale Recommendations Detailed List</a:t>
            </a:r>
          </a:p>
        </p:txBody>
      </p:sp>
      <p:pic>
        <p:nvPicPr>
          <p:cNvPr id="4" name="Picture 3"/>
          <p:cNvPicPr>
            <a:picLocks noChangeAspect="1"/>
          </p:cNvPicPr>
          <p:nvPr/>
        </p:nvPicPr>
        <p:blipFill>
          <a:blip r:embed="rId4"/>
          <a:stretch>
            <a:fillRect/>
          </a:stretch>
        </p:blipFill>
        <p:spPr>
          <a:xfrm>
            <a:off x="30243" y="647700"/>
            <a:ext cx="11368622" cy="5562600"/>
          </a:xfrm>
          <a:prstGeom prst="rect">
            <a:avLst/>
          </a:prstGeom>
        </p:spPr>
      </p:pic>
      <p:sp>
        <p:nvSpPr>
          <p:cNvPr id="3" name="TextBox 2">
            <a:extLst>
              <a:ext uri="{FF2B5EF4-FFF2-40B4-BE49-F238E27FC236}">
                <a16:creationId xmlns:a16="http://schemas.microsoft.com/office/drawing/2014/main" id="{55E2A034-8819-4261-88CD-55893C3FF0E2}"/>
              </a:ext>
            </a:extLst>
          </p:cNvPr>
          <p:cNvSpPr txBox="1"/>
          <p:nvPr/>
        </p:nvSpPr>
        <p:spPr>
          <a:xfrm>
            <a:off x="5714554" y="6293017"/>
            <a:ext cx="3702665" cy="369332"/>
          </a:xfrm>
          <a:prstGeom prst="rect">
            <a:avLst/>
          </a:prstGeom>
          <a:noFill/>
        </p:spPr>
        <p:txBody>
          <a:bodyPr wrap="square" rtlCol="0">
            <a:spAutoFit/>
          </a:bodyPr>
          <a:lstStyle/>
          <a:p>
            <a:r>
              <a:rPr lang="en-US" dirty="0"/>
              <a:t>Back to Cross – Selling Slide</a:t>
            </a:r>
          </a:p>
        </p:txBody>
      </p:sp>
      <p:sp>
        <p:nvSpPr>
          <p:cNvPr id="5" name="Arrow: Left 4">
            <a:hlinkClick r:id="rId5" action="ppaction://hlinksldjump"/>
            <a:extLst>
              <a:ext uri="{FF2B5EF4-FFF2-40B4-BE49-F238E27FC236}">
                <a16:creationId xmlns:a16="http://schemas.microsoft.com/office/drawing/2014/main" id="{238F1967-34E5-4A12-8AB1-E42709B46840}"/>
              </a:ext>
            </a:extLst>
          </p:cNvPr>
          <p:cNvSpPr/>
          <p:nvPr/>
        </p:nvSpPr>
        <p:spPr>
          <a:xfrm>
            <a:off x="4933504" y="6301082"/>
            <a:ext cx="552896" cy="361267"/>
          </a:xfrm>
          <a:prstGeom prst="leftArrow">
            <a:avLst/>
          </a:prstGeom>
          <a:solidFill>
            <a:schemeClr val="accent6">
              <a:lumMod val="40000"/>
              <a:lumOff val="60000"/>
            </a:schemeClr>
          </a:solidFill>
          <a:ln>
            <a:solidFill>
              <a:schemeClr val="accent6"/>
            </a:solid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tx1"/>
              </a:solidFill>
            </a:endParaRPr>
          </a:p>
        </p:txBody>
      </p:sp>
    </p:spTree>
    <p:extLst>
      <p:ext uri="{BB962C8B-B14F-4D97-AF65-F5344CB8AC3E}">
        <p14:creationId xmlns:p14="http://schemas.microsoft.com/office/powerpoint/2010/main" val="50275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 action="ppaction://hlinkshowjump?jump=lastslideviewed"/>
              </a:rPr>
              <a:t>Warranties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 y="-228600"/>
            <a:ext cx="12189024" cy="6858000"/>
          </a:xfrm>
          <a:prstGeom prst="rect">
            <a:avLst/>
          </a:prstGeom>
        </p:spPr>
      </p:pic>
      <p:sp>
        <p:nvSpPr>
          <p:cNvPr id="3" name="TextBox 2"/>
          <p:cNvSpPr txBox="1"/>
          <p:nvPr/>
        </p:nvSpPr>
        <p:spPr>
          <a:xfrm>
            <a:off x="1066800" y="2057400"/>
            <a:ext cx="9525000" cy="1800493"/>
          </a:xfrm>
          <a:prstGeom prst="rect">
            <a:avLst/>
          </a:prstGeom>
          <a:noFill/>
        </p:spPr>
        <p:txBody>
          <a:bodyPr wrap="square" rtlCol="0">
            <a:spAutoFit/>
          </a:bodyPr>
          <a:lstStyle/>
          <a:p>
            <a:pPr marL="342900" indent="-342900">
              <a:lnSpc>
                <a:spcPct val="150000"/>
              </a:lnSpc>
              <a:buFont typeface="+mj-lt"/>
              <a:buAutoNum type="arabicPeriod"/>
            </a:pPr>
            <a:r>
              <a:rPr lang="en-US" sz="2800" dirty="0" err="1"/>
              <a:t>SquareTrade</a:t>
            </a:r>
            <a:r>
              <a:rPr lang="en-US" sz="2800" dirty="0"/>
              <a:t> 3-Year Computer Accidental Protection Warranty</a:t>
            </a:r>
          </a:p>
          <a:p>
            <a:pPr marL="342900" indent="-342900">
              <a:lnSpc>
                <a:spcPct val="150000"/>
              </a:lnSpc>
              <a:buFont typeface="+mj-lt"/>
              <a:buAutoNum type="arabicPeriod"/>
            </a:pPr>
            <a:r>
              <a:rPr lang="en-US" sz="2800" dirty="0" err="1"/>
              <a:t>SquareTrade</a:t>
            </a:r>
            <a:r>
              <a:rPr lang="en-US" sz="2800" dirty="0"/>
              <a:t> 2-Year Extended Warranty</a:t>
            </a:r>
          </a:p>
          <a:p>
            <a:pPr>
              <a:lnSpc>
                <a:spcPct val="150000"/>
              </a:lnSpc>
            </a:pPr>
            <a:endParaRPr lang="en-US" dirty="0"/>
          </a:p>
        </p:txBody>
      </p:sp>
      <p:sp>
        <p:nvSpPr>
          <p:cNvPr id="6" name="TextBox 5"/>
          <p:cNvSpPr txBox="1"/>
          <p:nvPr/>
        </p:nvSpPr>
        <p:spPr>
          <a:xfrm>
            <a:off x="1066800" y="725269"/>
            <a:ext cx="9677400" cy="646331"/>
          </a:xfrm>
          <a:prstGeom prst="rect">
            <a:avLst/>
          </a:prstGeom>
          <a:gradFill flip="none" rotWithShape="1">
            <a:gsLst>
              <a:gs pos="44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100000" scaled="0"/>
            <a:tileRect/>
          </a:gradFill>
        </p:spPr>
        <p:txBody>
          <a:bodyPr wrap="square" rtlCol="0">
            <a:spAutoFit/>
          </a:bodyPr>
          <a:lstStyle/>
          <a:p>
            <a:pPr algn="ctr"/>
            <a:r>
              <a:rPr lang="en-US" sz="3600" dirty="0"/>
              <a:t>Warranties</a:t>
            </a:r>
          </a:p>
        </p:txBody>
      </p:sp>
      <p:sp>
        <p:nvSpPr>
          <p:cNvPr id="4" name="TextBox 3">
            <a:extLst>
              <a:ext uri="{FF2B5EF4-FFF2-40B4-BE49-F238E27FC236}">
                <a16:creationId xmlns:a16="http://schemas.microsoft.com/office/drawing/2014/main" id="{B6D40A41-5E4E-46BF-8C58-0B6E668A8A26}"/>
              </a:ext>
            </a:extLst>
          </p:cNvPr>
          <p:cNvSpPr txBox="1"/>
          <p:nvPr/>
        </p:nvSpPr>
        <p:spPr>
          <a:xfrm>
            <a:off x="8686800" y="5181600"/>
            <a:ext cx="1600200" cy="461665"/>
          </a:xfrm>
          <a:prstGeom prst="rect">
            <a:avLst/>
          </a:prstGeom>
          <a:noFill/>
        </p:spPr>
        <p:txBody>
          <a:bodyPr wrap="square" rtlCol="0">
            <a:spAutoFit/>
          </a:bodyPr>
          <a:lstStyle/>
          <a:p>
            <a:r>
              <a:rPr lang="en-US" sz="2400" dirty="0">
                <a:hlinkClick r:id="rId4" action="ppaction://hlinksldjump"/>
              </a:rPr>
              <a:t>Go Back </a:t>
            </a:r>
            <a:endParaRPr lang="en-US" sz="2400" dirty="0"/>
          </a:p>
        </p:txBody>
      </p:sp>
    </p:spTree>
    <p:extLst>
      <p:ext uri="{BB962C8B-B14F-4D97-AF65-F5344CB8AC3E}">
        <p14:creationId xmlns:p14="http://schemas.microsoft.com/office/powerpoint/2010/main" val="488553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 y="0"/>
            <a:ext cx="12189024" cy="6858000"/>
          </a:xfrm>
          <a:prstGeom prst="rect">
            <a:avLst/>
          </a:prstGeom>
        </p:spPr>
      </p:pic>
      <p:sp>
        <p:nvSpPr>
          <p:cNvPr id="2" name="Title 1"/>
          <p:cNvSpPr>
            <a:spLocks noGrp="1"/>
          </p:cNvSpPr>
          <p:nvPr>
            <p:ph type="title"/>
          </p:nvPr>
        </p:nvSpPr>
        <p:spPr>
          <a:xfrm>
            <a:off x="2819400" y="561697"/>
            <a:ext cx="5943600" cy="733704"/>
          </a:xfrm>
          <a:gradFill flip="none" rotWithShape="1">
            <a:gsLst>
              <a:gs pos="69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100000" scaled="0"/>
            <a:tileRect/>
          </a:gradFill>
        </p:spPr>
        <p:txBody>
          <a:bodyPr>
            <a:normAutofit/>
          </a:bodyPr>
          <a:lstStyle/>
          <a:p>
            <a:r>
              <a:rPr lang="en-US" sz="3600" dirty="0">
                <a:latin typeface="+mn-lt"/>
              </a:rPr>
              <a:t>Monitors</a:t>
            </a:r>
          </a:p>
        </p:txBody>
      </p:sp>
      <p:sp>
        <p:nvSpPr>
          <p:cNvPr id="3" name="Rectangle 2"/>
          <p:cNvSpPr/>
          <p:nvPr/>
        </p:nvSpPr>
        <p:spPr>
          <a:xfrm>
            <a:off x="3124200" y="2446744"/>
            <a:ext cx="6705600" cy="1964512"/>
          </a:xfrm>
          <a:prstGeom prst="rect">
            <a:avLst/>
          </a:prstGeom>
        </p:spPr>
        <p:txBody>
          <a:bodyPr wrap="square">
            <a:spAutoFit/>
          </a:bodyPr>
          <a:lstStyle/>
          <a:p>
            <a:pPr marL="342900" indent="-342900">
              <a:lnSpc>
                <a:spcPct val="150000"/>
              </a:lnSpc>
              <a:buFont typeface="+mj-lt"/>
              <a:buAutoNum type="arabicPeriod"/>
            </a:pPr>
            <a:r>
              <a:rPr lang="en-US" sz="2800" dirty="0">
                <a:ea typeface="Calibri" panose="020F0502020204030204" pitchFamily="34" charset="0"/>
                <a:cs typeface="Times New Roman" panose="02020603050405020304" pitchFamily="18" charset="0"/>
              </a:rPr>
              <a:t>Dell </a:t>
            </a:r>
            <a:r>
              <a:rPr lang="en-US" sz="2800" dirty="0" err="1">
                <a:ea typeface="Calibri" panose="020F0502020204030204" pitchFamily="34" charset="0"/>
                <a:cs typeface="Times New Roman" panose="02020603050405020304" pitchFamily="18" charset="0"/>
              </a:rPr>
              <a:t>UltraSharp</a:t>
            </a:r>
            <a:r>
              <a:rPr lang="en-US" sz="2800" dirty="0">
                <a:ea typeface="Calibri" panose="020F0502020204030204" pitchFamily="34" charset="0"/>
                <a:cs typeface="Times New Roman" panose="02020603050405020304" pitchFamily="18" charset="0"/>
              </a:rPr>
              <a:t> U2711 27-inch</a:t>
            </a:r>
          </a:p>
          <a:p>
            <a:pPr marL="342900" indent="-342900">
              <a:lnSpc>
                <a:spcPct val="150000"/>
              </a:lnSpc>
              <a:buFont typeface="+mj-lt"/>
              <a:buAutoNum type="arabicPeriod"/>
            </a:pPr>
            <a:r>
              <a:rPr lang="en-US" sz="2800" dirty="0" err="1">
                <a:ea typeface="Calibri" panose="020F0502020204030204" pitchFamily="34" charset="0"/>
                <a:cs typeface="Times New Roman" panose="02020603050405020304" pitchFamily="18" charset="0"/>
              </a:rPr>
              <a:t>Viewsonic</a:t>
            </a:r>
            <a:r>
              <a:rPr lang="en-US" sz="2800" dirty="0">
                <a:ea typeface="Calibri" panose="020F0502020204030204" pitchFamily="34" charset="0"/>
                <a:cs typeface="Times New Roman" panose="02020603050405020304" pitchFamily="18" charset="0"/>
              </a:rPr>
              <a:t> VX2450WM-LED 24-Inch</a:t>
            </a:r>
          </a:p>
          <a:p>
            <a:pPr marL="342900" indent="-342900">
              <a:lnSpc>
                <a:spcPct val="150000"/>
              </a:lnSpc>
              <a:buFont typeface="+mj-lt"/>
              <a:buAutoNum type="arabicPeriod"/>
            </a:pPr>
            <a:r>
              <a:rPr lang="en-US" sz="2800" dirty="0">
                <a:ea typeface="Calibri" panose="020F0502020204030204" pitchFamily="34" charset="0"/>
                <a:cs typeface="Times New Roman" panose="02020603050405020304" pitchFamily="18" charset="0"/>
              </a:rPr>
              <a:t>LG EW224T 22-Inch</a:t>
            </a:r>
            <a:endParaRPr lang="en-US" sz="2800" dirty="0"/>
          </a:p>
        </p:txBody>
      </p:sp>
      <p:sp>
        <p:nvSpPr>
          <p:cNvPr id="4" name="TextBox 3">
            <a:extLst>
              <a:ext uri="{FF2B5EF4-FFF2-40B4-BE49-F238E27FC236}">
                <a16:creationId xmlns:a16="http://schemas.microsoft.com/office/drawing/2014/main" id="{2BEA607A-FE57-42E5-B995-C3C6F582256C}"/>
              </a:ext>
            </a:extLst>
          </p:cNvPr>
          <p:cNvSpPr txBox="1"/>
          <p:nvPr/>
        </p:nvSpPr>
        <p:spPr>
          <a:xfrm>
            <a:off x="9296400" y="5377933"/>
            <a:ext cx="1524000" cy="461665"/>
          </a:xfrm>
          <a:prstGeom prst="rect">
            <a:avLst/>
          </a:prstGeom>
          <a:noFill/>
        </p:spPr>
        <p:txBody>
          <a:bodyPr wrap="square" rtlCol="0">
            <a:spAutoFit/>
          </a:bodyPr>
          <a:lstStyle/>
          <a:p>
            <a:r>
              <a:rPr lang="en-US" sz="2400" dirty="0">
                <a:hlinkClick r:id="rId4" action="ppaction://hlinksldjump"/>
              </a:rPr>
              <a:t>Go Back</a:t>
            </a:r>
            <a:endParaRPr lang="en-US" sz="2400" dirty="0"/>
          </a:p>
        </p:txBody>
      </p:sp>
    </p:spTree>
    <p:extLst>
      <p:ext uri="{BB962C8B-B14F-4D97-AF65-F5344CB8AC3E}">
        <p14:creationId xmlns:p14="http://schemas.microsoft.com/office/powerpoint/2010/main" val="2343277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 y="36342"/>
            <a:ext cx="12189024" cy="6858000"/>
          </a:xfrm>
          <a:prstGeom prst="rect">
            <a:avLst/>
          </a:prstGeom>
        </p:spPr>
      </p:pic>
      <p:sp>
        <p:nvSpPr>
          <p:cNvPr id="2" name="Title 1"/>
          <p:cNvSpPr>
            <a:spLocks noGrp="1"/>
          </p:cNvSpPr>
          <p:nvPr>
            <p:ph type="title"/>
          </p:nvPr>
        </p:nvSpPr>
        <p:spPr>
          <a:xfrm>
            <a:off x="1905000" y="533400"/>
            <a:ext cx="8458200" cy="554182"/>
          </a:xfrm>
          <a:gradFill flip="none" rotWithShape="1">
            <a:gsLst>
              <a:gs pos="39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100000" scaled="0"/>
            <a:tileRect/>
          </a:gradFill>
        </p:spPr>
        <p:txBody>
          <a:bodyPr>
            <a:noAutofit/>
          </a:bodyPr>
          <a:lstStyle/>
          <a:p>
            <a:pPr>
              <a:lnSpc>
                <a:spcPct val="107000"/>
              </a:lnSpc>
              <a:spcAft>
                <a:spcPts val="800"/>
              </a:spcAft>
            </a:pPr>
            <a:r>
              <a:rPr lang="en-US" sz="3600" dirty="0">
                <a:latin typeface="+mn-lt"/>
              </a:rPr>
              <a:t>Printers</a:t>
            </a:r>
            <a:endParaRPr lang="en-US" sz="3600" dirty="0">
              <a:latin typeface="+mn-lt"/>
              <a:hlinkClick r:id="" action="ppaction://hlinkshowjump?jump=lastslideviewed">
                <a:snd r:embed="rId4" name="chimes.wav"/>
              </a:hlinkClick>
            </a:endParaRPr>
          </a:p>
        </p:txBody>
      </p:sp>
      <p:sp>
        <p:nvSpPr>
          <p:cNvPr id="5" name="TextBox 4"/>
          <p:cNvSpPr txBox="1"/>
          <p:nvPr/>
        </p:nvSpPr>
        <p:spPr>
          <a:xfrm>
            <a:off x="1905000" y="1905000"/>
            <a:ext cx="8991600" cy="2446824"/>
          </a:xfrm>
          <a:prstGeom prst="rect">
            <a:avLst/>
          </a:prstGeom>
          <a:noFill/>
        </p:spPr>
        <p:txBody>
          <a:bodyPr wrap="square" rtlCol="0">
            <a:spAutoFit/>
          </a:bodyPr>
          <a:lstStyle/>
          <a:p>
            <a:pPr marL="342900" indent="-342900">
              <a:lnSpc>
                <a:spcPct val="150000"/>
              </a:lnSpc>
              <a:buFont typeface="+mj-lt"/>
              <a:buAutoNum type="arabicPeriod"/>
            </a:pPr>
            <a:r>
              <a:rPr lang="en-US" sz="2800" dirty="0"/>
              <a:t>HP LaserJet Pro CP1025nw Color Printer</a:t>
            </a:r>
          </a:p>
          <a:p>
            <a:pPr marL="342900" indent="-342900">
              <a:lnSpc>
                <a:spcPct val="150000"/>
              </a:lnSpc>
              <a:buFont typeface="+mj-lt"/>
              <a:buAutoNum type="arabicPeriod"/>
            </a:pPr>
            <a:r>
              <a:rPr lang="en-US" sz="2800" dirty="0"/>
              <a:t>Brother MFCJ6910DW Business Inkjet All-in-One Printer</a:t>
            </a:r>
          </a:p>
          <a:p>
            <a:pPr marL="342900" indent="-342900">
              <a:lnSpc>
                <a:spcPct val="150000"/>
              </a:lnSpc>
              <a:buFont typeface="+mj-lt"/>
              <a:buAutoNum type="arabicPeriod"/>
            </a:pPr>
            <a:r>
              <a:rPr lang="en-US" sz="2800" dirty="0"/>
              <a:t>Brother Printer MFC7360N</a:t>
            </a:r>
          </a:p>
          <a:p>
            <a:pPr>
              <a:lnSpc>
                <a:spcPct val="150000"/>
              </a:lnSpc>
            </a:pPr>
            <a:endParaRPr lang="en-US" dirty="0"/>
          </a:p>
        </p:txBody>
      </p:sp>
      <p:sp>
        <p:nvSpPr>
          <p:cNvPr id="3" name="TextBox 2">
            <a:extLst>
              <a:ext uri="{FF2B5EF4-FFF2-40B4-BE49-F238E27FC236}">
                <a16:creationId xmlns:a16="http://schemas.microsoft.com/office/drawing/2014/main" id="{DAD42BA7-BA19-427C-995B-1A29498A5635}"/>
              </a:ext>
            </a:extLst>
          </p:cNvPr>
          <p:cNvSpPr txBox="1"/>
          <p:nvPr/>
        </p:nvSpPr>
        <p:spPr>
          <a:xfrm>
            <a:off x="9448800" y="5334000"/>
            <a:ext cx="2057400" cy="461665"/>
          </a:xfrm>
          <a:prstGeom prst="rect">
            <a:avLst/>
          </a:prstGeom>
          <a:noFill/>
        </p:spPr>
        <p:txBody>
          <a:bodyPr wrap="square" rtlCol="0">
            <a:spAutoFit/>
          </a:bodyPr>
          <a:lstStyle/>
          <a:p>
            <a:r>
              <a:rPr lang="en-US" sz="2400" dirty="0">
                <a:hlinkClick r:id="rId5" action="ppaction://hlinksldjump"/>
              </a:rPr>
              <a:t>Go Back</a:t>
            </a:r>
            <a:endParaRPr lang="en-US" sz="2400" dirty="0"/>
          </a:p>
        </p:txBody>
      </p:sp>
    </p:spTree>
    <p:extLst>
      <p:ext uri="{BB962C8B-B14F-4D97-AF65-F5344CB8AC3E}">
        <p14:creationId xmlns:p14="http://schemas.microsoft.com/office/powerpoint/2010/main" val="2440733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 y="0"/>
            <a:ext cx="12189024" cy="6858000"/>
          </a:xfrm>
          <a:prstGeom prst="rect">
            <a:avLst/>
          </a:prstGeom>
        </p:spPr>
      </p:pic>
      <p:sp>
        <p:nvSpPr>
          <p:cNvPr id="2" name="Title 1"/>
          <p:cNvSpPr>
            <a:spLocks noGrp="1"/>
          </p:cNvSpPr>
          <p:nvPr>
            <p:ph type="title"/>
          </p:nvPr>
        </p:nvSpPr>
        <p:spPr>
          <a:xfrm>
            <a:off x="838200" y="533400"/>
            <a:ext cx="10515600" cy="685800"/>
          </a:xfrm>
          <a:gradFill flip="none" rotWithShape="1">
            <a:gsLst>
              <a:gs pos="47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100000" scaled="0"/>
            <a:tileRect/>
          </a:gradFill>
        </p:spPr>
        <p:txBody>
          <a:bodyPr>
            <a:normAutofit fontScale="90000"/>
          </a:bodyPr>
          <a:lstStyle/>
          <a:p>
            <a:r>
              <a:rPr lang="en-US" sz="4000" dirty="0"/>
              <a:t>Desktops and Laptops</a:t>
            </a:r>
          </a:p>
        </p:txBody>
      </p:sp>
      <p:sp>
        <p:nvSpPr>
          <p:cNvPr id="3" name="TextBox 2"/>
          <p:cNvSpPr txBox="1"/>
          <p:nvPr/>
        </p:nvSpPr>
        <p:spPr>
          <a:xfrm>
            <a:off x="3048000" y="2133600"/>
            <a:ext cx="7315200" cy="2970685"/>
          </a:xfrm>
          <a:prstGeom prst="rect">
            <a:avLst/>
          </a:prstGeom>
          <a:noFill/>
        </p:spPr>
        <p:txBody>
          <a:bodyPr wrap="square" rtlCol="0">
            <a:spAutoFit/>
          </a:bodyPr>
          <a:lstStyle/>
          <a:p>
            <a:pPr marL="342900" indent="-342900">
              <a:lnSpc>
                <a:spcPct val="150000"/>
              </a:lnSpc>
              <a:buFont typeface="+mj-lt"/>
              <a:buAutoNum type="arabicPeriod"/>
            </a:pPr>
            <a:r>
              <a:rPr lang="en-US" sz="3200" dirty="0"/>
              <a:t>Acer Aspire AS5750Z-4835</a:t>
            </a:r>
          </a:p>
          <a:p>
            <a:pPr marL="342900" indent="-342900">
              <a:lnSpc>
                <a:spcPct val="150000"/>
              </a:lnSpc>
              <a:buFont typeface="+mj-lt"/>
              <a:buAutoNum type="arabicPeriod"/>
            </a:pPr>
            <a:r>
              <a:rPr lang="en-US" sz="3200" dirty="0"/>
              <a:t>ASUS </a:t>
            </a:r>
            <a:r>
              <a:rPr lang="en-US" sz="3200" dirty="0" err="1"/>
              <a:t>Zenbook</a:t>
            </a:r>
            <a:r>
              <a:rPr lang="en-US" sz="3200" dirty="0"/>
              <a:t> Prime UX31A-DB51</a:t>
            </a:r>
          </a:p>
          <a:p>
            <a:pPr marL="342900" indent="-342900">
              <a:lnSpc>
                <a:spcPct val="150000"/>
              </a:lnSpc>
              <a:buFont typeface="+mj-lt"/>
              <a:buAutoNum type="arabicPeriod"/>
            </a:pPr>
            <a:r>
              <a:rPr lang="en-US" sz="3200" dirty="0"/>
              <a:t>Sony L Series VPCL232FX/B</a:t>
            </a:r>
          </a:p>
          <a:p>
            <a:pPr marL="342900" indent="-342900">
              <a:lnSpc>
                <a:spcPct val="150000"/>
              </a:lnSpc>
              <a:buFont typeface="+mj-lt"/>
              <a:buAutoNum type="arabicPeriod"/>
            </a:pPr>
            <a:r>
              <a:rPr lang="en-US" sz="3200" dirty="0" err="1"/>
              <a:t>Alienware</a:t>
            </a:r>
            <a:r>
              <a:rPr lang="en-US" sz="3200" dirty="0"/>
              <a:t> AAR4-10000BK</a:t>
            </a:r>
          </a:p>
        </p:txBody>
      </p:sp>
      <p:sp>
        <p:nvSpPr>
          <p:cNvPr id="4" name="TextBox 3">
            <a:extLst>
              <a:ext uri="{FF2B5EF4-FFF2-40B4-BE49-F238E27FC236}">
                <a16:creationId xmlns:a16="http://schemas.microsoft.com/office/drawing/2014/main" id="{052D389D-7AEE-45DC-A1DB-506D9851BD45}"/>
              </a:ext>
            </a:extLst>
          </p:cNvPr>
          <p:cNvSpPr txBox="1"/>
          <p:nvPr/>
        </p:nvSpPr>
        <p:spPr>
          <a:xfrm>
            <a:off x="8305800" y="5410200"/>
            <a:ext cx="1752600" cy="461665"/>
          </a:xfrm>
          <a:prstGeom prst="rect">
            <a:avLst/>
          </a:prstGeom>
          <a:noFill/>
        </p:spPr>
        <p:txBody>
          <a:bodyPr wrap="square" rtlCol="0">
            <a:spAutoFit/>
          </a:bodyPr>
          <a:lstStyle/>
          <a:p>
            <a:r>
              <a:rPr lang="en-US" sz="2400" dirty="0">
                <a:hlinkClick r:id="rId4" action="ppaction://hlinksldjump"/>
              </a:rPr>
              <a:t>Go Back</a:t>
            </a:r>
            <a:endParaRPr lang="en-US" sz="2400" dirty="0"/>
          </a:p>
        </p:txBody>
      </p:sp>
    </p:spTree>
    <p:extLst>
      <p:ext uri="{BB962C8B-B14F-4D97-AF65-F5344CB8AC3E}">
        <p14:creationId xmlns:p14="http://schemas.microsoft.com/office/powerpoint/2010/main" val="4048332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
            <a:ext cx="7772400" cy="685800"/>
          </a:xfrm>
          <a:gradFill flip="none" rotWithShape="1">
            <a:gsLst>
              <a:gs pos="62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100000" scaled="0"/>
            <a:tileRect/>
          </a:gradFill>
        </p:spPr>
        <p:txBody>
          <a:bodyPr>
            <a:normAutofit/>
          </a:bodyPr>
          <a:lstStyle/>
          <a:p>
            <a:r>
              <a:rPr lang="en-US" sz="3600" dirty="0"/>
              <a:t>Accessories</a:t>
            </a:r>
          </a:p>
        </p:txBody>
      </p:sp>
      <p:sp>
        <p:nvSpPr>
          <p:cNvPr id="3" name="TextBox 2"/>
          <p:cNvSpPr txBox="1"/>
          <p:nvPr/>
        </p:nvSpPr>
        <p:spPr>
          <a:xfrm>
            <a:off x="2743200" y="1028343"/>
            <a:ext cx="8305800" cy="5539978"/>
          </a:xfrm>
          <a:prstGeom prst="rect">
            <a:avLst/>
          </a:prstGeom>
          <a:noFill/>
        </p:spPr>
        <p:txBody>
          <a:bodyPr wrap="square" rtlCol="0">
            <a:spAutoFit/>
          </a:bodyPr>
          <a:lstStyle/>
          <a:p>
            <a:pPr marL="457200" indent="-457200">
              <a:buFont typeface="+mj-lt"/>
              <a:buAutoNum type="arabicPeriod"/>
            </a:pPr>
            <a:r>
              <a:rPr lang="en-US" sz="2400" dirty="0"/>
              <a:t>Sony </a:t>
            </a:r>
            <a:r>
              <a:rPr lang="en-US" sz="2400" dirty="0" err="1"/>
              <a:t>VAIO</a:t>
            </a:r>
            <a:r>
              <a:rPr lang="en-US" sz="2400" dirty="0"/>
              <a:t> T Series SVT13112FXS</a:t>
            </a:r>
          </a:p>
          <a:p>
            <a:pPr marL="457200" indent="-457200">
              <a:buFont typeface="+mj-lt"/>
              <a:buAutoNum type="arabicPeriod"/>
            </a:pPr>
            <a:r>
              <a:rPr lang="en-US" sz="2400" dirty="0" err="1"/>
              <a:t>VIVAMART</a:t>
            </a:r>
            <a:r>
              <a:rPr lang="en-US" sz="2400" dirty="0"/>
              <a:t> å¨ Premium Compatible High Yield Toner</a:t>
            </a:r>
          </a:p>
          <a:p>
            <a:pPr marL="457200" indent="-457200">
              <a:buFont typeface="+mj-lt"/>
              <a:buAutoNum type="arabicPeriod"/>
            </a:pPr>
            <a:r>
              <a:rPr lang="en-US" sz="2400" dirty="0"/>
              <a:t>Brother Printer LC793PKS 3 Pack</a:t>
            </a:r>
          </a:p>
          <a:p>
            <a:pPr marL="457200" indent="-457200">
              <a:buFont typeface="+mj-lt"/>
              <a:buAutoNum type="arabicPeriod"/>
            </a:pPr>
            <a:r>
              <a:rPr lang="en-US" sz="2400" dirty="0"/>
              <a:t>Logitech C260</a:t>
            </a:r>
          </a:p>
          <a:p>
            <a:pPr marL="457200" indent="-457200">
              <a:buFont typeface="+mj-lt"/>
              <a:buAutoNum type="arabicPeriod"/>
            </a:pPr>
            <a:r>
              <a:rPr lang="en-US" sz="2400" dirty="0"/>
              <a:t>SteelSeries Diablo III Mouse</a:t>
            </a:r>
          </a:p>
          <a:p>
            <a:pPr marL="457200" indent="-457200">
              <a:buFont typeface="+mj-lt"/>
              <a:buAutoNum type="arabicPeriod"/>
            </a:pPr>
            <a:r>
              <a:rPr lang="en-US" sz="2400" dirty="0"/>
              <a:t>SteelSeries </a:t>
            </a:r>
            <a:r>
              <a:rPr lang="en-US" sz="2400" dirty="0" err="1"/>
              <a:t>QcK</a:t>
            </a:r>
            <a:r>
              <a:rPr lang="en-US" sz="2400" dirty="0"/>
              <a:t> Diablo III Mouse Pad</a:t>
            </a:r>
          </a:p>
          <a:p>
            <a:pPr marL="457200" indent="-457200">
              <a:buFont typeface="+mj-lt"/>
              <a:buAutoNum type="arabicPeriod"/>
            </a:pPr>
            <a:r>
              <a:rPr lang="en-US" sz="2400" dirty="0"/>
              <a:t>Logitech Desktop MK120</a:t>
            </a:r>
          </a:p>
          <a:p>
            <a:pPr marL="457200" indent="-457200">
              <a:buFont typeface="+mj-lt"/>
              <a:buAutoNum type="arabicPeriod"/>
            </a:pPr>
            <a:r>
              <a:rPr lang="en-US" sz="2400" dirty="0"/>
              <a:t>Logitech S120 2.0</a:t>
            </a:r>
          </a:p>
          <a:p>
            <a:pPr marL="457200" indent="-457200">
              <a:buFont typeface="+mj-lt"/>
              <a:buAutoNum type="arabicPeriod"/>
            </a:pPr>
            <a:r>
              <a:rPr lang="en-US" sz="2400" dirty="0"/>
              <a:t>Belkin Y Audio Cable</a:t>
            </a:r>
          </a:p>
          <a:p>
            <a:pPr marL="457200" indent="-457200">
              <a:buFont typeface="+mj-lt"/>
              <a:buAutoNum type="arabicPeriod"/>
            </a:pPr>
            <a:r>
              <a:rPr lang="en-US" sz="2400" dirty="0"/>
              <a:t>6ft DisplayPort Male to Mini DisplayPort Male 32AWG Cable</a:t>
            </a:r>
          </a:p>
          <a:p>
            <a:pPr marL="457200" indent="-457200">
              <a:buFont typeface="+mj-lt"/>
              <a:buAutoNum type="arabicPeriod"/>
            </a:pPr>
            <a:r>
              <a:rPr lang="en-US" sz="2400" dirty="0"/>
              <a:t>Case Logic MLA-116</a:t>
            </a:r>
          </a:p>
          <a:p>
            <a:pPr marL="457200" indent="-457200">
              <a:buFont typeface="+mj-lt"/>
              <a:buAutoNum type="arabicPeriod"/>
            </a:pPr>
            <a:r>
              <a:rPr lang="en-US" sz="2400" dirty="0"/>
              <a:t>Ibex 17 Inch Notebook Backpack</a:t>
            </a:r>
          </a:p>
          <a:p>
            <a:pPr marL="457200" indent="-457200">
              <a:buFont typeface="+mj-lt"/>
              <a:buAutoNum type="arabicPeriod"/>
            </a:pPr>
            <a:r>
              <a:rPr lang="en-US" sz="2400" dirty="0"/>
              <a:t>Brother Printer LC79BK</a:t>
            </a:r>
          </a:p>
          <a:p>
            <a:endParaRPr lang="en-US" sz="2400" dirty="0"/>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880B7499-7466-4B8C-9886-78EFD68D9057}"/>
              </a:ext>
            </a:extLst>
          </p:cNvPr>
          <p:cNvSpPr txBox="1"/>
          <p:nvPr/>
        </p:nvSpPr>
        <p:spPr>
          <a:xfrm>
            <a:off x="10401300" y="5943600"/>
            <a:ext cx="1295400" cy="461665"/>
          </a:xfrm>
          <a:prstGeom prst="rect">
            <a:avLst/>
          </a:prstGeom>
          <a:noFill/>
        </p:spPr>
        <p:txBody>
          <a:bodyPr wrap="square" rtlCol="0">
            <a:spAutoFit/>
          </a:bodyPr>
          <a:lstStyle/>
          <a:p>
            <a:r>
              <a:rPr lang="en-US" sz="2400" dirty="0">
                <a:hlinkClick r:id="rId3" action="ppaction://hlinksldjump"/>
              </a:rPr>
              <a:t>Go Back</a:t>
            </a:r>
            <a:endParaRPr lang="en-US" sz="2400" dirty="0"/>
          </a:p>
        </p:txBody>
      </p:sp>
    </p:spTree>
    <p:extLst>
      <p:ext uri="{BB962C8B-B14F-4D97-AF65-F5344CB8AC3E}">
        <p14:creationId xmlns:p14="http://schemas.microsoft.com/office/powerpoint/2010/main" val="163108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 y="0"/>
            <a:ext cx="12189024" cy="6858000"/>
          </a:xfrm>
          <a:prstGeom prst="rect">
            <a:avLst/>
          </a:prstGeom>
        </p:spPr>
      </p:pic>
      <p:sp>
        <p:nvSpPr>
          <p:cNvPr id="2" name="Title 1"/>
          <p:cNvSpPr>
            <a:spLocks noGrp="1"/>
          </p:cNvSpPr>
          <p:nvPr>
            <p:ph type="title"/>
          </p:nvPr>
        </p:nvSpPr>
        <p:spPr>
          <a:xfrm>
            <a:off x="3048000" y="381000"/>
            <a:ext cx="5715000" cy="685800"/>
          </a:xfrm>
          <a:gradFill flip="none" rotWithShape="1">
            <a:gsLst>
              <a:gs pos="56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100000" scaled="0"/>
            <a:tileRect/>
          </a:gradFill>
        </p:spPr>
        <p:txBody>
          <a:bodyPr>
            <a:normAutofit/>
          </a:bodyPr>
          <a:lstStyle/>
          <a:p>
            <a:r>
              <a:rPr lang="en-US" sz="3600" dirty="0">
                <a:latin typeface="+mn-lt"/>
              </a:rPr>
              <a:t>Software</a:t>
            </a:r>
          </a:p>
        </p:txBody>
      </p:sp>
      <p:sp>
        <p:nvSpPr>
          <p:cNvPr id="3" name="TextBox 2"/>
          <p:cNvSpPr txBox="1"/>
          <p:nvPr/>
        </p:nvSpPr>
        <p:spPr>
          <a:xfrm>
            <a:off x="3048000" y="2438400"/>
            <a:ext cx="6248400" cy="523220"/>
          </a:xfrm>
          <a:prstGeom prst="rect">
            <a:avLst/>
          </a:prstGeom>
          <a:noFill/>
        </p:spPr>
        <p:txBody>
          <a:bodyPr wrap="square" rtlCol="0">
            <a:spAutoFit/>
          </a:bodyPr>
          <a:lstStyle/>
          <a:p>
            <a:r>
              <a:rPr lang="en-US" sz="2800"/>
              <a:t>Microsoft Office Home &amp; Student 2010</a:t>
            </a:r>
            <a:endParaRPr lang="en-US" sz="2800" dirty="0"/>
          </a:p>
        </p:txBody>
      </p:sp>
      <p:sp>
        <p:nvSpPr>
          <p:cNvPr id="4" name="TextBox 3">
            <a:extLst>
              <a:ext uri="{FF2B5EF4-FFF2-40B4-BE49-F238E27FC236}">
                <a16:creationId xmlns:a16="http://schemas.microsoft.com/office/drawing/2014/main" id="{F686FB79-EE48-40A8-AA41-3E684F0B4E0E}"/>
              </a:ext>
            </a:extLst>
          </p:cNvPr>
          <p:cNvSpPr txBox="1"/>
          <p:nvPr/>
        </p:nvSpPr>
        <p:spPr>
          <a:xfrm>
            <a:off x="9067800" y="5029200"/>
            <a:ext cx="1447800" cy="461665"/>
          </a:xfrm>
          <a:prstGeom prst="rect">
            <a:avLst/>
          </a:prstGeom>
          <a:noFill/>
        </p:spPr>
        <p:txBody>
          <a:bodyPr wrap="square" rtlCol="0">
            <a:spAutoFit/>
          </a:bodyPr>
          <a:lstStyle/>
          <a:p>
            <a:r>
              <a:rPr lang="en-US" sz="2400" dirty="0">
                <a:hlinkClick r:id="rId4" action="ppaction://hlinksldjump"/>
              </a:rPr>
              <a:t>Go Back</a:t>
            </a:r>
            <a:endParaRPr lang="en-US" sz="2400" dirty="0"/>
          </a:p>
        </p:txBody>
      </p:sp>
    </p:spTree>
    <p:extLst>
      <p:ext uri="{BB962C8B-B14F-4D97-AF65-F5344CB8AC3E}">
        <p14:creationId xmlns:p14="http://schemas.microsoft.com/office/powerpoint/2010/main" val="242252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 y="0"/>
            <a:ext cx="12189024" cy="6858000"/>
          </a:xfrm>
          <a:prstGeom prst="rect">
            <a:avLst/>
          </a:prstGeom>
        </p:spPr>
      </p:pic>
      <p:sp>
        <p:nvSpPr>
          <p:cNvPr id="2" name="Title 1"/>
          <p:cNvSpPr>
            <a:spLocks noGrp="1"/>
          </p:cNvSpPr>
          <p:nvPr>
            <p:ph type="title"/>
          </p:nvPr>
        </p:nvSpPr>
        <p:spPr>
          <a:xfrm>
            <a:off x="838200" y="838200"/>
            <a:ext cx="10515600" cy="685800"/>
          </a:xfrm>
          <a:gradFill flip="none" rotWithShape="1">
            <a:gsLst>
              <a:gs pos="40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100000" scaled="0"/>
            <a:tileRect/>
          </a:gradFill>
        </p:spPr>
        <p:txBody>
          <a:bodyPr>
            <a:normAutofit/>
          </a:bodyPr>
          <a:lstStyle/>
          <a:p>
            <a:r>
              <a:rPr lang="en-US" sz="3600" dirty="0"/>
              <a:t>Agenda</a:t>
            </a:r>
          </a:p>
        </p:txBody>
      </p:sp>
      <p:sp>
        <p:nvSpPr>
          <p:cNvPr id="6" name="TextBox 5"/>
          <p:cNvSpPr txBox="1"/>
          <p:nvPr/>
        </p:nvSpPr>
        <p:spPr>
          <a:xfrm>
            <a:off x="1371600" y="2133600"/>
            <a:ext cx="9448800" cy="332398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Business Analysis Goals, Objectives, and Data Information</a:t>
            </a:r>
          </a:p>
          <a:p>
            <a:pPr marL="457200" indent="-457200">
              <a:lnSpc>
                <a:spcPct val="150000"/>
              </a:lnSpc>
              <a:buFont typeface="Wingdings" panose="05000000000000000000" pitchFamily="2" charset="2"/>
              <a:buChar char="Ø"/>
            </a:pPr>
            <a:r>
              <a:rPr lang="en-US" sz="2800" dirty="0"/>
              <a:t>Customer Buying Patterns</a:t>
            </a:r>
          </a:p>
          <a:p>
            <a:pPr marL="457200" indent="-457200">
              <a:lnSpc>
                <a:spcPct val="150000"/>
              </a:lnSpc>
              <a:buFont typeface="Wingdings" panose="05000000000000000000" pitchFamily="2" charset="2"/>
              <a:buChar char="Ø"/>
            </a:pPr>
            <a:r>
              <a:rPr lang="en-US" sz="2800" dirty="0"/>
              <a:t>Cross-Selling Recommendations</a:t>
            </a:r>
          </a:p>
          <a:p>
            <a:pPr marL="457200" indent="-457200">
              <a:lnSpc>
                <a:spcPct val="150000"/>
              </a:lnSpc>
              <a:buFont typeface="Wingdings" panose="05000000000000000000" pitchFamily="2" charset="2"/>
              <a:buChar char="Ø"/>
            </a:pPr>
            <a:r>
              <a:rPr lang="en-US" sz="2800" dirty="0"/>
              <a:t>Future Applications of Data Mining Methods</a:t>
            </a:r>
          </a:p>
          <a:p>
            <a:pPr marL="457200" indent="-457200">
              <a:lnSpc>
                <a:spcPct val="150000"/>
              </a:lnSpc>
              <a:buFont typeface="Wingdings" panose="05000000000000000000" pitchFamily="2" charset="2"/>
              <a:buChar char="Ø"/>
            </a:pPr>
            <a:r>
              <a:rPr lang="en-US" sz="2800" dirty="0"/>
              <a:t>Summary and Recommendations</a:t>
            </a:r>
          </a:p>
        </p:txBody>
      </p:sp>
    </p:spTree>
    <p:extLst>
      <p:ext uri="{BB962C8B-B14F-4D97-AF65-F5344CB8AC3E}">
        <p14:creationId xmlns:p14="http://schemas.microsoft.com/office/powerpoint/2010/main" val="150267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 y="0"/>
            <a:ext cx="12189024" cy="6858000"/>
          </a:xfrm>
          <a:prstGeom prst="rect">
            <a:avLst/>
          </a:prstGeom>
        </p:spPr>
      </p:pic>
      <p:sp>
        <p:nvSpPr>
          <p:cNvPr id="2" name="Title 1"/>
          <p:cNvSpPr>
            <a:spLocks noGrp="1"/>
          </p:cNvSpPr>
          <p:nvPr>
            <p:ph type="title"/>
          </p:nvPr>
        </p:nvSpPr>
        <p:spPr>
          <a:xfrm>
            <a:off x="805132" y="332554"/>
            <a:ext cx="10515600" cy="685800"/>
          </a:xfrm>
          <a:gradFill flip="none" rotWithShape="1">
            <a:gsLst>
              <a:gs pos="0">
                <a:schemeClr val="accent3">
                  <a:lumMod val="0"/>
                  <a:lumOff val="100000"/>
                </a:schemeClr>
              </a:gs>
              <a:gs pos="54000">
                <a:schemeClr val="accent3">
                  <a:lumMod val="0"/>
                  <a:lumOff val="100000"/>
                </a:schemeClr>
              </a:gs>
              <a:gs pos="100000">
                <a:schemeClr val="accent3">
                  <a:lumMod val="100000"/>
                </a:schemeClr>
              </a:gs>
            </a:gsLst>
            <a:lin ang="5100000" scaled="0"/>
            <a:tileRect/>
          </a:gradFill>
        </p:spPr>
        <p:txBody>
          <a:bodyPr>
            <a:normAutofit/>
          </a:bodyPr>
          <a:lstStyle/>
          <a:p>
            <a:r>
              <a:rPr lang="en-US" sz="3600" dirty="0"/>
              <a:t>Goals and Objectives</a:t>
            </a:r>
          </a:p>
        </p:txBody>
      </p:sp>
      <p:sp>
        <p:nvSpPr>
          <p:cNvPr id="3" name="TextBox 2"/>
          <p:cNvSpPr txBox="1"/>
          <p:nvPr/>
        </p:nvSpPr>
        <p:spPr>
          <a:xfrm>
            <a:off x="1600200" y="4267200"/>
            <a:ext cx="9753600" cy="1846659"/>
          </a:xfrm>
          <a:prstGeom prst="rect">
            <a:avLst/>
          </a:prstGeom>
          <a:noFill/>
        </p:spPr>
        <p:txBody>
          <a:bodyPr wrap="square" rtlCol="0">
            <a:spAutoFit/>
          </a:bodyPr>
          <a:lstStyle/>
          <a:p>
            <a:r>
              <a:rPr lang="en-US" sz="3200" dirty="0"/>
              <a:t>Gain insights into any factors that can explain how Blackwell Electronics’ customers shop and how much they spend.</a:t>
            </a:r>
          </a:p>
          <a:p>
            <a:pPr marL="228600" indent="-228600">
              <a:buFont typeface="+mj-lt"/>
              <a:buAutoNum type="arabicPeriod"/>
            </a:pPr>
            <a:endParaRPr lang="en-US" dirty="0"/>
          </a:p>
        </p:txBody>
      </p:sp>
      <p:sp>
        <p:nvSpPr>
          <p:cNvPr id="4" name="TextBox 3"/>
          <p:cNvSpPr txBox="1"/>
          <p:nvPr/>
        </p:nvSpPr>
        <p:spPr>
          <a:xfrm>
            <a:off x="1524000" y="1290524"/>
            <a:ext cx="9144000" cy="2554545"/>
          </a:xfrm>
          <a:prstGeom prst="rect">
            <a:avLst/>
          </a:prstGeom>
          <a:noFill/>
        </p:spPr>
        <p:txBody>
          <a:bodyPr wrap="square" rtlCol="0">
            <a:spAutoFit/>
          </a:bodyPr>
          <a:lstStyle/>
          <a:p>
            <a:r>
              <a:rPr lang="en-US" sz="3200" dirty="0"/>
              <a:t>Leverage customer transaction data to form decisions about eCommerce website-related activities (online marketing, enhancements to the site) in order to continue to maximize the amount of revenue generated from eCommerce sales.</a:t>
            </a:r>
          </a:p>
        </p:txBody>
      </p:sp>
    </p:spTree>
    <p:extLst>
      <p:ext uri="{BB962C8B-B14F-4D97-AF65-F5344CB8AC3E}">
        <p14:creationId xmlns:p14="http://schemas.microsoft.com/office/powerpoint/2010/main" val="384538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49000">
              <a:schemeClr val="accent3">
                <a:lumMod val="0"/>
                <a:lumOff val="100000"/>
              </a:schemeClr>
            </a:gs>
            <a:gs pos="100000">
              <a:schemeClr val="accent3">
                <a:lumMod val="10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 y="0"/>
            <a:ext cx="12189024" cy="6858000"/>
          </a:xfrm>
          <a:prstGeom prst="rect">
            <a:avLst/>
          </a:prstGeom>
        </p:spPr>
      </p:pic>
      <p:sp>
        <p:nvSpPr>
          <p:cNvPr id="2" name="Title 1"/>
          <p:cNvSpPr>
            <a:spLocks noGrp="1"/>
          </p:cNvSpPr>
          <p:nvPr>
            <p:ph type="title"/>
          </p:nvPr>
        </p:nvSpPr>
        <p:spPr>
          <a:gradFill flip="none" rotWithShape="1">
            <a:gsLst>
              <a:gs pos="0">
                <a:schemeClr val="accent3">
                  <a:lumMod val="0"/>
                  <a:lumOff val="100000"/>
                </a:schemeClr>
              </a:gs>
              <a:gs pos="67000">
                <a:schemeClr val="accent3">
                  <a:lumMod val="0"/>
                  <a:lumOff val="100000"/>
                </a:schemeClr>
              </a:gs>
              <a:gs pos="100000">
                <a:schemeClr val="accent3">
                  <a:lumMod val="100000"/>
                </a:schemeClr>
              </a:gs>
            </a:gsLst>
            <a:lin ang="5100000" scaled="0"/>
            <a:tileRect/>
          </a:gradFill>
        </p:spPr>
        <p:txBody>
          <a:bodyPr>
            <a:normAutofit/>
          </a:bodyPr>
          <a:lstStyle/>
          <a:p>
            <a:r>
              <a:rPr lang="en-US" sz="3600" dirty="0">
                <a:latin typeface="+mn-lt"/>
              </a:rPr>
              <a:t>Patterns to Investigate</a:t>
            </a:r>
          </a:p>
        </p:txBody>
      </p:sp>
      <p:sp>
        <p:nvSpPr>
          <p:cNvPr id="3" name="Rectangle 2"/>
          <p:cNvSpPr/>
          <p:nvPr/>
        </p:nvSpPr>
        <p:spPr>
          <a:xfrm>
            <a:off x="762000" y="1066800"/>
            <a:ext cx="10668000" cy="4739759"/>
          </a:xfrm>
          <a:prstGeom prst="rect">
            <a:avLst/>
          </a:prstGeom>
        </p:spPr>
        <p:txBody>
          <a:bodyPr wrap="square">
            <a:spAutoFit/>
          </a:bodyPr>
          <a:lstStyle/>
          <a:p>
            <a:pPr marL="457200" indent="-457200">
              <a:spcBef>
                <a:spcPts val="1200"/>
              </a:spcBef>
              <a:buFont typeface="Wingdings" panose="05000000000000000000" pitchFamily="2" charset="2"/>
              <a:buChar char="q"/>
            </a:pPr>
            <a:r>
              <a:rPr lang="en-US" sz="2800" dirty="0">
                <a:solidFill>
                  <a:srgbClr val="231F20"/>
                </a:solidFill>
              </a:rPr>
              <a:t>Do customers in different regions spend more per transaction? </a:t>
            </a:r>
          </a:p>
          <a:p>
            <a:pPr marL="457200" indent="-457200">
              <a:spcBef>
                <a:spcPts val="1200"/>
              </a:spcBef>
              <a:buFont typeface="Wingdings" panose="05000000000000000000" pitchFamily="2" charset="2"/>
              <a:buChar char="q"/>
            </a:pPr>
            <a:r>
              <a:rPr lang="en-US" sz="2800" dirty="0">
                <a:solidFill>
                  <a:srgbClr val="231F20"/>
                </a:solidFill>
              </a:rPr>
              <a:t>Are there differences in the age of customers between regions?</a:t>
            </a:r>
          </a:p>
          <a:p>
            <a:pPr marL="457200" indent="-457200">
              <a:spcBef>
                <a:spcPts val="1200"/>
              </a:spcBef>
              <a:buFont typeface="Wingdings" panose="05000000000000000000" pitchFamily="2" charset="2"/>
              <a:buChar char="q"/>
            </a:pPr>
            <a:r>
              <a:rPr lang="en-US" sz="2800" dirty="0">
                <a:solidFill>
                  <a:srgbClr val="231F20"/>
                </a:solidFill>
              </a:rPr>
              <a:t>Can we predict the amount a customer will spend per transaction based on other data we have collected about that customer?</a:t>
            </a:r>
          </a:p>
          <a:p>
            <a:pPr marL="457200" indent="-457200">
              <a:spcBef>
                <a:spcPts val="1200"/>
              </a:spcBef>
              <a:buFont typeface="Wingdings" panose="05000000000000000000" pitchFamily="2" charset="2"/>
              <a:buChar char="q"/>
            </a:pPr>
            <a:r>
              <a:rPr lang="en-US" sz="2800" dirty="0">
                <a:solidFill>
                  <a:srgbClr val="231F20"/>
                </a:solidFill>
              </a:rPr>
              <a:t>Is there any correlation between age of a customer and if the transaction was made online or in the store? </a:t>
            </a:r>
          </a:p>
          <a:p>
            <a:pPr marL="457200" indent="-457200">
              <a:spcBef>
                <a:spcPts val="1200"/>
              </a:spcBef>
              <a:buFont typeface="Wingdings" panose="05000000000000000000" pitchFamily="2" charset="2"/>
              <a:buChar char="q"/>
            </a:pPr>
            <a:r>
              <a:rPr lang="en-US" sz="2800" dirty="0">
                <a:solidFill>
                  <a:srgbClr val="231F20"/>
                </a:solidFill>
              </a:rPr>
              <a:t>Do any other factors predict if a customer will buy online or in our stores?</a:t>
            </a:r>
          </a:p>
          <a:p>
            <a:pPr marL="457200" indent="-457200">
              <a:spcBef>
                <a:spcPts val="1200"/>
              </a:spcBef>
              <a:buFont typeface="Wingdings" panose="05000000000000000000" pitchFamily="2" charset="2"/>
              <a:buChar char="q"/>
            </a:pPr>
            <a:r>
              <a:rPr lang="en-US" sz="2800" dirty="0">
                <a:solidFill>
                  <a:srgbClr val="231F20"/>
                </a:solidFill>
              </a:rPr>
              <a:t> What cross-selling products should we recommend and why?</a:t>
            </a:r>
          </a:p>
        </p:txBody>
      </p:sp>
    </p:spTree>
    <p:extLst>
      <p:ext uri="{BB962C8B-B14F-4D97-AF65-F5344CB8AC3E}">
        <p14:creationId xmlns:p14="http://schemas.microsoft.com/office/powerpoint/2010/main" val="223235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 y="0"/>
            <a:ext cx="12190512" cy="6858837"/>
          </a:xfrm>
          <a:prstGeom prst="rect">
            <a:avLst/>
          </a:prstGeom>
        </p:spPr>
      </p:pic>
      <p:graphicFrame>
        <p:nvGraphicFramePr>
          <p:cNvPr id="14" name="Chart 13"/>
          <p:cNvGraphicFramePr/>
          <p:nvPr>
            <p:extLst>
              <p:ext uri="{D42A27DB-BD31-4B8C-83A1-F6EECF244321}">
                <p14:modId xmlns:p14="http://schemas.microsoft.com/office/powerpoint/2010/main" val="1221833691"/>
              </p:ext>
            </p:extLst>
          </p:nvPr>
        </p:nvGraphicFramePr>
        <p:xfrm>
          <a:off x="-743" y="785852"/>
          <a:ext cx="6026329" cy="30543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p:cNvGraphicFramePr/>
          <p:nvPr>
            <p:extLst>
              <p:ext uri="{D42A27DB-BD31-4B8C-83A1-F6EECF244321}">
                <p14:modId xmlns:p14="http://schemas.microsoft.com/office/powerpoint/2010/main" val="2096216515"/>
              </p:ext>
            </p:extLst>
          </p:nvPr>
        </p:nvGraphicFramePr>
        <p:xfrm>
          <a:off x="6026330" y="778122"/>
          <a:ext cx="6165670" cy="30401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p:cNvGraphicFramePr/>
          <p:nvPr>
            <p:extLst>
              <p:ext uri="{D42A27DB-BD31-4B8C-83A1-F6EECF244321}">
                <p14:modId xmlns:p14="http://schemas.microsoft.com/office/powerpoint/2010/main" val="3289301508"/>
              </p:ext>
            </p:extLst>
          </p:nvPr>
        </p:nvGraphicFramePr>
        <p:xfrm>
          <a:off x="6026330" y="3818236"/>
          <a:ext cx="6165670" cy="30254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0" name="Chart 29"/>
          <p:cNvGraphicFramePr/>
          <p:nvPr>
            <p:extLst>
              <p:ext uri="{D42A27DB-BD31-4B8C-83A1-F6EECF244321}">
                <p14:modId xmlns:p14="http://schemas.microsoft.com/office/powerpoint/2010/main" val="2915929910"/>
              </p:ext>
            </p:extLst>
          </p:nvPr>
        </p:nvGraphicFramePr>
        <p:xfrm>
          <a:off x="0" y="3788503"/>
          <a:ext cx="6026330" cy="3069497"/>
        </p:xfrm>
        <a:graphic>
          <a:graphicData uri="http://schemas.openxmlformats.org/drawingml/2006/chart">
            <c:chart xmlns:c="http://schemas.openxmlformats.org/drawingml/2006/chart" xmlns:r="http://schemas.openxmlformats.org/officeDocument/2006/relationships" r:id="rId7"/>
          </a:graphicData>
        </a:graphic>
      </p:graphicFrame>
      <p:sp>
        <p:nvSpPr>
          <p:cNvPr id="11" name="Title 2">
            <a:extLst>
              <a:ext uri="{FF2B5EF4-FFF2-40B4-BE49-F238E27FC236}">
                <a16:creationId xmlns:a16="http://schemas.microsoft.com/office/drawing/2014/main" id="{FB39929F-5CB3-482D-9502-9855A70637C0}"/>
              </a:ext>
            </a:extLst>
          </p:cNvPr>
          <p:cNvSpPr>
            <a:spLocks noGrp="1"/>
          </p:cNvSpPr>
          <p:nvPr>
            <p:ph type="ctrTitle"/>
          </p:nvPr>
        </p:nvSpPr>
        <p:spPr>
          <a:xfrm>
            <a:off x="1676400" y="22990"/>
            <a:ext cx="9144000" cy="685800"/>
          </a:xfrm>
        </p:spPr>
        <p:txBody>
          <a:bodyPr>
            <a:noAutofit/>
          </a:bodyPr>
          <a:lstStyle/>
          <a:p>
            <a:r>
              <a:rPr lang="en-US" sz="4000" dirty="0"/>
              <a:t>Age Distribution Among Regions</a:t>
            </a:r>
            <a:endParaRPr lang="en-US" dirty="0"/>
          </a:p>
        </p:txBody>
      </p:sp>
    </p:spTree>
    <p:extLst>
      <p:ext uri="{BB962C8B-B14F-4D97-AF65-F5344CB8AC3E}">
        <p14:creationId xmlns:p14="http://schemas.microsoft.com/office/powerpoint/2010/main" val="94702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 y="0"/>
            <a:ext cx="12190512" cy="6858837"/>
          </a:xfrm>
          <a:prstGeom prst="rect">
            <a:avLst/>
          </a:prstGeom>
        </p:spPr>
      </p:pic>
      <p:sp>
        <p:nvSpPr>
          <p:cNvPr id="4" name="Rounded Rectangle 3"/>
          <p:cNvSpPr/>
          <p:nvPr/>
        </p:nvSpPr>
        <p:spPr>
          <a:xfrm>
            <a:off x="518984" y="857747"/>
            <a:ext cx="4349579" cy="5619253"/>
          </a:xfrm>
          <a:prstGeom prst="round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ounded Rectangle 5"/>
          <p:cNvSpPr/>
          <p:nvPr/>
        </p:nvSpPr>
        <p:spPr>
          <a:xfrm>
            <a:off x="4868562" y="869438"/>
            <a:ext cx="4349579" cy="56409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04197" y="824344"/>
            <a:ext cx="1643449" cy="584775"/>
          </a:xfrm>
          <a:prstGeom prst="rect">
            <a:avLst/>
          </a:prstGeom>
          <a:noFill/>
        </p:spPr>
        <p:txBody>
          <a:bodyPr wrap="square" rtlCol="0">
            <a:spAutoFit/>
          </a:bodyPr>
          <a:lstStyle/>
          <a:p>
            <a:pPr algn="ctr"/>
            <a:r>
              <a:rPr lang="en-US" sz="3200" b="1" dirty="0"/>
              <a:t>Online</a:t>
            </a:r>
          </a:p>
        </p:txBody>
      </p:sp>
      <p:sp>
        <p:nvSpPr>
          <p:cNvPr id="8" name="TextBox 7"/>
          <p:cNvSpPr txBox="1"/>
          <p:nvPr/>
        </p:nvSpPr>
        <p:spPr>
          <a:xfrm>
            <a:off x="6125618" y="835307"/>
            <a:ext cx="1845600" cy="584775"/>
          </a:xfrm>
          <a:prstGeom prst="rect">
            <a:avLst/>
          </a:prstGeom>
          <a:noFill/>
        </p:spPr>
        <p:txBody>
          <a:bodyPr wrap="square" rtlCol="0">
            <a:spAutoFit/>
          </a:bodyPr>
          <a:lstStyle/>
          <a:p>
            <a:r>
              <a:rPr lang="en-US" sz="3200" b="1" dirty="0"/>
              <a:t>In Store</a:t>
            </a:r>
          </a:p>
        </p:txBody>
      </p:sp>
      <p:sp>
        <p:nvSpPr>
          <p:cNvPr id="9" name="Rectangle 8"/>
          <p:cNvSpPr/>
          <p:nvPr/>
        </p:nvSpPr>
        <p:spPr>
          <a:xfrm>
            <a:off x="5109519" y="1471455"/>
            <a:ext cx="3867664" cy="11615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94206" y="1966962"/>
            <a:ext cx="3867664" cy="1161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75688" y="3704132"/>
            <a:ext cx="3867664" cy="11615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p:cNvSpPr/>
          <p:nvPr/>
        </p:nvSpPr>
        <p:spPr>
          <a:xfrm>
            <a:off x="2934729" y="5059946"/>
            <a:ext cx="3867664" cy="11615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TextBox 13"/>
          <p:cNvSpPr txBox="1"/>
          <p:nvPr/>
        </p:nvSpPr>
        <p:spPr>
          <a:xfrm>
            <a:off x="6159471" y="1578641"/>
            <a:ext cx="1394812" cy="523220"/>
          </a:xfrm>
          <a:prstGeom prst="rect">
            <a:avLst/>
          </a:prstGeom>
          <a:noFill/>
        </p:spPr>
        <p:txBody>
          <a:bodyPr wrap="square" rtlCol="0">
            <a:spAutoFit/>
          </a:bodyPr>
          <a:lstStyle/>
          <a:p>
            <a:r>
              <a:rPr lang="en-US" sz="2800" dirty="0"/>
              <a:t>East</a:t>
            </a:r>
          </a:p>
        </p:txBody>
      </p:sp>
      <p:sp>
        <p:nvSpPr>
          <p:cNvPr id="15" name="TextBox 14"/>
          <p:cNvSpPr txBox="1"/>
          <p:nvPr/>
        </p:nvSpPr>
        <p:spPr>
          <a:xfrm>
            <a:off x="1004932" y="2534586"/>
            <a:ext cx="1142129" cy="523220"/>
          </a:xfrm>
          <a:prstGeom prst="rect">
            <a:avLst/>
          </a:prstGeom>
          <a:noFill/>
        </p:spPr>
        <p:txBody>
          <a:bodyPr wrap="square" rtlCol="0">
            <a:spAutoFit/>
          </a:bodyPr>
          <a:lstStyle/>
          <a:p>
            <a:r>
              <a:rPr lang="en-US" sz="2800" dirty="0"/>
              <a:t>West</a:t>
            </a:r>
          </a:p>
        </p:txBody>
      </p:sp>
      <p:sp>
        <p:nvSpPr>
          <p:cNvPr id="16" name="TextBox 15"/>
          <p:cNvSpPr txBox="1"/>
          <p:nvPr/>
        </p:nvSpPr>
        <p:spPr>
          <a:xfrm>
            <a:off x="3158174" y="3650052"/>
            <a:ext cx="806631" cy="523220"/>
          </a:xfrm>
          <a:prstGeom prst="rect">
            <a:avLst/>
          </a:prstGeom>
          <a:noFill/>
        </p:spPr>
        <p:txBody>
          <a:bodyPr wrap="none" rtlCol="0">
            <a:spAutoFit/>
          </a:bodyPr>
          <a:lstStyle/>
          <a:p>
            <a:r>
              <a:rPr lang="en-US" sz="2800" dirty="0"/>
              <a:t>40%</a:t>
            </a:r>
          </a:p>
        </p:txBody>
      </p:sp>
      <p:sp>
        <p:nvSpPr>
          <p:cNvPr id="17" name="TextBox 16"/>
          <p:cNvSpPr txBox="1"/>
          <p:nvPr/>
        </p:nvSpPr>
        <p:spPr>
          <a:xfrm>
            <a:off x="6236720" y="3689920"/>
            <a:ext cx="806631" cy="523220"/>
          </a:xfrm>
          <a:prstGeom prst="rect">
            <a:avLst/>
          </a:prstGeom>
          <a:noFill/>
        </p:spPr>
        <p:txBody>
          <a:bodyPr wrap="none" rtlCol="0">
            <a:spAutoFit/>
          </a:bodyPr>
          <a:lstStyle/>
          <a:p>
            <a:r>
              <a:rPr lang="en-US" sz="2800" dirty="0"/>
              <a:t>60%</a:t>
            </a:r>
          </a:p>
        </p:txBody>
      </p:sp>
      <p:sp>
        <p:nvSpPr>
          <p:cNvPr id="20" name="TextBox 19"/>
          <p:cNvSpPr txBox="1"/>
          <p:nvPr/>
        </p:nvSpPr>
        <p:spPr>
          <a:xfrm>
            <a:off x="2940908" y="5045877"/>
            <a:ext cx="806630" cy="523220"/>
          </a:xfrm>
          <a:prstGeom prst="rect">
            <a:avLst/>
          </a:prstGeom>
          <a:noFill/>
        </p:spPr>
        <p:txBody>
          <a:bodyPr wrap="square" rtlCol="0">
            <a:spAutoFit/>
          </a:bodyPr>
          <a:lstStyle/>
          <a:p>
            <a:r>
              <a:rPr lang="en-US" sz="2800" dirty="0"/>
              <a:t>50%</a:t>
            </a:r>
          </a:p>
        </p:txBody>
      </p:sp>
      <p:sp>
        <p:nvSpPr>
          <p:cNvPr id="21" name="TextBox 20"/>
          <p:cNvSpPr txBox="1"/>
          <p:nvPr/>
        </p:nvSpPr>
        <p:spPr>
          <a:xfrm>
            <a:off x="5859997" y="5024226"/>
            <a:ext cx="975001" cy="523220"/>
          </a:xfrm>
          <a:prstGeom prst="rect">
            <a:avLst/>
          </a:prstGeom>
          <a:noFill/>
        </p:spPr>
        <p:txBody>
          <a:bodyPr wrap="square" rtlCol="0">
            <a:spAutoFit/>
          </a:bodyPr>
          <a:lstStyle/>
          <a:p>
            <a:r>
              <a:rPr lang="en-US" sz="2800" dirty="0"/>
              <a:t>50%</a:t>
            </a:r>
          </a:p>
        </p:txBody>
      </p:sp>
      <p:sp>
        <p:nvSpPr>
          <p:cNvPr id="22" name="TextBox 21"/>
          <p:cNvSpPr txBox="1"/>
          <p:nvPr/>
        </p:nvSpPr>
        <p:spPr>
          <a:xfrm>
            <a:off x="4261236" y="4984322"/>
            <a:ext cx="1394663" cy="523220"/>
          </a:xfrm>
          <a:prstGeom prst="rect">
            <a:avLst/>
          </a:prstGeom>
          <a:noFill/>
        </p:spPr>
        <p:txBody>
          <a:bodyPr wrap="square" rtlCol="0">
            <a:spAutoFit/>
          </a:bodyPr>
          <a:lstStyle/>
          <a:p>
            <a:r>
              <a:rPr lang="en-US" sz="2800" dirty="0"/>
              <a:t>Central</a:t>
            </a:r>
          </a:p>
        </p:txBody>
      </p:sp>
      <p:sp>
        <p:nvSpPr>
          <p:cNvPr id="23" name="TextBox 22"/>
          <p:cNvSpPr txBox="1"/>
          <p:nvPr/>
        </p:nvSpPr>
        <p:spPr>
          <a:xfrm flipH="1">
            <a:off x="4481745" y="3697897"/>
            <a:ext cx="1174154" cy="523220"/>
          </a:xfrm>
          <a:prstGeom prst="rect">
            <a:avLst/>
          </a:prstGeom>
          <a:noFill/>
        </p:spPr>
        <p:txBody>
          <a:bodyPr wrap="square" rtlCol="0">
            <a:spAutoFit/>
          </a:bodyPr>
          <a:lstStyle/>
          <a:p>
            <a:r>
              <a:rPr lang="en-US" sz="2800" dirty="0"/>
              <a:t>South</a:t>
            </a:r>
          </a:p>
        </p:txBody>
      </p:sp>
      <p:sp>
        <p:nvSpPr>
          <p:cNvPr id="25" name="TextBox 24"/>
          <p:cNvSpPr txBox="1"/>
          <p:nvPr/>
        </p:nvSpPr>
        <p:spPr>
          <a:xfrm>
            <a:off x="5121521" y="5383655"/>
            <a:ext cx="595035" cy="830997"/>
          </a:xfrm>
          <a:prstGeom prst="rect">
            <a:avLst/>
          </a:prstGeom>
          <a:noFill/>
        </p:spPr>
        <p:txBody>
          <a:bodyPr wrap="none" rtlCol="0">
            <a:spAutoFit/>
          </a:bodyPr>
          <a:lstStyle/>
          <a:p>
            <a:r>
              <a:rPr lang="en-US" sz="2400" b="1" dirty="0">
                <a:solidFill>
                  <a:srgbClr val="00B050"/>
                </a:solidFill>
                <a:latin typeface="Arial Black" panose="020B0A04020102020204" pitchFamily="34" charset="0"/>
              </a:rPr>
              <a:t>$</a:t>
            </a:r>
          </a:p>
          <a:p>
            <a:r>
              <a:rPr lang="en-US" sz="2400" b="1" dirty="0">
                <a:solidFill>
                  <a:srgbClr val="00B050"/>
                </a:solidFill>
                <a:latin typeface="Arial Black" panose="020B0A04020102020204" pitchFamily="34" charset="0"/>
              </a:rPr>
              <a:t>$$</a:t>
            </a:r>
          </a:p>
        </p:txBody>
      </p:sp>
      <p:sp>
        <p:nvSpPr>
          <p:cNvPr id="26" name="TextBox 25"/>
          <p:cNvSpPr txBox="1"/>
          <p:nvPr/>
        </p:nvSpPr>
        <p:spPr>
          <a:xfrm>
            <a:off x="5278991" y="4173272"/>
            <a:ext cx="389850" cy="461665"/>
          </a:xfrm>
          <a:prstGeom prst="rect">
            <a:avLst/>
          </a:prstGeom>
          <a:noFill/>
        </p:spPr>
        <p:txBody>
          <a:bodyPr wrap="none" rtlCol="0">
            <a:spAutoFit/>
          </a:bodyPr>
          <a:lstStyle/>
          <a:p>
            <a:r>
              <a:rPr lang="en-US" sz="2400" dirty="0">
                <a:solidFill>
                  <a:srgbClr val="00B050"/>
                </a:solidFill>
                <a:latin typeface="Arial Black" panose="020B0A04020102020204" pitchFamily="34" charset="0"/>
              </a:rPr>
              <a:t>$</a:t>
            </a:r>
          </a:p>
        </p:txBody>
      </p:sp>
      <p:sp>
        <p:nvSpPr>
          <p:cNvPr id="27" name="TextBox 26"/>
          <p:cNvSpPr txBox="1"/>
          <p:nvPr/>
        </p:nvSpPr>
        <p:spPr>
          <a:xfrm>
            <a:off x="3405998" y="4037032"/>
            <a:ext cx="800219" cy="830997"/>
          </a:xfrm>
          <a:prstGeom prst="rect">
            <a:avLst/>
          </a:prstGeom>
          <a:noFill/>
        </p:spPr>
        <p:txBody>
          <a:bodyPr wrap="none" rtlCol="0">
            <a:spAutoFit/>
          </a:bodyPr>
          <a:lstStyle/>
          <a:p>
            <a:r>
              <a:rPr lang="en-US" sz="2400" dirty="0">
                <a:solidFill>
                  <a:srgbClr val="00B050"/>
                </a:solidFill>
                <a:latin typeface="Arial Black" panose="020B0A04020102020204" pitchFamily="34" charset="0"/>
              </a:rPr>
              <a:t>$$</a:t>
            </a:r>
          </a:p>
          <a:p>
            <a:r>
              <a:rPr lang="en-US" sz="2400" dirty="0">
                <a:solidFill>
                  <a:srgbClr val="00B050"/>
                </a:solidFill>
                <a:latin typeface="Arial Black" panose="020B0A04020102020204" pitchFamily="34" charset="0"/>
              </a:rPr>
              <a:t>$$$</a:t>
            </a:r>
          </a:p>
        </p:txBody>
      </p:sp>
      <p:sp>
        <p:nvSpPr>
          <p:cNvPr id="28" name="TextBox 27"/>
          <p:cNvSpPr txBox="1"/>
          <p:nvPr/>
        </p:nvSpPr>
        <p:spPr>
          <a:xfrm>
            <a:off x="3405998" y="5383655"/>
            <a:ext cx="800219" cy="461665"/>
          </a:xfrm>
          <a:prstGeom prst="rect">
            <a:avLst/>
          </a:prstGeom>
          <a:noFill/>
        </p:spPr>
        <p:txBody>
          <a:bodyPr wrap="none" rtlCol="0">
            <a:spAutoFit/>
          </a:bodyPr>
          <a:lstStyle/>
          <a:p>
            <a:r>
              <a:rPr lang="en-US" sz="2400" b="1" dirty="0">
                <a:solidFill>
                  <a:srgbClr val="00B050"/>
                </a:solidFill>
                <a:latin typeface="Arial Black" panose="020B0A04020102020204" pitchFamily="34" charset="0"/>
              </a:rPr>
              <a:t>$$$</a:t>
            </a:r>
          </a:p>
        </p:txBody>
      </p:sp>
      <p:sp>
        <p:nvSpPr>
          <p:cNvPr id="29" name="TextBox 28"/>
          <p:cNvSpPr txBox="1"/>
          <p:nvPr/>
        </p:nvSpPr>
        <p:spPr>
          <a:xfrm>
            <a:off x="9448965" y="2145272"/>
            <a:ext cx="2348720" cy="1200329"/>
          </a:xfrm>
          <a:prstGeom prst="rect">
            <a:avLst/>
          </a:prstGeom>
          <a:noFill/>
        </p:spPr>
        <p:txBody>
          <a:bodyPr wrap="none" rtlCol="0">
            <a:spAutoFit/>
          </a:bodyPr>
          <a:lstStyle/>
          <a:p>
            <a:r>
              <a:rPr lang="en-US" sz="2400" b="1" dirty="0">
                <a:solidFill>
                  <a:srgbClr val="00B050"/>
                </a:solidFill>
              </a:rPr>
              <a:t>$</a:t>
            </a:r>
            <a:r>
              <a:rPr lang="en-US" dirty="0">
                <a:solidFill>
                  <a:srgbClr val="00B050"/>
                </a:solidFill>
              </a:rPr>
              <a:t> 	</a:t>
            </a:r>
            <a:r>
              <a:rPr lang="en-US" dirty="0"/>
              <a:t>$0-$1000</a:t>
            </a:r>
          </a:p>
          <a:p>
            <a:r>
              <a:rPr lang="en-US" sz="2400" b="1" dirty="0">
                <a:solidFill>
                  <a:srgbClr val="00B050"/>
                </a:solidFill>
              </a:rPr>
              <a:t>$ $</a:t>
            </a:r>
            <a:r>
              <a:rPr lang="en-US" dirty="0">
                <a:solidFill>
                  <a:srgbClr val="00B050"/>
                </a:solidFill>
              </a:rPr>
              <a:t>	</a:t>
            </a:r>
            <a:r>
              <a:rPr lang="en-US" dirty="0"/>
              <a:t>$1000-$2000</a:t>
            </a:r>
            <a:endParaRPr lang="en-US" dirty="0">
              <a:solidFill>
                <a:srgbClr val="00B050"/>
              </a:solidFill>
            </a:endParaRPr>
          </a:p>
          <a:p>
            <a:r>
              <a:rPr lang="en-US" sz="2400" b="1" dirty="0">
                <a:solidFill>
                  <a:srgbClr val="00B050"/>
                </a:solidFill>
              </a:rPr>
              <a:t>$ $ $</a:t>
            </a:r>
            <a:r>
              <a:rPr lang="en-US" dirty="0">
                <a:solidFill>
                  <a:srgbClr val="00B050"/>
                </a:solidFill>
              </a:rPr>
              <a:t>	</a:t>
            </a:r>
            <a:r>
              <a:rPr lang="en-US" dirty="0"/>
              <a:t>$2000+</a:t>
            </a:r>
          </a:p>
        </p:txBody>
      </p:sp>
      <p:sp>
        <p:nvSpPr>
          <p:cNvPr id="5" name="TextBox 4"/>
          <p:cNvSpPr txBox="1"/>
          <p:nvPr/>
        </p:nvSpPr>
        <p:spPr>
          <a:xfrm>
            <a:off x="2728038" y="2528813"/>
            <a:ext cx="989373" cy="523220"/>
          </a:xfrm>
          <a:prstGeom prst="rect">
            <a:avLst/>
          </a:prstGeom>
          <a:noFill/>
        </p:spPr>
        <p:txBody>
          <a:bodyPr wrap="none" rtlCol="0">
            <a:spAutoFit/>
          </a:bodyPr>
          <a:lstStyle/>
          <a:p>
            <a:r>
              <a:rPr lang="en-US" sz="2800" dirty="0"/>
              <a:t>100%</a:t>
            </a:r>
          </a:p>
        </p:txBody>
      </p:sp>
      <p:sp>
        <p:nvSpPr>
          <p:cNvPr id="30" name="TextBox 29"/>
          <p:cNvSpPr txBox="1"/>
          <p:nvPr/>
        </p:nvSpPr>
        <p:spPr>
          <a:xfrm>
            <a:off x="7493124" y="1590332"/>
            <a:ext cx="989373" cy="523220"/>
          </a:xfrm>
          <a:prstGeom prst="rect">
            <a:avLst/>
          </a:prstGeom>
          <a:noFill/>
        </p:spPr>
        <p:txBody>
          <a:bodyPr wrap="none" rtlCol="0">
            <a:spAutoFit/>
          </a:bodyPr>
          <a:lstStyle/>
          <a:p>
            <a:r>
              <a:rPr lang="en-US" sz="2800" dirty="0"/>
              <a:t>100%</a:t>
            </a:r>
          </a:p>
        </p:txBody>
      </p:sp>
      <p:sp>
        <p:nvSpPr>
          <p:cNvPr id="10" name="Title 9">
            <a:extLst>
              <a:ext uri="{FF2B5EF4-FFF2-40B4-BE49-F238E27FC236}">
                <a16:creationId xmlns:a16="http://schemas.microsoft.com/office/drawing/2014/main" id="{8983A31F-D60D-49F8-9178-5ADF43589FAB}"/>
              </a:ext>
            </a:extLst>
          </p:cNvPr>
          <p:cNvSpPr>
            <a:spLocks noGrp="1"/>
          </p:cNvSpPr>
          <p:nvPr>
            <p:ph type="title"/>
          </p:nvPr>
        </p:nvSpPr>
        <p:spPr>
          <a:xfrm>
            <a:off x="2401513" y="136016"/>
            <a:ext cx="5440016" cy="625475"/>
          </a:xfrm>
        </p:spPr>
        <p:txBody>
          <a:bodyPr>
            <a:normAutofit fontScale="90000"/>
          </a:bodyPr>
          <a:lstStyle/>
          <a:p>
            <a:r>
              <a:rPr lang="en-US" sz="4000" b="1" dirty="0"/>
              <a:t>How Our Customers Shop</a:t>
            </a:r>
            <a:br>
              <a:rPr lang="en-US" dirty="0"/>
            </a:br>
            <a:endParaRPr lang="en-US" dirty="0"/>
          </a:p>
        </p:txBody>
      </p:sp>
    </p:spTree>
    <p:extLst>
      <p:ext uri="{BB962C8B-B14F-4D97-AF65-F5344CB8AC3E}">
        <p14:creationId xmlns:p14="http://schemas.microsoft.com/office/powerpoint/2010/main" val="348353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228811" y="365125"/>
            <a:ext cx="8128000" cy="573989"/>
          </a:xfrm>
        </p:spPr>
        <p:txBody>
          <a:bodyPr>
            <a:noAutofit/>
          </a:bodyPr>
          <a:lstStyle/>
          <a:p>
            <a:pPr algn="ctr"/>
            <a:r>
              <a:rPr lang="en-US" sz="3600" b="1" dirty="0"/>
              <a:t>Customer Spending Patterns</a:t>
            </a:r>
          </a:p>
        </p:txBody>
      </p:sp>
      <p:graphicFrame>
        <p:nvGraphicFramePr>
          <p:cNvPr id="4" name="Table 3"/>
          <p:cNvGraphicFramePr>
            <a:graphicFrameLocks noGrp="1"/>
          </p:cNvGraphicFramePr>
          <p:nvPr>
            <p:extLst>
              <p:ext uri="{D42A27DB-BD31-4B8C-83A1-F6EECF244321}">
                <p14:modId xmlns:p14="http://schemas.microsoft.com/office/powerpoint/2010/main" val="1414140226"/>
              </p:ext>
            </p:extLst>
          </p:nvPr>
        </p:nvGraphicFramePr>
        <p:xfrm>
          <a:off x="1228811" y="1078008"/>
          <a:ext cx="8128000" cy="491501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582819">
                <a:tc>
                  <a:txBody>
                    <a:bodyPr/>
                    <a:lstStyle/>
                    <a:p>
                      <a:r>
                        <a:rPr lang="en-US" sz="2400" dirty="0"/>
                        <a:t>Region</a:t>
                      </a:r>
                    </a:p>
                  </a:txBody>
                  <a:tcPr/>
                </a:tc>
                <a:tc>
                  <a:txBody>
                    <a:bodyPr/>
                    <a:lstStyle/>
                    <a:p>
                      <a:r>
                        <a:rPr lang="en-US" sz="2400" dirty="0"/>
                        <a:t>Amount Spent</a:t>
                      </a:r>
                    </a:p>
                  </a:txBody>
                  <a:tcPr/>
                </a:tc>
                <a:extLst>
                  <a:ext uri="{0D108BD9-81ED-4DB2-BD59-A6C34878D82A}">
                    <a16:rowId xmlns:a16="http://schemas.microsoft.com/office/drawing/2014/main" val="10000"/>
                  </a:ext>
                </a:extLst>
              </a:tr>
              <a:tr h="582819">
                <a:tc>
                  <a:txBody>
                    <a:bodyPr/>
                    <a:lstStyle/>
                    <a:p>
                      <a:r>
                        <a:rPr lang="en-US" sz="2400" dirty="0"/>
                        <a:t>East</a:t>
                      </a:r>
                    </a:p>
                  </a:txBody>
                  <a:tcPr/>
                </a:tc>
                <a:tc>
                  <a:txBody>
                    <a:bodyPr/>
                    <a:lstStyle/>
                    <a:p>
                      <a:r>
                        <a:rPr lang="en-US" sz="2400" dirty="0"/>
                        <a:t>$745</a:t>
                      </a:r>
                    </a:p>
                  </a:txBody>
                  <a:tcPr/>
                </a:tc>
                <a:extLst>
                  <a:ext uri="{0D108BD9-81ED-4DB2-BD59-A6C34878D82A}">
                    <a16:rowId xmlns:a16="http://schemas.microsoft.com/office/drawing/2014/main" val="10001"/>
                  </a:ext>
                </a:extLst>
              </a:tr>
              <a:tr h="582819">
                <a:tc>
                  <a:txBody>
                    <a:bodyPr/>
                    <a:lstStyle/>
                    <a:p>
                      <a:r>
                        <a:rPr lang="en-US" sz="2400" dirty="0"/>
                        <a:t>West</a:t>
                      </a:r>
                    </a:p>
                  </a:txBody>
                  <a:tcPr/>
                </a:tc>
                <a:tc>
                  <a:txBody>
                    <a:bodyPr/>
                    <a:lstStyle/>
                    <a:p>
                      <a:r>
                        <a:rPr lang="en-US" sz="2400" dirty="0"/>
                        <a:t>$252</a:t>
                      </a:r>
                    </a:p>
                  </a:txBody>
                  <a:tcPr/>
                </a:tc>
                <a:extLst>
                  <a:ext uri="{0D108BD9-81ED-4DB2-BD59-A6C34878D82A}">
                    <a16:rowId xmlns:a16="http://schemas.microsoft.com/office/drawing/2014/main" val="10002"/>
                  </a:ext>
                </a:extLst>
              </a:tr>
              <a:tr h="582819">
                <a:tc>
                  <a:txBody>
                    <a:bodyPr/>
                    <a:lstStyle/>
                    <a:p>
                      <a:r>
                        <a:rPr lang="en-US" sz="2400" dirty="0"/>
                        <a:t>South</a:t>
                      </a:r>
                      <a:r>
                        <a:rPr lang="en-US" sz="2400" baseline="0" dirty="0"/>
                        <a:t> – in store</a:t>
                      </a:r>
                    </a:p>
                  </a:txBody>
                  <a:tcPr/>
                </a:tc>
                <a:tc>
                  <a:txBody>
                    <a:bodyPr/>
                    <a:lstStyle/>
                    <a:p>
                      <a:r>
                        <a:rPr lang="en-US" sz="2400" dirty="0"/>
                        <a:t>$521</a:t>
                      </a:r>
                    </a:p>
                  </a:txBody>
                  <a:tcPr/>
                </a:tc>
                <a:extLst>
                  <a:ext uri="{0D108BD9-81ED-4DB2-BD59-A6C34878D82A}">
                    <a16:rowId xmlns:a16="http://schemas.microsoft.com/office/drawing/2014/main" val="10003"/>
                  </a:ext>
                </a:extLst>
              </a:tr>
              <a:tr h="582819">
                <a:tc>
                  <a:txBody>
                    <a:bodyPr/>
                    <a:lstStyle/>
                    <a:p>
                      <a:r>
                        <a:rPr lang="en-US" sz="2400" dirty="0"/>
                        <a:t>Central</a:t>
                      </a:r>
                      <a:r>
                        <a:rPr lang="en-US" sz="2400" baseline="0" dirty="0"/>
                        <a:t> – in store</a:t>
                      </a:r>
                      <a:endParaRPr lang="en-US" sz="2400" dirty="0"/>
                    </a:p>
                  </a:txBody>
                  <a:tcPr/>
                </a:tc>
                <a:tc>
                  <a:txBody>
                    <a:bodyPr/>
                    <a:lstStyle/>
                    <a:p>
                      <a:r>
                        <a:rPr lang="en-US" sz="2400" dirty="0"/>
                        <a:t>$1,024</a:t>
                      </a:r>
                    </a:p>
                  </a:txBody>
                  <a:tcPr/>
                </a:tc>
                <a:extLst>
                  <a:ext uri="{0D108BD9-81ED-4DB2-BD59-A6C34878D82A}">
                    <a16:rowId xmlns:a16="http://schemas.microsoft.com/office/drawing/2014/main" val="10004"/>
                  </a:ext>
                </a:extLst>
              </a:tr>
              <a:tr h="697338">
                <a:tc>
                  <a:txBody>
                    <a:bodyPr/>
                    <a:lstStyle/>
                    <a:p>
                      <a:r>
                        <a:rPr lang="en-US" sz="2400" dirty="0"/>
                        <a:t>South or</a:t>
                      </a:r>
                      <a:r>
                        <a:rPr lang="en-US" sz="2400" baseline="0" dirty="0"/>
                        <a:t> Central – online </a:t>
                      </a:r>
                      <a:endParaRPr lang="en-US" sz="2400" dirty="0"/>
                    </a:p>
                  </a:txBody>
                  <a:tcPr/>
                </a:tc>
                <a:tc>
                  <a:txBody>
                    <a:bodyPr/>
                    <a:lstStyle/>
                    <a:p>
                      <a:r>
                        <a:rPr lang="en-US" sz="2400" dirty="0"/>
                        <a:t>$1,543</a:t>
                      </a:r>
                    </a:p>
                  </a:txBody>
                  <a:tcPr/>
                </a:tc>
                <a:extLst>
                  <a:ext uri="{0D108BD9-81ED-4DB2-BD59-A6C34878D82A}">
                    <a16:rowId xmlns:a16="http://schemas.microsoft.com/office/drawing/2014/main" val="10005"/>
                  </a:ext>
                </a:extLst>
              </a:tr>
              <a:tr h="636321">
                <a:tc>
                  <a:txBody>
                    <a:bodyPr/>
                    <a:lstStyle/>
                    <a:p>
                      <a:r>
                        <a:rPr lang="en-US" sz="2400" dirty="0"/>
                        <a:t>South – in</a:t>
                      </a:r>
                      <a:r>
                        <a:rPr lang="en-US" sz="2400" baseline="0" dirty="0"/>
                        <a:t> store and online</a:t>
                      </a:r>
                      <a:endParaRPr lang="en-US" sz="2400" dirty="0"/>
                    </a:p>
                  </a:txBody>
                  <a:tcPr/>
                </a:tc>
                <a:tc>
                  <a:txBody>
                    <a:bodyPr/>
                    <a:lstStyle/>
                    <a:p>
                      <a:r>
                        <a:rPr lang="en-US" sz="2400" dirty="0"/>
                        <a:t>$919</a:t>
                      </a:r>
                    </a:p>
                  </a:txBody>
                  <a:tcPr/>
                </a:tc>
                <a:extLst>
                  <a:ext uri="{0D108BD9-81ED-4DB2-BD59-A6C34878D82A}">
                    <a16:rowId xmlns:a16="http://schemas.microsoft.com/office/drawing/2014/main" val="10006"/>
                  </a:ext>
                </a:extLst>
              </a:tr>
              <a:tr h="667265">
                <a:tc>
                  <a:txBody>
                    <a:bodyPr/>
                    <a:lstStyle/>
                    <a:p>
                      <a:r>
                        <a:rPr lang="en-US" sz="2400" dirty="0"/>
                        <a:t>Central – in store and online</a:t>
                      </a:r>
                    </a:p>
                  </a:txBody>
                  <a:tcPr/>
                </a:tc>
                <a:tc>
                  <a:txBody>
                    <a:bodyPr/>
                    <a:lstStyle/>
                    <a:p>
                      <a:r>
                        <a:rPr lang="en-US" sz="2400" dirty="0"/>
                        <a:t>$1,284</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5328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tretch>
            <a:fillRect/>
          </a:stretch>
        </p:blipFill>
        <p:spPr>
          <a:xfrm>
            <a:off x="-3517" y="0"/>
            <a:ext cx="12189024" cy="6858000"/>
          </a:xfrm>
          <a:prstGeom prst="rect">
            <a:avLst/>
          </a:prstGeom>
        </p:spPr>
      </p:pic>
      <p:sp>
        <p:nvSpPr>
          <p:cNvPr id="8" name="Title 7"/>
          <p:cNvSpPr>
            <a:spLocks noGrp="1"/>
          </p:cNvSpPr>
          <p:nvPr>
            <p:ph type="title"/>
          </p:nvPr>
        </p:nvSpPr>
        <p:spPr>
          <a:xfrm>
            <a:off x="843982" y="237203"/>
            <a:ext cx="10515600" cy="685800"/>
          </a:xfrm>
          <a:gradFill flip="none" rotWithShape="1">
            <a:gsLst>
              <a:gs pos="62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2700000" scaled="1"/>
            <a:tileRect/>
          </a:gradFill>
          <a:effectLst/>
        </p:spPr>
        <p:txBody>
          <a:bodyPr>
            <a:normAutofit/>
          </a:bodyPr>
          <a:lstStyle/>
          <a:p>
            <a:r>
              <a:rPr lang="en-US" sz="3200" dirty="0">
                <a:hlinkClick r:id="rId5" action="ppaction://hlinksldjump"/>
              </a:rPr>
              <a:t>Cross-Selling Recommendations</a:t>
            </a:r>
            <a:endParaRPr lang="en-US" sz="3200" dirty="0"/>
          </a:p>
        </p:txBody>
      </p:sp>
      <p:grpSp>
        <p:nvGrpSpPr>
          <p:cNvPr id="57" name="Group 56" title="Relationship diagram"/>
          <p:cNvGrpSpPr/>
          <p:nvPr/>
        </p:nvGrpSpPr>
        <p:grpSpPr>
          <a:xfrm>
            <a:off x="382026" y="1209208"/>
            <a:ext cx="11130401" cy="5228605"/>
            <a:chOff x="677551" y="1358799"/>
            <a:chExt cx="11130401" cy="4130220"/>
          </a:xfrm>
          <a:effectLst/>
        </p:grpSpPr>
        <p:sp>
          <p:nvSpPr>
            <p:cNvPr id="59" name="Rounded Rectangle 32"/>
            <p:cNvSpPr/>
            <p:nvPr/>
          </p:nvSpPr>
          <p:spPr>
            <a:xfrm>
              <a:off x="2133355" y="5031744"/>
              <a:ext cx="2324710" cy="457275"/>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38100">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6" action="ppaction://hlinksldjump"/>
                </a:rPr>
                <a:t>Software</a:t>
              </a:r>
              <a:endParaRPr lang="en-US" sz="2800" dirty="0">
                <a:solidFill>
                  <a:schemeClr val="tx1"/>
                </a:solidFill>
              </a:endParaRPr>
            </a:p>
          </p:txBody>
        </p:sp>
        <p:sp>
          <p:nvSpPr>
            <p:cNvPr id="60" name="Rounded Rectangle 21"/>
            <p:cNvSpPr/>
            <p:nvPr/>
          </p:nvSpPr>
          <p:spPr>
            <a:xfrm>
              <a:off x="9335066" y="3556066"/>
              <a:ext cx="2137778" cy="457275"/>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7" action="ppaction://hlinksldjump"/>
                </a:rPr>
                <a:t>Warranties</a:t>
              </a:r>
              <a:endParaRPr lang="en-US" sz="2800" dirty="0">
                <a:solidFill>
                  <a:schemeClr val="tx1"/>
                </a:solidFill>
              </a:endParaRPr>
            </a:p>
          </p:txBody>
        </p:sp>
        <p:sp>
          <p:nvSpPr>
            <p:cNvPr id="61" name="Rounded Rectangle 22"/>
            <p:cNvSpPr/>
            <p:nvPr/>
          </p:nvSpPr>
          <p:spPr>
            <a:xfrm>
              <a:off x="8396853" y="2134400"/>
              <a:ext cx="3411099" cy="457275"/>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8" action="ppaction://hlinksldjump"/>
                </a:rPr>
                <a:t>Desktops and Laptops</a:t>
              </a:r>
              <a:endParaRPr lang="en-US" sz="2800" dirty="0">
                <a:solidFill>
                  <a:schemeClr val="tx1"/>
                </a:solidFill>
              </a:endParaRPr>
            </a:p>
          </p:txBody>
        </p:sp>
        <p:sp>
          <p:nvSpPr>
            <p:cNvPr id="62" name="Rounded Rectangle 23"/>
            <p:cNvSpPr/>
            <p:nvPr/>
          </p:nvSpPr>
          <p:spPr>
            <a:xfrm>
              <a:off x="8906209" y="1368293"/>
              <a:ext cx="1368443" cy="457275"/>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9" action="ppaction://hlinksldjump"/>
                </a:rPr>
                <a:t>Printers</a:t>
              </a:r>
              <a:endParaRPr lang="en-US" sz="2800" dirty="0">
                <a:solidFill>
                  <a:schemeClr val="tx1"/>
                </a:solidFill>
              </a:endParaRPr>
            </a:p>
          </p:txBody>
        </p:sp>
        <p:sp>
          <p:nvSpPr>
            <p:cNvPr id="63" name="Rounded Rectangle 24"/>
            <p:cNvSpPr/>
            <p:nvPr/>
          </p:nvSpPr>
          <p:spPr>
            <a:xfrm>
              <a:off x="677551" y="2117071"/>
              <a:ext cx="3411099" cy="457275"/>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8" action="ppaction://hlinksldjump"/>
                </a:rPr>
                <a:t>Desktops and Laptops</a:t>
              </a:r>
              <a:endParaRPr lang="en-US" sz="2800" dirty="0">
                <a:solidFill>
                  <a:schemeClr val="tx1"/>
                </a:solidFill>
              </a:endParaRPr>
            </a:p>
          </p:txBody>
        </p:sp>
        <p:sp>
          <p:nvSpPr>
            <p:cNvPr id="64" name="Rounded Rectangle 25"/>
            <p:cNvSpPr/>
            <p:nvPr/>
          </p:nvSpPr>
          <p:spPr>
            <a:xfrm>
              <a:off x="2097558" y="1358799"/>
              <a:ext cx="1368443" cy="457275"/>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9" action="ppaction://hlinksldjump"/>
                </a:rPr>
                <a:t>Printers</a:t>
              </a:r>
              <a:endParaRPr lang="en-US" sz="2800" dirty="0">
                <a:solidFill>
                  <a:schemeClr val="tx1"/>
                </a:solidFill>
              </a:endParaRPr>
            </a:p>
          </p:txBody>
        </p:sp>
        <p:sp>
          <p:nvSpPr>
            <p:cNvPr id="65" name="Rounded Rectangle 30"/>
            <p:cNvSpPr/>
            <p:nvPr/>
          </p:nvSpPr>
          <p:spPr>
            <a:xfrm>
              <a:off x="897746" y="2868294"/>
              <a:ext cx="1665092" cy="457275"/>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3810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10" action="ppaction://hlinksldjump"/>
                </a:rPr>
                <a:t>Monitors</a:t>
              </a:r>
              <a:endParaRPr lang="en-US" sz="2800" dirty="0">
                <a:solidFill>
                  <a:schemeClr val="tx1"/>
                </a:solidFill>
              </a:endParaRPr>
            </a:p>
          </p:txBody>
        </p:sp>
        <p:sp>
          <p:nvSpPr>
            <p:cNvPr id="69" name="Rounded Rectangle 33"/>
            <p:cNvSpPr/>
            <p:nvPr/>
          </p:nvSpPr>
          <p:spPr>
            <a:xfrm>
              <a:off x="974141" y="3593826"/>
              <a:ext cx="2057205" cy="457275"/>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38100">
              <a:solidFill>
                <a:srgbClr val="FFFF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7" action="ppaction://hlinksldjump"/>
                </a:rPr>
                <a:t>Warranties</a:t>
              </a:r>
              <a:endParaRPr lang="en-US" sz="2800" dirty="0">
                <a:solidFill>
                  <a:schemeClr val="tx1"/>
                </a:solidFill>
              </a:endParaRPr>
            </a:p>
          </p:txBody>
        </p:sp>
        <p:sp>
          <p:nvSpPr>
            <p:cNvPr id="70" name="Rounded Rectangle 34"/>
            <p:cNvSpPr/>
            <p:nvPr/>
          </p:nvSpPr>
          <p:spPr>
            <a:xfrm>
              <a:off x="1519952" y="4280706"/>
              <a:ext cx="2036102" cy="457275"/>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38100">
              <a:solidFill>
                <a:srgbClr val="7030A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11" action="ppaction://hlinksldjump"/>
                </a:rPr>
                <a:t>Accessories</a:t>
              </a:r>
              <a:endParaRPr lang="en-US" sz="2800" dirty="0">
                <a:solidFill>
                  <a:schemeClr val="tx1"/>
                </a:solidFill>
              </a:endParaRPr>
            </a:p>
          </p:txBody>
        </p:sp>
        <p:sp>
          <p:nvSpPr>
            <p:cNvPr id="71" name="Rounded Rectangle 35"/>
            <p:cNvSpPr/>
            <p:nvPr/>
          </p:nvSpPr>
          <p:spPr>
            <a:xfrm>
              <a:off x="8794099" y="4968694"/>
              <a:ext cx="1805723" cy="457275"/>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6" action="ppaction://hlinksldjump"/>
                </a:rPr>
                <a:t>Software</a:t>
              </a:r>
              <a:endParaRPr lang="en-US" sz="2800" dirty="0">
                <a:solidFill>
                  <a:schemeClr val="tx1"/>
                </a:solidFill>
              </a:endParaRPr>
            </a:p>
          </p:txBody>
        </p:sp>
        <p:sp>
          <p:nvSpPr>
            <p:cNvPr id="72" name="Rounded Rectangle 36"/>
            <p:cNvSpPr/>
            <p:nvPr/>
          </p:nvSpPr>
          <p:spPr>
            <a:xfrm>
              <a:off x="9678651" y="2852556"/>
              <a:ext cx="1845927" cy="457275"/>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6350"/>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10" action="ppaction://hlinksldjump"/>
                </a:rPr>
                <a:t>Monitors</a:t>
              </a:r>
              <a:endParaRPr lang="en-US" sz="2800" dirty="0">
                <a:solidFill>
                  <a:schemeClr val="tx1"/>
                </a:solidFill>
              </a:endParaRPr>
            </a:p>
          </p:txBody>
        </p:sp>
        <p:sp>
          <p:nvSpPr>
            <p:cNvPr id="73" name="Rounded Rectangle 37"/>
            <p:cNvSpPr/>
            <p:nvPr/>
          </p:nvSpPr>
          <p:spPr>
            <a:xfrm>
              <a:off x="9071460" y="4249617"/>
              <a:ext cx="2029464" cy="457275"/>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hlinkClick r:id="rId11" action="ppaction://hlinksldjump"/>
                </a:rPr>
                <a:t>Accessories</a:t>
              </a:r>
              <a:endParaRPr lang="en-US" sz="2800" dirty="0">
                <a:solidFill>
                  <a:schemeClr val="tx1"/>
                </a:solidFill>
              </a:endParaRPr>
            </a:p>
          </p:txBody>
        </p:sp>
      </p:grpSp>
      <p:cxnSp>
        <p:nvCxnSpPr>
          <p:cNvPr id="82" name="Straight Arrow Connector 81"/>
          <p:cNvCxnSpPr>
            <a:cxnSpLocks/>
          </p:cNvCxnSpPr>
          <p:nvPr/>
        </p:nvCxnSpPr>
        <p:spPr>
          <a:xfrm>
            <a:off x="3291910" y="1507676"/>
            <a:ext cx="5651883" cy="2640828"/>
          </a:xfrm>
          <a:prstGeom prst="straightConnector1">
            <a:avLst/>
          </a:prstGeom>
          <a:ln w="2540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85" name="Straight Arrow Connector 84"/>
          <p:cNvCxnSpPr>
            <a:cxnSpLocks/>
          </p:cNvCxnSpPr>
          <p:nvPr/>
        </p:nvCxnSpPr>
        <p:spPr>
          <a:xfrm>
            <a:off x="3344611" y="1532852"/>
            <a:ext cx="5330952" cy="3446796"/>
          </a:xfrm>
          <a:prstGeom prst="straightConnector1">
            <a:avLst/>
          </a:prstGeom>
          <a:ln w="2540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87" name="Straight Arrow Connector 86"/>
          <p:cNvCxnSpPr>
            <a:cxnSpLocks/>
          </p:cNvCxnSpPr>
          <p:nvPr/>
        </p:nvCxnSpPr>
        <p:spPr>
          <a:xfrm>
            <a:off x="3893497" y="2434513"/>
            <a:ext cx="4951782" cy="1779533"/>
          </a:xfrm>
          <a:prstGeom prst="straightConnector1">
            <a:avLst/>
          </a:prstGeom>
          <a:ln w="25400">
            <a:solidFill>
              <a:schemeClr val="accent1">
                <a:lumMod val="75000"/>
              </a:schemeClr>
            </a:solidFill>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89" name="Straight Arrow Connector 88"/>
          <p:cNvCxnSpPr>
            <a:cxnSpLocks/>
          </p:cNvCxnSpPr>
          <p:nvPr/>
        </p:nvCxnSpPr>
        <p:spPr>
          <a:xfrm flipV="1">
            <a:off x="3893497" y="1461508"/>
            <a:ext cx="4605077" cy="959604"/>
          </a:xfrm>
          <a:prstGeom prst="straightConnector1">
            <a:avLst/>
          </a:prstGeom>
          <a:ln w="25400">
            <a:solidFill>
              <a:schemeClr val="accent1">
                <a:lumMod val="75000"/>
              </a:schemeClr>
            </a:solidFill>
            <a:headEnd type="none" w="lg" len="med"/>
            <a:tailEnd type="stealth" w="lg" len="lg"/>
          </a:ln>
        </p:spPr>
        <p:style>
          <a:lnRef idx="1">
            <a:schemeClr val="dk1"/>
          </a:lnRef>
          <a:fillRef idx="0">
            <a:schemeClr val="dk1"/>
          </a:fillRef>
          <a:effectRef idx="0">
            <a:schemeClr val="dk1"/>
          </a:effectRef>
          <a:fontRef idx="minor">
            <a:schemeClr val="tx1"/>
          </a:fontRef>
        </p:style>
      </p:cxnSp>
      <p:cxnSp>
        <p:nvCxnSpPr>
          <p:cNvPr id="93" name="Straight Arrow Connector 92"/>
          <p:cNvCxnSpPr>
            <a:cxnSpLocks/>
          </p:cNvCxnSpPr>
          <p:nvPr/>
        </p:nvCxnSpPr>
        <p:spPr>
          <a:xfrm>
            <a:off x="3935689" y="2446635"/>
            <a:ext cx="4697565" cy="2648537"/>
          </a:xfrm>
          <a:prstGeom prst="straightConnector1">
            <a:avLst/>
          </a:prstGeom>
          <a:ln w="25400">
            <a:solidFill>
              <a:schemeClr val="accent1">
                <a:lumMod val="75000"/>
              </a:schemeClr>
            </a:solidFill>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cxnSpLocks/>
          </p:cNvCxnSpPr>
          <p:nvPr/>
        </p:nvCxnSpPr>
        <p:spPr>
          <a:xfrm>
            <a:off x="2376683" y="3453121"/>
            <a:ext cx="6029263" cy="2583547"/>
          </a:xfrm>
          <a:prstGeom prst="straightConnector1">
            <a:avLst/>
          </a:prstGeom>
          <a:ln w="25400">
            <a:solidFill>
              <a:srgbClr val="FF0000"/>
            </a:solidFill>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97" name="Straight Arrow Connector 96"/>
          <p:cNvCxnSpPr>
            <a:cxnSpLocks/>
          </p:cNvCxnSpPr>
          <p:nvPr/>
        </p:nvCxnSpPr>
        <p:spPr>
          <a:xfrm>
            <a:off x="2376683" y="3460648"/>
            <a:ext cx="6567110" cy="832407"/>
          </a:xfrm>
          <a:prstGeom prst="straightConnector1">
            <a:avLst/>
          </a:prstGeom>
          <a:ln w="25400" cmpd="sng">
            <a:solidFill>
              <a:srgbClr val="FF0000"/>
            </a:solidFill>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99" name="Straight Arrow Connector 98"/>
          <p:cNvCxnSpPr>
            <a:cxnSpLocks/>
          </p:cNvCxnSpPr>
          <p:nvPr/>
        </p:nvCxnSpPr>
        <p:spPr>
          <a:xfrm>
            <a:off x="2388747" y="3456816"/>
            <a:ext cx="6286816" cy="1740788"/>
          </a:xfrm>
          <a:prstGeom prst="straightConnector1">
            <a:avLst/>
          </a:prstGeom>
          <a:ln w="25400">
            <a:solidFill>
              <a:srgbClr val="FF0000"/>
            </a:solidFill>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104" name="Straight Arrow Connector 103"/>
          <p:cNvCxnSpPr>
            <a:cxnSpLocks/>
          </p:cNvCxnSpPr>
          <p:nvPr/>
        </p:nvCxnSpPr>
        <p:spPr>
          <a:xfrm>
            <a:off x="2826029" y="4387475"/>
            <a:ext cx="5629350" cy="844777"/>
          </a:xfrm>
          <a:prstGeom prst="straightConnector1">
            <a:avLst/>
          </a:prstGeom>
          <a:ln w="25400">
            <a:solidFill>
              <a:srgbClr val="FFC000"/>
            </a:solidFill>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108" name="Straight Arrow Connector 107"/>
          <p:cNvCxnSpPr>
            <a:cxnSpLocks/>
          </p:cNvCxnSpPr>
          <p:nvPr/>
        </p:nvCxnSpPr>
        <p:spPr>
          <a:xfrm>
            <a:off x="2826029" y="4401555"/>
            <a:ext cx="5507797" cy="1771416"/>
          </a:xfrm>
          <a:prstGeom prst="straightConnector1">
            <a:avLst/>
          </a:prstGeom>
          <a:ln w="25400">
            <a:solidFill>
              <a:srgbClr val="FFC000"/>
            </a:solidFill>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114" name="Straight Arrow Connector 113"/>
          <p:cNvCxnSpPr>
            <a:cxnSpLocks/>
          </p:cNvCxnSpPr>
          <p:nvPr/>
        </p:nvCxnSpPr>
        <p:spPr>
          <a:xfrm>
            <a:off x="3350737" y="5273660"/>
            <a:ext cx="5259947" cy="25725"/>
          </a:xfrm>
          <a:prstGeom prst="straightConnector1">
            <a:avLst/>
          </a:prstGeom>
          <a:ln w="25400">
            <a:solidFill>
              <a:srgbClr val="7030A0"/>
            </a:solidFill>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118" name="Straight Arrow Connector 117"/>
          <p:cNvCxnSpPr>
            <a:cxnSpLocks/>
          </p:cNvCxnSpPr>
          <p:nvPr/>
        </p:nvCxnSpPr>
        <p:spPr>
          <a:xfrm flipV="1">
            <a:off x="4248728" y="5392483"/>
            <a:ext cx="4384643" cy="771723"/>
          </a:xfrm>
          <a:prstGeom prst="straightConnector1">
            <a:avLst/>
          </a:prstGeom>
          <a:ln w="25400">
            <a:solidFill>
              <a:schemeClr val="accent2">
                <a:lumMod val="75000"/>
              </a:schemeClr>
            </a:solidFill>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p:cNvCxnSpPr>
            <a:cxnSpLocks/>
          </p:cNvCxnSpPr>
          <p:nvPr/>
        </p:nvCxnSpPr>
        <p:spPr>
          <a:xfrm>
            <a:off x="3935689" y="2421112"/>
            <a:ext cx="5292939" cy="1006581"/>
          </a:xfrm>
          <a:prstGeom prst="straightConnector1">
            <a:avLst/>
          </a:prstGeom>
          <a:ln w="25400">
            <a:solidFill>
              <a:schemeClr val="accent1">
                <a:lumMod val="75000"/>
              </a:schemeClr>
            </a:solidFill>
            <a:headEnd type="none" w="lg" len="med"/>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695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77687" y="-101667"/>
            <a:ext cx="12189023" cy="6858000"/>
          </a:xfrm>
          <a:prstGeom prst="rect">
            <a:avLst/>
          </a:prstGeom>
        </p:spPr>
      </p:pic>
      <p:sp>
        <p:nvSpPr>
          <p:cNvPr id="11" name="Title 10"/>
          <p:cNvSpPr>
            <a:spLocks noGrp="1"/>
          </p:cNvSpPr>
          <p:nvPr>
            <p:ph type="title"/>
          </p:nvPr>
        </p:nvSpPr>
        <p:spPr>
          <a:xfrm>
            <a:off x="838200" y="365125"/>
            <a:ext cx="10515600" cy="900967"/>
          </a:xfrm>
        </p:spPr>
        <p:txBody>
          <a:bodyPr>
            <a:normAutofit/>
          </a:bodyPr>
          <a:lstStyle/>
          <a:p>
            <a:r>
              <a:rPr lang="en-US" sz="3600" b="1" dirty="0">
                <a:effectLst>
                  <a:outerShdw blurRad="38100" dist="38100" dir="2700000" algn="tl">
                    <a:srgbClr val="000000">
                      <a:alpha val="43137"/>
                    </a:srgbClr>
                  </a:outerShdw>
                </a:effectLst>
              </a:rPr>
              <a:t>So now we know…..</a:t>
            </a:r>
          </a:p>
        </p:txBody>
      </p:sp>
      <p:sp>
        <p:nvSpPr>
          <p:cNvPr id="13" name="Content Placeholder 12"/>
          <p:cNvSpPr>
            <a:spLocks noGrp="1"/>
          </p:cNvSpPr>
          <p:nvPr>
            <p:ph sz="half" idx="2"/>
          </p:nvPr>
        </p:nvSpPr>
        <p:spPr>
          <a:xfrm>
            <a:off x="6172199" y="1463039"/>
            <a:ext cx="5588391" cy="1078166"/>
          </a:xfrm>
        </p:spPr>
        <p:txBody>
          <a:bodyPr/>
          <a:lstStyle/>
          <a:p>
            <a:pPr marL="0" indent="0">
              <a:buNone/>
            </a:pPr>
            <a:r>
              <a:rPr lang="en-US" b="1" dirty="0"/>
              <a:t>  Cross-Selling Recommendations </a:t>
            </a:r>
          </a:p>
        </p:txBody>
      </p:sp>
      <p:sp>
        <p:nvSpPr>
          <p:cNvPr id="12" name="Content Placeholder 11"/>
          <p:cNvSpPr>
            <a:spLocks noGrp="1"/>
          </p:cNvSpPr>
          <p:nvPr>
            <p:ph sz="half" idx="1"/>
          </p:nvPr>
        </p:nvSpPr>
        <p:spPr>
          <a:xfrm>
            <a:off x="569106" y="1463038"/>
            <a:ext cx="5450694" cy="1439187"/>
          </a:xfrm>
        </p:spPr>
        <p:txBody>
          <a:bodyPr>
            <a:normAutofit/>
          </a:bodyPr>
          <a:lstStyle/>
          <a:p>
            <a:pPr marL="0" indent="0">
              <a:buNone/>
            </a:pPr>
            <a:r>
              <a:rPr lang="en-US" sz="1800" b="1" dirty="0"/>
              <a:t> </a:t>
            </a:r>
            <a:r>
              <a:rPr lang="en-US" b="1" dirty="0"/>
              <a:t>Customer Buying Pattern</a:t>
            </a:r>
          </a:p>
          <a:p>
            <a:pPr marL="0" indent="0">
              <a:buNone/>
            </a:pPr>
            <a:endParaRPr lang="en-US" sz="1800" b="1" dirty="0"/>
          </a:p>
          <a:p>
            <a:pPr marL="0" indent="0">
              <a:buNone/>
            </a:pPr>
            <a:r>
              <a:rPr lang="en-US" sz="1800" b="1" dirty="0"/>
              <a:t>IN STORE           IN STORE/ONLINE          </a:t>
            </a:r>
            <a:r>
              <a:rPr lang="en-US" sz="1800" b="1" dirty="0" err="1"/>
              <a:t>ONLINE</a:t>
            </a:r>
            <a:endParaRPr lang="en-US" sz="1800" b="1" dirty="0"/>
          </a:p>
        </p:txBody>
      </p:sp>
      <p:pic>
        <p:nvPicPr>
          <p:cNvPr id="17" name="Picture 16"/>
          <p:cNvPicPr>
            <a:picLocks noChangeAspect="1"/>
          </p:cNvPicPr>
          <p:nvPr/>
        </p:nvPicPr>
        <p:blipFill>
          <a:blip r:embed="rId4"/>
          <a:stretch>
            <a:fillRect/>
          </a:stretch>
        </p:blipFill>
        <p:spPr>
          <a:xfrm>
            <a:off x="6405583" y="3260514"/>
            <a:ext cx="1679017" cy="1164344"/>
          </a:xfrm>
          <a:prstGeom prst="rect">
            <a:avLst/>
          </a:prstGeom>
        </p:spPr>
      </p:pic>
      <p:pic>
        <p:nvPicPr>
          <p:cNvPr id="18" name="Picture 17"/>
          <p:cNvPicPr>
            <a:picLocks noChangeAspect="1"/>
          </p:cNvPicPr>
          <p:nvPr/>
        </p:nvPicPr>
        <p:blipFill>
          <a:blip r:embed="rId5"/>
          <a:stretch>
            <a:fillRect/>
          </a:stretch>
        </p:blipFill>
        <p:spPr>
          <a:xfrm>
            <a:off x="8107967" y="3681128"/>
            <a:ext cx="292633" cy="323116"/>
          </a:xfrm>
          <a:prstGeom prst="rect">
            <a:avLst/>
          </a:prstGeom>
        </p:spPr>
      </p:pic>
      <p:pic>
        <p:nvPicPr>
          <p:cNvPr id="19" name="Picture 18"/>
          <p:cNvPicPr>
            <a:picLocks noChangeAspect="1"/>
          </p:cNvPicPr>
          <p:nvPr/>
        </p:nvPicPr>
        <p:blipFill>
          <a:blip r:embed="rId6"/>
          <a:stretch>
            <a:fillRect/>
          </a:stretch>
        </p:blipFill>
        <p:spPr>
          <a:xfrm>
            <a:off x="8590747" y="3100857"/>
            <a:ext cx="1440318" cy="1440318"/>
          </a:xfrm>
          <a:prstGeom prst="rect">
            <a:avLst/>
          </a:prstGeom>
        </p:spPr>
      </p:pic>
      <p:pic>
        <p:nvPicPr>
          <p:cNvPr id="20" name="Picture 19"/>
          <p:cNvPicPr>
            <a:picLocks noChangeAspect="1"/>
          </p:cNvPicPr>
          <p:nvPr/>
        </p:nvPicPr>
        <p:blipFill>
          <a:blip r:embed="rId7"/>
          <a:stretch>
            <a:fillRect/>
          </a:stretch>
        </p:blipFill>
        <p:spPr>
          <a:xfrm>
            <a:off x="10177381" y="3727806"/>
            <a:ext cx="292633" cy="323116"/>
          </a:xfrm>
          <a:prstGeom prst="rect">
            <a:avLst/>
          </a:prstGeom>
        </p:spPr>
      </p:pic>
      <p:pic>
        <p:nvPicPr>
          <p:cNvPr id="21" name="Picture 20"/>
          <p:cNvPicPr>
            <a:picLocks noChangeAspect="1"/>
          </p:cNvPicPr>
          <p:nvPr/>
        </p:nvPicPr>
        <p:blipFill>
          <a:blip r:embed="rId8"/>
          <a:stretch>
            <a:fillRect/>
          </a:stretch>
        </p:blipFill>
        <p:spPr>
          <a:xfrm>
            <a:off x="10470014" y="2999006"/>
            <a:ext cx="1475267" cy="1475267"/>
          </a:xfrm>
          <a:prstGeom prst="rect">
            <a:avLst/>
          </a:prstGeom>
        </p:spPr>
      </p:pic>
      <p:sp>
        <p:nvSpPr>
          <p:cNvPr id="23" name="Rectangle: Rounded Corners 22"/>
          <p:cNvSpPr/>
          <p:nvPr/>
        </p:nvSpPr>
        <p:spPr>
          <a:xfrm>
            <a:off x="569106" y="2793989"/>
            <a:ext cx="1363330" cy="1148697"/>
          </a:xfrm>
          <a:prstGeom prst="roundRect">
            <a:avLst/>
          </a:prstGeom>
          <a:solidFill>
            <a:schemeClr val="accent1">
              <a:lumMod val="60000"/>
              <a:lumOff val="40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p:cNvSpPr/>
          <p:nvPr/>
        </p:nvSpPr>
        <p:spPr>
          <a:xfrm>
            <a:off x="2351038" y="2839751"/>
            <a:ext cx="1379704" cy="1165410"/>
          </a:xfrm>
          <a:prstGeom prst="roundRect">
            <a:avLst/>
          </a:prstGeom>
          <a:solidFill>
            <a:schemeClr val="accent2">
              <a:lumMod val="60000"/>
              <a:lumOff val="40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p:cNvSpPr/>
          <p:nvPr/>
        </p:nvSpPr>
        <p:spPr>
          <a:xfrm>
            <a:off x="4149098" y="2848107"/>
            <a:ext cx="1379532" cy="1148697"/>
          </a:xfrm>
          <a:prstGeom prst="roundRect">
            <a:avLst/>
          </a:prstGeom>
          <a:solidFill>
            <a:schemeClr val="accent4">
              <a:lumMod val="60000"/>
              <a:lumOff val="40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2258167" y="3889169"/>
            <a:ext cx="1379704" cy="1224162"/>
          </a:xfrm>
          <a:prstGeom prst="roundRect">
            <a:avLst/>
          </a:prstGeom>
          <a:solidFill>
            <a:schemeClr val="bg2">
              <a:lumMod val="7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85511" y="2999005"/>
            <a:ext cx="1016457"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a:t>EAST       </a:t>
            </a:r>
          </a:p>
        </p:txBody>
      </p:sp>
      <p:sp>
        <p:nvSpPr>
          <p:cNvPr id="28" name="TextBox 27"/>
          <p:cNvSpPr txBox="1"/>
          <p:nvPr/>
        </p:nvSpPr>
        <p:spPr>
          <a:xfrm>
            <a:off x="2576294" y="3077265"/>
            <a:ext cx="1168754" cy="369332"/>
          </a:xfrm>
          <a:prstGeom prst="rect">
            <a:avLst/>
          </a:prstGeom>
          <a:noFill/>
        </p:spPr>
        <p:txBody>
          <a:bodyPr wrap="square" rtlCol="0">
            <a:spAutoFit/>
          </a:bodyPr>
          <a:lstStyle/>
          <a:p>
            <a:r>
              <a:rPr lang="en-US" dirty="0"/>
              <a:t>CENTRAL</a:t>
            </a:r>
          </a:p>
        </p:txBody>
      </p:sp>
      <p:sp>
        <p:nvSpPr>
          <p:cNvPr id="29" name="TextBox 28"/>
          <p:cNvSpPr txBox="1"/>
          <p:nvPr/>
        </p:nvSpPr>
        <p:spPr>
          <a:xfrm>
            <a:off x="2481576" y="3398314"/>
            <a:ext cx="982648" cy="369332"/>
          </a:xfrm>
          <a:prstGeom prst="rect">
            <a:avLst/>
          </a:prstGeom>
          <a:noFill/>
        </p:spPr>
        <p:txBody>
          <a:bodyPr wrap="square" rtlCol="0">
            <a:spAutoFit/>
          </a:bodyPr>
          <a:lstStyle/>
          <a:p>
            <a:pPr algn="ctr"/>
            <a:r>
              <a:rPr lang="en-US" dirty="0"/>
              <a:t>$$$</a:t>
            </a:r>
          </a:p>
        </p:txBody>
      </p:sp>
      <p:sp>
        <p:nvSpPr>
          <p:cNvPr id="30" name="TextBox 29"/>
          <p:cNvSpPr txBox="1"/>
          <p:nvPr/>
        </p:nvSpPr>
        <p:spPr>
          <a:xfrm>
            <a:off x="4336545" y="3028982"/>
            <a:ext cx="1105918" cy="369332"/>
          </a:xfrm>
          <a:prstGeom prst="rect">
            <a:avLst/>
          </a:prstGeom>
          <a:noFill/>
        </p:spPr>
        <p:txBody>
          <a:bodyPr wrap="square" rtlCol="0">
            <a:spAutoFit/>
          </a:bodyPr>
          <a:lstStyle/>
          <a:p>
            <a:pPr algn="ctr"/>
            <a:r>
              <a:rPr lang="en-US" dirty="0"/>
              <a:t>WEST</a:t>
            </a:r>
          </a:p>
        </p:txBody>
      </p:sp>
      <p:sp>
        <p:nvSpPr>
          <p:cNvPr id="31" name="TextBox 30"/>
          <p:cNvSpPr txBox="1"/>
          <p:nvPr/>
        </p:nvSpPr>
        <p:spPr>
          <a:xfrm>
            <a:off x="4271039" y="3327333"/>
            <a:ext cx="1083262" cy="369332"/>
          </a:xfrm>
          <a:prstGeom prst="rect">
            <a:avLst/>
          </a:prstGeom>
          <a:noFill/>
        </p:spPr>
        <p:txBody>
          <a:bodyPr wrap="square" rtlCol="0">
            <a:spAutoFit/>
          </a:bodyPr>
          <a:lstStyle/>
          <a:p>
            <a:pPr algn="ctr"/>
            <a:r>
              <a:rPr lang="en-US" dirty="0"/>
              <a:t>$</a:t>
            </a:r>
          </a:p>
        </p:txBody>
      </p:sp>
      <p:sp>
        <p:nvSpPr>
          <p:cNvPr id="32" name="TextBox 31"/>
          <p:cNvSpPr txBox="1"/>
          <p:nvPr/>
        </p:nvSpPr>
        <p:spPr>
          <a:xfrm>
            <a:off x="2576294" y="4164670"/>
            <a:ext cx="1015616" cy="369332"/>
          </a:xfrm>
          <a:prstGeom prst="rect">
            <a:avLst/>
          </a:prstGeom>
          <a:noFill/>
        </p:spPr>
        <p:txBody>
          <a:bodyPr wrap="square" rtlCol="0">
            <a:spAutoFit/>
          </a:bodyPr>
          <a:lstStyle/>
          <a:p>
            <a:r>
              <a:rPr lang="en-US" dirty="0"/>
              <a:t>SOUTH</a:t>
            </a:r>
          </a:p>
        </p:txBody>
      </p:sp>
      <p:sp>
        <p:nvSpPr>
          <p:cNvPr id="33" name="TextBox 32"/>
          <p:cNvSpPr txBox="1"/>
          <p:nvPr/>
        </p:nvSpPr>
        <p:spPr>
          <a:xfrm>
            <a:off x="2576294" y="4486315"/>
            <a:ext cx="990838" cy="369332"/>
          </a:xfrm>
          <a:prstGeom prst="rect">
            <a:avLst/>
          </a:prstGeom>
          <a:noFill/>
        </p:spPr>
        <p:txBody>
          <a:bodyPr wrap="square" rtlCol="0">
            <a:spAutoFit/>
          </a:bodyPr>
          <a:lstStyle/>
          <a:p>
            <a:r>
              <a:rPr lang="en-US" dirty="0"/>
              <a:t>$ - $$$ </a:t>
            </a:r>
          </a:p>
        </p:txBody>
      </p:sp>
      <p:sp>
        <p:nvSpPr>
          <p:cNvPr id="34" name="TextBox 33"/>
          <p:cNvSpPr txBox="1"/>
          <p:nvPr/>
        </p:nvSpPr>
        <p:spPr>
          <a:xfrm>
            <a:off x="844779" y="3327333"/>
            <a:ext cx="905774" cy="369332"/>
          </a:xfrm>
          <a:prstGeom prst="rect">
            <a:avLst/>
          </a:prstGeom>
          <a:noFill/>
        </p:spPr>
        <p:txBody>
          <a:bodyPr wrap="square" rtlCol="0">
            <a:spAutoFit/>
          </a:bodyPr>
          <a:lstStyle/>
          <a:p>
            <a:pPr algn="ctr"/>
            <a:r>
              <a:rPr lang="en-US" dirty="0"/>
              <a:t>$ - $$</a:t>
            </a:r>
          </a:p>
        </p:txBody>
      </p:sp>
    </p:spTree>
    <p:extLst>
      <p:ext uri="{BB962C8B-B14F-4D97-AF65-F5344CB8AC3E}">
        <p14:creationId xmlns:p14="http://schemas.microsoft.com/office/powerpoint/2010/main" val="1577214977"/>
      </p:ext>
    </p:extLst>
  </p:cSld>
  <p:clrMapOvr>
    <a:masterClrMapping/>
  </p:clrMapOvr>
</p:sld>
</file>

<file path=ppt/theme/theme1.xml><?xml version="1.0" encoding="utf-8"?>
<a:theme xmlns:a="http://schemas.openxmlformats.org/drawingml/2006/main" name="Relationship diagra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40000"/>
            <a:lumOff val="60000"/>
          </a:schemeClr>
        </a:solidFill>
        <a:ln>
          <a:solidFill>
            <a:schemeClr val="accent6"/>
          </a:solidFill>
        </a:ln>
        <a:effectLst>
          <a:reflection blurRad="6350" stA="50000" endA="300" endPos="38500" dist="50800" dir="5400000" sy="-100000" algn="bl" rotWithShape="0"/>
        </a:effectLst>
      </a:spPr>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lg" len="med"/>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Relationship diagram" id="{DA62D86A-4B72-4268-BFCB-6DEDFD7B15F0}" vid="{963FC82D-8B90-495A-8484-5223B2796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1BB629B-145C-44BA-A8D8-30DD0307D0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Relationship diagram slide</Template>
  <TotalTime>0</TotalTime>
  <Words>2067</Words>
  <Application>Microsoft Office PowerPoint</Application>
  <PresentationFormat>Widescreen</PresentationFormat>
  <Paragraphs>251</Paragraphs>
  <Slides>19</Slides>
  <Notes>19</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Times New Roman</vt:lpstr>
      <vt:lpstr>Wingdings</vt:lpstr>
      <vt:lpstr>Relationship diagram</vt:lpstr>
      <vt:lpstr>Blackwell Electronics: Knowing Your Customer</vt:lpstr>
      <vt:lpstr>Agenda</vt:lpstr>
      <vt:lpstr>Goals and Objectives</vt:lpstr>
      <vt:lpstr>Patterns to Investigate</vt:lpstr>
      <vt:lpstr>Age Distribution Among Regions</vt:lpstr>
      <vt:lpstr>How Our Customers Shop </vt:lpstr>
      <vt:lpstr>Customer Spending Patterns</vt:lpstr>
      <vt:lpstr>Cross-Selling Recommendations</vt:lpstr>
      <vt:lpstr>So now we know…..</vt:lpstr>
      <vt:lpstr>What can we do to boost sales?</vt:lpstr>
      <vt:lpstr>With data mining we can also….</vt:lpstr>
      <vt:lpstr>PowerPoint Presentation</vt:lpstr>
      <vt:lpstr>Cross-Sale Recommendations Detailed List</vt:lpstr>
      <vt:lpstr>Warranties</vt:lpstr>
      <vt:lpstr>Monitors</vt:lpstr>
      <vt:lpstr>Printers</vt:lpstr>
      <vt:lpstr>Desktops and Laptops</vt:lpstr>
      <vt:lpstr>Accessories</vt:lpstr>
      <vt:lpstr>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2017-05-09T14:01:10Z</dcterms:created>
  <dcterms:modified xsi:type="dcterms:W3CDTF">2017-12-27T21:15:40Z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TC034605469991</vt:lpwstr>
  </property>
</Properties>
</file>