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5"/>
  </p:notesMasterIdLst>
  <p:handoutMasterIdLst>
    <p:handoutMasterId r:id="rId16"/>
  </p:handoutMasterIdLst>
  <p:sldIdLst>
    <p:sldId id="259" r:id="rId5"/>
    <p:sldId id="277" r:id="rId6"/>
    <p:sldId id="266" r:id="rId7"/>
    <p:sldId id="260" r:id="rId8"/>
    <p:sldId id="278" r:id="rId9"/>
    <p:sldId id="279" r:id="rId10"/>
    <p:sldId id="274" r:id="rId11"/>
    <p:sldId id="275" r:id="rId12"/>
    <p:sldId id="280"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79336" autoAdjust="0"/>
  </p:normalViewPr>
  <p:slideViewPr>
    <p:cSldViewPr snapToGrid="0">
      <p:cViewPr varScale="1">
        <p:scale>
          <a:sx n="53" d="100"/>
          <a:sy n="53" d="100"/>
        </p:scale>
        <p:origin x="1296" y="78"/>
      </p:cViewPr>
      <p:guideLst>
        <p:guide orient="horz" pos="2184"/>
        <p:guide pos="3840"/>
      </p:guideLst>
    </p:cSldViewPr>
  </p:slideViewPr>
  <p:notesTextViewPr>
    <p:cViewPr>
      <p:scale>
        <a:sx n="1" d="1"/>
        <a:sy n="1" d="1"/>
      </p:scale>
      <p:origin x="0" y="0"/>
    </p:cViewPr>
  </p:notesTextViewPr>
  <p:notesViewPr>
    <p:cSldViewPr snapToGrid="0" showGuides="1">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2DC9F-33DE-4B92-A159-7FECB75143CB}" type="doc">
      <dgm:prSet loTypeId="urn:microsoft.com/office/officeart/2008/layout/CircularPictureCallout" loCatId="picture" qsTypeId="urn:microsoft.com/office/officeart/2005/8/quickstyle/simple5" qsCatId="simple" csTypeId="urn:microsoft.com/office/officeart/2005/8/colors/accent1_2" csCatId="accent1" phldr="1"/>
      <dgm:spPr/>
      <dgm:t>
        <a:bodyPr/>
        <a:lstStyle/>
        <a:p>
          <a:endParaRPr lang="en-US"/>
        </a:p>
      </dgm:t>
    </dgm:pt>
    <dgm:pt modelId="{DCC49DFE-1627-440E-BCC5-68D502FDFDDE}">
      <dgm:prSet custT="1"/>
      <dgm:spPr/>
      <dgm:t>
        <a:bodyPr/>
        <a:lstStyle/>
        <a:p>
          <a:r>
            <a:rPr lang="en-GB" sz="2400" dirty="0">
              <a:solidFill>
                <a:schemeClr val="tx1">
                  <a:lumMod val="95000"/>
                  <a:lumOff val="5000"/>
                </a:schemeClr>
              </a:solidFill>
            </a:rPr>
            <a:t>Analysing samples of Blackwell data we were able to…</a:t>
          </a:r>
          <a:endParaRPr lang="en-US" sz="2400" dirty="0">
            <a:solidFill>
              <a:schemeClr val="tx1">
                <a:lumMod val="95000"/>
                <a:lumOff val="5000"/>
              </a:schemeClr>
            </a:solidFill>
          </a:endParaRPr>
        </a:p>
      </dgm:t>
    </dgm:pt>
    <dgm:pt modelId="{9F39F708-B713-4CFB-9C19-AA3ADE8E5403}" type="parTrans" cxnId="{E88BDF5A-E145-4052-8C8E-B15CB588674C}">
      <dgm:prSet/>
      <dgm:spPr/>
      <dgm:t>
        <a:bodyPr/>
        <a:lstStyle/>
        <a:p>
          <a:endParaRPr lang="en-US"/>
        </a:p>
      </dgm:t>
    </dgm:pt>
    <dgm:pt modelId="{AFF783F3-2538-400F-B441-2D89633827ED}" type="sibTrans" cxnId="{E88BDF5A-E145-4052-8C8E-B15CB588674C}">
      <dgm:prSet/>
      <dgm:spPr/>
      <dgm:t>
        <a:bodyPr/>
        <a:lstStyle/>
        <a:p>
          <a:endParaRPr lang="en-US"/>
        </a:p>
      </dgm:t>
    </dgm:pt>
    <dgm:pt modelId="{E1FEA09A-51D1-437D-8C48-BFCA80663877}">
      <dgm:prSet phldrT="[Text]"/>
      <dgm:spPr/>
      <dgm:t>
        <a:bodyPr/>
        <a:lstStyle/>
        <a:p>
          <a:pPr algn="l"/>
          <a:r>
            <a:rPr lang="en-US" dirty="0"/>
            <a:t>The most profitable items on the new product list was PC #171, Tablet #186, and Tablet #187</a:t>
          </a:r>
          <a:endParaRPr lang="en-US" b="0" dirty="0"/>
        </a:p>
      </dgm:t>
    </dgm:pt>
    <dgm:pt modelId="{8BA5C6D5-1B92-4F3F-950C-561EEA1C827F}" type="parTrans" cxnId="{1C409391-2C4B-44C6-A5E9-BE6129608B25}">
      <dgm:prSet/>
      <dgm:spPr/>
      <dgm:t>
        <a:bodyPr/>
        <a:lstStyle/>
        <a:p>
          <a:endParaRPr lang="en-US"/>
        </a:p>
      </dgm:t>
    </dgm:pt>
    <dgm:pt modelId="{81DBD044-EEE9-4C03-9FFA-569C6164E3C9}" type="sibTrans" cxnId="{1C409391-2C4B-44C6-A5E9-BE6129608B25}">
      <dgm:prSet/>
      <dgm:spPr/>
      <dgm:t>
        <a:bodyPr/>
        <a:lstStyle/>
        <a:p>
          <a:endParaRPr lang="en-US"/>
        </a:p>
      </dgm:t>
    </dgm:pt>
    <dgm:pt modelId="{3AFA259E-B70B-4904-911D-4F3384FDCC25}">
      <dgm:prSet phldrT="[Text]"/>
      <dgm:spPr/>
      <dgm:t>
        <a:bodyPr/>
        <a:lstStyle/>
        <a:p>
          <a:r>
            <a:rPr lang="en-US" dirty="0"/>
            <a:t>Netbook #187 and #183, and Display have very low profit margins and perhaps need to be removed from the inventory.</a:t>
          </a:r>
        </a:p>
      </dgm:t>
    </dgm:pt>
    <dgm:pt modelId="{887F66B4-8550-4E91-9FED-D952871271AC}" type="parTrans" cxnId="{87CB9753-9508-4211-BD59-A568BDB0EFE0}">
      <dgm:prSet/>
      <dgm:spPr/>
      <dgm:t>
        <a:bodyPr/>
        <a:lstStyle/>
        <a:p>
          <a:endParaRPr lang="en-US"/>
        </a:p>
      </dgm:t>
    </dgm:pt>
    <dgm:pt modelId="{4C1CCC59-5B5E-4C1A-B5C8-EADCEC4AF134}" type="sibTrans" cxnId="{87CB9753-9508-4211-BD59-A568BDB0EFE0}">
      <dgm:prSet/>
      <dgm:spPr/>
      <dgm:t>
        <a:bodyPr/>
        <a:lstStyle/>
        <a:p>
          <a:endParaRPr lang="en-US"/>
        </a:p>
      </dgm:t>
    </dgm:pt>
    <dgm:pt modelId="{70822572-8B34-4DF1-B3C4-5DBEA38D7783}">
      <dgm:prSet phldrT="[Text]" custT="1"/>
      <dgm:spPr/>
      <dgm:t>
        <a:bodyPr/>
        <a:lstStyle/>
        <a:p>
          <a:r>
            <a:rPr lang="en-US" sz="1400" dirty="0"/>
            <a:t>The most in volume – Tablets, Netbooks, and Game Console</a:t>
          </a:r>
          <a:endParaRPr lang="en-US" sz="1400" b="0" dirty="0"/>
        </a:p>
      </dgm:t>
    </dgm:pt>
    <dgm:pt modelId="{EFD62CD7-512E-4425-BB93-CF861A0C131E}" type="parTrans" cxnId="{C948FAD4-C544-4869-B81D-A9C96A744493}">
      <dgm:prSet/>
      <dgm:spPr/>
      <dgm:t>
        <a:bodyPr/>
        <a:lstStyle/>
        <a:p>
          <a:endParaRPr lang="en-US"/>
        </a:p>
      </dgm:t>
    </dgm:pt>
    <dgm:pt modelId="{58E5ACC8-15E8-4CCE-9A50-61FAE43AE7A7}" type="sibTrans" cxnId="{C948FAD4-C544-4869-B81D-A9C96A744493}">
      <dgm:prSet/>
      <dgm:spPr/>
      <dgm:t>
        <a:bodyPr/>
        <a:lstStyle/>
        <a:p>
          <a:endParaRPr lang="en-US"/>
        </a:p>
      </dgm:t>
    </dgm:pt>
    <dgm:pt modelId="{E602DA29-E0A6-41D5-9EE5-33CED3931F7E}" type="pres">
      <dgm:prSet presAssocID="{DA22DC9F-33DE-4B92-A159-7FECB75143CB}" presName="Name0" presStyleCnt="0">
        <dgm:presLayoutVars>
          <dgm:chMax val="7"/>
          <dgm:chPref val="7"/>
          <dgm:dir/>
        </dgm:presLayoutVars>
      </dgm:prSet>
      <dgm:spPr/>
    </dgm:pt>
    <dgm:pt modelId="{167DF513-6603-4BB4-B0E9-6E9A2BA84EE7}" type="pres">
      <dgm:prSet presAssocID="{DA22DC9F-33DE-4B92-A159-7FECB75143CB}" presName="Name1" presStyleCnt="0"/>
      <dgm:spPr/>
    </dgm:pt>
    <dgm:pt modelId="{87EE7D65-5354-4818-9999-84FB1CEE8E2F}" type="pres">
      <dgm:prSet presAssocID="{AFF783F3-2538-400F-B441-2D89633827ED}" presName="picture_1" presStyleCnt="0"/>
      <dgm:spPr/>
    </dgm:pt>
    <dgm:pt modelId="{990286B2-A6C1-4892-B42B-A7B7924FC3E9}" type="pres">
      <dgm:prSet presAssocID="{AFF783F3-2538-400F-B441-2D89633827ED}" presName="pictureRepeatNode" presStyleLbl="alignImgPlace1" presStyleIdx="0" presStyleCnt="4" custScaleX="75166" custScaleY="66097" custLinFactNeighborX="-7375" custLinFactNeighborY="383"/>
      <dgm:spPr/>
    </dgm:pt>
    <dgm:pt modelId="{1B4B455F-A349-4D27-B16C-51646521E109}" type="pres">
      <dgm:prSet presAssocID="{DCC49DFE-1627-440E-BCC5-68D502FDFDDE}" presName="text_1" presStyleLbl="node1" presStyleIdx="0" presStyleCnt="0" custScaleX="140361" custScaleY="130289" custLinFactY="-49195" custLinFactNeighborX="-241" custLinFactNeighborY="-100000">
        <dgm:presLayoutVars>
          <dgm:bulletEnabled val="1"/>
        </dgm:presLayoutVars>
      </dgm:prSet>
      <dgm:spPr/>
    </dgm:pt>
    <dgm:pt modelId="{58FA120F-9AE5-4997-ADAE-CFE0AC65BDD0}" type="pres">
      <dgm:prSet presAssocID="{81DBD044-EEE9-4C03-9FFA-569C6164E3C9}" presName="picture_2" presStyleCnt="0"/>
      <dgm:spPr/>
    </dgm:pt>
    <dgm:pt modelId="{FA7A5266-C47F-44DF-A36F-86A0566062A0}" type="pres">
      <dgm:prSet presAssocID="{81DBD044-EEE9-4C03-9FFA-569C6164E3C9}" presName="pictureRepeatNode" presStyleLbl="alignImgPlace1" presStyleIdx="1" presStyleCnt="4" custScaleX="107466" custLinFactNeighborX="-35345" custLinFactNeighborY="942"/>
      <dgm:spPr/>
    </dgm:pt>
    <dgm:pt modelId="{47761B64-E798-4DB5-85E6-333D46747751}" type="pres">
      <dgm:prSet presAssocID="{E1FEA09A-51D1-437D-8C48-BFCA80663877}" presName="line_2" presStyleLbl="parChTrans1D1" presStyleIdx="0" presStyleCnt="3"/>
      <dgm:spPr/>
    </dgm:pt>
    <dgm:pt modelId="{F20F1033-A90F-418A-A4CD-46F3A1025D7E}" type="pres">
      <dgm:prSet presAssocID="{E1FEA09A-51D1-437D-8C48-BFCA80663877}" presName="textparent_2" presStyleLbl="node1" presStyleIdx="0" presStyleCnt="0"/>
      <dgm:spPr/>
    </dgm:pt>
    <dgm:pt modelId="{DEE41F38-8FA8-4673-84C6-490884F1346E}" type="pres">
      <dgm:prSet presAssocID="{E1FEA09A-51D1-437D-8C48-BFCA80663877}" presName="text_2" presStyleLbl="revTx" presStyleIdx="0" presStyleCnt="3" custScaleX="188103">
        <dgm:presLayoutVars>
          <dgm:bulletEnabled val="1"/>
        </dgm:presLayoutVars>
      </dgm:prSet>
      <dgm:spPr/>
    </dgm:pt>
    <dgm:pt modelId="{44ED5E9B-630D-4605-92AE-04D4497C7AA8}" type="pres">
      <dgm:prSet presAssocID="{4C1CCC59-5B5E-4C1A-B5C8-EADCEC4AF134}" presName="picture_3" presStyleCnt="0"/>
      <dgm:spPr/>
    </dgm:pt>
    <dgm:pt modelId="{D6462EE3-7531-4431-B7EC-386994D0EB0D}" type="pres">
      <dgm:prSet presAssocID="{4C1CCC59-5B5E-4C1A-B5C8-EADCEC4AF134}" presName="pictureRepeatNode" presStyleLbl="alignImgPlace1" presStyleIdx="2" presStyleCnt="4" custLinFactNeighborX="-61419" custLinFactNeighborY="0"/>
      <dgm:spPr/>
    </dgm:pt>
    <dgm:pt modelId="{46957B00-0810-4B3F-8C20-766A2CFE7B96}" type="pres">
      <dgm:prSet presAssocID="{3AFA259E-B70B-4904-911D-4F3384FDCC25}" presName="line_3" presStyleLbl="parChTrans1D1" presStyleIdx="1" presStyleCnt="3"/>
      <dgm:spPr/>
    </dgm:pt>
    <dgm:pt modelId="{152EB339-0D5B-4035-8DFB-CF79E64CD419}" type="pres">
      <dgm:prSet presAssocID="{3AFA259E-B70B-4904-911D-4F3384FDCC25}" presName="textparent_3" presStyleLbl="node1" presStyleIdx="0" presStyleCnt="0"/>
      <dgm:spPr/>
    </dgm:pt>
    <dgm:pt modelId="{E0955DB3-64BB-443F-8F67-13DA07BCB555}" type="pres">
      <dgm:prSet presAssocID="{3AFA259E-B70B-4904-911D-4F3384FDCC25}" presName="text_3" presStyleLbl="revTx" presStyleIdx="1" presStyleCnt="3" custScaleX="186619">
        <dgm:presLayoutVars>
          <dgm:bulletEnabled val="1"/>
        </dgm:presLayoutVars>
      </dgm:prSet>
      <dgm:spPr/>
    </dgm:pt>
    <dgm:pt modelId="{34CE3E3C-1530-46A3-B064-D92D99CC7BBF}" type="pres">
      <dgm:prSet presAssocID="{58E5ACC8-15E8-4CCE-9A50-61FAE43AE7A7}" presName="picture_4" presStyleCnt="0"/>
      <dgm:spPr/>
    </dgm:pt>
    <dgm:pt modelId="{972D70D8-707A-42D0-942E-C10C39A57E11}" type="pres">
      <dgm:prSet presAssocID="{58E5ACC8-15E8-4CCE-9A50-61FAE43AE7A7}" presName="pictureRepeatNode" presStyleLbl="alignImgPlace1" presStyleIdx="3" presStyleCnt="4"/>
      <dgm:spPr/>
    </dgm:pt>
    <dgm:pt modelId="{2F1B605B-1411-4289-9E5A-91BB1C76A4CE}" type="pres">
      <dgm:prSet presAssocID="{70822572-8B34-4DF1-B3C4-5DBEA38D7783}" presName="line_4" presStyleLbl="parChTrans1D1" presStyleIdx="2" presStyleCnt="3"/>
      <dgm:spPr/>
    </dgm:pt>
    <dgm:pt modelId="{C2E9EE49-2AF2-473E-BBD9-43EAB5204ABD}" type="pres">
      <dgm:prSet presAssocID="{70822572-8B34-4DF1-B3C4-5DBEA38D7783}" presName="textparent_4" presStyleLbl="node1" presStyleIdx="0" presStyleCnt="0"/>
      <dgm:spPr/>
    </dgm:pt>
    <dgm:pt modelId="{4D0D7CAE-5300-4F62-A83B-909C2B6FCA63}" type="pres">
      <dgm:prSet presAssocID="{70822572-8B34-4DF1-B3C4-5DBEA38D7783}" presName="text_4" presStyleLbl="revTx" presStyleIdx="2" presStyleCnt="3" custScaleX="140928">
        <dgm:presLayoutVars>
          <dgm:bulletEnabled val="1"/>
        </dgm:presLayoutVars>
      </dgm:prSet>
      <dgm:spPr/>
    </dgm:pt>
  </dgm:ptLst>
  <dgm:cxnLst>
    <dgm:cxn modelId="{E042AD17-4A7C-411A-A8BC-35CCFCC30273}" type="presOf" srcId="{81DBD044-EEE9-4C03-9FFA-569C6164E3C9}" destId="{FA7A5266-C47F-44DF-A36F-86A0566062A0}" srcOrd="0" destOrd="0" presId="urn:microsoft.com/office/officeart/2008/layout/CircularPictureCallout"/>
    <dgm:cxn modelId="{1083882F-D1A7-40AA-B814-09A971475F6A}" type="presOf" srcId="{DA22DC9F-33DE-4B92-A159-7FECB75143CB}" destId="{E602DA29-E0A6-41D5-9EE5-33CED3931F7E}" srcOrd="0" destOrd="0" presId="urn:microsoft.com/office/officeart/2008/layout/CircularPictureCallout"/>
    <dgm:cxn modelId="{A04E2038-FA1A-41DA-8716-37BFA81F2261}" type="presOf" srcId="{58E5ACC8-15E8-4CCE-9A50-61FAE43AE7A7}" destId="{972D70D8-707A-42D0-942E-C10C39A57E11}" srcOrd="0" destOrd="0" presId="urn:microsoft.com/office/officeart/2008/layout/CircularPictureCallout"/>
    <dgm:cxn modelId="{1A21323A-FA3F-4AC1-A1FE-5F0C038DE750}" type="presOf" srcId="{4C1CCC59-5B5E-4C1A-B5C8-EADCEC4AF134}" destId="{D6462EE3-7531-4431-B7EC-386994D0EB0D}" srcOrd="0" destOrd="0" presId="urn:microsoft.com/office/officeart/2008/layout/CircularPictureCallout"/>
    <dgm:cxn modelId="{25046143-5AC0-488B-96CE-FF2FECAD0BD9}" type="presOf" srcId="{70822572-8B34-4DF1-B3C4-5DBEA38D7783}" destId="{4D0D7CAE-5300-4F62-A83B-909C2B6FCA63}" srcOrd="0" destOrd="0" presId="urn:microsoft.com/office/officeart/2008/layout/CircularPictureCallout"/>
    <dgm:cxn modelId="{87CB9753-9508-4211-BD59-A568BDB0EFE0}" srcId="{DA22DC9F-33DE-4B92-A159-7FECB75143CB}" destId="{3AFA259E-B70B-4904-911D-4F3384FDCC25}" srcOrd="2" destOrd="0" parTransId="{887F66B4-8550-4E91-9FED-D952871271AC}" sibTransId="{4C1CCC59-5B5E-4C1A-B5C8-EADCEC4AF134}"/>
    <dgm:cxn modelId="{E88BDF5A-E145-4052-8C8E-B15CB588674C}" srcId="{DA22DC9F-33DE-4B92-A159-7FECB75143CB}" destId="{DCC49DFE-1627-440E-BCC5-68D502FDFDDE}" srcOrd="0" destOrd="0" parTransId="{9F39F708-B713-4CFB-9C19-AA3ADE8E5403}" sibTransId="{AFF783F3-2538-400F-B441-2D89633827ED}"/>
    <dgm:cxn modelId="{07BCE77D-2DA9-4768-A7F2-D6523648EC3A}" type="presOf" srcId="{DCC49DFE-1627-440E-BCC5-68D502FDFDDE}" destId="{1B4B455F-A349-4D27-B16C-51646521E109}" srcOrd="0" destOrd="0" presId="urn:microsoft.com/office/officeart/2008/layout/CircularPictureCallout"/>
    <dgm:cxn modelId="{50AE9789-5D47-422C-913D-BE23E45F26C2}" type="presOf" srcId="{AFF783F3-2538-400F-B441-2D89633827ED}" destId="{990286B2-A6C1-4892-B42B-A7B7924FC3E9}" srcOrd="0" destOrd="0" presId="urn:microsoft.com/office/officeart/2008/layout/CircularPictureCallout"/>
    <dgm:cxn modelId="{B8EAF38A-1585-43F6-86CA-45027BBCB98D}" type="presOf" srcId="{3AFA259E-B70B-4904-911D-4F3384FDCC25}" destId="{E0955DB3-64BB-443F-8F67-13DA07BCB555}" srcOrd="0" destOrd="0" presId="urn:microsoft.com/office/officeart/2008/layout/CircularPictureCallout"/>
    <dgm:cxn modelId="{1C409391-2C4B-44C6-A5E9-BE6129608B25}" srcId="{DA22DC9F-33DE-4B92-A159-7FECB75143CB}" destId="{E1FEA09A-51D1-437D-8C48-BFCA80663877}" srcOrd="1" destOrd="0" parTransId="{8BA5C6D5-1B92-4F3F-950C-561EEA1C827F}" sibTransId="{81DBD044-EEE9-4C03-9FFA-569C6164E3C9}"/>
    <dgm:cxn modelId="{E5B8E6D1-CE76-4BC5-B230-278FE6297BD6}" type="presOf" srcId="{E1FEA09A-51D1-437D-8C48-BFCA80663877}" destId="{DEE41F38-8FA8-4673-84C6-490884F1346E}" srcOrd="0" destOrd="0" presId="urn:microsoft.com/office/officeart/2008/layout/CircularPictureCallout"/>
    <dgm:cxn modelId="{C948FAD4-C544-4869-B81D-A9C96A744493}" srcId="{DA22DC9F-33DE-4B92-A159-7FECB75143CB}" destId="{70822572-8B34-4DF1-B3C4-5DBEA38D7783}" srcOrd="3" destOrd="0" parTransId="{EFD62CD7-512E-4425-BB93-CF861A0C131E}" sibTransId="{58E5ACC8-15E8-4CCE-9A50-61FAE43AE7A7}"/>
    <dgm:cxn modelId="{E4F2DBB3-27BF-4F98-B5E2-D71AD68D7BB5}" type="presParOf" srcId="{E602DA29-E0A6-41D5-9EE5-33CED3931F7E}" destId="{167DF513-6603-4BB4-B0E9-6E9A2BA84EE7}" srcOrd="0" destOrd="0" presId="urn:microsoft.com/office/officeart/2008/layout/CircularPictureCallout"/>
    <dgm:cxn modelId="{27E450EF-56E2-4363-9A5A-22B763E12984}" type="presParOf" srcId="{167DF513-6603-4BB4-B0E9-6E9A2BA84EE7}" destId="{87EE7D65-5354-4818-9999-84FB1CEE8E2F}" srcOrd="0" destOrd="0" presId="urn:microsoft.com/office/officeart/2008/layout/CircularPictureCallout"/>
    <dgm:cxn modelId="{AB300086-0668-4E61-9AA8-4604F17769DE}" type="presParOf" srcId="{87EE7D65-5354-4818-9999-84FB1CEE8E2F}" destId="{990286B2-A6C1-4892-B42B-A7B7924FC3E9}" srcOrd="0" destOrd="0" presId="urn:microsoft.com/office/officeart/2008/layout/CircularPictureCallout"/>
    <dgm:cxn modelId="{2B4EFE43-D93C-46A0-96E2-683FA68B43F7}" type="presParOf" srcId="{167DF513-6603-4BB4-B0E9-6E9A2BA84EE7}" destId="{1B4B455F-A349-4D27-B16C-51646521E109}" srcOrd="1" destOrd="0" presId="urn:microsoft.com/office/officeart/2008/layout/CircularPictureCallout"/>
    <dgm:cxn modelId="{BED76141-5B14-451D-8BB8-C1B3E20D3159}" type="presParOf" srcId="{167DF513-6603-4BB4-B0E9-6E9A2BA84EE7}" destId="{58FA120F-9AE5-4997-ADAE-CFE0AC65BDD0}" srcOrd="2" destOrd="0" presId="urn:microsoft.com/office/officeart/2008/layout/CircularPictureCallout"/>
    <dgm:cxn modelId="{00359F76-7073-4F22-8D6E-23AC94EA408B}" type="presParOf" srcId="{58FA120F-9AE5-4997-ADAE-CFE0AC65BDD0}" destId="{FA7A5266-C47F-44DF-A36F-86A0566062A0}" srcOrd="0" destOrd="0" presId="urn:microsoft.com/office/officeart/2008/layout/CircularPictureCallout"/>
    <dgm:cxn modelId="{9E4CCC8E-D5FD-45CD-890F-D17530E56BD0}" type="presParOf" srcId="{167DF513-6603-4BB4-B0E9-6E9A2BA84EE7}" destId="{47761B64-E798-4DB5-85E6-333D46747751}" srcOrd="3" destOrd="0" presId="urn:microsoft.com/office/officeart/2008/layout/CircularPictureCallout"/>
    <dgm:cxn modelId="{D8E20F0F-6510-4C21-9B47-431B75BCB30F}" type="presParOf" srcId="{167DF513-6603-4BB4-B0E9-6E9A2BA84EE7}" destId="{F20F1033-A90F-418A-A4CD-46F3A1025D7E}" srcOrd="4" destOrd="0" presId="urn:microsoft.com/office/officeart/2008/layout/CircularPictureCallout"/>
    <dgm:cxn modelId="{769D7447-F9ED-4EAE-81CC-42C949CDB898}" type="presParOf" srcId="{F20F1033-A90F-418A-A4CD-46F3A1025D7E}" destId="{DEE41F38-8FA8-4673-84C6-490884F1346E}" srcOrd="0" destOrd="0" presId="urn:microsoft.com/office/officeart/2008/layout/CircularPictureCallout"/>
    <dgm:cxn modelId="{85EE6E10-FD14-4272-BC0E-D50B87AA1105}" type="presParOf" srcId="{167DF513-6603-4BB4-B0E9-6E9A2BA84EE7}" destId="{44ED5E9B-630D-4605-92AE-04D4497C7AA8}" srcOrd="5" destOrd="0" presId="urn:microsoft.com/office/officeart/2008/layout/CircularPictureCallout"/>
    <dgm:cxn modelId="{1E93CBFF-6DD6-42E4-9B21-274D9798710E}" type="presParOf" srcId="{44ED5E9B-630D-4605-92AE-04D4497C7AA8}" destId="{D6462EE3-7531-4431-B7EC-386994D0EB0D}" srcOrd="0" destOrd="0" presId="urn:microsoft.com/office/officeart/2008/layout/CircularPictureCallout"/>
    <dgm:cxn modelId="{8DDEA486-6E1E-43BB-937E-7FE8D84B340F}" type="presParOf" srcId="{167DF513-6603-4BB4-B0E9-6E9A2BA84EE7}" destId="{46957B00-0810-4B3F-8C20-766A2CFE7B96}" srcOrd="6" destOrd="0" presId="urn:microsoft.com/office/officeart/2008/layout/CircularPictureCallout"/>
    <dgm:cxn modelId="{BC8B583B-99CD-4298-9A3E-1759475FB5CB}" type="presParOf" srcId="{167DF513-6603-4BB4-B0E9-6E9A2BA84EE7}" destId="{152EB339-0D5B-4035-8DFB-CF79E64CD419}" srcOrd="7" destOrd="0" presId="urn:microsoft.com/office/officeart/2008/layout/CircularPictureCallout"/>
    <dgm:cxn modelId="{56B1C85F-F008-4A49-9B51-206F0FBB9F31}" type="presParOf" srcId="{152EB339-0D5B-4035-8DFB-CF79E64CD419}" destId="{E0955DB3-64BB-443F-8F67-13DA07BCB555}" srcOrd="0" destOrd="0" presId="urn:microsoft.com/office/officeart/2008/layout/CircularPictureCallout"/>
    <dgm:cxn modelId="{452AA792-73E9-4E89-919B-DF8B17EE92B4}" type="presParOf" srcId="{167DF513-6603-4BB4-B0E9-6E9A2BA84EE7}" destId="{34CE3E3C-1530-46A3-B064-D92D99CC7BBF}" srcOrd="8" destOrd="0" presId="urn:microsoft.com/office/officeart/2008/layout/CircularPictureCallout"/>
    <dgm:cxn modelId="{A0704513-66A1-44EE-9E82-F35369795F08}" type="presParOf" srcId="{34CE3E3C-1530-46A3-B064-D92D99CC7BBF}" destId="{972D70D8-707A-42D0-942E-C10C39A57E11}" srcOrd="0" destOrd="0" presId="urn:microsoft.com/office/officeart/2008/layout/CircularPictureCallout"/>
    <dgm:cxn modelId="{412828C8-8E6E-44E3-95BD-51C04E0925C6}" type="presParOf" srcId="{167DF513-6603-4BB4-B0E9-6E9A2BA84EE7}" destId="{2F1B605B-1411-4289-9E5A-91BB1C76A4CE}" srcOrd="9" destOrd="0" presId="urn:microsoft.com/office/officeart/2008/layout/CircularPictureCallout"/>
    <dgm:cxn modelId="{C55E3308-A670-4E40-B764-ED9CD6075A0E}" type="presParOf" srcId="{167DF513-6603-4BB4-B0E9-6E9A2BA84EE7}" destId="{C2E9EE49-2AF2-473E-BBD9-43EAB5204ABD}" srcOrd="10" destOrd="0" presId="urn:microsoft.com/office/officeart/2008/layout/CircularPictureCallout"/>
    <dgm:cxn modelId="{DCA95B6E-02FD-4602-846E-412109ECA8BF}" type="presParOf" srcId="{C2E9EE49-2AF2-473E-BBD9-43EAB5204ABD}" destId="{4D0D7CAE-5300-4F62-A83B-909C2B6FCA63}"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442EA2-39BA-4C9A-AD59-755D4917D53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Merchandise</a:t>
          </a:r>
        </a:p>
      </dgm:t>
      <dgm:extLst>
        <a:ext uri="{E40237B7-FDA0-4F09-8148-C483321AD2D9}">
          <dgm14:cNvPr xmlns:dgm14="http://schemas.microsoft.com/office/drawing/2010/diagram" id="0" name="" title="Group A title"/>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Remove Merchandise that didn’t sell/didn’t come up in the cross-selling recommendations</a:t>
          </a:r>
        </a:p>
      </dgm:t>
      <dgm:extLst>
        <a:ext uri="{E40237B7-FDA0-4F09-8148-C483321AD2D9}">
          <dgm14:cNvPr xmlns:dgm14="http://schemas.microsoft.com/office/drawing/2010/diagram" id="0" name="" title="Group A tasks"/>
        </a:ext>
      </dgm:extLs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Track Popularity by analyzing inventory  by  size, color, material, etc.  Return merchandise to vendor instead of letting the merchandise languish on shelves</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50629C12-7464-4473-ADEF-1A284F8A9957}">
      <dgm:prSet phldrT="[Text]"/>
      <dgm:spPr/>
      <dgm:t>
        <a:bodyPr/>
        <a:lstStyle/>
        <a:p>
          <a:r>
            <a:rPr lang="en-US" dirty="0"/>
            <a:t>Customer Loyalty</a:t>
          </a:r>
        </a:p>
      </dgm:t>
      <dgm:extLst>
        <a:ext uri="{E40237B7-FDA0-4F09-8148-C483321AD2D9}">
          <dgm14:cNvPr xmlns:dgm14="http://schemas.microsoft.com/office/drawing/2010/diagram" id="0" name="" title="Group C tasks"/>
        </a:ext>
      </dgm:extLst>
    </dgm:pt>
    <dgm:pt modelId="{4576BCC5-0598-4332-A2E7-87AC3ADD4EB8}" type="sibTrans" cxnId="{1D32FCC9-657C-4348-9C0D-52115D559FEB}">
      <dgm:prSet/>
      <dgm:spPr/>
      <dgm:t>
        <a:bodyPr/>
        <a:lstStyle/>
        <a:p>
          <a:endParaRPr lang="en-US"/>
        </a:p>
      </dgm:t>
    </dgm:pt>
    <dgm:pt modelId="{9D1CB46C-0CFA-4B27-9224-267431FBD094}" type="parTrans" cxnId="{1D32FCC9-657C-4348-9C0D-52115D559FEB}">
      <dgm:prSet/>
      <dgm:spPr/>
      <dgm:t>
        <a:bodyPr/>
        <a:lstStyle/>
        <a:p>
          <a:endParaRPr lang="en-US"/>
        </a:p>
      </dgm:t>
    </dgm:pt>
    <dgm:pt modelId="{3929B1E1-4BC4-4C73-ABE8-27CEF96A3652}">
      <dgm:prSet phldrT="[Text]"/>
      <dgm:spPr/>
      <dgm:t>
        <a:bodyPr/>
        <a:lstStyle/>
        <a:p>
          <a:r>
            <a:rPr lang="en-US" dirty="0"/>
            <a:t>Market Segmentation</a:t>
          </a:r>
        </a:p>
      </dgm:t>
      <dgm:extLst>
        <a:ext uri="{E40237B7-FDA0-4F09-8148-C483321AD2D9}">
          <dgm14:cNvPr xmlns:dgm14="http://schemas.microsoft.com/office/drawing/2010/diagram" id="0" name="" title="Group B title"/>
        </a:ext>
      </dgm:extLst>
    </dgm:pt>
    <dgm:pt modelId="{19BA0C22-38BB-4E9F-89D5-0FF5FF9F12CE}" type="sibTrans" cxnId="{1339090C-9A95-4C05-841C-FA3AF987601B}">
      <dgm:prSet/>
      <dgm:spPr/>
      <dgm:t>
        <a:bodyPr/>
        <a:lstStyle/>
        <a:p>
          <a:endParaRPr lang="en-US"/>
        </a:p>
      </dgm:t>
    </dgm:pt>
    <dgm:pt modelId="{F356CC76-9117-4B79-A270-BBBAFD3E9C79}" type="parTrans" cxnId="{1339090C-9A95-4C05-841C-FA3AF987601B}">
      <dgm:prSet/>
      <dgm:spPr/>
      <dgm:t>
        <a:bodyPr/>
        <a:lstStyle/>
        <a:p>
          <a:endParaRPr lang="en-US"/>
        </a:p>
      </dgm:t>
    </dgm:pt>
    <dgm:pt modelId="{FADA7FB9-CA71-426F-BC41-43AB6A794CAB}">
      <dgm:prSet phldrT="[Text]"/>
      <dgm:spPr/>
      <dgm:t>
        <a:bodyPr/>
        <a:lstStyle/>
        <a:p>
          <a:r>
            <a:rPr lang="en-US" dirty="0"/>
            <a:t>Repeat Business—keep it going</a:t>
          </a:r>
        </a:p>
      </dgm:t>
      <dgm:extLst>
        <a:ext uri="{E40237B7-FDA0-4F09-8148-C483321AD2D9}">
          <dgm14:cNvPr xmlns:dgm14="http://schemas.microsoft.com/office/drawing/2010/diagram" id="0" name="" title="Group B tasks"/>
        </a:ext>
      </dgm:extLst>
    </dgm:pt>
    <dgm:pt modelId="{9CDD1676-9A7A-447F-B665-63BB4C51F378}" type="sibTrans" cxnId="{2655281E-A024-4154-8C83-7F201D43FAA4}">
      <dgm:prSet/>
      <dgm:spPr/>
      <dgm:t>
        <a:bodyPr/>
        <a:lstStyle/>
        <a:p>
          <a:endParaRPr lang="en-US"/>
        </a:p>
      </dgm:t>
    </dgm:pt>
    <dgm:pt modelId="{C86EB727-D8E0-4D29-A55D-B3442A28545F}" type="parTrans" cxnId="{2655281E-A024-4154-8C83-7F201D43FAA4}">
      <dgm:prSet/>
      <dgm:spPr/>
      <dgm:t>
        <a:bodyPr/>
        <a:lstStyle/>
        <a:p>
          <a:endParaRPr lang="en-US"/>
        </a:p>
      </dgm:t>
    </dgm:pt>
    <dgm:pt modelId="{99E0600D-9954-43F4-8926-13B8777FAAA1}">
      <dgm:prSet phldrT="[Text]"/>
      <dgm:spPr/>
      <dgm:t>
        <a:bodyPr/>
        <a:lstStyle/>
        <a:p>
          <a:r>
            <a:rPr lang="en-US" dirty="0"/>
            <a:t>Know customer demographics to target frequent buyers</a:t>
          </a:r>
        </a:p>
      </dgm:t>
      <dgm:extLst/>
    </dgm:pt>
    <dgm:pt modelId="{C44937DC-4907-4769-AA8B-1B3E7391D7B0}" type="sibTrans" cxnId="{09FCCB9D-A30A-4326-970E-26252D39327F}">
      <dgm:prSet/>
      <dgm:spPr/>
      <dgm:t>
        <a:bodyPr/>
        <a:lstStyle/>
        <a:p>
          <a:endParaRPr lang="en-US"/>
        </a:p>
      </dgm:t>
    </dgm:pt>
    <dgm:pt modelId="{BE23F476-2C5C-42ED-BF2B-CD5FC7ADDDF6}" type="parTrans" cxnId="{09FCCB9D-A30A-4326-970E-26252D39327F}">
      <dgm:prSet/>
      <dgm:spPr/>
      <dgm:t>
        <a:bodyPr/>
        <a:lstStyle/>
        <a:p>
          <a:endParaRPr lang="en-US"/>
        </a:p>
      </dgm:t>
    </dgm:pt>
    <dgm:pt modelId="{0791135C-9DAB-47F6-BE9C-A3E56A2DDA50}">
      <dgm:prSet phldrT="[Text]"/>
      <dgm:spPr/>
      <dgm:t>
        <a:bodyPr/>
        <a:lstStyle/>
        <a:p>
          <a:r>
            <a:rPr lang="en-US" dirty="0"/>
            <a:t>know how demographics segments market to cultivate new buyers and cross-sell to existing buyers</a:t>
          </a:r>
        </a:p>
      </dgm:t>
    </dgm:pt>
    <dgm:pt modelId="{B670C2A7-83CB-4F4C-BC19-A3A7C066A822}" type="sibTrans" cxnId="{B3B26E9A-58E5-497B-BD59-F5567958C609}">
      <dgm:prSet/>
      <dgm:spPr/>
      <dgm:t>
        <a:bodyPr/>
        <a:lstStyle/>
        <a:p>
          <a:endParaRPr lang="en-US"/>
        </a:p>
      </dgm:t>
    </dgm:pt>
    <dgm:pt modelId="{D6057E63-9793-4991-97C1-30FC405E95A5}" type="parTrans" cxnId="{B3B26E9A-58E5-497B-BD59-F5567958C609}">
      <dgm:prSet/>
      <dgm:spPr/>
      <dgm:t>
        <a:bodyPr/>
        <a:lstStyle/>
        <a:p>
          <a:endParaRPr lang="en-US"/>
        </a:p>
      </dgm:t>
    </dgm:pt>
    <dgm:pt modelId="{9348E62B-7A4D-4615-B531-A4C6EB1AE2CF}">
      <dgm:prSet phldrT="[Text]"/>
      <dgm:spPr/>
      <dgm:t>
        <a:bodyPr/>
        <a:lstStyle/>
        <a:p>
          <a:r>
            <a:rPr lang="en-US"/>
            <a:t>What </a:t>
          </a:r>
          <a:r>
            <a:rPr lang="en-US" dirty="0"/>
            <a:t>will bring our customers back: new /fashionable merchandize, good service (build relationship with the customers</a:t>
          </a:r>
        </a:p>
      </dgm:t>
      <dgm:extLst>
        <a:ext uri="{E40237B7-FDA0-4F09-8148-C483321AD2D9}">
          <dgm14:cNvPr xmlns:dgm14="http://schemas.microsoft.com/office/drawing/2010/diagram" id="0" name="" title="Group C tasks"/>
        </a:ext>
      </dgm:extLst>
    </dgm:pt>
    <dgm:pt modelId="{3CEE31ED-C3F5-4DE8-BF4A-B0D42F8E7BFA}" type="parTrans" cxnId="{5BD590D9-F149-49D1-8091-97CF8A26697D}">
      <dgm:prSet/>
      <dgm:spPr/>
      <dgm:t>
        <a:bodyPr/>
        <a:lstStyle/>
        <a:p>
          <a:endParaRPr lang="en-US"/>
        </a:p>
      </dgm:t>
    </dgm:pt>
    <dgm:pt modelId="{3EB6F11C-3301-4B68-9441-B8209F78C0B9}" type="sibTrans" cxnId="{5BD590D9-F149-49D1-8091-97CF8A26697D}">
      <dgm:prSet/>
      <dgm:spPr/>
      <dgm:t>
        <a:bodyPr/>
        <a:lstStyle/>
        <a:p>
          <a:endParaRPr lang="en-US"/>
        </a:p>
      </dgm:t>
    </dgm:pt>
    <dgm:pt modelId="{E6A445EE-D086-4B01-B491-D67950A5A065}" type="pres">
      <dgm:prSet presAssocID="{3F442EA2-39BA-4C9A-AD59-755D4917D532}" presName="linear" presStyleCnt="0">
        <dgm:presLayoutVars>
          <dgm:dir/>
          <dgm:animLvl val="lvl"/>
          <dgm:resizeHandles val="exact"/>
        </dgm:presLayoutVars>
      </dgm:prSet>
      <dgm:spPr/>
    </dgm:pt>
    <dgm:pt modelId="{6D3A9625-D3EB-4CA1-AB05-34452283708A}" type="pres">
      <dgm:prSet presAssocID="{4DF9FE7B-F642-4898-A360-D4E3814E1A3D}" presName="parentLin" presStyleCnt="0"/>
      <dgm:spPr/>
    </dgm:pt>
    <dgm:pt modelId="{7E290D25-335D-4339-A8E8-B036E46B5EB5}" type="pres">
      <dgm:prSet presAssocID="{4DF9FE7B-F642-4898-A360-D4E3814E1A3D}" presName="parentLeftMargin" presStyleLbl="node1" presStyleIdx="0" presStyleCnt="3"/>
      <dgm:spPr/>
    </dgm:pt>
    <dgm:pt modelId="{674922F1-7266-4681-AD4F-1C618A5FFF23}" type="pres">
      <dgm:prSet presAssocID="{4DF9FE7B-F642-4898-A360-D4E3814E1A3D}" presName="parentText" presStyleLbl="node1" presStyleIdx="0" presStyleCnt="3" custLinFactNeighborX="20408" custLinFactNeighborY="-97184">
        <dgm:presLayoutVars>
          <dgm:chMax val="0"/>
          <dgm:bulletEnabled val="1"/>
        </dgm:presLayoutVars>
      </dgm:prSet>
      <dgm:spPr/>
    </dgm:pt>
    <dgm:pt modelId="{96C29850-0672-4B77-B5DE-2E1563038631}" type="pres">
      <dgm:prSet presAssocID="{4DF9FE7B-F642-4898-A360-D4E3814E1A3D}" presName="negativeSpace" presStyleCnt="0"/>
      <dgm:spPr/>
    </dgm:pt>
    <dgm:pt modelId="{80259B02-529C-422B-91BE-D70198BA9F6C}" type="pres">
      <dgm:prSet presAssocID="{4DF9FE7B-F642-4898-A360-D4E3814E1A3D}" presName="childText" presStyleLbl="conFgAcc1" presStyleIdx="0" presStyleCnt="3" custLinFactY="-24240" custLinFactNeighborY="-100000">
        <dgm:presLayoutVars>
          <dgm:bulletEnabled val="1"/>
        </dgm:presLayoutVars>
      </dgm:prSet>
      <dgm:spPr/>
    </dgm:pt>
    <dgm:pt modelId="{E53EFB4E-D3DB-42E1-82AC-148F7D29254F}" type="pres">
      <dgm:prSet presAssocID="{43C18EFF-81FC-4D70-8C6B-E95FF3730413}" presName="spaceBetweenRectangles" presStyleCnt="0"/>
      <dgm:spPr/>
    </dgm:pt>
    <dgm:pt modelId="{07AC1C38-F728-4390-9C76-57A49ED97DBB}" type="pres">
      <dgm:prSet presAssocID="{3929B1E1-4BC4-4C73-ABE8-27CEF96A3652}" presName="parentLin" presStyleCnt="0"/>
      <dgm:spPr/>
    </dgm:pt>
    <dgm:pt modelId="{D0037F0D-DB9A-4BA4-97B4-D939B26E14DA}" type="pres">
      <dgm:prSet presAssocID="{3929B1E1-4BC4-4C73-ABE8-27CEF96A3652}" presName="parentLeftMargin" presStyleLbl="node1" presStyleIdx="0" presStyleCnt="3"/>
      <dgm:spPr/>
    </dgm:pt>
    <dgm:pt modelId="{21EEBBE2-729F-4D85-8CAE-C2B30FF126D2}" type="pres">
      <dgm:prSet presAssocID="{3929B1E1-4BC4-4C73-ABE8-27CEF96A3652}" presName="parentText" presStyleLbl="node1" presStyleIdx="1" presStyleCnt="3" custLinFactY="-4222" custLinFactNeighborX="15646" custLinFactNeighborY="-100000">
        <dgm:presLayoutVars>
          <dgm:chMax val="0"/>
          <dgm:bulletEnabled val="1"/>
        </dgm:presLayoutVars>
      </dgm:prSet>
      <dgm:spPr/>
    </dgm:pt>
    <dgm:pt modelId="{AACB3FAF-C320-430D-84D4-71BA6D1761D1}" type="pres">
      <dgm:prSet presAssocID="{3929B1E1-4BC4-4C73-ABE8-27CEF96A3652}" presName="negativeSpace" presStyleCnt="0"/>
      <dgm:spPr/>
    </dgm:pt>
    <dgm:pt modelId="{5282638F-EFF2-4770-BB1A-21455422E45D}" type="pres">
      <dgm:prSet presAssocID="{3929B1E1-4BC4-4C73-ABE8-27CEF96A3652}" presName="childText" presStyleLbl="conFgAcc1" presStyleIdx="1" presStyleCnt="3" custLinFactY="-26279" custLinFactNeighborY="-100000">
        <dgm:presLayoutVars>
          <dgm:bulletEnabled val="1"/>
        </dgm:presLayoutVars>
      </dgm:prSet>
      <dgm:spPr/>
    </dgm:pt>
    <dgm:pt modelId="{8CE827AA-77D8-4146-A665-00110A17769E}" type="pres">
      <dgm:prSet presAssocID="{19BA0C22-38BB-4E9F-89D5-0FF5FF9F12CE}" presName="spaceBetweenRectangles" presStyleCnt="0"/>
      <dgm:spPr/>
    </dgm:pt>
    <dgm:pt modelId="{2A210121-B189-4D08-8C9F-FD6AD05CF86F}" type="pres">
      <dgm:prSet presAssocID="{50629C12-7464-4473-ADEF-1A284F8A9957}" presName="parentLin" presStyleCnt="0"/>
      <dgm:spPr/>
    </dgm:pt>
    <dgm:pt modelId="{78522EDA-8214-4F82-92B6-A3DDA73BC953}" type="pres">
      <dgm:prSet presAssocID="{50629C12-7464-4473-ADEF-1A284F8A9957}" presName="parentLeftMargin" presStyleLbl="node1" presStyleIdx="1" presStyleCnt="3"/>
      <dgm:spPr/>
    </dgm:pt>
    <dgm:pt modelId="{B3557770-2D5C-488A-8586-303544C5FA26}" type="pres">
      <dgm:prSet presAssocID="{50629C12-7464-4473-ADEF-1A284F8A9957}" presName="parentText" presStyleLbl="node1" presStyleIdx="2" presStyleCnt="3" custLinFactNeighborX="29252" custLinFactNeighborY="-68174">
        <dgm:presLayoutVars>
          <dgm:chMax val="0"/>
          <dgm:bulletEnabled val="1"/>
        </dgm:presLayoutVars>
      </dgm:prSet>
      <dgm:spPr/>
    </dgm:pt>
    <dgm:pt modelId="{5956CC2F-E7DA-4092-A7CA-7403C94AA2CD}" type="pres">
      <dgm:prSet presAssocID="{50629C12-7464-4473-ADEF-1A284F8A9957}" presName="negativeSpace" presStyleCnt="0"/>
      <dgm:spPr/>
    </dgm:pt>
    <dgm:pt modelId="{EDC413DE-C76E-48F7-8E98-319F24451429}" type="pres">
      <dgm:prSet presAssocID="{50629C12-7464-4473-ADEF-1A284F8A9957}" presName="childText" presStyleLbl="conFgAcc1" presStyleIdx="2" presStyleCnt="3" custLinFactNeighborX="3578" custLinFactNeighborY="-79974">
        <dgm:presLayoutVars>
          <dgm:bulletEnabled val="1"/>
        </dgm:presLayoutVars>
      </dgm:prSet>
      <dgm:spPr/>
    </dgm:pt>
  </dgm:ptLst>
  <dgm:cxnLst>
    <dgm:cxn modelId="{1339090C-9A95-4C05-841C-FA3AF987601B}" srcId="{3F442EA2-39BA-4C9A-AD59-755D4917D532}" destId="{3929B1E1-4BC4-4C73-ABE8-27CEF96A3652}" srcOrd="1" destOrd="0" parTransId="{F356CC76-9117-4B79-A270-BBBAFD3E9C79}" sibTransId="{19BA0C22-38BB-4E9F-89D5-0FF5FF9F12CE}"/>
    <dgm:cxn modelId="{2655281E-A024-4154-8C83-7F201D43FAA4}" srcId="{3929B1E1-4BC4-4C73-ABE8-27CEF96A3652}" destId="{FADA7FB9-CA71-426F-BC41-43AB6A794CAB}" srcOrd="0" destOrd="0" parTransId="{C86EB727-D8E0-4D29-A55D-B3442A28545F}" sibTransId="{9CDD1676-9A7A-447F-B665-63BB4C51F378}"/>
    <dgm:cxn modelId="{FE14672D-88A2-4DAE-AC76-CAB968FE519F}" type="presOf" srcId="{3929B1E1-4BC4-4C73-ABE8-27CEF96A3652}" destId="{21EEBBE2-729F-4D85-8CAE-C2B30FF126D2}" srcOrd="1" destOrd="0" presId="urn:microsoft.com/office/officeart/2005/8/layout/list1"/>
    <dgm:cxn modelId="{247FC22E-6A7F-41C2-8995-3182438DFE50}" type="presOf" srcId="{FADA7FB9-CA71-426F-BC41-43AB6A794CAB}" destId="{5282638F-EFF2-4770-BB1A-21455422E45D}" srcOrd="0" destOrd="0" presId="urn:microsoft.com/office/officeart/2005/8/layout/list1"/>
    <dgm:cxn modelId="{62C10234-45D3-426A-8820-4C0D1D8CBA21}" srcId="{4DF9FE7B-F642-4898-A360-D4E3814E1A3D}" destId="{789CD6DB-3A68-4A41-90BD-4F0CBB3617D1}" srcOrd="1" destOrd="0" parTransId="{C0BEB5FF-8DFB-40B9-A228-C0C6097DDDC4}" sibTransId="{1A702531-A59F-4EE2-8246-E2EB0955D8B1}"/>
    <dgm:cxn modelId="{AB3C323A-4A34-4FF6-913F-CD765E7D0BAF}" type="presOf" srcId="{9348E62B-7A4D-4615-B531-A4C6EB1AE2CF}" destId="{EDC413DE-C76E-48F7-8E98-319F24451429}" srcOrd="0" destOrd="0" presId="urn:microsoft.com/office/officeart/2005/8/layout/list1"/>
    <dgm:cxn modelId="{10498C3A-7068-4ABA-A4D0-3524C0D50310}" type="presOf" srcId="{789CD6DB-3A68-4A41-90BD-4F0CBB3617D1}" destId="{80259B02-529C-422B-91BE-D70198BA9F6C}" srcOrd="0" destOrd="1" presId="urn:microsoft.com/office/officeart/2005/8/layout/list1"/>
    <dgm:cxn modelId="{3F0C293E-2E7E-4665-8D44-581D552DF9A1}" type="presOf" srcId="{99E0600D-9954-43F4-8926-13B8777FAAA1}" destId="{5282638F-EFF2-4770-BB1A-21455422E45D}" srcOrd="0" destOrd="1" presId="urn:microsoft.com/office/officeart/2005/8/layout/list1"/>
    <dgm:cxn modelId="{2A11C66B-2222-40EF-8E11-88B88D0D3D24}" type="presOf" srcId="{4DF9FE7B-F642-4898-A360-D4E3814E1A3D}" destId="{674922F1-7266-4681-AD4F-1C618A5FFF23}" srcOrd="1" destOrd="0" presId="urn:microsoft.com/office/officeart/2005/8/layout/list1"/>
    <dgm:cxn modelId="{B1527982-10E5-4CE7-9744-094C706192AF}" type="presOf" srcId="{0791135C-9DAB-47F6-BE9C-A3E56A2DDA50}" destId="{5282638F-EFF2-4770-BB1A-21455422E45D}" srcOrd="0" destOrd="2" presId="urn:microsoft.com/office/officeart/2005/8/layout/list1"/>
    <dgm:cxn modelId="{BCEC4C8D-D177-41C1-9B11-FDE3CEA2518C}" type="presOf" srcId="{50629C12-7464-4473-ADEF-1A284F8A9957}" destId="{78522EDA-8214-4F82-92B6-A3DDA73BC953}" srcOrd="0" destOrd="0" presId="urn:microsoft.com/office/officeart/2005/8/layout/list1"/>
    <dgm:cxn modelId="{EBD8BE8D-6018-43E2-B081-034BB5656EB6}" srcId="{3F442EA2-39BA-4C9A-AD59-755D4917D532}" destId="{4DF9FE7B-F642-4898-A360-D4E3814E1A3D}" srcOrd="0" destOrd="0" parTransId="{1C10F06D-860A-4604-A7AD-02E614FE3976}" sibTransId="{43C18EFF-81FC-4D70-8C6B-E95FF3730413}"/>
    <dgm:cxn modelId="{F59BBB92-32F8-460B-A1CA-155F1D733BFE}" type="presOf" srcId="{50629C12-7464-4473-ADEF-1A284F8A9957}" destId="{B3557770-2D5C-488A-8586-303544C5FA26}" srcOrd="1" destOrd="0" presId="urn:microsoft.com/office/officeart/2005/8/layout/list1"/>
    <dgm:cxn modelId="{3EBFF094-02A9-4D87-B328-CDC32C77ABA8}" type="presOf" srcId="{3929B1E1-4BC4-4C73-ABE8-27CEF96A3652}" destId="{D0037F0D-DB9A-4BA4-97B4-D939B26E14DA}" srcOrd="0" destOrd="0" presId="urn:microsoft.com/office/officeart/2005/8/layout/list1"/>
    <dgm:cxn modelId="{2416B399-0486-41EC-9CA5-0704E3CCA3BD}" type="presOf" srcId="{4DF9FE7B-F642-4898-A360-D4E3814E1A3D}" destId="{7E290D25-335D-4339-A8E8-B036E46B5EB5}" srcOrd="0" destOrd="0" presId="urn:microsoft.com/office/officeart/2005/8/layout/list1"/>
    <dgm:cxn modelId="{B3B26E9A-58E5-497B-BD59-F5567958C609}" srcId="{3929B1E1-4BC4-4C73-ABE8-27CEF96A3652}" destId="{0791135C-9DAB-47F6-BE9C-A3E56A2DDA50}" srcOrd="2" destOrd="0" parTransId="{D6057E63-9793-4991-97C1-30FC405E95A5}" sibTransId="{B670C2A7-83CB-4F4C-BC19-A3A7C066A822}"/>
    <dgm:cxn modelId="{09FCCB9D-A30A-4326-970E-26252D39327F}" srcId="{3929B1E1-4BC4-4C73-ABE8-27CEF96A3652}" destId="{99E0600D-9954-43F4-8926-13B8777FAAA1}" srcOrd="1"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339A87A3-3EC4-4744-B773-ADAA643DE229}" type="presOf" srcId="{EFF2750D-B4B3-474C-8B62-8B638DC31F7E}" destId="{80259B02-529C-422B-91BE-D70198BA9F6C}" srcOrd="0" destOrd="0" presId="urn:microsoft.com/office/officeart/2005/8/layout/list1"/>
    <dgm:cxn modelId="{1D32FCC9-657C-4348-9C0D-52115D559FEB}" srcId="{3F442EA2-39BA-4C9A-AD59-755D4917D532}" destId="{50629C12-7464-4473-ADEF-1A284F8A9957}" srcOrd="2" destOrd="0" parTransId="{9D1CB46C-0CFA-4B27-9224-267431FBD094}" sibTransId="{4576BCC5-0598-4332-A2E7-87AC3ADD4EB8}"/>
    <dgm:cxn modelId="{F00D43D3-2EBF-439E-A0F5-E3EE90A22AD7}" type="presOf" srcId="{3F442EA2-39BA-4C9A-AD59-755D4917D532}" destId="{E6A445EE-D086-4B01-B491-D67950A5A065}" srcOrd="0" destOrd="0" presId="urn:microsoft.com/office/officeart/2005/8/layout/list1"/>
    <dgm:cxn modelId="{5BD590D9-F149-49D1-8091-97CF8A26697D}" srcId="{50629C12-7464-4473-ADEF-1A284F8A9957}" destId="{9348E62B-7A4D-4615-B531-A4C6EB1AE2CF}" srcOrd="0" destOrd="0" parTransId="{3CEE31ED-C3F5-4DE8-BF4A-B0D42F8E7BFA}" sibTransId="{3EB6F11C-3301-4B68-9441-B8209F78C0B9}"/>
    <dgm:cxn modelId="{41C27657-66EF-4C3B-8E9C-7B2E84A2DD1A}" type="presParOf" srcId="{E6A445EE-D086-4B01-B491-D67950A5A065}" destId="{6D3A9625-D3EB-4CA1-AB05-34452283708A}" srcOrd="0" destOrd="0" presId="urn:microsoft.com/office/officeart/2005/8/layout/list1"/>
    <dgm:cxn modelId="{0F3AA7EF-4CA3-4B58-8428-01B782E35A1B}" type="presParOf" srcId="{6D3A9625-D3EB-4CA1-AB05-34452283708A}" destId="{7E290D25-335D-4339-A8E8-B036E46B5EB5}" srcOrd="0" destOrd="0" presId="urn:microsoft.com/office/officeart/2005/8/layout/list1"/>
    <dgm:cxn modelId="{05E32DD5-D6B4-46E8-9A33-1E9C9AB9A269}" type="presParOf" srcId="{6D3A9625-D3EB-4CA1-AB05-34452283708A}" destId="{674922F1-7266-4681-AD4F-1C618A5FFF23}" srcOrd="1" destOrd="0" presId="urn:microsoft.com/office/officeart/2005/8/layout/list1"/>
    <dgm:cxn modelId="{9FEECAB6-0BBC-4A1B-84D0-174D9A555E14}" type="presParOf" srcId="{E6A445EE-D086-4B01-B491-D67950A5A065}" destId="{96C29850-0672-4B77-B5DE-2E1563038631}" srcOrd="1" destOrd="0" presId="urn:microsoft.com/office/officeart/2005/8/layout/list1"/>
    <dgm:cxn modelId="{A528E9B1-D521-4863-A216-D0A9CE821899}" type="presParOf" srcId="{E6A445EE-D086-4B01-B491-D67950A5A065}" destId="{80259B02-529C-422B-91BE-D70198BA9F6C}" srcOrd="2" destOrd="0" presId="urn:microsoft.com/office/officeart/2005/8/layout/list1"/>
    <dgm:cxn modelId="{CE2638FC-EFD3-4028-A5EC-A13F39B23B6E}" type="presParOf" srcId="{E6A445EE-D086-4B01-B491-D67950A5A065}" destId="{E53EFB4E-D3DB-42E1-82AC-148F7D29254F}" srcOrd="3" destOrd="0" presId="urn:microsoft.com/office/officeart/2005/8/layout/list1"/>
    <dgm:cxn modelId="{58882DC7-B418-4C0E-9C40-979E7405894F}" type="presParOf" srcId="{E6A445EE-D086-4B01-B491-D67950A5A065}" destId="{07AC1C38-F728-4390-9C76-57A49ED97DBB}" srcOrd="4" destOrd="0" presId="urn:microsoft.com/office/officeart/2005/8/layout/list1"/>
    <dgm:cxn modelId="{528A3CEB-C3AF-4445-93C9-8F3EC3713DF8}" type="presParOf" srcId="{07AC1C38-F728-4390-9C76-57A49ED97DBB}" destId="{D0037F0D-DB9A-4BA4-97B4-D939B26E14DA}" srcOrd="0" destOrd="0" presId="urn:microsoft.com/office/officeart/2005/8/layout/list1"/>
    <dgm:cxn modelId="{317D8306-6691-456A-A4FA-B393419286AC}" type="presParOf" srcId="{07AC1C38-F728-4390-9C76-57A49ED97DBB}" destId="{21EEBBE2-729F-4D85-8CAE-C2B30FF126D2}" srcOrd="1" destOrd="0" presId="urn:microsoft.com/office/officeart/2005/8/layout/list1"/>
    <dgm:cxn modelId="{98F94C20-C0D6-4186-A146-0D6C76241D1A}" type="presParOf" srcId="{E6A445EE-D086-4B01-B491-D67950A5A065}" destId="{AACB3FAF-C320-430D-84D4-71BA6D1761D1}" srcOrd="5" destOrd="0" presId="urn:microsoft.com/office/officeart/2005/8/layout/list1"/>
    <dgm:cxn modelId="{8B450F68-CFDE-4380-83DE-EA773429B7D2}" type="presParOf" srcId="{E6A445EE-D086-4B01-B491-D67950A5A065}" destId="{5282638F-EFF2-4770-BB1A-21455422E45D}" srcOrd="6" destOrd="0" presId="urn:microsoft.com/office/officeart/2005/8/layout/list1"/>
    <dgm:cxn modelId="{24CD9B09-6AA3-467D-8DA2-E5AAA2F789B5}" type="presParOf" srcId="{E6A445EE-D086-4B01-B491-D67950A5A065}" destId="{8CE827AA-77D8-4146-A665-00110A17769E}" srcOrd="7" destOrd="0" presId="urn:microsoft.com/office/officeart/2005/8/layout/list1"/>
    <dgm:cxn modelId="{7BB118C3-1DEC-4920-83CA-7EA89788B523}" type="presParOf" srcId="{E6A445EE-D086-4B01-B491-D67950A5A065}" destId="{2A210121-B189-4D08-8C9F-FD6AD05CF86F}" srcOrd="8" destOrd="0" presId="urn:microsoft.com/office/officeart/2005/8/layout/list1"/>
    <dgm:cxn modelId="{EF034868-99A7-4946-B978-B3F19E8EBDE7}" type="presParOf" srcId="{2A210121-B189-4D08-8C9F-FD6AD05CF86F}" destId="{78522EDA-8214-4F82-92B6-A3DDA73BC953}" srcOrd="0" destOrd="0" presId="urn:microsoft.com/office/officeart/2005/8/layout/list1"/>
    <dgm:cxn modelId="{2D31C96B-422B-4D9C-B5A6-CB07ECA020D1}" type="presParOf" srcId="{2A210121-B189-4D08-8C9F-FD6AD05CF86F}" destId="{B3557770-2D5C-488A-8586-303544C5FA26}" srcOrd="1" destOrd="0" presId="urn:microsoft.com/office/officeart/2005/8/layout/list1"/>
    <dgm:cxn modelId="{152070F8-5E66-4B1E-9D85-203449ECFC35}" type="presParOf" srcId="{E6A445EE-D086-4B01-B491-D67950A5A065}" destId="{5956CC2F-E7DA-4092-A7CA-7403C94AA2CD}" srcOrd="9" destOrd="0" presId="urn:microsoft.com/office/officeart/2005/8/layout/list1"/>
    <dgm:cxn modelId="{8D57DDAC-82D7-4B4F-A198-2917D0A94253}" type="presParOf" srcId="{E6A445EE-D086-4B01-B491-D67950A5A065}" destId="{EDC413DE-C76E-48F7-8E98-319F2445142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B605B-1411-4289-9E5A-91BB1C76A4CE}">
      <dsp:nvSpPr>
        <dsp:cNvPr id="0" name=""/>
        <dsp:cNvSpPr/>
      </dsp:nvSpPr>
      <dsp:spPr>
        <a:xfrm>
          <a:off x="2459701" y="4522893"/>
          <a:ext cx="520232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957B00-0810-4B3F-8C20-766A2CFE7B96}">
      <dsp:nvSpPr>
        <dsp:cNvPr id="0" name=""/>
        <dsp:cNvSpPr/>
      </dsp:nvSpPr>
      <dsp:spPr>
        <a:xfrm>
          <a:off x="2459701" y="2709333"/>
          <a:ext cx="445617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761B64-E798-4DB5-85E6-333D46747751}">
      <dsp:nvSpPr>
        <dsp:cNvPr id="0" name=""/>
        <dsp:cNvSpPr/>
      </dsp:nvSpPr>
      <dsp:spPr>
        <a:xfrm>
          <a:off x="2459701" y="895773"/>
          <a:ext cx="520232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0286B2-A6C1-4892-B42B-A7B7924FC3E9}">
      <dsp:nvSpPr>
        <dsp:cNvPr id="0" name=""/>
        <dsp:cNvSpPr/>
      </dsp:nvSpPr>
      <dsp:spPr>
        <a:xfrm>
          <a:off x="130157" y="1016737"/>
          <a:ext cx="3894801" cy="3424882"/>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B4B455F-A349-4D27-B16C-51646521E109}">
      <dsp:nvSpPr>
        <dsp:cNvPr id="0" name=""/>
        <dsp:cNvSpPr/>
      </dsp:nvSpPr>
      <dsp:spPr>
        <a:xfrm>
          <a:off x="124366" y="59875"/>
          <a:ext cx="4654685" cy="2227848"/>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b" anchorCtr="0">
          <a:noAutofit/>
        </a:bodyPr>
        <a:lstStyle/>
        <a:p>
          <a:pPr marL="0" lvl="0" indent="0" algn="ctr" defTabSz="1066800">
            <a:lnSpc>
              <a:spcPct val="90000"/>
            </a:lnSpc>
            <a:spcBef>
              <a:spcPct val="0"/>
            </a:spcBef>
            <a:spcAft>
              <a:spcPct val="35000"/>
            </a:spcAft>
            <a:buNone/>
          </a:pPr>
          <a:r>
            <a:rPr lang="en-GB" sz="2400" kern="1200" dirty="0">
              <a:solidFill>
                <a:schemeClr val="tx1">
                  <a:lumMod val="95000"/>
                  <a:lumOff val="5000"/>
                </a:schemeClr>
              </a:solidFill>
            </a:rPr>
            <a:t>Analysing samples of Blackwell data we were able to…</a:t>
          </a:r>
          <a:endParaRPr lang="en-US" sz="2400" kern="1200" dirty="0">
            <a:solidFill>
              <a:schemeClr val="tx1">
                <a:lumMod val="95000"/>
                <a:lumOff val="5000"/>
              </a:schemeClr>
            </a:solidFill>
          </a:endParaRPr>
        </a:p>
      </dsp:txBody>
      <dsp:txXfrm>
        <a:off x="124366" y="59875"/>
        <a:ext cx="4654685" cy="2227848"/>
      </dsp:txXfrm>
    </dsp:sp>
    <dsp:sp modelId="{FA7A5266-C47F-44DF-A36F-86A0566062A0}">
      <dsp:nvSpPr>
        <dsp:cNvPr id="0" name=""/>
        <dsp:cNvSpPr/>
      </dsp:nvSpPr>
      <dsp:spPr>
        <a:xfrm>
          <a:off x="6277328" y="133176"/>
          <a:ext cx="1670537" cy="1554480"/>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DEE41F38-8FA8-4673-84C6-490884F1346E}">
      <dsp:nvSpPr>
        <dsp:cNvPr id="0" name=""/>
        <dsp:cNvSpPr/>
      </dsp:nvSpPr>
      <dsp:spPr>
        <a:xfrm>
          <a:off x="8439267" y="118533"/>
          <a:ext cx="1791573" cy="155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0" rIns="60960" bIns="0" numCol="1" spcCol="1270" anchor="ctr" anchorCtr="0">
          <a:noAutofit/>
        </a:bodyPr>
        <a:lstStyle/>
        <a:p>
          <a:pPr marL="0" lvl="0" indent="0" algn="l" defTabSz="711200">
            <a:lnSpc>
              <a:spcPct val="90000"/>
            </a:lnSpc>
            <a:spcBef>
              <a:spcPct val="0"/>
            </a:spcBef>
            <a:spcAft>
              <a:spcPct val="35000"/>
            </a:spcAft>
            <a:buNone/>
          </a:pPr>
          <a:r>
            <a:rPr lang="en-US" sz="1600" kern="1200" dirty="0"/>
            <a:t>The most profitable items on the new product list was PC #171, Tablet #186, and Tablet #187</a:t>
          </a:r>
          <a:endParaRPr lang="en-US" sz="1600" b="0" kern="1200" dirty="0"/>
        </a:p>
      </dsp:txBody>
      <dsp:txXfrm>
        <a:off x="8439267" y="118533"/>
        <a:ext cx="1791573" cy="1554480"/>
      </dsp:txXfrm>
    </dsp:sp>
    <dsp:sp modelId="{D6462EE3-7531-4431-B7EC-386994D0EB0D}">
      <dsp:nvSpPr>
        <dsp:cNvPr id="0" name=""/>
        <dsp:cNvSpPr/>
      </dsp:nvSpPr>
      <dsp:spPr>
        <a:xfrm>
          <a:off x="5183891" y="1932093"/>
          <a:ext cx="1554480" cy="1554480"/>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0955DB3-64BB-443F-8F67-13DA07BCB555}">
      <dsp:nvSpPr>
        <dsp:cNvPr id="0" name=""/>
        <dsp:cNvSpPr/>
      </dsp:nvSpPr>
      <dsp:spPr>
        <a:xfrm>
          <a:off x="7693117" y="1932093"/>
          <a:ext cx="2537571" cy="155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0" rIns="60960" bIns="0" numCol="1" spcCol="1270" anchor="ctr" anchorCtr="0">
          <a:noAutofit/>
        </a:bodyPr>
        <a:lstStyle/>
        <a:p>
          <a:pPr marL="0" lvl="0" indent="0" algn="l" defTabSz="711200">
            <a:lnSpc>
              <a:spcPct val="90000"/>
            </a:lnSpc>
            <a:spcBef>
              <a:spcPct val="0"/>
            </a:spcBef>
            <a:spcAft>
              <a:spcPct val="35000"/>
            </a:spcAft>
            <a:buNone/>
          </a:pPr>
          <a:r>
            <a:rPr lang="en-US" sz="1600" kern="1200" dirty="0"/>
            <a:t>Netbook #187 and #183, and Display have very low profit margins and perhaps need to be removed from the inventory.</a:t>
          </a:r>
        </a:p>
      </dsp:txBody>
      <dsp:txXfrm>
        <a:off x="7693117" y="1932093"/>
        <a:ext cx="2537571" cy="1554480"/>
      </dsp:txXfrm>
    </dsp:sp>
    <dsp:sp modelId="{972D70D8-707A-42D0-942E-C10C39A57E11}">
      <dsp:nvSpPr>
        <dsp:cNvPr id="0" name=""/>
        <dsp:cNvSpPr/>
      </dsp:nvSpPr>
      <dsp:spPr>
        <a:xfrm>
          <a:off x="6884787" y="3745653"/>
          <a:ext cx="1554480" cy="1554480"/>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D0D7CAE-5300-4F62-A83B-909C2B6FCA63}">
      <dsp:nvSpPr>
        <dsp:cNvPr id="0" name=""/>
        <dsp:cNvSpPr/>
      </dsp:nvSpPr>
      <dsp:spPr>
        <a:xfrm>
          <a:off x="8439267" y="3745653"/>
          <a:ext cx="1318571" cy="155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0" rIns="53340" bIns="0" numCol="1" spcCol="1270" anchor="ctr" anchorCtr="0">
          <a:noAutofit/>
        </a:bodyPr>
        <a:lstStyle/>
        <a:p>
          <a:pPr marL="0" lvl="0" indent="0" algn="l" defTabSz="622300">
            <a:lnSpc>
              <a:spcPct val="90000"/>
            </a:lnSpc>
            <a:spcBef>
              <a:spcPct val="0"/>
            </a:spcBef>
            <a:spcAft>
              <a:spcPct val="35000"/>
            </a:spcAft>
            <a:buNone/>
          </a:pPr>
          <a:r>
            <a:rPr lang="en-US" sz="1400" kern="1200" dirty="0"/>
            <a:t>The most in volume – Tablets, Netbooks, and Game Console</a:t>
          </a:r>
          <a:endParaRPr lang="en-US" sz="1400" b="0" kern="1200" dirty="0"/>
        </a:p>
      </dsp:txBody>
      <dsp:txXfrm>
        <a:off x="8439267" y="3745653"/>
        <a:ext cx="1318571" cy="1554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59B02-529C-422B-91BE-D70198BA9F6C}">
      <dsp:nvSpPr>
        <dsp:cNvPr id="0" name=""/>
        <dsp:cNvSpPr/>
      </dsp:nvSpPr>
      <dsp:spPr>
        <a:xfrm>
          <a:off x="0" y="182564"/>
          <a:ext cx="4978400" cy="12489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79" tIns="270764" rIns="386379"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Remove Merchandise that didn’t sell/didn’t come up in the cross-selling recommendations</a:t>
          </a:r>
        </a:p>
        <a:p>
          <a:pPr marL="114300" lvl="1" indent="-114300" algn="l" defTabSz="577850">
            <a:lnSpc>
              <a:spcPct val="90000"/>
            </a:lnSpc>
            <a:spcBef>
              <a:spcPct val="0"/>
            </a:spcBef>
            <a:spcAft>
              <a:spcPct val="15000"/>
            </a:spcAft>
            <a:buChar char="•"/>
          </a:pPr>
          <a:r>
            <a:rPr lang="en-US" sz="1300" kern="1200" dirty="0"/>
            <a:t>Track Popularity by analyzing inventory  by  size, color, material, etc.  Return merchandise to vendor instead of letting the merchandise languish on shelves</a:t>
          </a:r>
        </a:p>
      </dsp:txBody>
      <dsp:txXfrm>
        <a:off x="0" y="182564"/>
        <a:ext cx="4978400" cy="1248975"/>
      </dsp:txXfrm>
    </dsp:sp>
    <dsp:sp modelId="{674922F1-7266-4681-AD4F-1C618A5FFF23}">
      <dsp:nvSpPr>
        <dsp:cNvPr id="0" name=""/>
        <dsp:cNvSpPr/>
      </dsp:nvSpPr>
      <dsp:spPr>
        <a:xfrm>
          <a:off x="299719" y="0"/>
          <a:ext cx="3484880"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577850">
            <a:lnSpc>
              <a:spcPct val="90000"/>
            </a:lnSpc>
            <a:spcBef>
              <a:spcPct val="0"/>
            </a:spcBef>
            <a:spcAft>
              <a:spcPct val="35000"/>
            </a:spcAft>
            <a:buNone/>
          </a:pPr>
          <a:r>
            <a:rPr lang="en-US" sz="1300" kern="1200" dirty="0"/>
            <a:t>Merchandise</a:t>
          </a:r>
        </a:p>
      </dsp:txBody>
      <dsp:txXfrm>
        <a:off x="318453" y="18734"/>
        <a:ext cx="3447412" cy="346292"/>
      </dsp:txXfrm>
    </dsp:sp>
    <dsp:sp modelId="{5282638F-EFF2-4770-BB1A-21455422E45D}">
      <dsp:nvSpPr>
        <dsp:cNvPr id="0" name=""/>
        <dsp:cNvSpPr/>
      </dsp:nvSpPr>
      <dsp:spPr>
        <a:xfrm>
          <a:off x="0" y="1705817"/>
          <a:ext cx="4978400" cy="110565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79" tIns="270764" rIns="386379"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Repeat Business—keep it going</a:t>
          </a:r>
        </a:p>
        <a:p>
          <a:pPr marL="114300" lvl="1" indent="-114300" algn="l" defTabSz="577850">
            <a:lnSpc>
              <a:spcPct val="90000"/>
            </a:lnSpc>
            <a:spcBef>
              <a:spcPct val="0"/>
            </a:spcBef>
            <a:spcAft>
              <a:spcPct val="15000"/>
            </a:spcAft>
            <a:buChar char="•"/>
          </a:pPr>
          <a:r>
            <a:rPr lang="en-US" sz="1300" kern="1200" dirty="0"/>
            <a:t>Know customer demographics to target frequent buyers</a:t>
          </a:r>
        </a:p>
        <a:p>
          <a:pPr marL="114300" lvl="1" indent="-114300" algn="l" defTabSz="577850">
            <a:lnSpc>
              <a:spcPct val="90000"/>
            </a:lnSpc>
            <a:spcBef>
              <a:spcPct val="0"/>
            </a:spcBef>
            <a:spcAft>
              <a:spcPct val="15000"/>
            </a:spcAft>
            <a:buChar char="•"/>
          </a:pPr>
          <a:r>
            <a:rPr lang="en-US" sz="1300" kern="1200" dirty="0"/>
            <a:t>know how demographics segments market to cultivate new buyers and cross-sell to existing buyers</a:t>
          </a:r>
        </a:p>
      </dsp:txBody>
      <dsp:txXfrm>
        <a:off x="0" y="1705817"/>
        <a:ext cx="4978400" cy="1105650"/>
      </dsp:txXfrm>
    </dsp:sp>
    <dsp:sp modelId="{21EEBBE2-729F-4D85-8CAE-C2B30FF126D2}">
      <dsp:nvSpPr>
        <dsp:cNvPr id="0" name=""/>
        <dsp:cNvSpPr/>
      </dsp:nvSpPr>
      <dsp:spPr>
        <a:xfrm>
          <a:off x="287866" y="1474728"/>
          <a:ext cx="3484880" cy="3837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577850">
            <a:lnSpc>
              <a:spcPct val="90000"/>
            </a:lnSpc>
            <a:spcBef>
              <a:spcPct val="0"/>
            </a:spcBef>
            <a:spcAft>
              <a:spcPct val="35000"/>
            </a:spcAft>
            <a:buNone/>
          </a:pPr>
          <a:r>
            <a:rPr lang="en-US" sz="1300" kern="1200" dirty="0"/>
            <a:t>Market Segmentation</a:t>
          </a:r>
        </a:p>
      </dsp:txBody>
      <dsp:txXfrm>
        <a:off x="306600" y="1493462"/>
        <a:ext cx="3447412" cy="346292"/>
      </dsp:txXfrm>
    </dsp:sp>
    <dsp:sp modelId="{EDC413DE-C76E-48F7-8E98-319F24451429}">
      <dsp:nvSpPr>
        <dsp:cNvPr id="0" name=""/>
        <dsp:cNvSpPr/>
      </dsp:nvSpPr>
      <dsp:spPr>
        <a:xfrm>
          <a:off x="0" y="3280846"/>
          <a:ext cx="4978400" cy="880425"/>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79" tIns="270764" rIns="386379"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What </a:t>
          </a:r>
          <a:r>
            <a:rPr lang="en-US" sz="1300" kern="1200" dirty="0"/>
            <a:t>will bring our customers back: new /fashionable merchandize, good service (build relationship with the customers</a:t>
          </a:r>
        </a:p>
      </dsp:txBody>
      <dsp:txXfrm>
        <a:off x="0" y="3280846"/>
        <a:ext cx="4978400" cy="880425"/>
      </dsp:txXfrm>
    </dsp:sp>
    <dsp:sp modelId="{B3557770-2D5C-488A-8586-303544C5FA26}">
      <dsp:nvSpPr>
        <dsp:cNvPr id="0" name=""/>
        <dsp:cNvSpPr/>
      </dsp:nvSpPr>
      <dsp:spPr>
        <a:xfrm>
          <a:off x="321734" y="2980796"/>
          <a:ext cx="3484880" cy="3837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577850">
            <a:lnSpc>
              <a:spcPct val="90000"/>
            </a:lnSpc>
            <a:spcBef>
              <a:spcPct val="0"/>
            </a:spcBef>
            <a:spcAft>
              <a:spcPct val="35000"/>
            </a:spcAft>
            <a:buNone/>
          </a:pPr>
          <a:r>
            <a:rPr lang="en-US" sz="1300" kern="1200" dirty="0"/>
            <a:t>Customer Loyalty</a:t>
          </a:r>
        </a:p>
      </dsp:txBody>
      <dsp:txXfrm>
        <a:off x="340468" y="2999530"/>
        <a:ext cx="3447412" cy="34629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FABAFA-9D90-4B6C-95A1-503043E46FAB}" type="datetimeFigureOut">
              <a:rPr lang="en-US" smtClean="0"/>
              <a:pPr/>
              <a:t>1/2/2018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CC7757-6264-420F-9201-02E9A21CB7A0}" type="slidenum">
              <a:rPr lang="en-US" smtClean="0"/>
              <a:pPr/>
              <a:t>‹#›</a:t>
            </a:fld>
            <a:endParaRPr lang="en-US"/>
          </a:p>
        </p:txBody>
      </p:sp>
    </p:spTree>
    <p:extLst>
      <p:ext uri="{BB962C8B-B14F-4D97-AF65-F5344CB8AC3E}">
        <p14:creationId xmlns:p14="http://schemas.microsoft.com/office/powerpoint/2010/main" val="285429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5EB1F-8DE4-48C3-A804-A05846A4049F}" type="datetimeFigureOut">
              <a:rPr lang="en-US" smtClean="0"/>
              <a:pPr/>
              <a:t>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115C9-E24C-4512-AA8B-319BB49F77B5}" type="slidenum">
              <a:rPr lang="en-US" smtClean="0"/>
              <a:pPr/>
              <a:t>‹#›</a:t>
            </a:fld>
            <a:endParaRPr lang="en-US"/>
          </a:p>
        </p:txBody>
      </p:sp>
    </p:spTree>
    <p:extLst>
      <p:ext uri="{BB962C8B-B14F-4D97-AF65-F5344CB8AC3E}">
        <p14:creationId xmlns:p14="http://schemas.microsoft.com/office/powerpoint/2010/main" val="21256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a:t>
            </a:r>
          </a:p>
          <a:p>
            <a:r>
              <a:rPr lang="en-US" dirty="0"/>
              <a:t>My name is Antonina Pearl.  On behalf of our data analytics team, I would like to thank you for </a:t>
            </a:r>
            <a:r>
              <a:rPr lang="en-US" sz="1200" b="0" i="0" kern="1200" dirty="0">
                <a:solidFill>
                  <a:schemeClr val="tx1"/>
                </a:solidFill>
                <a:effectLst/>
                <a:latin typeface="+mn-lt"/>
                <a:ea typeface="+mn-ea"/>
                <a:cs typeface="+mn-cs"/>
              </a:rPr>
              <a:t>the opportunity to share results of our data mining efforts.  </a:t>
            </a:r>
          </a:p>
          <a:p>
            <a:r>
              <a:rPr lang="en-US" sz="1200" b="0" i="0" kern="1200" dirty="0">
                <a:solidFill>
                  <a:schemeClr val="tx1"/>
                </a:solidFill>
                <a:effectLst/>
                <a:latin typeface="+mn-lt"/>
                <a:ea typeface="+mn-ea"/>
                <a:cs typeface="+mn-cs"/>
              </a:rPr>
              <a:t>The presentation, that we are about to start is a high level, non-technical overview of our findings and recommendations for the Blackwell Electronics sales team. </a:t>
            </a:r>
          </a:p>
          <a:p>
            <a:r>
              <a:rPr lang="en-US" dirty="0"/>
              <a:t>(next slide)</a:t>
            </a:r>
          </a:p>
          <a:p>
            <a:endParaRPr lang="en-US" dirty="0"/>
          </a:p>
        </p:txBody>
      </p:sp>
      <p:sp>
        <p:nvSpPr>
          <p:cNvPr id="4" name="Slide Number Placeholder 3"/>
          <p:cNvSpPr>
            <a:spLocks noGrp="1"/>
          </p:cNvSpPr>
          <p:nvPr>
            <p:ph type="sldNum" sz="quarter" idx="10"/>
          </p:nvPr>
        </p:nvSpPr>
        <p:spPr/>
        <p:txBody>
          <a:bodyPr/>
          <a:lstStyle/>
          <a:p>
            <a:fld id="{8AD115C9-E24C-4512-AA8B-319BB49F77B5}" type="slidenum">
              <a:rPr lang="en-US" smtClean="0"/>
              <a:pPr/>
              <a:t>1</a:t>
            </a:fld>
            <a:endParaRPr lang="en-US"/>
          </a:p>
        </p:txBody>
      </p:sp>
    </p:spTree>
    <p:extLst>
      <p:ext uri="{BB962C8B-B14F-4D97-AF65-F5344CB8AC3E}">
        <p14:creationId xmlns:p14="http://schemas.microsoft.com/office/powerpoint/2010/main" val="92151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goal our our assignment was to determine which new products will sell based on attribute similarity. </a:t>
            </a:r>
            <a:endParaRPr lang="en-US" sz="1200" dirty="0"/>
          </a:p>
          <a:p>
            <a:pPr lvl="0">
              <a:defRPr/>
            </a:pPr>
            <a:r>
              <a:rPr lang="en-US" sz="1200" dirty="0"/>
              <a:t>Certain attributes are associated with highly successful (existing)  products and, therefore, new products that also have these attributes will be highly successful as well, regardless if a potential new product is similar to an existing product or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predicted which potential new products should be added to Blackwell's current product mix to generate similar profitability.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analyzed which brand of computer products Blackwell customers prefer based on customer demographics collected by a marketing survey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developed insights and suggestions for data mining process improvements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(next slide)</a:t>
            </a:r>
          </a:p>
        </p:txBody>
      </p:sp>
      <p:sp>
        <p:nvSpPr>
          <p:cNvPr id="4" name="Slide Number Placeholder 3"/>
          <p:cNvSpPr>
            <a:spLocks noGrp="1"/>
          </p:cNvSpPr>
          <p:nvPr>
            <p:ph type="sldNum" sz="quarter" idx="10"/>
          </p:nvPr>
        </p:nvSpPr>
        <p:spPr/>
        <p:txBody>
          <a:bodyPr/>
          <a:lstStyle/>
          <a:p>
            <a:fld id="{8AD115C9-E24C-4512-AA8B-319BB49F77B5}" type="slidenum">
              <a:rPr lang="en-US" smtClean="0"/>
              <a:pPr/>
              <a:t>2</a:t>
            </a:fld>
            <a:endParaRPr lang="en-US"/>
          </a:p>
        </p:txBody>
      </p:sp>
    </p:spTree>
    <p:extLst>
      <p:ext uri="{BB962C8B-B14F-4D97-AF65-F5344CB8AC3E}">
        <p14:creationId xmlns:p14="http://schemas.microsoft.com/office/powerpoint/2010/main" val="1049721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main source of the information for our research was provided to us in a form of two sets of data files per each project.  One of which was used for the analysis purposes and another was actually needed to be updated with our calculated predictions.</a:t>
            </a:r>
          </a:p>
          <a:p>
            <a:r>
              <a:rPr lang="en-US" sz="1200" b="0" i="0" kern="1200" dirty="0">
                <a:solidFill>
                  <a:schemeClr val="tx1"/>
                </a:solidFill>
                <a:effectLst/>
                <a:latin typeface="+mn-lt"/>
                <a:ea typeface="+mn-ea"/>
                <a:cs typeface="+mn-cs"/>
              </a:rPr>
              <a:t>The amount and the quality of the data were sufficient to gain knowledge from it and draw predictions.</a:t>
            </a:r>
          </a:p>
          <a:p>
            <a:r>
              <a:rPr lang="en-US" sz="1200" b="0" i="0" kern="1200" dirty="0">
                <a:solidFill>
                  <a:schemeClr val="tx1"/>
                </a:solidFill>
                <a:effectLst/>
                <a:latin typeface="+mn-lt"/>
                <a:ea typeface="+mn-ea"/>
                <a:cs typeface="+mn-cs"/>
              </a:rPr>
              <a:t>We used  various data mining techniques to analyze this data, and our expertise, to interpret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a:t>
            </a:r>
          </a:p>
        </p:txBody>
      </p:sp>
      <p:sp>
        <p:nvSpPr>
          <p:cNvPr id="4" name="Slide Number Placeholder 3"/>
          <p:cNvSpPr>
            <a:spLocks noGrp="1"/>
          </p:cNvSpPr>
          <p:nvPr>
            <p:ph type="sldNum" sz="quarter" idx="10"/>
          </p:nvPr>
        </p:nvSpPr>
        <p:spPr/>
        <p:txBody>
          <a:bodyPr/>
          <a:lstStyle/>
          <a:p>
            <a:fld id="{8AD115C9-E24C-4512-AA8B-319BB49F77B5}" type="slidenum">
              <a:rPr lang="en-US" smtClean="0"/>
              <a:pPr/>
              <a:t>3</a:t>
            </a:fld>
            <a:endParaRPr lang="en-US"/>
          </a:p>
        </p:txBody>
      </p:sp>
    </p:spTree>
    <p:extLst>
      <p:ext uri="{BB962C8B-B14F-4D97-AF65-F5344CB8AC3E}">
        <p14:creationId xmlns:p14="http://schemas.microsoft.com/office/powerpoint/2010/main" val="3132905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What exactly were we searching for? </a:t>
            </a:r>
            <a:r>
              <a:rPr lang="en-US" sz="1200" b="0" i="0" kern="1200" dirty="0">
                <a:solidFill>
                  <a:schemeClr val="tx1"/>
                </a:solidFill>
                <a:effectLst/>
                <a:latin typeface="+mn-lt"/>
                <a:ea typeface="+mn-ea"/>
                <a:cs typeface="+mn-cs"/>
              </a:rPr>
              <a:t> Patterns.  Patterns in data tell us what really works based on evidence, and what is most likely to work in the future.</a:t>
            </a:r>
            <a:endParaRPr lang="en-US" dirty="0"/>
          </a:p>
          <a:p>
            <a:endParaRPr lang="en-US" dirty="0"/>
          </a:p>
          <a:p>
            <a:r>
              <a:rPr lang="en-US" dirty="0"/>
              <a:t>In our case we looked at correlation between 18 attributes </a:t>
            </a:r>
            <a:r>
              <a:rPr lang="en-US" sz="1200" b="0" i="0" kern="1200" dirty="0">
                <a:solidFill>
                  <a:schemeClr val="tx1"/>
                </a:solidFill>
                <a:effectLst/>
                <a:latin typeface="+mn-lt"/>
                <a:ea typeface="+mn-ea"/>
                <a:cs typeface="+mn-cs"/>
              </a:rPr>
              <a:t> We used data to understand the relationship between product attributes and customer purchasing preferences.</a:t>
            </a:r>
            <a:endParaRPr lang="en-US" dirty="0"/>
          </a:p>
        </p:txBody>
      </p:sp>
      <p:sp>
        <p:nvSpPr>
          <p:cNvPr id="4" name="Slide Number Placeholder 3"/>
          <p:cNvSpPr>
            <a:spLocks noGrp="1"/>
          </p:cNvSpPr>
          <p:nvPr>
            <p:ph type="sldNum" sz="quarter" idx="10"/>
          </p:nvPr>
        </p:nvSpPr>
        <p:spPr/>
        <p:txBody>
          <a:bodyPr/>
          <a:lstStyle/>
          <a:p>
            <a:fld id="{8AD115C9-E24C-4512-AA8B-319BB49F77B5}" type="slidenum">
              <a:rPr lang="en-US" smtClean="0"/>
              <a:pPr/>
              <a:t>4</a:t>
            </a:fld>
            <a:endParaRPr lang="en-US"/>
          </a:p>
        </p:txBody>
      </p:sp>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470070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Companies sit on loads of good customer data containing a goldmine of customer insights</a:t>
            </a:r>
          </a:p>
          <a:p>
            <a:r>
              <a:rPr lang="en-US" dirty="0"/>
              <a:t>Insights that can …</a:t>
            </a:r>
          </a:p>
          <a:p>
            <a:r>
              <a:rPr lang="en-US" sz="1200" b="0" i="0" kern="1200" dirty="0">
                <a:solidFill>
                  <a:schemeClr val="tx1"/>
                </a:solidFill>
                <a:effectLst/>
                <a:latin typeface="+mn-lt"/>
                <a:ea typeface="+mn-ea"/>
                <a:cs typeface="+mn-cs"/>
              </a:rPr>
              <a:t>Question to ask yourselves  is are you sitting on loads of data that you aren’t using? Would you like to learn how you can use it? Here are the 8 most common ways, with some practical advice on how to use each.</a:t>
            </a:r>
            <a:endParaRPr lang="en-US" dirty="0"/>
          </a:p>
          <a:p>
            <a:endParaRPr lang="en-US" dirty="0"/>
          </a:p>
        </p:txBody>
      </p:sp>
      <p:sp>
        <p:nvSpPr>
          <p:cNvPr id="4" name="Slide Number Placeholder 3"/>
          <p:cNvSpPr>
            <a:spLocks noGrp="1"/>
          </p:cNvSpPr>
          <p:nvPr>
            <p:ph type="sldNum" sz="quarter" idx="10"/>
          </p:nvPr>
        </p:nvSpPr>
        <p:spPr/>
        <p:txBody>
          <a:bodyPr/>
          <a:lstStyle/>
          <a:p>
            <a:fld id="{8AD115C9-E24C-4512-AA8B-319BB49F77B5}" type="slidenum">
              <a:rPr lang="en-US" smtClean="0"/>
              <a:pPr/>
              <a:t>7</a:t>
            </a:fld>
            <a:endParaRPr lang="en-US"/>
          </a:p>
        </p:txBody>
      </p:sp>
    </p:spTree>
    <p:extLst>
      <p:ext uri="{BB962C8B-B14F-4D97-AF65-F5344CB8AC3E}">
        <p14:creationId xmlns:p14="http://schemas.microsoft.com/office/powerpoint/2010/main" val="172175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8 Ways Data Mining Can Help You Get a Competitive Edge. </a:t>
            </a:r>
            <a:r>
              <a:rPr lang="en-US" sz="1200" kern="1200" dirty="0">
                <a:solidFill>
                  <a:schemeClr val="tx1"/>
                </a:solidFill>
                <a:effectLst/>
                <a:latin typeface="+mn-lt"/>
                <a:ea typeface="+mn-ea"/>
                <a:cs typeface="+mn-cs"/>
              </a:rPr>
              <a:t>(A detailed report has been handed over to Mike on how to use the data)</a:t>
            </a:r>
          </a:p>
          <a:p>
            <a:r>
              <a:rPr lang="en-US" dirty="0">
                <a:effectLst/>
              </a:rPr>
              <a:t>I will touch the points for this meeting and can divulge into details in our next discussion. </a:t>
            </a:r>
          </a:p>
          <a:p>
            <a:r>
              <a:rPr lang="en-US" dirty="0">
                <a:effectLst/>
              </a:rPr>
              <a:t>( read from the word doc)</a:t>
            </a:r>
          </a:p>
        </p:txBody>
      </p:sp>
      <p:sp>
        <p:nvSpPr>
          <p:cNvPr id="4" name="Slide Number Placeholder 3"/>
          <p:cNvSpPr>
            <a:spLocks noGrp="1"/>
          </p:cNvSpPr>
          <p:nvPr>
            <p:ph type="sldNum" sz="quarter" idx="10"/>
          </p:nvPr>
        </p:nvSpPr>
        <p:spPr/>
        <p:txBody>
          <a:bodyPr/>
          <a:lstStyle/>
          <a:p>
            <a:fld id="{8AD115C9-E24C-4512-AA8B-319BB49F77B5}" type="slidenum">
              <a:rPr lang="en-US" smtClean="0"/>
              <a:pPr/>
              <a:t>8</a:t>
            </a:fld>
            <a:endParaRPr lang="en-US"/>
          </a:p>
        </p:txBody>
      </p:sp>
    </p:spTree>
    <p:extLst>
      <p:ext uri="{BB962C8B-B14F-4D97-AF65-F5344CB8AC3E}">
        <p14:creationId xmlns:p14="http://schemas.microsoft.com/office/powerpoint/2010/main" val="3492071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srcRect t="33333"/>
          <a:stretch>
            <a:fillRect/>
          </a:stretch>
        </p:blipFill>
        <p:spPr>
          <a:xfrm>
            <a:off x="0" y="0"/>
            <a:ext cx="12192000" cy="4572000"/>
          </a:xfrm>
          <a:prstGeom prst="rect">
            <a:avLst/>
          </a:prstGeom>
        </p:spPr>
      </p:pic>
      <p:sp>
        <p:nvSpPr>
          <p:cNvPr id="2" name="Title 1"/>
          <p:cNvSpPr>
            <a:spLocks noGrp="1"/>
          </p:cNvSpPr>
          <p:nvPr>
            <p:ph type="ctrTitle"/>
          </p:nvPr>
        </p:nvSpPr>
        <p:spPr>
          <a:xfrm>
            <a:off x="914400" y="2007889"/>
            <a:ext cx="10363200" cy="1470025"/>
          </a:xfrm>
        </p:spPr>
        <p:txBody>
          <a:bodyPr/>
          <a:lstStyle>
            <a:lvl1pPr algn="ctr">
              <a:defRPr sz="4400" b="1" baseline="0">
                <a:solidFill>
                  <a:schemeClr val="tx2">
                    <a:lumMod val="50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2800" baseline="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E5E0A0C-FFF2-4105-9F07-796FCC3D8DE3}" type="datetime1">
              <a:rPr lang="en-US" smtClean="0"/>
              <a:pPr/>
              <a:t>1/2/2018</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1843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4A5D68D4-D432-4190-8060-492B59F98A87}" type="datetime1">
              <a:rPr lang="en-US" smtClean="0"/>
              <a:pPr/>
              <a:t>1/2/2018</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42967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5AF4EF83-7D73-495D-9915-41737B990DFC}" type="datetime1">
              <a:rPr lang="en-US" smtClean="0"/>
              <a:pPr/>
              <a:t>1/2/2018</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7053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lvl1pPr>
              <a:defRPr>
                <a:solidFill>
                  <a:schemeClr val="tx2">
                    <a:lumMod val="50000"/>
                  </a:schemeClr>
                </a:solidFill>
                <a:effectLst/>
              </a:defRPr>
            </a:lvl1pPr>
          </a:lstStyle>
          <a:p>
            <a:r>
              <a:rPr lang="en-US"/>
              <a:t>Click to edit Master title style</a:t>
            </a:r>
            <a:endParaRPr lang="en-US" dirty="0"/>
          </a:p>
        </p:txBody>
      </p:sp>
      <p:sp>
        <p:nvSpPr>
          <p:cNvPr id="8" name="Content Placeholder 7"/>
          <p:cNvSpPr>
            <a:spLocks noGrp="1"/>
          </p:cNvSpPr>
          <p:nvPr>
            <p:ph sz="quarter" idx="13" hasCustomPrompt="1"/>
          </p:nvPr>
        </p:nvSpPr>
        <p:spPr>
          <a:xfrm>
            <a:off x="812800" y="1600200"/>
            <a:ext cx="10566400" cy="4114800"/>
          </a:xfrm>
        </p:spPr>
        <p:txBody>
          <a:bodyPr/>
          <a:lstStyle>
            <a:lvl1pPr>
              <a:buClr>
                <a:schemeClr val="tx2">
                  <a:lumMod val="50000"/>
                </a:schemeClr>
              </a:buClr>
              <a:defRPr>
                <a:solidFill>
                  <a:schemeClr val="tx2">
                    <a:lumMod val="50000"/>
                  </a:schemeClr>
                </a:solidFill>
              </a:defRPr>
            </a:lvl1pPr>
            <a:lvl2pPr>
              <a:buClr>
                <a:schemeClr val="tx2">
                  <a:lumMod val="50000"/>
                </a:schemeClr>
              </a:buClr>
              <a:defRPr>
                <a:solidFill>
                  <a:schemeClr val="tx2">
                    <a:lumMod val="50000"/>
                  </a:schemeClr>
                </a:solidFill>
              </a:defRPr>
            </a:lvl2pPr>
            <a:lvl3pPr>
              <a:buClr>
                <a:schemeClr val="tx2">
                  <a:lumMod val="50000"/>
                </a:schemeClr>
              </a:buClr>
              <a:defRPr>
                <a:solidFill>
                  <a:schemeClr val="tx2">
                    <a:lumMod val="50000"/>
                  </a:schemeClr>
                </a:solidFill>
              </a:defRPr>
            </a:lvl3pPr>
            <a:lvl4pPr>
              <a:buClr>
                <a:schemeClr val="tx2">
                  <a:lumMod val="50000"/>
                </a:schemeClr>
              </a:buClr>
              <a:defRPr>
                <a:solidFill>
                  <a:schemeClr val="tx2">
                    <a:lumMod val="50000"/>
                  </a:schemeClr>
                </a:solidFill>
              </a:defRPr>
            </a:lvl4pPr>
            <a:lvl5pPr>
              <a:buClr>
                <a:schemeClr val="tx2">
                  <a:lumMod val="50000"/>
                </a:schemeClr>
              </a:buClr>
              <a:defRPr>
                <a:solidFill>
                  <a:schemeClr val="tx2">
                    <a:lumMod val="50000"/>
                  </a:schemeClr>
                </a:solidFill>
              </a:defRPr>
            </a:lvl5pPr>
            <a:lvl6pPr>
              <a:buClr>
                <a:schemeClr val="tx2">
                  <a:lumMod val="50000"/>
                </a:schemeClr>
              </a:buClr>
              <a:defRPr>
                <a:solidFill>
                  <a:schemeClr val="tx2">
                    <a:lumMod val="50000"/>
                  </a:schemeClr>
                </a:solidFill>
              </a:defRPr>
            </a:lvl6pPr>
            <a:lvl7pPr>
              <a:buClr>
                <a:schemeClr val="tx2">
                  <a:lumMod val="50000"/>
                </a:schemeClr>
              </a:buClr>
              <a:defRPr>
                <a:solidFill>
                  <a:schemeClr val="tx2">
                    <a:lumMod val="50000"/>
                  </a:schemeClr>
                </a:solidFill>
              </a:defRPr>
            </a:lvl7pPr>
            <a:lvl8pPr>
              <a:buClr>
                <a:schemeClr val="tx2">
                  <a:lumMod val="50000"/>
                </a:schemeClr>
              </a:buClr>
              <a:defRPr>
                <a:solidFill>
                  <a:schemeClr val="tx2">
                    <a:lumMod val="50000"/>
                  </a:schemeClr>
                </a:solidFill>
              </a:defRPr>
            </a:lvl8pPr>
            <a:lvl9pPr>
              <a:buClr>
                <a:schemeClr val="tx2">
                  <a:lumMod val="50000"/>
                </a:schemeClr>
              </a:buClr>
              <a:defRPr>
                <a:solidFill>
                  <a:schemeClr val="tx2">
                    <a:lumMod val="50000"/>
                  </a:schemeClr>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3DF2905-D7E2-4171-961B-8EB802C66F9A}" type="datetime1">
              <a:rPr lang="en-US" smtClean="0"/>
              <a:pPr/>
              <a:t>1/2/2018</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766596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4000" b="1" i="0" cap="all" baseline="0"/>
            </a:lvl1pPr>
          </a:lstStyle>
          <a:p>
            <a:r>
              <a:rPr lang="en-US"/>
              <a:t>Click to edit Master title style</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2800" baseline="0">
                <a:solidFill>
                  <a:schemeClr val="tx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82C1B47C-16BC-4A9F-9E6E-9D1F33DC8ABD}" type="datetime1">
              <a:rPr lang="en-US" smtClean="0"/>
              <a:pPr/>
              <a:t>1/2/2018</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28657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lvl1pPr>
              <a:defRPr>
                <a:solidFill>
                  <a:schemeClr val="tx2">
                    <a:lumMod val="50000"/>
                  </a:schemeClr>
                </a:solidFill>
                <a:effectLst/>
              </a:defRPr>
            </a:lvl1pPr>
          </a:lstStyle>
          <a:p>
            <a:r>
              <a:rPr lang="en-US"/>
              <a:t>Click to edit Master title style</a:t>
            </a:r>
            <a:endParaRPr lang="en-US" dirty="0"/>
          </a:p>
        </p:txBody>
      </p:sp>
      <p:sp>
        <p:nvSpPr>
          <p:cNvPr id="11" name="Content Placeholder 10"/>
          <p:cNvSpPr>
            <a:spLocks noGrp="1"/>
          </p:cNvSpPr>
          <p:nvPr>
            <p:ph sz="quarter" idx="13" hasCustomPrompt="1"/>
          </p:nvPr>
        </p:nvSpPr>
        <p:spPr>
          <a:xfrm>
            <a:off x="812800" y="1600200"/>
            <a:ext cx="4978400" cy="4114800"/>
          </a:xfrm>
        </p:spPr>
        <p:txBody>
          <a:bodyPr/>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vl6pPr>
              <a:buClr>
                <a:schemeClr val="tx2">
                  <a:lumMod val="50000"/>
                </a:schemeClr>
              </a:buClr>
              <a:buFont typeface="Arial" pitchFamily="34" charset="0"/>
              <a:buChar char="•"/>
              <a:defRPr/>
            </a:lvl6pPr>
            <a:lvl7pPr>
              <a:buClr>
                <a:schemeClr val="tx2">
                  <a:lumMod val="50000"/>
                </a:schemeClr>
              </a:buClr>
              <a:buFont typeface="Arial" pitchFamily="34" charset="0"/>
              <a:buChar char="•"/>
              <a:defRPr/>
            </a:lvl7pPr>
            <a:lvl8pPr>
              <a:buClr>
                <a:schemeClr val="tx2">
                  <a:lumMod val="50000"/>
                </a:schemeClr>
              </a:buClr>
              <a:buFont typeface="Arial" pitchFamily="34" charset="0"/>
              <a:buChar char="•"/>
              <a:defRPr/>
            </a:lvl8pPr>
            <a:lvl9pPr>
              <a:buClr>
                <a:schemeClr val="tx2">
                  <a:lumMod val="50000"/>
                </a:schemeClr>
              </a:buCl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4" hasCustomPrompt="1"/>
          </p:nvPr>
        </p:nvSpPr>
        <p:spPr>
          <a:xfrm>
            <a:off x="6400800" y="1600200"/>
            <a:ext cx="4978400" cy="4114800"/>
          </a:xfrm>
        </p:spPr>
        <p:txBody>
          <a:bodyPr/>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vl6pPr>
              <a:buClr>
                <a:schemeClr val="tx2">
                  <a:lumMod val="50000"/>
                </a:schemeClr>
              </a:buClr>
              <a:defRPr/>
            </a:lvl6pPr>
            <a:lvl7pPr>
              <a:buClr>
                <a:schemeClr val="tx2">
                  <a:lumMod val="50000"/>
                </a:schemeClr>
              </a:buClr>
              <a:defRPr/>
            </a:lvl7pPr>
            <a:lvl8pPr>
              <a:buClr>
                <a:schemeClr val="tx2">
                  <a:lumMod val="50000"/>
                </a:schemeClr>
              </a:buClr>
              <a:defRPr/>
            </a:lvl8pPr>
            <a:lvl9pPr>
              <a:buClr>
                <a:schemeClr val="tx2">
                  <a:lumMod val="50000"/>
                </a:schemeClr>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0C073DF2-DD31-447B-89F4-CEF82A94D7A7}" type="datetime1">
              <a:rPr lang="en-US" smtClean="0"/>
              <a:pPr/>
              <a:t>1/2/2018</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5771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Autofit/>
          </a:bodyPr>
          <a:lstStyle>
            <a:lvl1pPr marL="0" indent="0">
              <a:buNone/>
              <a:defRPr sz="2400" b="0" i="0" baseline="0">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10"/>
          <p:cNvSpPr>
            <a:spLocks noGrp="1"/>
          </p:cNvSpPr>
          <p:nvPr>
            <p:ph sz="quarter" idx="13"/>
          </p:nvPr>
        </p:nvSpPr>
        <p:spPr>
          <a:xfrm>
            <a:off x="812800" y="2209800"/>
            <a:ext cx="4978400" cy="3505200"/>
          </a:xfrm>
        </p:spPr>
        <p:txBody>
          <a:bodyPr/>
          <a:lstStyle>
            <a:lvl1pPr>
              <a:buClr>
                <a:schemeClr val="tx2">
                  <a:lumMod val="50000"/>
                </a:schemeClr>
              </a:buClr>
              <a:defRPr sz="1800"/>
            </a:lvl1pPr>
            <a:lvl2pPr>
              <a:buClr>
                <a:schemeClr val="tx2">
                  <a:lumMod val="50000"/>
                </a:schemeClr>
              </a:buClr>
              <a:defRPr sz="1800"/>
            </a:lvl2pPr>
            <a:lvl3pPr>
              <a:buClr>
                <a:schemeClr val="tx2">
                  <a:lumMod val="50000"/>
                </a:schemeClr>
              </a:buClr>
              <a:defRPr sz="1800"/>
            </a:lvl3pPr>
            <a:lvl4pPr>
              <a:buClr>
                <a:schemeClr val="tx2">
                  <a:lumMod val="50000"/>
                </a:schemeClr>
              </a:buClr>
              <a:defRPr sz="1800"/>
            </a:lvl4pPr>
            <a:lvl5pPr>
              <a:buClr>
                <a:schemeClr val="tx2">
                  <a:lumMod val="50000"/>
                </a:schemeClr>
              </a:buClr>
              <a:defRPr sz="1800"/>
            </a:lvl5pPr>
            <a:lvl6pPr>
              <a:buClr>
                <a:schemeClr val="tx2"/>
              </a:buClr>
              <a:defRPr/>
            </a:lvl6pPr>
            <a:lvl7pPr>
              <a:buClr>
                <a:schemeClr val="tx2"/>
              </a:buClr>
              <a:defRPr/>
            </a:lvl7pPr>
            <a:lvl8pPr>
              <a:buClr>
                <a:schemeClr val="tx2"/>
              </a:buClr>
              <a:defRPr/>
            </a:lvl8pPr>
            <a:lvl9pPr>
              <a:buClr>
                <a:schemeClr val="tx2"/>
              </a:buCl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1600200"/>
            <a:ext cx="4978400" cy="574675"/>
          </a:xfrm>
        </p:spPr>
        <p:txBody>
          <a:bodyPr anchor="b">
            <a:noAutofit/>
          </a:bodyPr>
          <a:lstStyle>
            <a:lvl1pPr marL="0" indent="0">
              <a:buNone/>
              <a:defRPr sz="2400" b="0" i="0" baseline="0">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12"/>
          <p:cNvSpPr>
            <a:spLocks noGrp="1"/>
          </p:cNvSpPr>
          <p:nvPr>
            <p:ph sz="quarter" idx="14"/>
          </p:nvPr>
        </p:nvSpPr>
        <p:spPr>
          <a:xfrm>
            <a:off x="6400800" y="2209800"/>
            <a:ext cx="4978400" cy="3505200"/>
          </a:xfrm>
        </p:spPr>
        <p:txBody>
          <a:bodyPr/>
          <a:lstStyle>
            <a:lvl1pPr>
              <a:buClr>
                <a:schemeClr val="tx2">
                  <a:lumMod val="50000"/>
                </a:schemeClr>
              </a:buClr>
              <a:defRPr sz="1800"/>
            </a:lvl1pPr>
            <a:lvl2pPr>
              <a:buClr>
                <a:schemeClr val="tx2">
                  <a:lumMod val="50000"/>
                </a:schemeClr>
              </a:buClr>
              <a:defRPr sz="1800"/>
            </a:lvl2pPr>
            <a:lvl3pPr>
              <a:buClr>
                <a:schemeClr val="tx2">
                  <a:lumMod val="50000"/>
                </a:schemeClr>
              </a:buClr>
              <a:defRPr sz="1800"/>
            </a:lvl3pPr>
            <a:lvl4pPr>
              <a:buClr>
                <a:schemeClr val="tx2">
                  <a:lumMod val="50000"/>
                </a:schemeClr>
              </a:buClr>
              <a:defRPr sz="1800"/>
            </a:lvl4pPr>
            <a:lvl5pPr>
              <a:buClr>
                <a:schemeClr val="tx2">
                  <a:lumMod val="50000"/>
                </a:schemeClr>
              </a:buClr>
              <a:defRPr sz="1800"/>
            </a:lvl5pPr>
            <a:lvl6pPr>
              <a:buClr>
                <a:schemeClr val="tx2"/>
              </a:buClr>
              <a:defRPr/>
            </a:lvl6pPr>
            <a:lvl7pPr>
              <a:buClr>
                <a:schemeClr val="tx2"/>
              </a:buClr>
              <a:defRPr/>
            </a:lvl7pPr>
            <a:lvl8pPr>
              <a:buClr>
                <a:schemeClr val="tx2"/>
              </a:buClr>
              <a:defRPr/>
            </a:lvl8pPr>
            <a:lvl9pPr>
              <a:buClr>
                <a:schemeClr val="tx2"/>
              </a:buCl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1551BB0C-CFA8-4A1F-9AAE-D6B32E8256E7}" type="datetime1">
              <a:rPr lang="en-US" smtClean="0"/>
              <a:pPr/>
              <a:t>1/2/2018</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55974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2752348D-B72F-4FC3-A127-851C5E7B3A9E}" type="datetime1">
              <a:rPr lang="en-US" smtClean="0"/>
              <a:pPr/>
              <a:t>1/2/2018</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86630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D666EB1B-704A-4D5E-8D5F-456104532486}" type="datetime1">
              <a:rPr lang="en-US" smtClean="0"/>
              <a:pPr/>
              <a:t>1/2/2018</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48043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6864" y="1447800"/>
            <a:ext cx="3962400" cy="1097280"/>
          </a:xfrm>
        </p:spPr>
        <p:txBody>
          <a:bodyPr anchor="b"/>
          <a:lstStyle>
            <a:lvl1pPr algn="l">
              <a:defRPr sz="2600" b="1" i="0" cap="none" baseline="0">
                <a:solidFill>
                  <a:schemeClr val="tx2">
                    <a:lumMod val="50000"/>
                  </a:schemeClr>
                </a:solidFill>
              </a:defRPr>
            </a:lvl1pPr>
          </a:lstStyle>
          <a:p>
            <a:r>
              <a:rPr lang="en-US"/>
              <a:t>Click to edit Master title style</a:t>
            </a:r>
            <a:endParaRPr lang="en-US" dirty="0"/>
          </a:p>
        </p:txBody>
      </p:sp>
      <p:sp>
        <p:nvSpPr>
          <p:cNvPr id="9" name="Content Placeholder 8"/>
          <p:cNvSpPr>
            <a:spLocks noGrp="1"/>
          </p:cNvSpPr>
          <p:nvPr>
            <p:ph sz="quarter" idx="13"/>
          </p:nvPr>
        </p:nvSpPr>
        <p:spPr>
          <a:xfrm>
            <a:off x="5283200" y="1447800"/>
            <a:ext cx="6197600" cy="4267200"/>
          </a:xfrm>
        </p:spPr>
        <p:txBody>
          <a:bodyPr/>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D96AFBEB-CD4D-45C5-9851-D1FF1EB5AB85}" type="datetime1">
              <a:rPr lang="en-US" smtClean="0"/>
              <a:pPr/>
              <a:t>1/2/2018</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77180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447800"/>
            <a:ext cx="3962400" cy="1097280"/>
          </a:xfrm>
        </p:spPr>
        <p:txBody>
          <a:bodyPr anchor="b"/>
          <a:lstStyle>
            <a:lvl1pPr algn="l">
              <a:defRPr sz="2600" b="1" i="0" cap="none" baseline="0">
                <a:solidFill>
                  <a:schemeClr val="tx2">
                    <a:lumMod val="50000"/>
                  </a:schemeClr>
                </a:solidFill>
              </a:defRPr>
            </a:lvl1pPr>
          </a:lstStyle>
          <a:p>
            <a:r>
              <a:rPr lang="en-US"/>
              <a:t>Click to edit Master title style</a:t>
            </a:r>
            <a:endParaRPr lang="en-US" dirty="0"/>
          </a:p>
        </p:txBody>
      </p:sp>
      <p:sp>
        <p:nvSpPr>
          <p:cNvPr id="10" name="Picture Placeholder 9" descr="An empty placeholder to add an image. Click on the placeholder and select the image that you wish to add"/>
          <p:cNvSpPr>
            <a:spLocks noGrp="1"/>
          </p:cNvSpPr>
          <p:nvPr>
            <p:ph type="pic" sz="quarter" idx="13"/>
          </p:nvPr>
        </p:nvSpPr>
        <p:spPr>
          <a:xfrm>
            <a:off x="6301232" y="1539240"/>
            <a:ext cx="4431538" cy="3272790"/>
          </a:xfrm>
        </p:spPr>
        <p:txBody>
          <a:bodyPr/>
          <a:lstStyle>
            <a:lvl1pPr marL="0" indent="0">
              <a:buNone/>
              <a:defRPr/>
            </a:lvl1pPr>
          </a:lstStyle>
          <a:p>
            <a:r>
              <a:rPr lang="en-US"/>
              <a:t>Click icon to add picture</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B285B7EB-0ACD-4247-AA3F-1B0B49109B84}" type="datetime1">
              <a:rPr lang="en-US" smtClean="0"/>
              <a:pPr/>
              <a:t>1/2/2018</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36283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13" cstate="email">
            <a:duotone>
              <a:schemeClr val="accent1">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saturation sat="66000"/>
                    </a14:imgEffect>
                  </a14:imgLayer>
                </a14:imgProps>
              </a:ext>
              <a:ext uri="{28A0092B-C50C-407E-A947-70E740481C1C}">
                <a14:useLocalDpi xmlns:a14="http://schemas.microsoft.com/office/drawing/2010/main"/>
              </a:ext>
            </a:extLst>
          </a:blip>
          <a:stretch>
            <a:fillRect/>
          </a:stretch>
        </p:blipFill>
        <p:spPr>
          <a:xfrm>
            <a:off x="0" y="0"/>
            <a:ext cx="12192000" cy="6858000"/>
          </a:xfrm>
          <a:prstGeom prst="rect">
            <a:avLst/>
          </a:prstGeom>
          <a:noFill/>
          <a:ln>
            <a:noFill/>
          </a:ln>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100" cap="all" spc="60" baseline="0">
                <a:solidFill>
                  <a:schemeClr val="tx2">
                    <a:lumMod val="50000"/>
                  </a:schemeClr>
                </a:solidFill>
              </a:defRPr>
            </a:lvl1pPr>
          </a:lstStyle>
          <a:p>
            <a:r>
              <a:rPr lang="en-US" dirty="0"/>
              <a:t>Add a footer</a:t>
            </a:r>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100" strike="noStrike" spc="60" baseline="0">
                <a:solidFill>
                  <a:schemeClr val="tx2">
                    <a:lumMod val="50000"/>
                  </a:schemeClr>
                </a:solidFill>
              </a:defRPr>
            </a:lvl1pPr>
          </a:lstStyle>
          <a:p>
            <a:fld id="{8254F2F0-E062-4E41-9176-AEE9734E64AC}" type="datetime1">
              <a:rPr lang="en-US" smtClean="0"/>
              <a:pPr/>
              <a:t>1/2/2018</a:t>
            </a:fld>
            <a:endParaRPr lang="en-US" dirty="0"/>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300" baseline="0">
                <a:solidFill>
                  <a:schemeClr val="tx2">
                    <a:lumMod val="50000"/>
                  </a:schemeClr>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0169770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hf sldNum="0" hdr="0" ftr="0" dt="0"/>
  <p:txStyles>
    <p:titleStyle>
      <a:lvl1pPr algn="l" defTabSz="914400" rtl="0" eaLnBrk="1" latinLnBrk="0" hangingPunct="1">
        <a:spcBef>
          <a:spcPct val="0"/>
        </a:spcBef>
        <a:buNone/>
        <a:defRPr sz="3600" b="1" kern="1200" cap="all" spc="50" baseline="0">
          <a:solidFill>
            <a:schemeClr val="tx2">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1"/>
        </a:buClr>
        <a:buFont typeface="Arial" pitchFamily="34" charset="0"/>
        <a:buChar char="•"/>
        <a:defRPr sz="2000" kern="1200" spc="30" baseline="0">
          <a:solidFill>
            <a:schemeClr val="tx2">
              <a:lumMod val="50000"/>
            </a:schemeClr>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buClr>
        <a:buFont typeface="Arial" pitchFamily="34" charset="0"/>
        <a:buChar char="•"/>
        <a:defRPr sz="2000" kern="1200" spc="30" baseline="0">
          <a:solidFill>
            <a:schemeClr val="tx2">
              <a:lumMod val="50000"/>
            </a:schemeClr>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2000" kern="1200" spc="30" baseline="0">
          <a:solidFill>
            <a:schemeClr val="tx2">
              <a:lumMod val="50000"/>
            </a:schemeClr>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buClr>
        <a:buFont typeface="Arial" pitchFamily="34" charset="0"/>
        <a:buChar char="•"/>
        <a:defRPr sz="2000" kern="1200" spc="30" baseline="0">
          <a:solidFill>
            <a:schemeClr val="tx2">
              <a:lumMod val="50000"/>
            </a:schemeClr>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buClr>
        <a:buFont typeface="Arial" pitchFamily="34" charset="0"/>
        <a:buChar char="•"/>
        <a:defRPr sz="2000" kern="1200" spc="30" baseline="0">
          <a:solidFill>
            <a:schemeClr val="tx2">
              <a:lumMod val="50000"/>
            </a:schemeClr>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1700" kern="1200">
          <a:solidFill>
            <a:schemeClr val="tx2">
              <a:lumMod val="50000"/>
            </a:schemeClr>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1700" kern="1200">
          <a:solidFill>
            <a:schemeClr val="tx2">
              <a:lumMod val="50000"/>
            </a:schemeClr>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1700" kern="1200">
          <a:solidFill>
            <a:schemeClr val="tx2">
              <a:lumMod val="50000"/>
            </a:schemeClr>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1700" kern="1200">
          <a:solidFill>
            <a:schemeClr val="tx2">
              <a:lumMod val="5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hdphoto" Target="../media/hdphoto2.wdp"/><Relationship Id="rId5" Type="http://schemas.openxmlformats.org/officeDocument/2006/relationships/diagramColors" Target="../diagrams/colors1.xml"/><Relationship Id="rId10" Type="http://schemas.openxmlformats.org/officeDocument/2006/relationships/image" Target="../media/image6.png"/><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alpha val="100000"/>
                <a:satMod val="180000"/>
              </a:schemeClr>
            </a:gs>
            <a:gs pos="36000">
              <a:schemeClr val="bg2">
                <a:tint val="100000"/>
                <a:shade val="100000"/>
                <a:alpha val="100000"/>
                <a:satMod val="150000"/>
              </a:schemeClr>
            </a:gs>
            <a:gs pos="100000">
              <a:schemeClr val="bg2">
                <a:tint val="100000"/>
                <a:shade val="65000"/>
                <a:alpha val="100000"/>
              </a:schemeClr>
            </a:gs>
          </a:gsLst>
          <a:path path="circle">
            <a:fillToRect l="50000" t="8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9843" y="1106741"/>
            <a:ext cx="10363200" cy="1470025"/>
          </a:xfrm>
        </p:spPr>
        <p:txBody>
          <a:bodyPr/>
          <a:lstStyle/>
          <a:p>
            <a:r>
              <a:rPr lang="en-US" b="0" dirty="0"/>
              <a:t>Predicting Profitability  and customer Preferences from sales data  </a:t>
            </a:r>
          </a:p>
        </p:txBody>
      </p:sp>
      <p:sp>
        <p:nvSpPr>
          <p:cNvPr id="3" name="Subtitle 2"/>
          <p:cNvSpPr>
            <a:spLocks noGrp="1"/>
          </p:cNvSpPr>
          <p:nvPr>
            <p:ph type="subTitle" idx="1"/>
          </p:nvPr>
        </p:nvSpPr>
        <p:spPr>
          <a:xfrm>
            <a:off x="1625600" y="3886200"/>
            <a:ext cx="8534400" cy="685800"/>
          </a:xfrm>
        </p:spPr>
        <p:txBody>
          <a:bodyPr/>
          <a:lstStyle/>
          <a:p>
            <a:r>
              <a:rPr lang="en-US" dirty="0"/>
              <a:t>Blackwell Electronics</a:t>
            </a:r>
          </a:p>
        </p:txBody>
      </p:sp>
      <p:sp>
        <p:nvSpPr>
          <p:cNvPr id="4" name="TextBox 3">
            <a:extLst>
              <a:ext uri="{FF2B5EF4-FFF2-40B4-BE49-F238E27FC236}">
                <a16:creationId xmlns:a16="http://schemas.microsoft.com/office/drawing/2014/main" id="{1462A4E4-8390-424E-A992-AB30BFE07958}"/>
              </a:ext>
            </a:extLst>
          </p:cNvPr>
          <p:cNvSpPr txBox="1"/>
          <p:nvPr/>
        </p:nvSpPr>
        <p:spPr>
          <a:xfrm>
            <a:off x="1987826" y="5204325"/>
            <a:ext cx="9272841" cy="1354217"/>
          </a:xfrm>
          <a:prstGeom prst="rect">
            <a:avLst/>
          </a:prstGeom>
          <a:noFill/>
        </p:spPr>
        <p:txBody>
          <a:bodyPr wrap="square" rtlCol="0">
            <a:spAutoFit/>
          </a:bodyPr>
          <a:lstStyle/>
          <a:p>
            <a:r>
              <a:rPr lang="en-US" sz="2800" dirty="0">
                <a:solidFill>
                  <a:srgbClr val="FF0000"/>
                </a:solidFill>
                <a:latin typeface="Centaur" panose="02030504050205020304" pitchFamily="18" charset="0"/>
              </a:rPr>
              <a:t>Rutgers</a:t>
            </a:r>
            <a:r>
              <a:rPr lang="en-US" dirty="0"/>
              <a:t> Center for Innovation Education</a:t>
            </a:r>
          </a:p>
          <a:p>
            <a:r>
              <a:rPr lang="en-US" dirty="0"/>
              <a:t>Course of Study: Data Analytics / Big Data</a:t>
            </a:r>
          </a:p>
          <a:p>
            <a:r>
              <a:rPr lang="en-US" dirty="0"/>
              <a:t>Research Performed by Antonina Pearl</a:t>
            </a:r>
          </a:p>
          <a:p>
            <a:r>
              <a:rPr lang="en-US" dirty="0"/>
              <a:t>June 28, 2017</a:t>
            </a:r>
          </a:p>
        </p:txBody>
      </p:sp>
    </p:spTree>
    <p:extLst>
      <p:ext uri="{BB962C8B-B14F-4D97-AF65-F5344CB8AC3E}">
        <p14:creationId xmlns:p14="http://schemas.microsoft.com/office/powerpoint/2010/main" val="386644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THE DATA</a:t>
            </a:r>
          </a:p>
        </p:txBody>
      </p:sp>
      <p:sp>
        <p:nvSpPr>
          <p:cNvPr id="3" name="Content Placeholder 2"/>
          <p:cNvSpPr>
            <a:spLocks noGrp="1"/>
          </p:cNvSpPr>
          <p:nvPr>
            <p:ph sz="quarter" idx="13"/>
          </p:nvPr>
        </p:nvSpPr>
        <p:spPr>
          <a:xfrm>
            <a:off x="812800" y="1600200"/>
            <a:ext cx="10487698" cy="5257800"/>
          </a:xfrm>
        </p:spPr>
        <p:txBody>
          <a:bodyPr>
            <a:normAutofit/>
          </a:bodyPr>
          <a:lstStyle/>
          <a:p>
            <a:pPr>
              <a:buNone/>
            </a:pPr>
            <a:endParaRPr lang="en-US" dirty="0"/>
          </a:p>
          <a:p>
            <a:pPr>
              <a:buFont typeface="Wingdings" panose="05000000000000000000" pitchFamily="2" charset="2"/>
              <a:buChar char="q"/>
            </a:pPr>
            <a:r>
              <a:rPr lang="en-US" dirty="0"/>
              <a:t>METHODS ARE HIGHLY DEPENDENT ON THE NUMBER OF CATEGORIES WE USE TO CLASSIFY ITEMS AND POPULAR BRANDS, AND OUR CHOICE OF PREFERENCES IS INFLUENCED BY THE STRUCTURE OF THE INITIAL DATA COLLECTED AND ITS FREQUENCIES.</a:t>
            </a:r>
          </a:p>
          <a:p>
            <a:pPr>
              <a:buFont typeface="Wingdings" panose="05000000000000000000" pitchFamily="2" charset="2"/>
              <a:buChar char="q"/>
            </a:pPr>
            <a:r>
              <a:rPr lang="en-US" dirty="0"/>
              <a:t>THUS, CARE MUST BE TAKEN TO ENSURE THE ORIGINAL DATA (SALES OR SURVEY) IS COMPREHENSIVE AND COMPLETE</a:t>
            </a:r>
          </a:p>
          <a:p>
            <a:pPr>
              <a:buFont typeface="Wingdings" panose="05000000000000000000" pitchFamily="2" charset="2"/>
              <a:buChar char="q"/>
            </a:pPr>
            <a:r>
              <a:rPr lang="en-US" dirty="0"/>
              <a:t>PREDICTIONS SHOULD ALWAYS BE CHECKED AGAINST REAL WORLD SALES DATA (CROSS-VALIDATION), AFTER IT IS COLLECTED, AND DISCREPANCIES SHOULD BE NOTED TO INFORM FUTURE MODELS.  </a:t>
            </a:r>
          </a:p>
          <a:p>
            <a:pPr>
              <a:buFont typeface="Wingdings" panose="05000000000000000000" pitchFamily="2" charset="2"/>
              <a:buChar char="q"/>
            </a:pPr>
            <a:r>
              <a:rPr lang="en-US" dirty="0"/>
              <a:t>THE MODEL WITH THE LOWEST ERROR RATE CAN THEN BE USED AS THE WORKING MODEL FOR FUTURE PROJECTIONS</a:t>
            </a:r>
          </a:p>
          <a:p>
            <a:endParaRPr lang="en-US" dirty="0"/>
          </a:p>
        </p:txBody>
      </p:sp>
    </p:spTree>
    <p:extLst>
      <p:ext uri="{BB962C8B-B14F-4D97-AF65-F5344CB8AC3E}">
        <p14:creationId xmlns:p14="http://schemas.microsoft.com/office/powerpoint/2010/main" val="15322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Arc 1"/>
          <p:cNvSpPr/>
          <p:nvPr/>
        </p:nvSpPr>
        <p:spPr>
          <a:xfrm>
            <a:off x="-3429001" y="1"/>
            <a:ext cx="6858002" cy="6858000"/>
          </a:xfrm>
          <a:prstGeom prst="arc">
            <a:avLst>
              <a:gd name="adj1" fmla="val 16200000"/>
              <a:gd name="adj2" fmla="val 5406790"/>
            </a:avLst>
          </a:prstGeom>
          <a:ln>
            <a:solidFill>
              <a:srgbClr val="7D7D7D"/>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TextBox 2"/>
          <p:cNvSpPr txBox="1"/>
          <p:nvPr/>
        </p:nvSpPr>
        <p:spPr>
          <a:xfrm flipH="1">
            <a:off x="3315476" y="1356509"/>
            <a:ext cx="7315200" cy="369332"/>
          </a:xfrm>
          <a:prstGeom prst="rect">
            <a:avLst/>
          </a:prstGeom>
          <a:noFill/>
        </p:spPr>
        <p:txBody>
          <a:bodyPr wrap="square" rtlCol="0" anchor="ctr">
            <a:spAutoFit/>
          </a:bodyPr>
          <a:lstStyle/>
          <a:p>
            <a:pPr lvl="0" defTabSz="457200">
              <a:spcBef>
                <a:spcPts val="1000"/>
              </a:spcBef>
              <a:spcAft>
                <a:spcPts val="0"/>
              </a:spcAft>
              <a:buClr>
                <a:schemeClr val="accent1"/>
              </a:buClr>
              <a:defRPr/>
            </a:pPr>
            <a:r>
              <a:rPr lang="en-US" dirty="0">
                <a:solidFill>
                  <a:schemeClr val="tx1">
                    <a:lumMod val="95000"/>
                    <a:lumOff val="5000"/>
                  </a:schemeClr>
                </a:solidFill>
              </a:rPr>
              <a:t>Predict which products will sell based on attribute similarity.</a:t>
            </a:r>
          </a:p>
        </p:txBody>
      </p:sp>
      <p:sp>
        <p:nvSpPr>
          <p:cNvPr id="4" name="TextBox 3"/>
          <p:cNvSpPr txBox="1"/>
          <p:nvPr/>
        </p:nvSpPr>
        <p:spPr>
          <a:xfrm flipH="1">
            <a:off x="3805335" y="2634428"/>
            <a:ext cx="7315200" cy="369332"/>
          </a:xfrm>
          <a:prstGeom prst="rect">
            <a:avLst/>
          </a:prstGeom>
          <a:noFill/>
        </p:spPr>
        <p:txBody>
          <a:bodyPr wrap="square" rtlCol="0" anchor="ctr">
            <a:spAutoFit/>
          </a:bodyPr>
          <a:lstStyle/>
          <a:p>
            <a:pPr lvl="0" defTabSz="457200">
              <a:spcBef>
                <a:spcPts val="1000"/>
              </a:spcBef>
              <a:spcAft>
                <a:spcPts val="0"/>
              </a:spcAft>
              <a:buClr>
                <a:schemeClr val="accent1"/>
              </a:buClr>
              <a:defRPr/>
            </a:pPr>
            <a:r>
              <a:rPr lang="en-US" dirty="0">
                <a:solidFill>
                  <a:schemeClr val="tx1">
                    <a:lumMod val="95000"/>
                    <a:lumOff val="5000"/>
                  </a:schemeClr>
                </a:solidFill>
              </a:rPr>
              <a:t>Predict new product’s sales volume and price</a:t>
            </a:r>
          </a:p>
        </p:txBody>
      </p:sp>
      <p:sp>
        <p:nvSpPr>
          <p:cNvPr id="5" name="TextBox 4"/>
          <p:cNvSpPr txBox="1"/>
          <p:nvPr/>
        </p:nvSpPr>
        <p:spPr>
          <a:xfrm flipH="1">
            <a:off x="3805335" y="3773845"/>
            <a:ext cx="7315200" cy="646331"/>
          </a:xfrm>
          <a:prstGeom prst="rect">
            <a:avLst/>
          </a:prstGeom>
          <a:noFill/>
        </p:spPr>
        <p:txBody>
          <a:bodyPr wrap="square" rtlCol="0" anchor="ctr">
            <a:spAutoFit/>
          </a:bodyPr>
          <a:lstStyle/>
          <a:p>
            <a:pPr lvl="0" defTabSz="457200">
              <a:spcBef>
                <a:spcPts val="1000"/>
              </a:spcBef>
              <a:spcAft>
                <a:spcPts val="0"/>
              </a:spcAft>
              <a:buClr>
                <a:schemeClr val="accent1"/>
              </a:buClr>
              <a:defRPr/>
            </a:pPr>
            <a:r>
              <a:rPr lang="en-US" dirty="0">
                <a:solidFill>
                  <a:schemeClr val="tx1">
                    <a:lumMod val="95000"/>
                    <a:lumOff val="5000"/>
                  </a:schemeClr>
                </a:solidFill>
              </a:rPr>
              <a:t>Evaluate Market survey to identify which customer attributes influence brand preference</a:t>
            </a:r>
          </a:p>
        </p:txBody>
      </p:sp>
      <p:sp>
        <p:nvSpPr>
          <p:cNvPr id="6" name="TextBox 5"/>
          <p:cNvSpPr txBox="1"/>
          <p:nvPr/>
        </p:nvSpPr>
        <p:spPr>
          <a:xfrm flipH="1">
            <a:off x="3370894" y="5146660"/>
            <a:ext cx="7315200" cy="456535"/>
          </a:xfrm>
          <a:prstGeom prst="rect">
            <a:avLst/>
          </a:prstGeom>
          <a:noFill/>
        </p:spPr>
        <p:txBody>
          <a:bodyPr wrap="square" rtlCol="0" anchor="ctr">
            <a:spAutoFit/>
          </a:bodyPr>
          <a:lstStyle/>
          <a:p>
            <a:pPr>
              <a:lnSpc>
                <a:spcPct val="150000"/>
              </a:lnSpc>
            </a:pPr>
            <a:r>
              <a:rPr lang="en-US" dirty="0">
                <a:solidFill>
                  <a:schemeClr val="tx1">
                    <a:lumMod val="95000"/>
                    <a:lumOff val="5000"/>
                  </a:schemeClr>
                </a:solidFill>
              </a:rPr>
              <a:t>Future Applications of Data Mining Methods</a:t>
            </a:r>
          </a:p>
        </p:txBody>
      </p:sp>
      <p:sp>
        <p:nvSpPr>
          <p:cNvPr id="7" name="Oval 6"/>
          <p:cNvSpPr/>
          <p:nvPr/>
        </p:nvSpPr>
        <p:spPr>
          <a:xfrm>
            <a:off x="2815830" y="1593273"/>
            <a:ext cx="311727" cy="311727"/>
          </a:xfrm>
          <a:prstGeom prst="ellipse">
            <a:avLst/>
          </a:prstGeom>
          <a:solidFill>
            <a:srgbClr val="EBEBE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p:cNvSpPr/>
          <p:nvPr/>
        </p:nvSpPr>
        <p:spPr>
          <a:xfrm>
            <a:off x="3220192" y="2638879"/>
            <a:ext cx="311727" cy="311727"/>
          </a:xfrm>
          <a:prstGeom prst="ellipse">
            <a:avLst/>
          </a:prstGeom>
          <a:solidFill>
            <a:srgbClr val="EBEBE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p:cNvSpPr/>
          <p:nvPr/>
        </p:nvSpPr>
        <p:spPr>
          <a:xfrm>
            <a:off x="3222174" y="3907395"/>
            <a:ext cx="311727" cy="311727"/>
          </a:xfrm>
          <a:prstGeom prst="ellipse">
            <a:avLst/>
          </a:prstGeom>
          <a:solidFill>
            <a:srgbClr val="EBEBE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p:cNvSpPr/>
          <p:nvPr/>
        </p:nvSpPr>
        <p:spPr>
          <a:xfrm>
            <a:off x="2733551" y="5175910"/>
            <a:ext cx="311727" cy="311727"/>
          </a:xfrm>
          <a:prstGeom prst="ellipse">
            <a:avLst/>
          </a:prstGeom>
          <a:solidFill>
            <a:srgbClr val="EBEBE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p:cNvSpPr/>
          <p:nvPr/>
        </p:nvSpPr>
        <p:spPr>
          <a:xfrm>
            <a:off x="-1524000" y="1905000"/>
            <a:ext cx="3048000" cy="3048000"/>
          </a:xfrm>
          <a:prstGeom prst="arc">
            <a:avLst>
              <a:gd name="adj1" fmla="val 16200000"/>
              <a:gd name="adj2" fmla="val 5359794"/>
            </a:avLst>
          </a:prstGeom>
          <a:solidFill>
            <a:srgbClr val="000000">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24"/>
          <p:cNvGrpSpPr/>
          <p:nvPr/>
        </p:nvGrpSpPr>
        <p:grpSpPr>
          <a:xfrm rot="5400000">
            <a:off x="-3129150" y="3314700"/>
            <a:ext cx="6246420" cy="228600"/>
            <a:chOff x="-3200400" y="3314700"/>
            <a:chExt cx="6246420" cy="228600"/>
          </a:xfrm>
        </p:grpSpPr>
        <p:sp>
          <p:nvSpPr>
            <p:cNvPr id="13" name="Rounded Rectangle 12"/>
            <p:cNvSpPr/>
            <p:nvPr/>
          </p:nvSpPr>
          <p:spPr>
            <a:xfrm rot="5400000">
              <a:off x="1331520" y="1828800"/>
              <a:ext cx="228600" cy="3200400"/>
            </a:xfrm>
            <a:prstGeom prst="roundRect">
              <a:avLst>
                <a:gd name="adj" fmla="val 35051"/>
              </a:avLst>
            </a:prstGeom>
            <a:solidFill>
              <a:srgbClr val="D7D7D7"/>
            </a:solidFill>
            <a:ln>
              <a:noFill/>
            </a:ln>
            <a:effectLst>
              <a:outerShdw blurRad="107950" dist="12700" dir="5400000" algn="ctr">
                <a:srgbClr val="000000"/>
              </a:outerShdw>
            </a:effectLst>
            <a:scene3d>
              <a:camera prst="orthographicFront">
                <a:rot lat="0" lon="0" rev="0"/>
              </a:camera>
              <a:lightRig rig="soft" dir="t">
                <a:rot lat="0" lon="0" rev="0"/>
              </a:lightRig>
            </a:scene3d>
            <a:sp3d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rot="5400000">
              <a:off x="-1714500" y="1828800"/>
              <a:ext cx="228600" cy="3200400"/>
            </a:xfrm>
            <a:prstGeom prst="roundRect">
              <a:avLst>
                <a:gd name="adj" fmla="val 35051"/>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6" name="TextBox 15">
            <a:extLst>
              <a:ext uri="{FF2B5EF4-FFF2-40B4-BE49-F238E27FC236}">
                <a16:creationId xmlns:a16="http://schemas.microsoft.com/office/drawing/2014/main" id="{C66D9CC2-5658-4599-9892-5FA527900C65}"/>
              </a:ext>
            </a:extLst>
          </p:cNvPr>
          <p:cNvSpPr txBox="1"/>
          <p:nvPr/>
        </p:nvSpPr>
        <p:spPr>
          <a:xfrm>
            <a:off x="3220192" y="410817"/>
            <a:ext cx="7410483" cy="461665"/>
          </a:xfrm>
          <a:prstGeom prst="rect">
            <a:avLst/>
          </a:prstGeom>
          <a:solidFill>
            <a:schemeClr val="bg2">
              <a:lumMod val="90000"/>
              <a:alpha val="62000"/>
            </a:schemeClr>
          </a:solidFill>
        </p:spPr>
        <p:txBody>
          <a:bodyPr wrap="square" rtlCol="0">
            <a:spAutoFit/>
          </a:bodyPr>
          <a:lstStyle/>
          <a:p>
            <a:pPr lvl="0" algn="ctr">
              <a:defRPr/>
            </a:pPr>
            <a:r>
              <a:rPr lang="en-US" sz="2400" dirty="0">
                <a:solidFill>
                  <a:schemeClr val="tx1">
                    <a:lumMod val="95000"/>
                    <a:lumOff val="5000"/>
                  </a:schemeClr>
                </a:solidFill>
              </a:rPr>
              <a:t>Business Analysis Goals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23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7"/>
                                        </p:tgtEl>
                                        <p:attrNameLst>
                                          <p:attrName>fillcolor</p:attrName>
                                        </p:attrNameLst>
                                      </p:cBhvr>
                                      <p:to>
                                        <a:schemeClr val="accent2"/>
                                      </p:to>
                                    </p:animClr>
                                    <p:set>
                                      <p:cBhvr>
                                        <p:cTn id="11" dur="2000" fill="hold"/>
                                        <p:tgtEl>
                                          <p:spTgt spid="7"/>
                                        </p:tgtEl>
                                        <p:attrNameLst>
                                          <p:attrName>fill.type</p:attrName>
                                        </p:attrNameLst>
                                      </p:cBhvr>
                                      <p:to>
                                        <p:strVal val="solid"/>
                                      </p:to>
                                    </p:set>
                                    <p:set>
                                      <p:cBhvr>
                                        <p:cTn id="12" dur="2000" fill="hold"/>
                                        <p:tgtEl>
                                          <p:spTgt spid="7"/>
                                        </p:tgtEl>
                                        <p:attrNameLst>
                                          <p:attrName>fill.on</p:attrName>
                                        </p:attrNameLst>
                                      </p:cBhvr>
                                      <p:to>
                                        <p:strVal val="true"/>
                                      </p:to>
                                    </p:set>
                                  </p:childTnLst>
                                </p:cTn>
                              </p:par>
                              <p:par>
                                <p:cTn id="13" presetID="8" presetClass="emph" presetSubtype="0" fill="hold" nodeType="withEffect">
                                  <p:stCondLst>
                                    <p:cond delay="0"/>
                                  </p:stCondLst>
                                  <p:childTnLst>
                                    <p:animRot by="-7380000">
                                      <p:cBhvr>
                                        <p:cTn id="14" dur="1000" fill="hold"/>
                                        <p:tgtEl>
                                          <p:spTgt spid="12"/>
                                        </p:tgtEl>
                                        <p:attrNameLst>
                                          <p:attrName>r</p:attrName>
                                        </p:attrNameLst>
                                      </p:cBhvr>
                                    </p:animRot>
                                  </p:childTnLst>
                                </p:cTn>
                              </p:par>
                            </p:childTnLst>
                          </p:cTn>
                        </p:par>
                        <p:par>
                          <p:cTn id="15" fill="hold">
                            <p:stCondLst>
                              <p:cond delay="2000"/>
                            </p:stCondLst>
                            <p:childTnLst>
                              <p:par>
                                <p:cTn id="16" presetID="1" presetClass="emph" presetSubtype="2" fill="hold" nodeType="afterEffect">
                                  <p:stCondLst>
                                    <p:cond delay="0"/>
                                  </p:stCondLst>
                                  <p:childTnLst>
                                    <p:animClr clrSpc="rgb" dir="cw">
                                      <p:cBhvr>
                                        <p:cTn id="17" dur="500" fill="hold"/>
                                        <p:tgtEl>
                                          <p:spTgt spid="7"/>
                                        </p:tgtEl>
                                        <p:attrNameLst>
                                          <p:attrName>fillcolor</p:attrName>
                                        </p:attrNameLst>
                                      </p:cBhvr>
                                      <p:to>
                                        <a:srgbClr val="829975"/>
                                      </p:to>
                                    </p:animClr>
                                    <p:set>
                                      <p:cBhvr>
                                        <p:cTn id="18" dur="500" fill="hold"/>
                                        <p:tgtEl>
                                          <p:spTgt spid="7"/>
                                        </p:tgtEl>
                                        <p:attrNameLst>
                                          <p:attrName>fill.type</p:attrName>
                                        </p:attrNameLst>
                                      </p:cBhvr>
                                      <p:to>
                                        <p:strVal val="solid"/>
                                      </p:to>
                                    </p:set>
                                    <p:set>
                                      <p:cBhvr>
                                        <p:cTn id="19" dur="500" fill="hold"/>
                                        <p:tgtEl>
                                          <p:spTgt spid="7"/>
                                        </p:tgtEl>
                                        <p:attrNameLst>
                                          <p:attrName>fill.on</p:attrName>
                                        </p:attrNameLst>
                                      </p:cBhvr>
                                      <p:to>
                                        <p:strVal val="true"/>
                                      </p:to>
                                    </p:se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320000">
                                      <p:cBhvr>
                                        <p:cTn id="26" dur="500" fill="hold"/>
                                        <p:tgtEl>
                                          <p:spTgt spid="12"/>
                                        </p:tgtEl>
                                        <p:attrNameLst>
                                          <p:attrName>r</p:attrName>
                                        </p:attrNameLst>
                                      </p:cBhvr>
                                    </p:animRot>
                                  </p:childTnLst>
                                </p:cTn>
                              </p:par>
                            </p:childTnLst>
                          </p:cTn>
                        </p:par>
                        <p:par>
                          <p:cTn id="27" fill="hold">
                            <p:stCondLst>
                              <p:cond delay="500"/>
                            </p:stCondLst>
                            <p:childTnLst>
                              <p:par>
                                <p:cTn id="28" presetID="1" presetClass="emph" presetSubtype="2" fill="hold" nodeType="afterEffect">
                                  <p:stCondLst>
                                    <p:cond delay="0"/>
                                  </p:stCondLst>
                                  <p:childTnLst>
                                    <p:animClr clrSpc="rgb" dir="cw">
                                      <p:cBhvr>
                                        <p:cTn id="29" dur="500" fill="hold"/>
                                        <p:tgtEl>
                                          <p:spTgt spid="8"/>
                                        </p:tgtEl>
                                        <p:attrNameLst>
                                          <p:attrName>fillcolor</p:attrName>
                                        </p:attrNameLst>
                                      </p:cBhvr>
                                      <p:to>
                                        <a:srgbClr val="829975"/>
                                      </p:to>
                                    </p:animClr>
                                    <p:set>
                                      <p:cBhvr>
                                        <p:cTn id="30" dur="500" fill="hold"/>
                                        <p:tgtEl>
                                          <p:spTgt spid="8"/>
                                        </p:tgtEl>
                                        <p:attrNameLst>
                                          <p:attrName>fill.type</p:attrName>
                                        </p:attrNameLst>
                                      </p:cBhvr>
                                      <p:to>
                                        <p:strVal val="solid"/>
                                      </p:to>
                                    </p:set>
                                    <p:set>
                                      <p:cBhvr>
                                        <p:cTn id="31" dur="500" fill="hold"/>
                                        <p:tgtEl>
                                          <p:spTgt spid="8"/>
                                        </p:tgtEl>
                                        <p:attrNameLst>
                                          <p:attrName>fill.on</p:attrName>
                                        </p:attrNameLst>
                                      </p:cBhvr>
                                      <p:to>
                                        <p:strVal val="true"/>
                                      </p:to>
                                    </p:se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1320000">
                                      <p:cBhvr>
                                        <p:cTn id="38" dur="500" fill="hold"/>
                                        <p:tgtEl>
                                          <p:spTgt spid="12"/>
                                        </p:tgtEl>
                                        <p:attrNameLst>
                                          <p:attrName>r</p:attrName>
                                        </p:attrNameLst>
                                      </p:cBhvr>
                                    </p:animRot>
                                  </p:childTnLst>
                                </p:cTn>
                              </p:par>
                            </p:childTnLst>
                          </p:cTn>
                        </p:par>
                        <p:par>
                          <p:cTn id="39" fill="hold">
                            <p:stCondLst>
                              <p:cond delay="500"/>
                            </p:stCondLst>
                            <p:childTnLst>
                              <p:par>
                                <p:cTn id="40" presetID="1" presetClass="emph" presetSubtype="2" fill="hold" nodeType="afterEffect">
                                  <p:stCondLst>
                                    <p:cond delay="0"/>
                                  </p:stCondLst>
                                  <p:childTnLst>
                                    <p:animClr clrSpc="rgb" dir="cw">
                                      <p:cBhvr>
                                        <p:cTn id="41" dur="500" fill="hold"/>
                                        <p:tgtEl>
                                          <p:spTgt spid="9"/>
                                        </p:tgtEl>
                                        <p:attrNameLst>
                                          <p:attrName>fillcolor</p:attrName>
                                        </p:attrNameLst>
                                      </p:cBhvr>
                                      <p:to>
                                        <a:srgbClr val="829975"/>
                                      </p:to>
                                    </p:animClr>
                                    <p:set>
                                      <p:cBhvr>
                                        <p:cTn id="42" dur="500" fill="hold"/>
                                        <p:tgtEl>
                                          <p:spTgt spid="9"/>
                                        </p:tgtEl>
                                        <p:attrNameLst>
                                          <p:attrName>fill.type</p:attrName>
                                        </p:attrNameLst>
                                      </p:cBhvr>
                                      <p:to>
                                        <p:strVal val="solid"/>
                                      </p:to>
                                    </p:set>
                                    <p:set>
                                      <p:cBhvr>
                                        <p:cTn id="43" dur="500" fill="hold"/>
                                        <p:tgtEl>
                                          <p:spTgt spid="9"/>
                                        </p:tgtEl>
                                        <p:attrNameLst>
                                          <p:attrName>fill.on</p:attrName>
                                        </p:attrNameLst>
                                      </p:cBhvr>
                                      <p:to>
                                        <p:strVal val="true"/>
                                      </p:to>
                                    </p:set>
                                  </p:childTnLst>
                                </p:cTn>
                              </p:par>
                              <p:par>
                                <p:cTn id="44" presetID="10" presetClass="entr" presetSubtype="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8" presetClass="emph" presetSubtype="0" fill="hold" nodeType="clickEffect">
                                  <p:stCondLst>
                                    <p:cond delay="0"/>
                                  </p:stCondLst>
                                  <p:childTnLst>
                                    <p:animRot by="1320000">
                                      <p:cBhvr>
                                        <p:cTn id="50" dur="500" fill="hold"/>
                                        <p:tgtEl>
                                          <p:spTgt spid="12"/>
                                        </p:tgtEl>
                                        <p:attrNameLst>
                                          <p:attrName>r</p:attrName>
                                        </p:attrNameLst>
                                      </p:cBhvr>
                                    </p:animRot>
                                  </p:childTnLst>
                                </p:cTn>
                              </p:par>
                            </p:childTnLst>
                          </p:cTn>
                        </p:par>
                        <p:par>
                          <p:cTn id="51" fill="hold">
                            <p:stCondLst>
                              <p:cond delay="500"/>
                            </p:stCondLst>
                            <p:childTnLst>
                              <p:par>
                                <p:cTn id="52" presetID="1" presetClass="emph" presetSubtype="2" fill="hold" nodeType="afterEffect">
                                  <p:stCondLst>
                                    <p:cond delay="0"/>
                                  </p:stCondLst>
                                  <p:childTnLst>
                                    <p:animClr clrSpc="rgb" dir="cw">
                                      <p:cBhvr>
                                        <p:cTn id="53" dur="500" fill="hold"/>
                                        <p:tgtEl>
                                          <p:spTgt spid="10"/>
                                        </p:tgtEl>
                                        <p:attrNameLst>
                                          <p:attrName>fillcolor</p:attrName>
                                        </p:attrNameLst>
                                      </p:cBhvr>
                                      <p:to>
                                        <a:srgbClr val="829975"/>
                                      </p:to>
                                    </p:animClr>
                                    <p:set>
                                      <p:cBhvr>
                                        <p:cTn id="54" dur="500" fill="hold"/>
                                        <p:tgtEl>
                                          <p:spTgt spid="10"/>
                                        </p:tgtEl>
                                        <p:attrNameLst>
                                          <p:attrName>fill.type</p:attrName>
                                        </p:attrNameLst>
                                      </p:cBhvr>
                                      <p:to>
                                        <p:strVal val="solid"/>
                                      </p:to>
                                    </p:set>
                                    <p:set>
                                      <p:cBhvr>
                                        <p:cTn id="55" dur="500" fill="hold"/>
                                        <p:tgtEl>
                                          <p:spTgt spid="10"/>
                                        </p:tgtEl>
                                        <p:attrNameLst>
                                          <p:attrName>fill.on</p:attrName>
                                        </p:attrNameLst>
                                      </p:cBhvr>
                                      <p:to>
                                        <p:strVal val="true"/>
                                      </p:to>
                                    </p:set>
                                  </p:childTnLst>
                                </p:cTn>
                              </p:par>
                              <p:par>
                                <p:cTn id="56" presetID="10" presetClass="entr" presetSubtype="0" fill="hold" grpId="0"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1CC2F8-B354-46EF-BD88-418807E22773}"/>
              </a:ext>
            </a:extLst>
          </p:cNvPr>
          <p:cNvSpPr txBox="1"/>
          <p:nvPr/>
        </p:nvSpPr>
        <p:spPr>
          <a:xfrm>
            <a:off x="643466" y="1492171"/>
            <a:ext cx="3725334" cy="3139321"/>
          </a:xfrm>
          <a:prstGeom prst="rect">
            <a:avLst/>
          </a:prstGeom>
          <a:noFill/>
          <a:ln>
            <a:noFill/>
          </a:ln>
        </p:spPr>
        <p:txBody>
          <a:bodyPr wrap="square" rtlCol="0" anchor="ctr" anchorCtr="1">
            <a:spAutoFit/>
          </a:bodyPr>
          <a:lstStyle/>
          <a:p>
            <a:pPr marL="285750" indent="-285750">
              <a:buSzPct val="120000"/>
            </a:pPr>
            <a:r>
              <a:rPr lang="en-GB" dirty="0"/>
              <a:t>Existing Products Attributes</a:t>
            </a:r>
          </a:p>
          <a:p>
            <a:pPr marL="285750" indent="-285750">
              <a:buSzPct val="120000"/>
            </a:pPr>
            <a:r>
              <a:rPr lang="en-GB" u="sng" dirty="0"/>
              <a:t>New Products Attributes</a:t>
            </a:r>
          </a:p>
          <a:p>
            <a:pPr marL="285750" indent="-285750">
              <a:buSzPct val="120000"/>
            </a:pPr>
            <a:endParaRPr lang="en-GB" u="sng" dirty="0"/>
          </a:p>
          <a:p>
            <a:pPr marL="285750" indent="-285750">
              <a:buSzPct val="50000"/>
              <a:buFont typeface="Wingdings" panose="05000000000000000000" pitchFamily="2" charset="2"/>
              <a:buChar char="Ø"/>
            </a:pPr>
            <a:r>
              <a:rPr lang="en-GB" dirty="0"/>
              <a:t>Product Type and Number</a:t>
            </a:r>
          </a:p>
          <a:p>
            <a:pPr marL="285750" indent="-285750">
              <a:buSzPct val="50000"/>
              <a:buFont typeface="Wingdings" panose="05000000000000000000" pitchFamily="2" charset="2"/>
              <a:buChar char="Ø"/>
            </a:pPr>
            <a:r>
              <a:rPr lang="en-GB" dirty="0"/>
              <a:t>Price</a:t>
            </a:r>
          </a:p>
          <a:p>
            <a:pPr marL="285750" indent="-285750">
              <a:buSzPct val="50000"/>
              <a:buFont typeface="Wingdings" panose="05000000000000000000" pitchFamily="2" charset="2"/>
              <a:buChar char="Ø"/>
            </a:pPr>
            <a:r>
              <a:rPr lang="en-GB" dirty="0"/>
              <a:t>Review Ratings (7 of them)</a:t>
            </a:r>
          </a:p>
          <a:p>
            <a:pPr marL="285750" indent="-285750">
              <a:buSzPct val="50000"/>
              <a:buFont typeface="Wingdings" panose="05000000000000000000" pitchFamily="2" charset="2"/>
              <a:buChar char="Ø"/>
            </a:pPr>
            <a:r>
              <a:rPr lang="en-GB" dirty="0"/>
              <a:t>Would Recommend Product</a:t>
            </a:r>
          </a:p>
          <a:p>
            <a:pPr marL="285750" indent="-285750">
              <a:buSzPct val="50000"/>
              <a:buFont typeface="Wingdings" panose="05000000000000000000" pitchFamily="2" charset="2"/>
              <a:buChar char="Ø"/>
            </a:pPr>
            <a:r>
              <a:rPr lang="en-GB" dirty="0"/>
              <a:t>Best Seller</a:t>
            </a:r>
          </a:p>
          <a:p>
            <a:pPr marL="285750" indent="-285750">
              <a:buSzPct val="50000"/>
              <a:buFont typeface="Wingdings" panose="05000000000000000000" pitchFamily="2" charset="2"/>
              <a:buChar char="Ø"/>
            </a:pPr>
            <a:r>
              <a:rPr lang="en-GB" dirty="0"/>
              <a:t>Product Physical Attributes</a:t>
            </a:r>
          </a:p>
          <a:p>
            <a:pPr marL="285750" indent="-285750">
              <a:buSzPct val="50000"/>
              <a:buFont typeface="Wingdings" panose="05000000000000000000" pitchFamily="2" charset="2"/>
              <a:buChar char="Ø"/>
            </a:pPr>
            <a:r>
              <a:rPr lang="en-GB" dirty="0"/>
              <a:t>Profit Margin</a:t>
            </a:r>
          </a:p>
          <a:p>
            <a:pPr marL="285750" indent="-285750">
              <a:buSzPct val="50000"/>
              <a:buFont typeface="Wingdings" panose="05000000000000000000" pitchFamily="2" charset="2"/>
              <a:buChar char="Ø"/>
            </a:pPr>
            <a:r>
              <a:rPr lang="en-GB" dirty="0"/>
              <a:t>Volume</a:t>
            </a:r>
            <a:endParaRPr lang="en-US" dirty="0"/>
          </a:p>
        </p:txBody>
      </p:sp>
      <p:sp>
        <p:nvSpPr>
          <p:cNvPr id="6" name="TextBox 5">
            <a:extLst>
              <a:ext uri="{FF2B5EF4-FFF2-40B4-BE49-F238E27FC236}">
                <a16:creationId xmlns:a16="http://schemas.microsoft.com/office/drawing/2014/main" id="{EC51CBD7-0775-49D3-9F0F-00A4B1ADED37}"/>
              </a:ext>
            </a:extLst>
          </p:cNvPr>
          <p:cNvSpPr txBox="1"/>
          <p:nvPr/>
        </p:nvSpPr>
        <p:spPr>
          <a:xfrm>
            <a:off x="3098800" y="296370"/>
            <a:ext cx="5452533" cy="461665"/>
          </a:xfrm>
          <a:prstGeom prst="rect">
            <a:avLst/>
          </a:prstGeom>
          <a:noFill/>
          <a:ln>
            <a:noFill/>
          </a:ln>
        </p:spPr>
        <p:txBody>
          <a:bodyPr wrap="square" rtlCol="0" anchor="ctr" anchorCtr="1">
            <a:spAutoFit/>
          </a:bodyPr>
          <a:lstStyle/>
          <a:p>
            <a:r>
              <a:rPr lang="en-GB" sz="2400" b="1" dirty="0"/>
              <a:t>Blackwell Data Used for Analysis</a:t>
            </a:r>
          </a:p>
        </p:txBody>
      </p:sp>
      <p:sp>
        <p:nvSpPr>
          <p:cNvPr id="7" name="TextBox 6">
            <a:extLst>
              <a:ext uri="{FF2B5EF4-FFF2-40B4-BE49-F238E27FC236}">
                <a16:creationId xmlns:a16="http://schemas.microsoft.com/office/drawing/2014/main" id="{0AF7C535-AD49-47BF-9BB5-A28233DD431D}"/>
              </a:ext>
            </a:extLst>
          </p:cNvPr>
          <p:cNvSpPr txBox="1"/>
          <p:nvPr/>
        </p:nvSpPr>
        <p:spPr>
          <a:xfrm>
            <a:off x="6705599" y="1630670"/>
            <a:ext cx="5012268" cy="2585323"/>
          </a:xfrm>
          <a:prstGeom prst="rect">
            <a:avLst/>
          </a:prstGeom>
          <a:noFill/>
          <a:ln>
            <a:noFill/>
          </a:ln>
        </p:spPr>
        <p:txBody>
          <a:bodyPr wrap="square" rtlCol="0" anchor="ctr" anchorCtr="0">
            <a:spAutoFit/>
          </a:bodyPr>
          <a:lstStyle/>
          <a:p>
            <a:pPr marL="285750" indent="-285750"/>
            <a:r>
              <a:rPr lang="en-US" dirty="0"/>
              <a:t>Complete Survey Responses</a:t>
            </a:r>
          </a:p>
          <a:p>
            <a:endParaRPr lang="en-US" dirty="0"/>
          </a:p>
          <a:p>
            <a:pPr marL="285750" indent="-285750">
              <a:buSzPct val="50000"/>
              <a:buFont typeface="Wingdings" panose="05000000000000000000" pitchFamily="2" charset="2"/>
              <a:buChar char="Ø"/>
            </a:pPr>
            <a:r>
              <a:rPr lang="en-US" dirty="0"/>
              <a:t>Salary</a:t>
            </a:r>
          </a:p>
          <a:p>
            <a:pPr marL="285750" indent="-285750">
              <a:buSzPct val="50000"/>
              <a:buFont typeface="Wingdings" panose="05000000000000000000" pitchFamily="2" charset="2"/>
              <a:buChar char="Ø"/>
            </a:pPr>
            <a:r>
              <a:rPr lang="en-US" dirty="0"/>
              <a:t>Age</a:t>
            </a:r>
          </a:p>
          <a:p>
            <a:pPr marL="285750" indent="-285750">
              <a:buSzPct val="50000"/>
              <a:buFont typeface="Wingdings" panose="05000000000000000000" pitchFamily="2" charset="2"/>
              <a:buChar char="Ø"/>
            </a:pPr>
            <a:r>
              <a:rPr lang="en-US" dirty="0"/>
              <a:t>Education Level</a:t>
            </a:r>
          </a:p>
          <a:p>
            <a:pPr marL="285750" indent="-285750">
              <a:buSzPct val="50000"/>
              <a:buFont typeface="Wingdings" panose="05000000000000000000" pitchFamily="2" charset="2"/>
              <a:buChar char="Ø"/>
            </a:pPr>
            <a:r>
              <a:rPr lang="en-US" dirty="0"/>
              <a:t>Car</a:t>
            </a:r>
          </a:p>
          <a:p>
            <a:pPr marL="285750" indent="-285750">
              <a:buSzPct val="50000"/>
              <a:buFont typeface="Wingdings" panose="05000000000000000000" pitchFamily="2" charset="2"/>
              <a:buChar char="Ø"/>
            </a:pPr>
            <a:r>
              <a:rPr lang="en-US" dirty="0"/>
              <a:t>Zip Code</a:t>
            </a:r>
          </a:p>
          <a:p>
            <a:pPr marL="285750" indent="-285750">
              <a:buSzPct val="50000"/>
              <a:buFont typeface="Wingdings" panose="05000000000000000000" pitchFamily="2" charset="2"/>
              <a:buChar char="Ø"/>
            </a:pPr>
            <a:r>
              <a:rPr lang="en-US" dirty="0"/>
              <a:t>Credit</a:t>
            </a:r>
          </a:p>
          <a:p>
            <a:pPr marL="285750" indent="-285750">
              <a:buSzPct val="50000"/>
              <a:buFont typeface="Wingdings" panose="05000000000000000000" pitchFamily="2" charset="2"/>
              <a:buChar char="Ø"/>
            </a:pPr>
            <a:r>
              <a:rPr lang="en-US" dirty="0"/>
              <a:t>Brand</a:t>
            </a:r>
          </a:p>
        </p:txBody>
      </p:sp>
      <p:cxnSp>
        <p:nvCxnSpPr>
          <p:cNvPr id="12" name="Straight Connector 11">
            <a:extLst>
              <a:ext uri="{FF2B5EF4-FFF2-40B4-BE49-F238E27FC236}">
                <a16:creationId xmlns:a16="http://schemas.microsoft.com/office/drawing/2014/main" id="{51A341A9-B6A3-46E2-BD86-DF6621492508}"/>
              </a:ext>
            </a:extLst>
          </p:cNvPr>
          <p:cNvCxnSpPr/>
          <p:nvPr/>
        </p:nvCxnSpPr>
        <p:spPr>
          <a:xfrm>
            <a:off x="931333" y="2190514"/>
            <a:ext cx="31496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AE30C7F9-CCD6-4E01-80A0-77B222B55AD6}"/>
              </a:ext>
            </a:extLst>
          </p:cNvPr>
          <p:cNvCxnSpPr>
            <a:cxnSpLocks/>
          </p:cNvCxnSpPr>
          <p:nvPr/>
        </p:nvCxnSpPr>
        <p:spPr>
          <a:xfrm>
            <a:off x="6705599" y="2188476"/>
            <a:ext cx="3996266" cy="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92667" y="203200"/>
            <a:ext cx="11209866" cy="711200"/>
          </a:xfrm>
        </p:spPr>
        <p:txBody>
          <a:bodyPr/>
          <a:lstStyle/>
          <a:p>
            <a:r>
              <a:rPr lang="en-US" sz="2800" dirty="0">
                <a:latin typeface="Arial" panose="020B0604020202020204" pitchFamily="34" charset="0"/>
              </a:rPr>
              <a:t>results: New products sales volumes projections</a:t>
            </a:r>
          </a:p>
        </p:txBody>
      </p:sp>
      <p:graphicFrame>
        <p:nvGraphicFramePr>
          <p:cNvPr id="7" name="Content Placeholder 6">
            <a:extLst>
              <a:ext uri="{FF2B5EF4-FFF2-40B4-BE49-F238E27FC236}">
                <a16:creationId xmlns:a16="http://schemas.microsoft.com/office/drawing/2014/main" id="{CA404F2B-9DD7-493E-A887-5AB82D15DD58}"/>
              </a:ext>
            </a:extLst>
          </p:cNvPr>
          <p:cNvGraphicFramePr>
            <a:graphicFrameLocks noGrp="1"/>
          </p:cNvGraphicFramePr>
          <p:nvPr>
            <p:ph sz="quarter" idx="13"/>
            <p:extLst>
              <p:ext uri="{D42A27DB-BD31-4B8C-83A1-F6EECF244321}">
                <p14:modId xmlns:p14="http://schemas.microsoft.com/office/powerpoint/2010/main" val="1029792990"/>
              </p:ext>
            </p:extLst>
          </p:nvPr>
        </p:nvGraphicFramePr>
        <p:xfrm>
          <a:off x="1202267" y="914400"/>
          <a:ext cx="9397998" cy="5819124"/>
        </p:xfrm>
        <a:graphic>
          <a:graphicData uri="http://schemas.openxmlformats.org/drawingml/2006/table">
            <a:tbl>
              <a:tblPr>
                <a:tableStyleId>{5C22544A-7EE6-4342-B048-85BDC9FD1C3A}</a:tableStyleId>
              </a:tblPr>
              <a:tblGrid>
                <a:gridCol w="1822509">
                  <a:extLst>
                    <a:ext uri="{9D8B030D-6E8A-4147-A177-3AD203B41FA5}">
                      <a16:colId xmlns:a16="http://schemas.microsoft.com/office/drawing/2014/main" val="3282933432"/>
                    </a:ext>
                  </a:extLst>
                </a:gridCol>
                <a:gridCol w="785224">
                  <a:extLst>
                    <a:ext uri="{9D8B030D-6E8A-4147-A177-3AD203B41FA5}">
                      <a16:colId xmlns:a16="http://schemas.microsoft.com/office/drawing/2014/main" val="2883202985"/>
                    </a:ext>
                  </a:extLst>
                </a:gridCol>
                <a:gridCol w="1557867">
                  <a:extLst>
                    <a:ext uri="{9D8B030D-6E8A-4147-A177-3AD203B41FA5}">
                      <a16:colId xmlns:a16="http://schemas.microsoft.com/office/drawing/2014/main" val="530125779"/>
                    </a:ext>
                  </a:extLst>
                </a:gridCol>
                <a:gridCol w="1422400">
                  <a:extLst>
                    <a:ext uri="{9D8B030D-6E8A-4147-A177-3AD203B41FA5}">
                      <a16:colId xmlns:a16="http://schemas.microsoft.com/office/drawing/2014/main" val="86193661"/>
                    </a:ext>
                  </a:extLst>
                </a:gridCol>
                <a:gridCol w="914400">
                  <a:extLst>
                    <a:ext uri="{9D8B030D-6E8A-4147-A177-3AD203B41FA5}">
                      <a16:colId xmlns:a16="http://schemas.microsoft.com/office/drawing/2014/main" val="3248373226"/>
                    </a:ext>
                  </a:extLst>
                </a:gridCol>
                <a:gridCol w="1439333">
                  <a:extLst>
                    <a:ext uri="{9D8B030D-6E8A-4147-A177-3AD203B41FA5}">
                      <a16:colId xmlns:a16="http://schemas.microsoft.com/office/drawing/2014/main" val="2918844691"/>
                    </a:ext>
                  </a:extLst>
                </a:gridCol>
                <a:gridCol w="1456265">
                  <a:extLst>
                    <a:ext uri="{9D8B030D-6E8A-4147-A177-3AD203B41FA5}">
                      <a16:colId xmlns:a16="http://schemas.microsoft.com/office/drawing/2014/main" val="2556886296"/>
                    </a:ext>
                  </a:extLst>
                </a:gridCol>
              </a:tblGrid>
              <a:tr h="513067">
                <a:tc>
                  <a:txBody>
                    <a:bodyPr/>
                    <a:lstStyle/>
                    <a:p>
                      <a:pPr algn="ctr" fontAlgn="t"/>
                      <a:r>
                        <a:rPr lang="en-US" sz="1600" u="none" strike="noStrike" dirty="0">
                          <a:effectLst/>
                        </a:rPr>
                        <a:t>Product</a:t>
                      </a:r>
                      <a:endParaRPr lang="en-US" sz="1600" b="1" i="0" u="none" strike="noStrike" dirty="0">
                        <a:solidFill>
                          <a:srgbClr val="000000"/>
                        </a:solidFill>
                        <a:effectLst/>
                        <a:latin typeface="Calibri" panose="020F0502020204030204" pitchFamily="34" charset="0"/>
                      </a:endParaRPr>
                    </a:p>
                  </a:txBody>
                  <a:tcPr marL="8551" marR="8551" marT="8551" marB="41045">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r>
                        <a:rPr lang="en-US" sz="1600" u="none" strike="noStrike" dirty="0">
                          <a:effectLst/>
                        </a:rPr>
                        <a:t>Product </a:t>
                      </a:r>
                      <a:r>
                        <a:rPr lang="en-US" sz="1600" u="none" strike="noStrike" dirty="0" err="1">
                          <a:effectLst/>
                        </a:rPr>
                        <a:t>Num</a:t>
                      </a:r>
                      <a:endParaRPr lang="en-US" sz="1600" b="1" i="0" u="none" strike="noStrike" dirty="0">
                        <a:solidFill>
                          <a:srgbClr val="000000"/>
                        </a:solidFill>
                        <a:effectLst/>
                        <a:latin typeface="Calibri" panose="020F0502020204030204" pitchFamily="34" charset="0"/>
                      </a:endParaRPr>
                    </a:p>
                  </a:txBody>
                  <a:tcPr marL="8551" marR="8551" marT="8551" marB="41045">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r>
                        <a:rPr lang="en-US" sz="1600" u="none" strike="noStrike" dirty="0">
                          <a:effectLst/>
                        </a:rPr>
                        <a:t>Predicted Sale Volume</a:t>
                      </a:r>
                      <a:endParaRPr lang="en-US" sz="1600" b="1" i="0" u="none" strike="noStrike" dirty="0">
                        <a:solidFill>
                          <a:srgbClr val="000000"/>
                        </a:solidFill>
                        <a:effectLst/>
                        <a:latin typeface="Calibri" panose="020F0502020204030204" pitchFamily="34" charset="0"/>
                      </a:endParaRPr>
                    </a:p>
                  </a:txBody>
                  <a:tcPr marL="8551" marR="8551" marT="8551" marB="41045">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r>
                        <a:rPr lang="en-US" sz="1600" u="none" strike="noStrike" dirty="0">
                          <a:effectLst/>
                        </a:rPr>
                        <a:t>Sale Price</a:t>
                      </a:r>
                      <a:endParaRPr lang="en-US" sz="1600" b="1" i="0" u="none" strike="noStrike" dirty="0">
                        <a:solidFill>
                          <a:srgbClr val="000000"/>
                        </a:solidFill>
                        <a:effectLst/>
                        <a:latin typeface="Calibri" panose="020F0502020204030204" pitchFamily="34" charset="0"/>
                      </a:endParaRPr>
                    </a:p>
                  </a:txBody>
                  <a:tcPr marL="8551" marR="8551" marT="8551" marB="41045">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r>
                        <a:rPr lang="en-US" sz="1600" u="none" strike="noStrike" dirty="0">
                          <a:effectLst/>
                        </a:rPr>
                        <a:t>Profit Margin</a:t>
                      </a:r>
                      <a:endParaRPr lang="en-US" sz="1600" b="1" i="0" u="none" strike="noStrike" dirty="0">
                        <a:solidFill>
                          <a:srgbClr val="000000"/>
                        </a:solidFill>
                        <a:effectLst/>
                        <a:latin typeface="Calibri" panose="020F0502020204030204" pitchFamily="34" charset="0"/>
                      </a:endParaRPr>
                    </a:p>
                  </a:txBody>
                  <a:tcPr marL="8551" marR="8551" marT="8551" marB="41045">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r>
                        <a:rPr lang="en-US" sz="1600" u="none" strike="noStrike" dirty="0">
                          <a:effectLst/>
                        </a:rPr>
                        <a:t>Predicted Revenue</a:t>
                      </a:r>
                      <a:endParaRPr lang="en-US" sz="1600" b="1" i="0" u="none" strike="noStrike" dirty="0">
                        <a:solidFill>
                          <a:srgbClr val="000000"/>
                        </a:solidFill>
                        <a:effectLst/>
                        <a:latin typeface="Calibri" panose="020F0502020204030204" pitchFamily="34" charset="0"/>
                      </a:endParaRPr>
                    </a:p>
                  </a:txBody>
                  <a:tcPr marL="8551" marR="8551" marT="8551" marB="41045">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r>
                        <a:rPr lang="en-US" sz="1600" u="none" strike="noStrike" dirty="0">
                          <a:effectLst/>
                        </a:rPr>
                        <a:t>Predicted Profit</a:t>
                      </a:r>
                      <a:endParaRPr lang="en-US" sz="1600" b="1" i="0" u="none" strike="noStrike" dirty="0">
                        <a:solidFill>
                          <a:srgbClr val="000000"/>
                        </a:solidFill>
                        <a:effectLst/>
                        <a:latin typeface="Calibri" panose="020F0502020204030204" pitchFamily="34" charset="0"/>
                      </a:endParaRPr>
                    </a:p>
                  </a:txBody>
                  <a:tcPr marL="8551" marR="8551" marT="8551" marB="41045">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22736771"/>
                  </a:ext>
                </a:extLst>
              </a:tr>
              <a:tr h="200096">
                <a:tc>
                  <a:txBody>
                    <a:bodyPr/>
                    <a:lstStyle/>
                    <a:p>
                      <a:pPr algn="l" fontAlgn="b"/>
                      <a:r>
                        <a:rPr lang="en-US" sz="1600" u="none" strike="noStrike">
                          <a:effectLst/>
                        </a:rPr>
                        <a:t>PC</a:t>
                      </a:r>
                      <a:endParaRPr lang="en-US" sz="1600" b="0" i="0" u="none" strike="noStrike">
                        <a:solidFill>
                          <a:srgbClr val="000000"/>
                        </a:solidFill>
                        <a:effectLst/>
                        <a:latin typeface="Calibri" panose="020F0502020204030204" pitchFamily="34" charset="0"/>
                      </a:endParaRPr>
                    </a:p>
                  </a:txBody>
                  <a:tcPr marL="8551" marR="8551" marT="8551" marB="41045" anchor="b">
                    <a:lnT w="12700" cap="flat" cmpd="sng" algn="ctr">
                      <a:solidFill>
                        <a:schemeClr val="tx1"/>
                      </a:solidFill>
                      <a:prstDash val="solid"/>
                      <a:round/>
                      <a:headEnd type="none" w="med" len="med"/>
                      <a:tailEnd type="none" w="med" len="med"/>
                    </a:lnT>
                  </a:tcPr>
                </a:tc>
                <a:tc>
                  <a:txBody>
                    <a:bodyPr/>
                    <a:lstStyle/>
                    <a:p>
                      <a:pPr algn="r" fontAlgn="b"/>
                      <a:r>
                        <a:rPr lang="en-US" sz="1600" u="none" strike="noStrike">
                          <a:effectLst/>
                        </a:rPr>
                        <a:t>171</a:t>
                      </a:r>
                      <a:endParaRPr lang="en-US" sz="1600" b="0" i="0" u="none" strike="noStrike">
                        <a:solidFill>
                          <a:srgbClr val="000000"/>
                        </a:solidFill>
                        <a:effectLst/>
                        <a:latin typeface="Calibri" panose="020F0502020204030204" pitchFamily="34" charset="0"/>
                      </a:endParaRPr>
                    </a:p>
                  </a:txBody>
                  <a:tcPr marL="8551" marR="8551" marT="8551" marB="41045" anchor="b">
                    <a:lnT w="12700" cap="flat" cmpd="sng" algn="ctr">
                      <a:solidFill>
                        <a:schemeClr val="tx1"/>
                      </a:solidFill>
                      <a:prstDash val="solid"/>
                      <a:round/>
                      <a:headEnd type="none" w="med" len="med"/>
                      <a:tailEnd type="none" w="med" len="med"/>
                    </a:lnT>
                  </a:tcPr>
                </a:tc>
                <a:tc>
                  <a:txBody>
                    <a:bodyPr/>
                    <a:lstStyle/>
                    <a:p>
                      <a:pPr algn="r" fontAlgn="b"/>
                      <a:r>
                        <a:rPr lang="en-US" sz="1600" u="none" strike="noStrike">
                          <a:effectLst/>
                        </a:rPr>
                        <a:t>491</a:t>
                      </a:r>
                      <a:endParaRPr lang="en-US" sz="1600" b="0" i="0" u="none" strike="noStrike">
                        <a:solidFill>
                          <a:srgbClr val="000000"/>
                        </a:solidFill>
                        <a:effectLst/>
                        <a:latin typeface="Calibri" panose="020F0502020204030204" pitchFamily="34" charset="0"/>
                      </a:endParaRPr>
                    </a:p>
                  </a:txBody>
                  <a:tcPr marL="8551" marR="8551" marT="8551" marB="41045" anchor="b">
                    <a:lnT w="12700" cap="flat" cmpd="sng" algn="ctr">
                      <a:solidFill>
                        <a:schemeClr val="tx1"/>
                      </a:solidFill>
                      <a:prstDash val="solid"/>
                      <a:round/>
                      <a:headEnd type="none" w="med" len="med"/>
                      <a:tailEnd type="none" w="med" len="med"/>
                    </a:lnT>
                  </a:tcPr>
                </a:tc>
                <a:tc>
                  <a:txBody>
                    <a:bodyPr/>
                    <a:lstStyle/>
                    <a:p>
                      <a:pPr algn="r" fontAlgn="t"/>
                      <a:r>
                        <a:rPr lang="en-US" sz="1600" u="none" strike="noStrike">
                          <a:effectLst/>
                        </a:rPr>
                        <a:t> $699 </a:t>
                      </a:r>
                      <a:endParaRPr lang="en-US" sz="1600" b="0" i="0" u="none" strike="noStrike">
                        <a:solidFill>
                          <a:srgbClr val="000000"/>
                        </a:solidFill>
                        <a:effectLst/>
                        <a:latin typeface="Calibri" panose="020F0502020204030204" pitchFamily="34" charset="0"/>
                      </a:endParaRPr>
                    </a:p>
                  </a:txBody>
                  <a:tcPr marL="8551" marR="8551" marT="8551" marB="41045">
                    <a:lnT w="12700" cap="flat" cmpd="sng" algn="ctr">
                      <a:solidFill>
                        <a:schemeClr val="tx1"/>
                      </a:solidFill>
                      <a:prstDash val="solid"/>
                      <a:round/>
                      <a:headEnd type="none" w="med" len="med"/>
                      <a:tailEnd type="none" w="med" len="med"/>
                    </a:lnT>
                  </a:tcPr>
                </a:tc>
                <a:tc>
                  <a:txBody>
                    <a:bodyPr/>
                    <a:lstStyle/>
                    <a:p>
                      <a:pPr algn="r" fontAlgn="t"/>
                      <a:r>
                        <a:rPr lang="en-US" sz="1600" u="none" strike="noStrike">
                          <a:effectLst/>
                        </a:rPr>
                        <a:t>0.25</a:t>
                      </a:r>
                      <a:endParaRPr lang="en-US" sz="1600" b="0" i="0" u="none" strike="noStrike">
                        <a:solidFill>
                          <a:srgbClr val="000000"/>
                        </a:solidFill>
                        <a:effectLst/>
                        <a:latin typeface="Calibri" panose="020F0502020204030204" pitchFamily="34" charset="0"/>
                      </a:endParaRPr>
                    </a:p>
                  </a:txBody>
                  <a:tcPr marL="8551" marR="8551" marT="8551" marB="41045">
                    <a:lnT w="12700" cap="flat" cmpd="sng" algn="ctr">
                      <a:solidFill>
                        <a:schemeClr val="tx1"/>
                      </a:solidFill>
                      <a:prstDash val="solid"/>
                      <a:round/>
                      <a:headEnd type="none" w="med" len="med"/>
                      <a:tailEnd type="none" w="med" len="med"/>
                    </a:lnT>
                  </a:tcPr>
                </a:tc>
                <a:tc>
                  <a:txBody>
                    <a:bodyPr/>
                    <a:lstStyle/>
                    <a:p>
                      <a:pPr algn="r" fontAlgn="b"/>
                      <a:r>
                        <a:rPr lang="en-US" sz="1600" u="none" strike="noStrike">
                          <a:effectLst/>
                        </a:rPr>
                        <a:t> $343,092 </a:t>
                      </a:r>
                      <a:endParaRPr lang="en-US" sz="1600" b="0" i="0" u="none" strike="noStrike">
                        <a:solidFill>
                          <a:srgbClr val="000000"/>
                        </a:solidFill>
                        <a:effectLst/>
                        <a:latin typeface="Calibri" panose="020F0502020204030204" pitchFamily="34" charset="0"/>
                      </a:endParaRPr>
                    </a:p>
                  </a:txBody>
                  <a:tcPr marL="8551" marR="8551" marT="8551" marB="41045" anchor="b">
                    <a:lnT w="12700" cap="flat" cmpd="sng" algn="ctr">
                      <a:solidFill>
                        <a:schemeClr val="tx1"/>
                      </a:solidFill>
                      <a:prstDash val="solid"/>
                      <a:round/>
                      <a:headEnd type="none" w="med" len="med"/>
                      <a:tailEnd type="none" w="med" len="med"/>
                    </a:lnT>
                  </a:tcPr>
                </a:tc>
                <a:tc>
                  <a:txBody>
                    <a:bodyPr/>
                    <a:lstStyle/>
                    <a:p>
                      <a:pPr algn="r" fontAlgn="b"/>
                      <a:r>
                        <a:rPr lang="en-US" sz="1600" u="none" strike="noStrike">
                          <a:effectLst/>
                        </a:rPr>
                        <a:t> $85,773 </a:t>
                      </a:r>
                      <a:endParaRPr lang="en-US" sz="1600" b="0" i="0" u="none" strike="noStrike">
                        <a:solidFill>
                          <a:srgbClr val="000000"/>
                        </a:solidFill>
                        <a:effectLst/>
                        <a:latin typeface="Calibri" panose="020F0502020204030204" pitchFamily="34" charset="0"/>
                      </a:endParaRPr>
                    </a:p>
                  </a:txBody>
                  <a:tcPr marL="8551" marR="8551" marT="8551" marB="41045"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64090973"/>
                  </a:ext>
                </a:extLst>
              </a:tr>
              <a:tr h="200096">
                <a:tc>
                  <a:txBody>
                    <a:bodyPr/>
                    <a:lstStyle/>
                    <a:p>
                      <a:pPr algn="l" fontAlgn="b"/>
                      <a:r>
                        <a:rPr lang="en-US" sz="1600" u="none" strike="noStrike">
                          <a:effectLst/>
                        </a:rPr>
                        <a:t>Tablet</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186</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1224</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t"/>
                      <a:r>
                        <a:rPr lang="en-US" sz="1600" u="none" strike="noStrike">
                          <a:effectLst/>
                        </a:rPr>
                        <a:t> $629 </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t"/>
                      <a:r>
                        <a:rPr lang="en-US" sz="1600" u="none" strike="noStrike" dirty="0">
                          <a:effectLst/>
                        </a:rPr>
                        <a:t>0.1</a:t>
                      </a:r>
                      <a:endParaRPr lang="en-US" sz="1600" b="0" i="0" u="none" strike="noStrike" dirty="0">
                        <a:solidFill>
                          <a:srgbClr val="000000"/>
                        </a:solidFill>
                        <a:effectLst/>
                        <a:latin typeface="Calibri" panose="020F0502020204030204" pitchFamily="34" charset="0"/>
                      </a:endParaRPr>
                    </a:p>
                  </a:txBody>
                  <a:tcPr marL="8551" marR="8551" marT="8551" marB="41045"/>
                </a:tc>
                <a:tc>
                  <a:txBody>
                    <a:bodyPr/>
                    <a:lstStyle/>
                    <a:p>
                      <a:pPr algn="r" fontAlgn="b"/>
                      <a:r>
                        <a:rPr lang="en-US" sz="1600" u="none" strike="noStrike">
                          <a:effectLst/>
                        </a:rPr>
                        <a:t> $769,625 </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 $76,963 </a:t>
                      </a:r>
                      <a:endParaRPr lang="en-US" sz="1600" b="0" i="0" u="none" strike="noStrike">
                        <a:solidFill>
                          <a:srgbClr val="000000"/>
                        </a:solidFill>
                        <a:effectLst/>
                        <a:latin typeface="Calibri" panose="020F0502020204030204" pitchFamily="34" charset="0"/>
                      </a:endParaRPr>
                    </a:p>
                  </a:txBody>
                  <a:tcPr marL="8551" marR="8551" marT="8551" marB="41045" anchor="b"/>
                </a:tc>
                <a:extLst>
                  <a:ext uri="{0D108BD9-81ED-4DB2-BD59-A6C34878D82A}">
                    <a16:rowId xmlns:a16="http://schemas.microsoft.com/office/drawing/2014/main" val="587081944"/>
                  </a:ext>
                </a:extLst>
              </a:tr>
              <a:tr h="200096">
                <a:tc>
                  <a:txBody>
                    <a:bodyPr/>
                    <a:lstStyle/>
                    <a:p>
                      <a:pPr algn="l" fontAlgn="b"/>
                      <a:r>
                        <a:rPr lang="en-US" sz="1600" u="none" strike="noStrike">
                          <a:effectLst/>
                        </a:rPr>
                        <a:t>Tablet</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187</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1512</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t"/>
                      <a:r>
                        <a:rPr lang="en-US" sz="1600" u="none" strike="noStrike">
                          <a:effectLst/>
                        </a:rPr>
                        <a:t> $199 </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t"/>
                      <a:r>
                        <a:rPr lang="en-US" sz="1600" u="none" strike="noStrike">
                          <a:effectLst/>
                        </a:rPr>
                        <a:t>0.2</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b"/>
                      <a:r>
                        <a:rPr lang="en-US" sz="1600" u="none" strike="noStrike">
                          <a:effectLst/>
                        </a:rPr>
                        <a:t> $300,875 </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 $60,175 </a:t>
                      </a:r>
                      <a:endParaRPr lang="en-US" sz="1600" b="0" i="0" u="none" strike="noStrike">
                        <a:solidFill>
                          <a:srgbClr val="000000"/>
                        </a:solidFill>
                        <a:effectLst/>
                        <a:latin typeface="Calibri" panose="020F0502020204030204" pitchFamily="34" charset="0"/>
                      </a:endParaRPr>
                    </a:p>
                  </a:txBody>
                  <a:tcPr marL="8551" marR="8551" marT="8551" marB="41045" anchor="b"/>
                </a:tc>
                <a:extLst>
                  <a:ext uri="{0D108BD9-81ED-4DB2-BD59-A6C34878D82A}">
                    <a16:rowId xmlns:a16="http://schemas.microsoft.com/office/drawing/2014/main" val="407455912"/>
                  </a:ext>
                </a:extLst>
              </a:tr>
              <a:tr h="200096">
                <a:tc>
                  <a:txBody>
                    <a:bodyPr/>
                    <a:lstStyle/>
                    <a:p>
                      <a:pPr algn="l" fontAlgn="b"/>
                      <a:r>
                        <a:rPr lang="en-US" sz="1600" u="none" strike="noStrike">
                          <a:effectLst/>
                        </a:rPr>
                        <a:t>Netbook</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180</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1524</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t"/>
                      <a:r>
                        <a:rPr lang="en-US" sz="1600" u="none" strike="noStrike">
                          <a:effectLst/>
                        </a:rPr>
                        <a:t> $329 </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t"/>
                      <a:r>
                        <a:rPr lang="en-US" sz="1600" u="none" strike="noStrike">
                          <a:effectLst/>
                        </a:rPr>
                        <a:t>0.09</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b"/>
                      <a:r>
                        <a:rPr lang="en-US" sz="1600" u="none" strike="noStrike">
                          <a:effectLst/>
                        </a:rPr>
                        <a:t> $501,551 </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 $45,140 </a:t>
                      </a:r>
                      <a:endParaRPr lang="en-US" sz="1600" b="0" i="0" u="none" strike="noStrike">
                        <a:solidFill>
                          <a:srgbClr val="000000"/>
                        </a:solidFill>
                        <a:effectLst/>
                        <a:latin typeface="Calibri" panose="020F0502020204030204" pitchFamily="34" charset="0"/>
                      </a:endParaRPr>
                    </a:p>
                  </a:txBody>
                  <a:tcPr marL="8551" marR="8551" marT="8551" marB="41045" anchor="b"/>
                </a:tc>
                <a:extLst>
                  <a:ext uri="{0D108BD9-81ED-4DB2-BD59-A6C34878D82A}">
                    <a16:rowId xmlns:a16="http://schemas.microsoft.com/office/drawing/2014/main" val="591101927"/>
                  </a:ext>
                </a:extLst>
              </a:tr>
              <a:tr h="200096">
                <a:tc>
                  <a:txBody>
                    <a:bodyPr/>
                    <a:lstStyle/>
                    <a:p>
                      <a:pPr algn="l" fontAlgn="b"/>
                      <a:r>
                        <a:rPr lang="en-US" sz="1600" u="none" strike="noStrike">
                          <a:effectLst/>
                        </a:rPr>
                        <a:t>Game Console</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199</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1498</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t"/>
                      <a:r>
                        <a:rPr lang="en-US" sz="1600" u="none" strike="noStrike">
                          <a:effectLst/>
                        </a:rPr>
                        <a:t> $250 </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t"/>
                      <a:r>
                        <a:rPr lang="en-US" sz="1600" u="none" strike="noStrike">
                          <a:effectLst/>
                        </a:rPr>
                        <a:t>0.09</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b"/>
                      <a:r>
                        <a:rPr lang="en-US" sz="1600" u="none" strike="noStrike">
                          <a:effectLst/>
                        </a:rPr>
                        <a:t> $374,387 </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 $33,695 </a:t>
                      </a:r>
                      <a:endParaRPr lang="en-US" sz="1600" b="0" i="0" u="none" strike="noStrike">
                        <a:solidFill>
                          <a:srgbClr val="000000"/>
                        </a:solidFill>
                        <a:effectLst/>
                        <a:latin typeface="Calibri" panose="020F0502020204030204" pitchFamily="34" charset="0"/>
                      </a:endParaRPr>
                    </a:p>
                  </a:txBody>
                  <a:tcPr marL="8551" marR="8551" marT="8551" marB="41045" anchor="b"/>
                </a:tc>
                <a:extLst>
                  <a:ext uri="{0D108BD9-81ED-4DB2-BD59-A6C34878D82A}">
                    <a16:rowId xmlns:a16="http://schemas.microsoft.com/office/drawing/2014/main" val="2911037871"/>
                  </a:ext>
                </a:extLst>
              </a:tr>
              <a:tr h="200096">
                <a:tc>
                  <a:txBody>
                    <a:bodyPr/>
                    <a:lstStyle/>
                    <a:p>
                      <a:pPr algn="l" fontAlgn="b"/>
                      <a:r>
                        <a:rPr lang="en-US" sz="1600" u="none" strike="noStrike">
                          <a:effectLst/>
                        </a:rPr>
                        <a:t>PC</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172</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127</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t"/>
                      <a:r>
                        <a:rPr lang="en-US" sz="1600" u="none" strike="noStrike">
                          <a:effectLst/>
                        </a:rPr>
                        <a:t> $860 </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t"/>
                      <a:r>
                        <a:rPr lang="en-US" sz="1600" u="none" strike="noStrike">
                          <a:effectLst/>
                        </a:rPr>
                        <a:t>0.2</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b"/>
                      <a:r>
                        <a:rPr lang="en-US" sz="1600" u="none" strike="noStrike">
                          <a:effectLst/>
                        </a:rPr>
                        <a:t> $109,453 </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 $21,891 </a:t>
                      </a:r>
                      <a:endParaRPr lang="en-US" sz="1600" b="0" i="0" u="none" strike="noStrike">
                        <a:solidFill>
                          <a:srgbClr val="000000"/>
                        </a:solidFill>
                        <a:effectLst/>
                        <a:latin typeface="Calibri" panose="020F0502020204030204" pitchFamily="34" charset="0"/>
                      </a:endParaRPr>
                    </a:p>
                  </a:txBody>
                  <a:tcPr marL="8551" marR="8551" marT="8551" marB="41045" anchor="b"/>
                </a:tc>
                <a:extLst>
                  <a:ext uri="{0D108BD9-81ED-4DB2-BD59-A6C34878D82A}">
                    <a16:rowId xmlns:a16="http://schemas.microsoft.com/office/drawing/2014/main" val="1961950887"/>
                  </a:ext>
                </a:extLst>
              </a:tr>
              <a:tr h="200096">
                <a:tc>
                  <a:txBody>
                    <a:bodyPr/>
                    <a:lstStyle/>
                    <a:p>
                      <a:pPr algn="l" fontAlgn="b"/>
                      <a:r>
                        <a:rPr lang="en-US" sz="1600" u="none" strike="noStrike">
                          <a:effectLst/>
                        </a:rPr>
                        <a:t>Laptop</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173</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176</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t"/>
                      <a:r>
                        <a:rPr lang="en-US" sz="1600" u="none" strike="noStrike">
                          <a:effectLst/>
                        </a:rPr>
                        <a:t> $1,199 </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t"/>
                      <a:r>
                        <a:rPr lang="en-US" sz="1600" u="none" strike="noStrike">
                          <a:effectLst/>
                        </a:rPr>
                        <a:t>0.1</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b"/>
                      <a:r>
                        <a:rPr lang="en-US" sz="1600" u="none" strike="noStrike">
                          <a:effectLst/>
                        </a:rPr>
                        <a:t> $211,591 </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 $21,159 </a:t>
                      </a:r>
                      <a:endParaRPr lang="en-US" sz="1600" b="0" i="0" u="none" strike="noStrike">
                        <a:solidFill>
                          <a:srgbClr val="000000"/>
                        </a:solidFill>
                        <a:effectLst/>
                        <a:latin typeface="Calibri" panose="020F0502020204030204" pitchFamily="34" charset="0"/>
                      </a:endParaRPr>
                    </a:p>
                  </a:txBody>
                  <a:tcPr marL="8551" marR="8551" marT="8551" marB="41045" anchor="b"/>
                </a:tc>
                <a:extLst>
                  <a:ext uri="{0D108BD9-81ED-4DB2-BD59-A6C34878D82A}">
                    <a16:rowId xmlns:a16="http://schemas.microsoft.com/office/drawing/2014/main" val="3135209577"/>
                  </a:ext>
                </a:extLst>
              </a:tr>
              <a:tr h="200096">
                <a:tc>
                  <a:txBody>
                    <a:bodyPr/>
                    <a:lstStyle/>
                    <a:p>
                      <a:pPr algn="l" fontAlgn="b"/>
                      <a:r>
                        <a:rPr lang="en-US" sz="1600" u="none" strike="noStrike">
                          <a:effectLst/>
                        </a:rPr>
                        <a:t>Smartphone</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193</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397</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t"/>
                      <a:r>
                        <a:rPr lang="en-US" sz="1600" u="none" strike="noStrike">
                          <a:effectLst/>
                        </a:rPr>
                        <a:t> $199 </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t"/>
                      <a:r>
                        <a:rPr lang="en-US" sz="1600" u="none" strike="noStrike">
                          <a:effectLst/>
                        </a:rPr>
                        <a:t>0.11</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b"/>
                      <a:r>
                        <a:rPr lang="en-US" sz="1600" u="none" strike="noStrike">
                          <a:effectLst/>
                        </a:rPr>
                        <a:t> $78,920 </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 $8,681 </a:t>
                      </a:r>
                      <a:endParaRPr lang="en-US" sz="1600" b="0" i="0" u="none" strike="noStrike">
                        <a:solidFill>
                          <a:srgbClr val="000000"/>
                        </a:solidFill>
                        <a:effectLst/>
                        <a:latin typeface="Calibri" panose="020F0502020204030204" pitchFamily="34" charset="0"/>
                      </a:endParaRPr>
                    </a:p>
                  </a:txBody>
                  <a:tcPr marL="8551" marR="8551" marT="8551" marB="41045" anchor="b"/>
                </a:tc>
                <a:extLst>
                  <a:ext uri="{0D108BD9-81ED-4DB2-BD59-A6C34878D82A}">
                    <a16:rowId xmlns:a16="http://schemas.microsoft.com/office/drawing/2014/main" val="3213203167"/>
                  </a:ext>
                </a:extLst>
              </a:tr>
              <a:tr h="200096">
                <a:tc>
                  <a:txBody>
                    <a:bodyPr/>
                    <a:lstStyle/>
                    <a:p>
                      <a:pPr algn="l" fontAlgn="b"/>
                      <a:r>
                        <a:rPr lang="en-US" sz="1600" u="none" strike="noStrike">
                          <a:effectLst/>
                        </a:rPr>
                        <a:t>Laptop</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176</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18</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t"/>
                      <a:r>
                        <a:rPr lang="en-US" sz="1600" u="none" strike="noStrike">
                          <a:effectLst/>
                        </a:rPr>
                        <a:t> $1,999 </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t"/>
                      <a:r>
                        <a:rPr lang="en-US" sz="1600" u="none" strike="noStrike">
                          <a:effectLst/>
                        </a:rPr>
                        <a:t>0.23</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b"/>
                      <a:r>
                        <a:rPr lang="en-US" sz="1600" u="none" strike="noStrike">
                          <a:effectLst/>
                        </a:rPr>
                        <a:t> $36,753 </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 $8,453 </a:t>
                      </a:r>
                      <a:endParaRPr lang="en-US" sz="1600" b="0" i="0" u="none" strike="noStrike">
                        <a:solidFill>
                          <a:srgbClr val="000000"/>
                        </a:solidFill>
                        <a:effectLst/>
                        <a:latin typeface="Calibri" panose="020F0502020204030204" pitchFamily="34" charset="0"/>
                      </a:endParaRPr>
                    </a:p>
                  </a:txBody>
                  <a:tcPr marL="8551" marR="8551" marT="8551" marB="41045" anchor="b"/>
                </a:tc>
                <a:extLst>
                  <a:ext uri="{0D108BD9-81ED-4DB2-BD59-A6C34878D82A}">
                    <a16:rowId xmlns:a16="http://schemas.microsoft.com/office/drawing/2014/main" val="1828533942"/>
                  </a:ext>
                </a:extLst>
              </a:tr>
              <a:tr h="200096">
                <a:tc>
                  <a:txBody>
                    <a:bodyPr/>
                    <a:lstStyle/>
                    <a:p>
                      <a:pPr algn="l" fontAlgn="b"/>
                      <a:r>
                        <a:rPr lang="en-US" sz="1600" u="none" strike="noStrike">
                          <a:effectLst/>
                        </a:rPr>
                        <a:t>Netbook</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181</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145</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t"/>
                      <a:r>
                        <a:rPr lang="en-US" sz="1600" u="none" strike="noStrike">
                          <a:effectLst/>
                        </a:rPr>
                        <a:t> $439 </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t"/>
                      <a:r>
                        <a:rPr lang="en-US" sz="1600" u="none" strike="noStrike">
                          <a:effectLst/>
                        </a:rPr>
                        <a:t>0.11</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b"/>
                      <a:r>
                        <a:rPr lang="en-US" sz="1600" u="none" strike="noStrike">
                          <a:effectLst/>
                        </a:rPr>
                        <a:t> $63,660 </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 $7,003 </a:t>
                      </a:r>
                      <a:endParaRPr lang="en-US" sz="1600" b="0" i="0" u="none" strike="noStrike">
                        <a:solidFill>
                          <a:srgbClr val="000000"/>
                        </a:solidFill>
                        <a:effectLst/>
                        <a:latin typeface="Calibri" panose="020F0502020204030204" pitchFamily="34" charset="0"/>
                      </a:endParaRPr>
                    </a:p>
                  </a:txBody>
                  <a:tcPr marL="8551" marR="8551" marT="8551" marB="41045" anchor="b"/>
                </a:tc>
                <a:extLst>
                  <a:ext uri="{0D108BD9-81ED-4DB2-BD59-A6C34878D82A}">
                    <a16:rowId xmlns:a16="http://schemas.microsoft.com/office/drawing/2014/main" val="1480816891"/>
                  </a:ext>
                </a:extLst>
              </a:tr>
              <a:tr h="200096">
                <a:tc>
                  <a:txBody>
                    <a:bodyPr/>
                    <a:lstStyle/>
                    <a:p>
                      <a:pPr algn="l" fontAlgn="b"/>
                      <a:r>
                        <a:rPr lang="en-US" sz="1600" u="none" strike="noStrike">
                          <a:effectLst/>
                        </a:rPr>
                        <a:t>Laptop</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175</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32</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t"/>
                      <a:r>
                        <a:rPr lang="en-US" sz="1600" u="none" strike="noStrike">
                          <a:effectLst/>
                        </a:rPr>
                        <a:t> $1,199 </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t"/>
                      <a:r>
                        <a:rPr lang="en-US" sz="1600" u="none" strike="noStrike">
                          <a:effectLst/>
                        </a:rPr>
                        <a:t>0.15</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b"/>
                      <a:r>
                        <a:rPr lang="en-US" sz="1600" u="none" strike="noStrike">
                          <a:effectLst/>
                        </a:rPr>
                        <a:t> $37,968 </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 $5,695 </a:t>
                      </a:r>
                      <a:endParaRPr lang="en-US" sz="1600" b="0" i="0" u="none" strike="noStrike">
                        <a:solidFill>
                          <a:srgbClr val="000000"/>
                        </a:solidFill>
                        <a:effectLst/>
                        <a:latin typeface="Calibri" panose="020F0502020204030204" pitchFamily="34" charset="0"/>
                      </a:endParaRPr>
                    </a:p>
                  </a:txBody>
                  <a:tcPr marL="8551" marR="8551" marT="8551" marB="41045" anchor="b"/>
                </a:tc>
                <a:extLst>
                  <a:ext uri="{0D108BD9-81ED-4DB2-BD59-A6C34878D82A}">
                    <a16:rowId xmlns:a16="http://schemas.microsoft.com/office/drawing/2014/main" val="3785153279"/>
                  </a:ext>
                </a:extLst>
              </a:tr>
              <a:tr h="200096">
                <a:tc>
                  <a:txBody>
                    <a:bodyPr/>
                    <a:lstStyle/>
                    <a:p>
                      <a:pPr algn="l" fontAlgn="b"/>
                      <a:r>
                        <a:rPr lang="en-US" sz="1600" u="none" strike="noStrike">
                          <a:effectLst/>
                        </a:rPr>
                        <a:t>Smartphone</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196</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168</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t"/>
                      <a:r>
                        <a:rPr lang="en-US" sz="1600" u="none" strike="noStrike">
                          <a:effectLst/>
                        </a:rPr>
                        <a:t> $300 </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t"/>
                      <a:r>
                        <a:rPr lang="en-US" sz="1600" u="none" strike="noStrike">
                          <a:effectLst/>
                        </a:rPr>
                        <a:t>0.11</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b"/>
                      <a:r>
                        <a:rPr lang="en-US" sz="1600" u="none" strike="noStrike">
                          <a:effectLst/>
                        </a:rPr>
                        <a:t> $50,371 </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 $5,541 </a:t>
                      </a:r>
                      <a:endParaRPr lang="en-US" sz="1600" b="0" i="0" u="none" strike="noStrike">
                        <a:solidFill>
                          <a:srgbClr val="000000"/>
                        </a:solidFill>
                        <a:effectLst/>
                        <a:latin typeface="Calibri" panose="020F0502020204030204" pitchFamily="34" charset="0"/>
                      </a:endParaRPr>
                    </a:p>
                  </a:txBody>
                  <a:tcPr marL="8551" marR="8551" marT="8551" marB="41045" anchor="b"/>
                </a:tc>
                <a:extLst>
                  <a:ext uri="{0D108BD9-81ED-4DB2-BD59-A6C34878D82A}">
                    <a16:rowId xmlns:a16="http://schemas.microsoft.com/office/drawing/2014/main" val="1550286962"/>
                  </a:ext>
                </a:extLst>
              </a:tr>
              <a:tr h="200096">
                <a:tc>
                  <a:txBody>
                    <a:bodyPr/>
                    <a:lstStyle/>
                    <a:p>
                      <a:pPr algn="l" fontAlgn="b"/>
                      <a:r>
                        <a:rPr lang="en-US" sz="1600" u="none" strike="noStrike">
                          <a:effectLst/>
                        </a:rPr>
                        <a:t>Smartphone</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194</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719</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t"/>
                      <a:r>
                        <a:rPr lang="en-US" sz="1600" u="none" strike="noStrike">
                          <a:effectLst/>
                        </a:rPr>
                        <a:t> $49 </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t"/>
                      <a:r>
                        <a:rPr lang="en-US" sz="1600" u="none" strike="noStrike">
                          <a:effectLst/>
                        </a:rPr>
                        <a:t>0.12</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b"/>
                      <a:r>
                        <a:rPr lang="en-US" sz="1600" u="none" strike="noStrike">
                          <a:effectLst/>
                        </a:rPr>
                        <a:t> $35,227 </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 $4,227 </a:t>
                      </a:r>
                      <a:endParaRPr lang="en-US" sz="1600" b="0" i="0" u="none" strike="noStrike">
                        <a:solidFill>
                          <a:srgbClr val="000000"/>
                        </a:solidFill>
                        <a:effectLst/>
                        <a:latin typeface="Calibri" panose="020F0502020204030204" pitchFamily="34" charset="0"/>
                      </a:endParaRPr>
                    </a:p>
                  </a:txBody>
                  <a:tcPr marL="8551" marR="8551" marT="8551" marB="41045" anchor="b"/>
                </a:tc>
                <a:extLst>
                  <a:ext uri="{0D108BD9-81ED-4DB2-BD59-A6C34878D82A}">
                    <a16:rowId xmlns:a16="http://schemas.microsoft.com/office/drawing/2014/main" val="1265643989"/>
                  </a:ext>
                </a:extLst>
              </a:tr>
              <a:tr h="200096">
                <a:tc>
                  <a:txBody>
                    <a:bodyPr/>
                    <a:lstStyle/>
                    <a:p>
                      <a:pPr algn="l" fontAlgn="b"/>
                      <a:r>
                        <a:rPr lang="en-US" sz="1600" u="none" strike="noStrike">
                          <a:effectLst/>
                        </a:rPr>
                        <a:t>Netbook</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178</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58</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t"/>
                      <a:r>
                        <a:rPr lang="en-US" sz="1600" u="none" strike="noStrike">
                          <a:effectLst/>
                        </a:rPr>
                        <a:t> $400 </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t"/>
                      <a:r>
                        <a:rPr lang="en-US" sz="1600" u="none" strike="noStrike">
                          <a:effectLst/>
                        </a:rPr>
                        <a:t>0.08</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b"/>
                      <a:r>
                        <a:rPr lang="en-US" sz="1600" u="none" strike="noStrike">
                          <a:effectLst/>
                        </a:rPr>
                        <a:t> $23,002 </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 $1,840 </a:t>
                      </a:r>
                      <a:endParaRPr lang="en-US" sz="1600" b="0" i="0" u="none" strike="noStrike">
                        <a:solidFill>
                          <a:srgbClr val="000000"/>
                        </a:solidFill>
                        <a:effectLst/>
                        <a:latin typeface="Calibri" panose="020F0502020204030204" pitchFamily="34" charset="0"/>
                      </a:endParaRPr>
                    </a:p>
                  </a:txBody>
                  <a:tcPr marL="8551" marR="8551" marT="8551" marB="41045" anchor="b"/>
                </a:tc>
                <a:extLst>
                  <a:ext uri="{0D108BD9-81ED-4DB2-BD59-A6C34878D82A}">
                    <a16:rowId xmlns:a16="http://schemas.microsoft.com/office/drawing/2014/main" val="4063348081"/>
                  </a:ext>
                </a:extLst>
              </a:tr>
              <a:tr h="200096">
                <a:tc>
                  <a:txBody>
                    <a:bodyPr/>
                    <a:lstStyle/>
                    <a:p>
                      <a:pPr algn="l" fontAlgn="b"/>
                      <a:r>
                        <a:rPr lang="en-US" sz="1600" u="none" strike="noStrike">
                          <a:effectLst/>
                        </a:rPr>
                        <a:t>Smartphone</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195</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78</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t"/>
                      <a:r>
                        <a:rPr lang="en-US" sz="1600" u="none" strike="noStrike">
                          <a:effectLst/>
                        </a:rPr>
                        <a:t> $149 </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t"/>
                      <a:r>
                        <a:rPr lang="en-US" sz="1600" u="none" strike="noStrike">
                          <a:effectLst/>
                        </a:rPr>
                        <a:t>0.15</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b"/>
                      <a:r>
                        <a:rPr lang="en-US" sz="1600" u="none" strike="noStrike">
                          <a:effectLst/>
                        </a:rPr>
                        <a:t> $11,639 </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 $1,746 </a:t>
                      </a:r>
                      <a:endParaRPr lang="en-US" sz="1600" b="0" i="0" u="none" strike="noStrike">
                        <a:solidFill>
                          <a:srgbClr val="000000"/>
                        </a:solidFill>
                        <a:effectLst/>
                        <a:latin typeface="Calibri" panose="020F0502020204030204" pitchFamily="34" charset="0"/>
                      </a:endParaRPr>
                    </a:p>
                  </a:txBody>
                  <a:tcPr marL="8551" marR="8551" marT="8551" marB="41045" anchor="b"/>
                </a:tc>
                <a:extLst>
                  <a:ext uri="{0D108BD9-81ED-4DB2-BD59-A6C34878D82A}">
                    <a16:rowId xmlns:a16="http://schemas.microsoft.com/office/drawing/2014/main" val="4068603373"/>
                  </a:ext>
                </a:extLst>
              </a:tr>
              <a:tr h="200096">
                <a:tc>
                  <a:txBody>
                    <a:bodyPr/>
                    <a:lstStyle/>
                    <a:p>
                      <a:pPr algn="l" fontAlgn="b"/>
                      <a:r>
                        <a:rPr lang="en-US" sz="1600" u="none" strike="noStrike">
                          <a:effectLst/>
                        </a:rPr>
                        <a:t>Netbook</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183</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t"/>
                      <a:r>
                        <a:rPr lang="en-US" sz="1600" u="none" strike="noStrike">
                          <a:effectLst/>
                        </a:rPr>
                        <a:t> $330 </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t"/>
                      <a:r>
                        <a:rPr lang="en-US" sz="1600" u="none" strike="noStrike">
                          <a:effectLst/>
                        </a:rPr>
                        <a:t>0.09</a:t>
                      </a:r>
                      <a:endParaRPr lang="en-US" sz="1600" b="0" i="0" u="none" strike="noStrike">
                        <a:solidFill>
                          <a:srgbClr val="000000"/>
                        </a:solidFill>
                        <a:effectLst/>
                        <a:latin typeface="Calibri" panose="020F0502020204030204" pitchFamily="34" charset="0"/>
                      </a:endParaRPr>
                    </a:p>
                  </a:txBody>
                  <a:tcPr marL="8551" marR="8551" marT="8551" marB="41045"/>
                </a:tc>
                <a:tc>
                  <a:txBody>
                    <a:bodyPr/>
                    <a:lstStyle/>
                    <a:p>
                      <a:pPr algn="r" fontAlgn="b"/>
                      <a:r>
                        <a:rPr lang="en-US" sz="1600" u="none" strike="noStrike">
                          <a:effectLst/>
                        </a:rPr>
                        <a:t> $6,753 </a:t>
                      </a:r>
                      <a:endParaRPr lang="en-US" sz="1600" b="0" i="0" u="none" strike="noStrike">
                        <a:solidFill>
                          <a:srgbClr val="000000"/>
                        </a:solidFill>
                        <a:effectLst/>
                        <a:latin typeface="Calibri" panose="020F0502020204030204" pitchFamily="34" charset="0"/>
                      </a:endParaRPr>
                    </a:p>
                  </a:txBody>
                  <a:tcPr marL="8551" marR="8551" marT="8551" marB="41045" anchor="b"/>
                </a:tc>
                <a:tc>
                  <a:txBody>
                    <a:bodyPr/>
                    <a:lstStyle/>
                    <a:p>
                      <a:pPr algn="r" fontAlgn="b"/>
                      <a:r>
                        <a:rPr lang="en-US" sz="1600" u="none" strike="noStrike">
                          <a:effectLst/>
                        </a:rPr>
                        <a:t> $608 </a:t>
                      </a:r>
                      <a:endParaRPr lang="en-US" sz="1600" b="0" i="0" u="none" strike="noStrike">
                        <a:solidFill>
                          <a:srgbClr val="000000"/>
                        </a:solidFill>
                        <a:effectLst/>
                        <a:latin typeface="Calibri" panose="020F0502020204030204" pitchFamily="34" charset="0"/>
                      </a:endParaRPr>
                    </a:p>
                  </a:txBody>
                  <a:tcPr marL="8551" marR="8551" marT="8551" marB="41045" anchor="b"/>
                </a:tc>
                <a:extLst>
                  <a:ext uri="{0D108BD9-81ED-4DB2-BD59-A6C34878D82A}">
                    <a16:rowId xmlns:a16="http://schemas.microsoft.com/office/drawing/2014/main" val="3619710550"/>
                  </a:ext>
                </a:extLst>
              </a:tr>
              <a:tr h="200096">
                <a:tc>
                  <a:txBody>
                    <a:bodyPr/>
                    <a:lstStyle/>
                    <a:p>
                      <a:pPr algn="l" fontAlgn="b"/>
                      <a:r>
                        <a:rPr lang="en-US" sz="1600" u="none" strike="noStrike">
                          <a:effectLst/>
                        </a:rPr>
                        <a:t>Display</a:t>
                      </a:r>
                      <a:endParaRPr lang="en-US" sz="1600" b="0" i="0" u="none" strike="noStrike">
                        <a:solidFill>
                          <a:srgbClr val="000000"/>
                        </a:solidFill>
                        <a:effectLst/>
                        <a:latin typeface="Calibri" panose="020F0502020204030204" pitchFamily="34" charset="0"/>
                      </a:endParaRPr>
                    </a:p>
                  </a:txBody>
                  <a:tcPr marL="8551" marR="8551" marT="8551" marB="41045" anchor="b">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201</a:t>
                      </a:r>
                      <a:endParaRPr lang="en-US" sz="1600" b="0" i="0" u="none" strike="noStrike">
                        <a:solidFill>
                          <a:srgbClr val="000000"/>
                        </a:solidFill>
                        <a:effectLst/>
                        <a:latin typeface="Calibri" panose="020F0502020204030204" pitchFamily="34" charset="0"/>
                      </a:endParaRPr>
                    </a:p>
                  </a:txBody>
                  <a:tcPr marL="8551" marR="8551" marT="8551" marB="41045" anchor="b">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15</a:t>
                      </a:r>
                      <a:endParaRPr lang="en-US" sz="1600" b="0" i="0" u="none" strike="noStrike">
                        <a:solidFill>
                          <a:srgbClr val="000000"/>
                        </a:solidFill>
                        <a:effectLst/>
                        <a:latin typeface="Calibri" panose="020F0502020204030204" pitchFamily="34" charset="0"/>
                      </a:endParaRPr>
                    </a:p>
                  </a:txBody>
                  <a:tcPr marL="8551" marR="8551" marT="8551" marB="41045" anchor="b">
                    <a:lnB w="12700" cap="flat" cmpd="sng" algn="ctr">
                      <a:solidFill>
                        <a:schemeClr val="tx1"/>
                      </a:solidFill>
                      <a:prstDash val="solid"/>
                      <a:round/>
                      <a:headEnd type="none" w="med" len="med"/>
                      <a:tailEnd type="none" w="med" len="med"/>
                    </a:lnB>
                  </a:tcPr>
                </a:tc>
                <a:tc>
                  <a:txBody>
                    <a:bodyPr/>
                    <a:lstStyle/>
                    <a:p>
                      <a:pPr algn="r" fontAlgn="t"/>
                      <a:r>
                        <a:rPr lang="en-US" sz="1600" u="none" strike="noStrike">
                          <a:effectLst/>
                        </a:rPr>
                        <a:t> $140 </a:t>
                      </a:r>
                      <a:endParaRPr lang="en-US" sz="1600" b="0" i="0" u="none" strike="noStrike">
                        <a:solidFill>
                          <a:srgbClr val="000000"/>
                        </a:solidFill>
                        <a:effectLst/>
                        <a:latin typeface="Calibri" panose="020F0502020204030204" pitchFamily="34" charset="0"/>
                      </a:endParaRPr>
                    </a:p>
                  </a:txBody>
                  <a:tcPr marL="8551" marR="8551" marT="8551" marB="41045">
                    <a:lnB w="12700" cap="flat" cmpd="sng" algn="ctr">
                      <a:solidFill>
                        <a:schemeClr val="tx1"/>
                      </a:solidFill>
                      <a:prstDash val="solid"/>
                      <a:round/>
                      <a:headEnd type="none" w="med" len="med"/>
                      <a:tailEnd type="none" w="med" len="med"/>
                    </a:lnB>
                  </a:tcPr>
                </a:tc>
                <a:tc>
                  <a:txBody>
                    <a:bodyPr/>
                    <a:lstStyle/>
                    <a:p>
                      <a:pPr algn="r" fontAlgn="t"/>
                      <a:r>
                        <a:rPr lang="en-US" sz="1600" u="none" strike="noStrike">
                          <a:effectLst/>
                        </a:rPr>
                        <a:t>0.05</a:t>
                      </a:r>
                      <a:endParaRPr lang="en-US" sz="1600" b="0" i="0" u="none" strike="noStrike">
                        <a:solidFill>
                          <a:srgbClr val="000000"/>
                        </a:solidFill>
                        <a:effectLst/>
                        <a:latin typeface="Calibri" panose="020F0502020204030204" pitchFamily="34" charset="0"/>
                      </a:endParaRPr>
                    </a:p>
                  </a:txBody>
                  <a:tcPr marL="8551" marR="8551" marT="8551" marB="41045">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 $2,054 </a:t>
                      </a:r>
                      <a:endParaRPr lang="en-US" sz="1600" b="0" i="0" u="none" strike="noStrike">
                        <a:solidFill>
                          <a:srgbClr val="000000"/>
                        </a:solidFill>
                        <a:effectLst/>
                        <a:latin typeface="Calibri" panose="020F0502020204030204" pitchFamily="34" charset="0"/>
                      </a:endParaRPr>
                    </a:p>
                  </a:txBody>
                  <a:tcPr marL="8551" marR="8551" marT="8551" marB="41045" anchor="b">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 $103 </a:t>
                      </a:r>
                      <a:endParaRPr lang="en-US" sz="1600" b="0" i="0" u="none" strike="noStrike" dirty="0">
                        <a:solidFill>
                          <a:srgbClr val="000000"/>
                        </a:solidFill>
                        <a:effectLst/>
                        <a:latin typeface="Calibri" panose="020F0502020204030204" pitchFamily="34" charset="0"/>
                      </a:endParaRPr>
                    </a:p>
                  </a:txBody>
                  <a:tcPr marL="8551" marR="8551" marT="8551" marB="41045"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9074188"/>
                  </a:ext>
                </a:extLst>
              </a:tr>
              <a:tr h="200096">
                <a:tc>
                  <a:txBody>
                    <a:bodyPr/>
                    <a:lstStyle/>
                    <a:p>
                      <a:pPr algn="l" fontAlgn="b"/>
                      <a:r>
                        <a:rPr lang="en-US" sz="1600" u="none" strike="noStrike">
                          <a:effectLst/>
                        </a:rPr>
                        <a:t>Total</a:t>
                      </a:r>
                      <a:endParaRPr lang="en-US" sz="1600" b="0" i="0" u="none" strike="noStrike">
                        <a:solidFill>
                          <a:srgbClr val="000000"/>
                        </a:solidFill>
                        <a:effectLst/>
                        <a:latin typeface="Calibri" panose="020F0502020204030204" pitchFamily="34" charset="0"/>
                      </a:endParaRPr>
                    </a:p>
                  </a:txBody>
                  <a:tcPr marL="8551" marR="8551" marT="8551" marB="41045" anchor="b">
                    <a:lnT w="12700" cap="flat" cmpd="sng" algn="ctr">
                      <a:solidFill>
                        <a:schemeClr val="tx1"/>
                      </a:solidFill>
                      <a:prstDash val="solid"/>
                      <a:round/>
                      <a:headEnd type="none" w="med" len="med"/>
                      <a:tailEnd type="none" w="med" len="med"/>
                    </a:lnT>
                  </a:tcPr>
                </a:tc>
                <a:tc>
                  <a:txBody>
                    <a:bodyPr/>
                    <a:lstStyle/>
                    <a:p>
                      <a:pPr algn="l" fontAlgn="b"/>
                      <a:endParaRPr lang="en-US" sz="1600" b="0" i="0" u="none" strike="noStrike">
                        <a:solidFill>
                          <a:srgbClr val="000000"/>
                        </a:solidFill>
                        <a:effectLst/>
                        <a:latin typeface="Calibri" panose="020F0502020204030204" pitchFamily="34" charset="0"/>
                      </a:endParaRPr>
                    </a:p>
                  </a:txBody>
                  <a:tcPr marL="8551" marR="8551" marT="8551" marB="41045" anchor="b">
                    <a:lnT w="12700" cap="flat" cmpd="sng" algn="ctr">
                      <a:solidFill>
                        <a:schemeClr val="tx1"/>
                      </a:solidFill>
                      <a:prstDash val="solid"/>
                      <a:round/>
                      <a:headEnd type="none" w="med" len="med"/>
                      <a:tailEnd type="none" w="med" len="med"/>
                    </a:lnT>
                  </a:tcPr>
                </a:tc>
                <a:tc>
                  <a:txBody>
                    <a:bodyPr/>
                    <a:lstStyle/>
                    <a:p>
                      <a:pPr algn="r" fontAlgn="b"/>
                      <a:r>
                        <a:rPr lang="en-US" sz="1600" u="none" strike="noStrike" dirty="0">
                          <a:effectLst/>
                        </a:rPr>
                        <a:t>8,201</a:t>
                      </a:r>
                      <a:endParaRPr lang="en-US" sz="1600" b="0" i="0" u="none" strike="noStrike" dirty="0">
                        <a:solidFill>
                          <a:srgbClr val="000000"/>
                        </a:solidFill>
                        <a:effectLst/>
                        <a:latin typeface="Calibri" panose="020F0502020204030204" pitchFamily="34" charset="0"/>
                      </a:endParaRPr>
                    </a:p>
                  </a:txBody>
                  <a:tcPr marL="8551" marR="8551" marT="8551" marB="41045" anchor="b">
                    <a:lnT w="12700" cap="flat" cmpd="sng" algn="ctr">
                      <a:solidFill>
                        <a:schemeClr val="tx1"/>
                      </a:solidFill>
                      <a:prstDash val="solid"/>
                      <a:round/>
                      <a:headEnd type="none" w="med" len="med"/>
                      <a:tailEnd type="none" w="med" len="med"/>
                    </a:lnT>
                  </a:tcPr>
                </a:tc>
                <a:tc>
                  <a:txBody>
                    <a:bodyPr/>
                    <a:lstStyle/>
                    <a:p>
                      <a:pPr algn="l" fontAlgn="b"/>
                      <a:endParaRPr lang="en-US" sz="1600" b="0" i="0" u="none" strike="noStrike">
                        <a:solidFill>
                          <a:srgbClr val="000000"/>
                        </a:solidFill>
                        <a:effectLst/>
                        <a:latin typeface="Calibri" panose="020F0502020204030204" pitchFamily="34" charset="0"/>
                      </a:endParaRPr>
                    </a:p>
                  </a:txBody>
                  <a:tcPr marL="8551" marR="8551" marT="8551" marB="41045" anchor="b">
                    <a:lnT w="12700" cap="flat" cmpd="sng" algn="ctr">
                      <a:solidFill>
                        <a:schemeClr val="tx1"/>
                      </a:solidFill>
                      <a:prstDash val="solid"/>
                      <a:round/>
                      <a:headEnd type="none" w="med" len="med"/>
                      <a:tailEnd type="none" w="med" len="med"/>
                    </a:lnT>
                  </a:tcPr>
                </a:tc>
                <a:tc>
                  <a:txBody>
                    <a:bodyPr/>
                    <a:lstStyle/>
                    <a:p>
                      <a:pPr algn="l" fontAlgn="b"/>
                      <a:endParaRPr lang="en-US" sz="1600" b="0" i="0" u="none" strike="noStrike">
                        <a:solidFill>
                          <a:srgbClr val="000000"/>
                        </a:solidFill>
                        <a:effectLst/>
                        <a:latin typeface="Calibri" panose="020F0502020204030204" pitchFamily="34" charset="0"/>
                      </a:endParaRPr>
                    </a:p>
                  </a:txBody>
                  <a:tcPr marL="8551" marR="8551" marT="8551" marB="41045" anchor="b">
                    <a:lnT w="12700" cap="flat" cmpd="sng" algn="ctr">
                      <a:solidFill>
                        <a:schemeClr val="tx1"/>
                      </a:solidFill>
                      <a:prstDash val="solid"/>
                      <a:round/>
                      <a:headEnd type="none" w="med" len="med"/>
                      <a:tailEnd type="none" w="med" len="med"/>
                    </a:lnT>
                  </a:tcPr>
                </a:tc>
                <a:tc>
                  <a:txBody>
                    <a:bodyPr/>
                    <a:lstStyle/>
                    <a:p>
                      <a:pPr algn="l" fontAlgn="b"/>
                      <a:endParaRPr lang="en-US" sz="1600" b="0" i="0" u="none" strike="noStrike">
                        <a:solidFill>
                          <a:srgbClr val="000000"/>
                        </a:solidFill>
                        <a:effectLst/>
                        <a:latin typeface="Calibri" panose="020F0502020204030204" pitchFamily="34" charset="0"/>
                      </a:endParaRPr>
                    </a:p>
                  </a:txBody>
                  <a:tcPr marL="8551" marR="8551" marT="8551" marB="41045" anchor="b">
                    <a:lnT w="12700" cap="flat" cmpd="sng" algn="ctr">
                      <a:solidFill>
                        <a:schemeClr val="tx1"/>
                      </a:solidFill>
                      <a:prstDash val="solid"/>
                      <a:round/>
                      <a:headEnd type="none" w="med" len="med"/>
                      <a:tailEnd type="none" w="med" len="med"/>
                    </a:lnT>
                  </a:tcPr>
                </a:tc>
                <a:tc>
                  <a:txBody>
                    <a:bodyPr/>
                    <a:lstStyle/>
                    <a:p>
                      <a:pPr algn="r" fontAlgn="b"/>
                      <a:r>
                        <a:rPr lang="en-US" sz="1600" u="none" strike="noStrike" dirty="0">
                          <a:effectLst/>
                        </a:rPr>
                        <a:t> $388,691 </a:t>
                      </a:r>
                      <a:endParaRPr lang="en-US" sz="1600" b="0" i="0" u="none" strike="noStrike" dirty="0">
                        <a:solidFill>
                          <a:srgbClr val="000000"/>
                        </a:solidFill>
                        <a:effectLst/>
                        <a:latin typeface="Calibri" panose="020F0502020204030204" pitchFamily="34" charset="0"/>
                      </a:endParaRPr>
                    </a:p>
                  </a:txBody>
                  <a:tcPr marL="8551" marR="8551" marT="8551" marB="41045"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64419722"/>
                  </a:ext>
                </a:extLst>
              </a:tr>
            </a:tbl>
          </a:graphicData>
        </a:graphic>
      </p:graphicFrame>
    </p:spTree>
    <p:extLst>
      <p:ext uri="{BB962C8B-B14F-4D97-AF65-F5344CB8AC3E}">
        <p14:creationId xmlns:p14="http://schemas.microsoft.com/office/powerpoint/2010/main" val="83350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30464109"/>
              </p:ext>
            </p:extLst>
          </p:nvPr>
        </p:nvGraphicFramePr>
        <p:xfrm>
          <a:off x="1016000" y="719666"/>
          <a:ext cx="103632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68874" y="3093294"/>
            <a:ext cx="1288769" cy="1473492"/>
          </a:xfrm>
          <a:prstGeom prst="rect">
            <a:avLst/>
          </a:prstGeom>
        </p:spPr>
      </p:pic>
      <p:pic>
        <p:nvPicPr>
          <p:cNvPr id="10" name="Picture 9"/>
          <p:cNvPicPr>
            <a:picLocks noChangeAspect="1"/>
          </p:cNvPicPr>
          <p:nvPr/>
        </p:nvPicPr>
        <p:blipFill>
          <a:blip r:embed="rId8"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334988" y="2878667"/>
            <a:ext cx="1285012" cy="948266"/>
          </a:xfrm>
          <a:prstGeom prst="rect">
            <a:avLst/>
          </a:prstGeom>
        </p:spPr>
      </p:pic>
      <p:pic>
        <p:nvPicPr>
          <p:cNvPr id="7" name="Picture 6"/>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272926" y="4842356"/>
            <a:ext cx="912711" cy="884897"/>
          </a:xfrm>
          <a:prstGeom prst="rect">
            <a:avLst/>
          </a:prstGeom>
        </p:spPr>
      </p:pic>
      <p:pic>
        <p:nvPicPr>
          <p:cNvPr id="8" name="Picture 7"/>
          <p:cNvPicPr>
            <a:picLocks noChangeAspect="1"/>
          </p:cNvPicPr>
          <p:nvPr/>
        </p:nvPicPr>
        <p:blipFill>
          <a:blip r:embed="rId10" cstate="print">
            <a:duotone>
              <a:schemeClr val="accent1">
                <a:shade val="45000"/>
                <a:satMod val="135000"/>
              </a:schemeClr>
              <a:prstClr val="white"/>
            </a:duotone>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713281" y="1061543"/>
            <a:ext cx="1016000" cy="985599"/>
          </a:xfrm>
          <a:prstGeom prst="rect">
            <a:avLst/>
          </a:prstGeom>
        </p:spPr>
      </p:pic>
      <p:sp>
        <p:nvSpPr>
          <p:cNvPr id="15" name="Slide Number Placeholder 14"/>
          <p:cNvSpPr>
            <a:spLocks noGrp="1"/>
          </p:cNvSpPr>
          <p:nvPr>
            <p:ph type="sldNum" sz="quarter" idx="12"/>
          </p:nvPr>
        </p:nvSpPr>
        <p:spPr/>
        <p:txBody>
          <a:bodyPr/>
          <a:lstStyle/>
          <a:p>
            <a:fld id="{5E915B86-963C-4DE5-8DB6-41B5091818BF}" type="slidenum">
              <a:rPr lang="en-US" smtClean="0"/>
              <a:t>5</a:t>
            </a:fld>
            <a:endParaRPr lang="en-US" dirty="0"/>
          </a:p>
        </p:txBody>
      </p:sp>
      <p:sp>
        <p:nvSpPr>
          <p:cNvPr id="16" name="Title 1"/>
          <p:cNvSpPr txBox="1">
            <a:spLocks/>
          </p:cNvSpPr>
          <p:nvPr/>
        </p:nvSpPr>
        <p:spPr>
          <a:xfrm>
            <a:off x="1152308" y="238991"/>
            <a:ext cx="9498759" cy="76200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Results: New Products Sales Volumes Projections</a:t>
            </a:r>
          </a:p>
        </p:txBody>
      </p:sp>
      <p:sp>
        <p:nvSpPr>
          <p:cNvPr id="9" name="TextBox 8">
            <a:extLst>
              <a:ext uri="{FF2B5EF4-FFF2-40B4-BE49-F238E27FC236}">
                <a16:creationId xmlns:a16="http://schemas.microsoft.com/office/drawing/2014/main" id="{DA22AC46-349E-4AB4-B7DC-6CFA4E461B74}"/>
              </a:ext>
            </a:extLst>
          </p:cNvPr>
          <p:cNvSpPr txBox="1"/>
          <p:nvPr/>
        </p:nvSpPr>
        <p:spPr>
          <a:xfrm>
            <a:off x="4589230" y="4918815"/>
            <a:ext cx="2980266" cy="1323439"/>
          </a:xfrm>
          <a:prstGeom prst="rect">
            <a:avLst/>
          </a:prstGeom>
          <a:noFill/>
          <a:ln>
            <a:noFill/>
          </a:ln>
        </p:spPr>
        <p:txBody>
          <a:bodyPr wrap="square" rtlCol="0" anchor="ctr" anchorCtr="1">
            <a:spAutoFit/>
          </a:bodyPr>
          <a:lstStyle/>
          <a:p>
            <a:r>
              <a:rPr lang="en-US" sz="1600" dirty="0"/>
              <a:t>Since profit margin for Laptop#176 is high, the marketing department may want to consider additional promotion. </a:t>
            </a:r>
          </a:p>
        </p:txBody>
      </p:sp>
    </p:spTree>
    <p:extLst>
      <p:ext uri="{BB962C8B-B14F-4D97-AF65-F5344CB8AC3E}">
        <p14:creationId xmlns:p14="http://schemas.microsoft.com/office/powerpoint/2010/main" val="236255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DEMOGRAPHIC attributes play major role in BRAND PREFERENCE?</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510657937"/>
              </p:ext>
            </p:extLst>
          </p:nvPr>
        </p:nvGraphicFramePr>
        <p:xfrm>
          <a:off x="812800" y="1600200"/>
          <a:ext cx="4978401" cy="2722880"/>
        </p:xfrm>
        <a:graphic>
          <a:graphicData uri="http://schemas.openxmlformats.org/drawingml/2006/table">
            <a:tbl>
              <a:tblPr firstRow="1" bandRow="1">
                <a:tableStyleId>{5DA37D80-6434-44D0-A028-1B22A696006F}</a:tableStyleId>
              </a:tblPr>
              <a:tblGrid>
                <a:gridCol w="1659467">
                  <a:extLst>
                    <a:ext uri="{9D8B030D-6E8A-4147-A177-3AD203B41FA5}">
                      <a16:colId xmlns:a16="http://schemas.microsoft.com/office/drawing/2014/main" val="20000"/>
                    </a:ext>
                  </a:extLst>
                </a:gridCol>
                <a:gridCol w="1659467">
                  <a:extLst>
                    <a:ext uri="{9D8B030D-6E8A-4147-A177-3AD203B41FA5}">
                      <a16:colId xmlns:a16="http://schemas.microsoft.com/office/drawing/2014/main" val="20001"/>
                    </a:ext>
                  </a:extLst>
                </a:gridCol>
                <a:gridCol w="1659467">
                  <a:extLst>
                    <a:ext uri="{9D8B030D-6E8A-4147-A177-3AD203B41FA5}">
                      <a16:colId xmlns:a16="http://schemas.microsoft.com/office/drawing/2014/main" val="20002"/>
                    </a:ext>
                  </a:extLst>
                </a:gridCol>
              </a:tblGrid>
              <a:tr h="520700">
                <a:tc>
                  <a:txBody>
                    <a:bodyPr/>
                    <a:lstStyle/>
                    <a:p>
                      <a:r>
                        <a:rPr lang="en-US" dirty="0"/>
                        <a:t>Attribute</a:t>
                      </a:r>
                    </a:p>
                  </a:txBody>
                  <a:tcPr marL="95363" marR="95363" anchor="ctr"/>
                </a:tc>
                <a:tc>
                  <a:txBody>
                    <a:bodyPr/>
                    <a:lstStyle/>
                    <a:p>
                      <a:pPr algn="ctr"/>
                      <a:r>
                        <a:rPr lang="en-US" dirty="0"/>
                        <a:t>Acer</a:t>
                      </a:r>
                    </a:p>
                  </a:txBody>
                  <a:tcPr marL="95363" marR="95363" anchor="ctr"/>
                </a:tc>
                <a:tc>
                  <a:txBody>
                    <a:bodyPr/>
                    <a:lstStyle/>
                    <a:p>
                      <a:pPr algn="ctr"/>
                      <a:r>
                        <a:rPr lang="en-US" dirty="0"/>
                        <a:t>Sony</a:t>
                      </a:r>
                    </a:p>
                  </a:txBody>
                  <a:tcPr marL="95363" marR="95363" anchor="ctr"/>
                </a:tc>
                <a:extLst>
                  <a:ext uri="{0D108BD9-81ED-4DB2-BD59-A6C34878D82A}">
                    <a16:rowId xmlns:a16="http://schemas.microsoft.com/office/drawing/2014/main" val="10000"/>
                  </a:ext>
                </a:extLst>
              </a:tr>
              <a:tr h="520700">
                <a:tc>
                  <a:txBody>
                    <a:bodyPr/>
                    <a:lstStyle/>
                    <a:p>
                      <a:r>
                        <a:rPr lang="en-US" dirty="0"/>
                        <a:t>Salary</a:t>
                      </a:r>
                    </a:p>
                  </a:txBody>
                  <a:tcPr marL="95363" marR="95363" anchor="ctr"/>
                </a:tc>
                <a:tc>
                  <a:txBody>
                    <a:bodyPr/>
                    <a:lstStyle/>
                    <a:p>
                      <a:pPr algn="ctr"/>
                      <a:r>
                        <a:rPr lang="en-US" dirty="0"/>
                        <a:t>38%</a:t>
                      </a:r>
                    </a:p>
                  </a:txBody>
                  <a:tcPr marL="95363" marR="95363" anchor="ctr"/>
                </a:tc>
                <a:tc>
                  <a:txBody>
                    <a:bodyPr/>
                    <a:lstStyle/>
                    <a:p>
                      <a:pPr algn="ctr"/>
                      <a:r>
                        <a:rPr lang="en-US" dirty="0"/>
                        <a:t>62%*</a:t>
                      </a:r>
                    </a:p>
                  </a:txBody>
                  <a:tcPr marL="95363" marR="95363" anchor="ctr"/>
                </a:tc>
                <a:extLst>
                  <a:ext uri="{0D108BD9-81ED-4DB2-BD59-A6C34878D82A}">
                    <a16:rowId xmlns:a16="http://schemas.microsoft.com/office/drawing/2014/main" val="10001"/>
                  </a:ext>
                </a:extLst>
              </a:tr>
              <a:tr h="520700">
                <a:tc>
                  <a:txBody>
                    <a:bodyPr/>
                    <a:lstStyle/>
                    <a:p>
                      <a:r>
                        <a:rPr lang="en-US" dirty="0"/>
                        <a:t>Region (Pacific)</a:t>
                      </a:r>
                    </a:p>
                  </a:txBody>
                  <a:tcPr marL="95363" marR="95363" anchor="ctr"/>
                </a:tc>
                <a:tc>
                  <a:txBody>
                    <a:bodyPr/>
                    <a:lstStyle/>
                    <a:p>
                      <a:pPr algn="ctr"/>
                      <a:r>
                        <a:rPr lang="en-US" dirty="0"/>
                        <a:t>34.9%</a:t>
                      </a:r>
                    </a:p>
                  </a:txBody>
                  <a:tcPr marL="95363" marR="95363" anchor="ctr"/>
                </a:tc>
                <a:tc>
                  <a:txBody>
                    <a:bodyPr/>
                    <a:lstStyle/>
                    <a:p>
                      <a:pPr algn="ctr"/>
                      <a:r>
                        <a:rPr lang="en-US" dirty="0"/>
                        <a:t>65.1%</a:t>
                      </a:r>
                    </a:p>
                  </a:txBody>
                  <a:tcPr marL="95363" marR="95363" anchor="ctr"/>
                </a:tc>
                <a:extLst>
                  <a:ext uri="{0D108BD9-81ED-4DB2-BD59-A6C34878D82A}">
                    <a16:rowId xmlns:a16="http://schemas.microsoft.com/office/drawing/2014/main" val="10002"/>
                  </a:ext>
                </a:extLst>
              </a:tr>
              <a:tr h="520700">
                <a:tc>
                  <a:txBody>
                    <a:bodyPr/>
                    <a:lstStyle/>
                    <a:p>
                      <a:r>
                        <a:rPr lang="en-US" dirty="0"/>
                        <a:t>Car (Kia)</a:t>
                      </a:r>
                    </a:p>
                  </a:txBody>
                  <a:tcPr marL="95363" marR="95363" anchor="ctr"/>
                </a:tc>
                <a:tc>
                  <a:txBody>
                    <a:bodyPr/>
                    <a:lstStyle/>
                    <a:p>
                      <a:pPr algn="ctr"/>
                      <a:r>
                        <a:rPr lang="en-US" dirty="0"/>
                        <a:t>40.8%</a:t>
                      </a:r>
                    </a:p>
                  </a:txBody>
                  <a:tcPr marL="95363" marR="95363" anchor="ctr"/>
                </a:tc>
                <a:tc>
                  <a:txBody>
                    <a:bodyPr/>
                    <a:lstStyle/>
                    <a:p>
                      <a:pPr algn="ctr"/>
                      <a:r>
                        <a:rPr lang="en-US" dirty="0"/>
                        <a:t>59.2%</a:t>
                      </a:r>
                    </a:p>
                  </a:txBody>
                  <a:tcPr marL="95363" marR="95363" anchor="ctr"/>
                </a:tc>
                <a:extLst>
                  <a:ext uri="{0D108BD9-81ED-4DB2-BD59-A6C34878D82A}">
                    <a16:rowId xmlns:a16="http://schemas.microsoft.com/office/drawing/2014/main" val="10003"/>
                  </a:ext>
                </a:extLst>
              </a:tr>
              <a:tr h="520700">
                <a:tc>
                  <a:txBody>
                    <a:bodyPr/>
                    <a:lstStyle/>
                    <a:p>
                      <a:r>
                        <a:rPr lang="en-US" dirty="0"/>
                        <a:t>Car (Dodge)</a:t>
                      </a:r>
                    </a:p>
                  </a:txBody>
                  <a:tcPr marL="95363" marR="95363" anchor="ctr"/>
                </a:tc>
                <a:tc>
                  <a:txBody>
                    <a:bodyPr/>
                    <a:lstStyle/>
                    <a:p>
                      <a:pPr algn="ctr"/>
                      <a:r>
                        <a:rPr lang="en-US" dirty="0"/>
                        <a:t>35.1%</a:t>
                      </a:r>
                    </a:p>
                  </a:txBody>
                  <a:tcPr marL="95363" marR="95363" anchor="ctr"/>
                </a:tc>
                <a:tc>
                  <a:txBody>
                    <a:bodyPr/>
                    <a:lstStyle/>
                    <a:p>
                      <a:pPr algn="ctr"/>
                      <a:r>
                        <a:rPr lang="en-US" dirty="0"/>
                        <a:t>64.9%</a:t>
                      </a:r>
                    </a:p>
                  </a:txBody>
                  <a:tcPr marL="95363" marR="95363" anchor="ctr"/>
                </a:tc>
                <a:extLst>
                  <a:ext uri="{0D108BD9-81ED-4DB2-BD59-A6C34878D82A}">
                    <a16:rowId xmlns:a16="http://schemas.microsoft.com/office/drawing/2014/main" val="10004"/>
                  </a:ext>
                </a:extLst>
              </a:tr>
            </a:tbl>
          </a:graphicData>
        </a:graphic>
      </p:graphicFrame>
      <p:sp>
        <p:nvSpPr>
          <p:cNvPr id="11" name="Content Placeholder 10"/>
          <p:cNvSpPr>
            <a:spLocks noGrp="1"/>
          </p:cNvSpPr>
          <p:nvPr>
            <p:ph sz="quarter" idx="14"/>
          </p:nvPr>
        </p:nvSpPr>
        <p:spPr/>
        <p:txBody>
          <a:bodyPr>
            <a:normAutofit fontScale="92500" lnSpcReduction="20000"/>
          </a:bodyPr>
          <a:lstStyle/>
          <a:p>
            <a:r>
              <a:rPr lang="en-US" b="1" dirty="0"/>
              <a:t>Salary was the best predictor of brand: </a:t>
            </a:r>
            <a:r>
              <a:rPr lang="en-US" dirty="0"/>
              <a:t>consumers with higher salaries prefer Sony</a:t>
            </a:r>
          </a:p>
          <a:p>
            <a:r>
              <a:rPr lang="en-US" b="1" dirty="0"/>
              <a:t>Credit was highly related to salary</a:t>
            </a:r>
            <a:r>
              <a:rPr lang="en-US" dirty="0"/>
              <a:t>—but not predictive of brand preference</a:t>
            </a:r>
          </a:p>
          <a:p>
            <a:r>
              <a:rPr lang="en-US" b="1" dirty="0"/>
              <a:t>Region was not highly correlated</a:t>
            </a:r>
            <a:r>
              <a:rPr lang="en-US" dirty="0"/>
              <a:t>, but some regions had higher preference for Sony than the sample in general</a:t>
            </a:r>
          </a:p>
          <a:p>
            <a:r>
              <a:rPr lang="en-US" b="1" dirty="0"/>
              <a:t>Car ownership was unrelated to brand </a:t>
            </a:r>
            <a:r>
              <a:rPr lang="en-US" dirty="0"/>
              <a:t>preference, but some car owners preferred Sony less, while others preferred it more—suggesting opportunity for marketing incentives</a:t>
            </a:r>
          </a:p>
          <a:p>
            <a:r>
              <a:rPr lang="en-US" b="1" dirty="0"/>
              <a:t>Age and education were unrelated to brand preference</a:t>
            </a:r>
          </a:p>
        </p:txBody>
      </p:sp>
      <p:sp>
        <p:nvSpPr>
          <p:cNvPr id="5" name="TextBox 4"/>
          <p:cNvSpPr txBox="1"/>
          <p:nvPr/>
        </p:nvSpPr>
        <p:spPr>
          <a:xfrm>
            <a:off x="1742296" y="4802634"/>
            <a:ext cx="1742296" cy="1807093"/>
          </a:xfrm>
          <a:prstGeom prst="rect">
            <a:avLst/>
          </a:prstGeom>
          <a:noFill/>
          <a:ln>
            <a:solidFill>
              <a:schemeClr val="accent1">
                <a:lumMod val="20000"/>
                <a:lumOff val="80000"/>
              </a:schemeClr>
            </a:solidFill>
          </a:ln>
        </p:spPr>
        <p:txBody>
          <a:bodyPr wrap="square" rtlCol="0" anchor="ctr" anchorCtr="1">
            <a:spAutoFit/>
          </a:bodyPr>
          <a:lstStyle/>
          <a:p>
            <a:endParaRPr lang="en-US" dirty="0"/>
          </a:p>
        </p:txBody>
      </p:sp>
      <p:pic>
        <p:nvPicPr>
          <p:cNvPr id="6" name="Picture 5" descr="sony image.jpg"/>
          <p:cNvPicPr>
            <a:picLocks noChangeAspect="1"/>
          </p:cNvPicPr>
          <p:nvPr/>
        </p:nvPicPr>
        <p:blipFill>
          <a:blip r:embed="rId2"/>
          <a:stretch>
            <a:fillRect/>
          </a:stretch>
        </p:blipFill>
        <p:spPr>
          <a:xfrm>
            <a:off x="1644598" y="4446881"/>
            <a:ext cx="2865832" cy="2411120"/>
          </a:xfrm>
          <a:prstGeom prst="rect">
            <a:avLst/>
          </a:prstGeom>
        </p:spPr>
      </p:pic>
    </p:spTree>
    <p:extLst>
      <p:ext uri="{BB962C8B-B14F-4D97-AF65-F5344CB8AC3E}">
        <p14:creationId xmlns:p14="http://schemas.microsoft.com/office/powerpoint/2010/main" val="346231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874B-D163-47E7-8BF1-E06128B4F624}"/>
              </a:ext>
            </a:extLst>
          </p:cNvPr>
          <p:cNvSpPr>
            <a:spLocks noGrp="1"/>
          </p:cNvSpPr>
          <p:nvPr>
            <p:ph type="title"/>
          </p:nvPr>
        </p:nvSpPr>
        <p:spPr/>
        <p:txBody>
          <a:bodyPr/>
          <a:lstStyle/>
          <a:p>
            <a:r>
              <a:rPr lang="en-US" sz="3200" dirty="0"/>
              <a:t>how can </a:t>
            </a:r>
            <a:r>
              <a:rPr lang="en-US" sz="3200" dirty="0" err="1"/>
              <a:t>blackwell</a:t>
            </a:r>
            <a:r>
              <a:rPr lang="en-US" sz="3200" dirty="0"/>
              <a:t> use data mining to make data-driven decisions in the future?</a:t>
            </a:r>
          </a:p>
        </p:txBody>
      </p:sp>
      <p:sp>
        <p:nvSpPr>
          <p:cNvPr id="3" name="Content Placeholder 2">
            <a:extLst>
              <a:ext uri="{FF2B5EF4-FFF2-40B4-BE49-F238E27FC236}">
                <a16:creationId xmlns:a16="http://schemas.microsoft.com/office/drawing/2014/main" id="{BD21E68C-84BB-40D1-BF3B-90598C10D9E0}"/>
              </a:ext>
            </a:extLst>
          </p:cNvPr>
          <p:cNvSpPr>
            <a:spLocks noGrp="1"/>
          </p:cNvSpPr>
          <p:nvPr>
            <p:ph sz="quarter" idx="13"/>
          </p:nvPr>
        </p:nvSpPr>
        <p:spPr/>
        <p:txBody>
          <a:bodyPr/>
          <a:lstStyle/>
          <a:p>
            <a:pPr lvl="1">
              <a:lnSpc>
                <a:spcPct val="250000"/>
              </a:lnSpc>
            </a:pPr>
            <a:r>
              <a:rPr lang="en-US" sz="2800" dirty="0"/>
              <a:t>Increase customer loyalty</a:t>
            </a:r>
          </a:p>
          <a:p>
            <a:pPr lvl="1">
              <a:lnSpc>
                <a:spcPct val="250000"/>
              </a:lnSpc>
            </a:pPr>
            <a:r>
              <a:rPr lang="en-US" sz="2800" dirty="0"/>
              <a:t>Unlock hidden profitability</a:t>
            </a:r>
          </a:p>
          <a:p>
            <a:pPr lvl="1">
              <a:lnSpc>
                <a:spcPct val="250000"/>
              </a:lnSpc>
            </a:pPr>
            <a:r>
              <a:rPr lang="en-US" sz="2800" dirty="0"/>
              <a:t>Reduce client churn</a:t>
            </a:r>
          </a:p>
          <a:p>
            <a:endParaRPr lang="en-US" dirty="0"/>
          </a:p>
        </p:txBody>
      </p:sp>
    </p:spTree>
    <p:extLst>
      <p:ext uri="{BB962C8B-B14F-4D97-AF65-F5344CB8AC3E}">
        <p14:creationId xmlns:p14="http://schemas.microsoft.com/office/powerpoint/2010/main" val="145220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how can </a:t>
            </a:r>
            <a:r>
              <a:rPr lang="en-US" sz="3200" dirty="0" err="1"/>
              <a:t>blackwell</a:t>
            </a:r>
            <a:r>
              <a:rPr lang="en-US" sz="3200" dirty="0"/>
              <a:t> use data mining to make data-driven decisions in the future?</a:t>
            </a:r>
          </a:p>
        </p:txBody>
      </p:sp>
      <p:sp>
        <p:nvSpPr>
          <p:cNvPr id="10" name="Content Placeholder 9"/>
          <p:cNvSpPr>
            <a:spLocks noGrp="1"/>
          </p:cNvSpPr>
          <p:nvPr>
            <p:ph sz="quarter" idx="13"/>
          </p:nvPr>
        </p:nvSpPr>
        <p:spPr>
          <a:xfrm>
            <a:off x="812800" y="1600200"/>
            <a:ext cx="4978400" cy="5257800"/>
          </a:xfrm>
        </p:spPr>
        <p:txBody>
          <a:bodyPr/>
          <a:lstStyle/>
          <a:p>
            <a:r>
              <a:rPr lang="en-US" dirty="0"/>
              <a:t>Sales Forecasting</a:t>
            </a:r>
          </a:p>
          <a:p>
            <a:r>
              <a:rPr lang="en-US" dirty="0"/>
              <a:t>Database Marketing</a:t>
            </a:r>
          </a:p>
          <a:p>
            <a:r>
              <a:rPr lang="en-US" dirty="0"/>
              <a:t>Merchandise Planning — Profitability Analysis</a:t>
            </a:r>
          </a:p>
          <a:p>
            <a:r>
              <a:rPr lang="en-US" dirty="0"/>
              <a:t>Card Marketing</a:t>
            </a:r>
          </a:p>
          <a:p>
            <a:r>
              <a:rPr lang="en-US" dirty="0"/>
              <a:t>Call Detail Record Analysis</a:t>
            </a:r>
          </a:p>
          <a:p>
            <a:r>
              <a:rPr lang="en-US" dirty="0"/>
              <a:t>Customer Loyalty</a:t>
            </a:r>
          </a:p>
          <a:p>
            <a:r>
              <a:rPr lang="en-US" dirty="0"/>
              <a:t>Market Segmentation--Demographics</a:t>
            </a:r>
          </a:p>
          <a:p>
            <a:r>
              <a:rPr lang="en-US" dirty="0"/>
              <a:t>Warranties/Guarantees</a:t>
            </a:r>
          </a:p>
        </p:txBody>
      </p:sp>
      <p:graphicFrame>
        <p:nvGraphicFramePr>
          <p:cNvPr id="9" name="Content Placeholder 8" descr="Vertical Box List diagram showing 3 groups arranged one below the other and bullet points are present under each group"/>
          <p:cNvGraphicFramePr>
            <a:graphicFrameLocks noGrp="1"/>
          </p:cNvGraphicFramePr>
          <p:nvPr>
            <p:ph sz="quarter" idx="14"/>
            <p:extLst>
              <p:ext uri="{D42A27DB-BD31-4B8C-83A1-F6EECF244321}">
                <p14:modId xmlns:p14="http://schemas.microsoft.com/office/powerpoint/2010/main" val="4096777855"/>
              </p:ext>
            </p:extLst>
          </p:nvPr>
        </p:nvGraphicFramePr>
        <p:xfrm>
          <a:off x="6400800" y="1417638"/>
          <a:ext cx="4978400" cy="4678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137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sz="quarter" idx="13"/>
          </p:nvPr>
        </p:nvSpPr>
        <p:spPr>
          <a:xfrm>
            <a:off x="812799" y="1600200"/>
            <a:ext cx="10600267" cy="5257800"/>
          </a:xfrm>
        </p:spPr>
        <p:txBody>
          <a:bodyPr>
            <a:normAutofit/>
          </a:bodyPr>
          <a:lstStyle/>
          <a:p>
            <a:pPr lvl="0" defTabSz="457200">
              <a:spcBef>
                <a:spcPts val="1000"/>
              </a:spcBef>
              <a:spcAft>
                <a:spcPts val="0"/>
              </a:spcAft>
              <a:buClr>
                <a:schemeClr val="accent1"/>
              </a:buClr>
              <a:buFont typeface="Wingdings 3" charset="2"/>
              <a:buChar char=""/>
              <a:defRPr/>
            </a:pPr>
            <a:r>
              <a:rPr lang="en-US" spc="0" dirty="0">
                <a:solidFill>
                  <a:schemeClr val="tx1">
                    <a:lumMod val="75000"/>
                    <a:lumOff val="25000"/>
                  </a:schemeClr>
                </a:solidFill>
              </a:rPr>
              <a:t>We used sales and survey data to predict pattern of profitability and brand preference</a:t>
            </a:r>
          </a:p>
          <a:p>
            <a:pPr lvl="0" defTabSz="457200">
              <a:spcBef>
                <a:spcPts val="1000"/>
              </a:spcBef>
              <a:spcAft>
                <a:spcPts val="0"/>
              </a:spcAft>
              <a:buClr>
                <a:schemeClr val="accent1"/>
              </a:buClr>
              <a:buFont typeface="Wingdings 3" charset="2"/>
              <a:buChar char=""/>
              <a:defRPr/>
            </a:pPr>
            <a:r>
              <a:rPr lang="en-US" b="1" spc="0" dirty="0">
                <a:solidFill>
                  <a:schemeClr val="tx1">
                    <a:lumMod val="75000"/>
                    <a:lumOff val="25000"/>
                  </a:schemeClr>
                </a:solidFill>
              </a:rPr>
              <a:t>Which new products are most profitable</a:t>
            </a:r>
            <a:r>
              <a:rPr lang="en-US" spc="0" dirty="0">
                <a:solidFill>
                  <a:schemeClr val="tx1">
                    <a:lumMod val="75000"/>
                    <a:lumOff val="25000"/>
                  </a:schemeClr>
                </a:solidFill>
              </a:rPr>
              <a:t>? </a:t>
            </a:r>
            <a:r>
              <a:rPr lang="en-US" spc="0" dirty="0" err="1">
                <a:solidFill>
                  <a:schemeClr val="tx1">
                    <a:lumMod val="75000"/>
                    <a:lumOff val="25000"/>
                  </a:schemeClr>
                </a:solidFill>
              </a:rPr>
              <a:t>PC’s</a:t>
            </a:r>
            <a:r>
              <a:rPr lang="en-US" spc="0" dirty="0">
                <a:solidFill>
                  <a:schemeClr val="tx1">
                    <a:lumMod val="75000"/>
                    <a:lumOff val="25000"/>
                  </a:schemeClr>
                </a:solidFill>
              </a:rPr>
              <a:t> and tablets </a:t>
            </a:r>
          </a:p>
          <a:p>
            <a:pPr lvl="0" defTabSz="457200">
              <a:spcBef>
                <a:spcPts val="1000"/>
              </a:spcBef>
              <a:spcAft>
                <a:spcPts val="0"/>
              </a:spcAft>
              <a:buClr>
                <a:schemeClr val="accent1"/>
              </a:buClr>
              <a:buFont typeface="Wingdings 3" charset="2"/>
              <a:buChar char=""/>
              <a:defRPr/>
            </a:pPr>
            <a:r>
              <a:rPr lang="en-US" b="1" spc="0" dirty="0">
                <a:solidFill>
                  <a:schemeClr val="tx1">
                    <a:lumMod val="75000"/>
                    <a:lumOff val="25000"/>
                  </a:schemeClr>
                </a:solidFill>
              </a:rPr>
              <a:t>Can we suggest which inventory can be reduced</a:t>
            </a:r>
            <a:r>
              <a:rPr lang="en-US" spc="0" dirty="0">
                <a:solidFill>
                  <a:schemeClr val="tx1">
                    <a:lumMod val="75000"/>
                    <a:lumOff val="25000"/>
                  </a:schemeClr>
                </a:solidFill>
              </a:rPr>
              <a:t>?  If Blackwell wants to reduce its offerings and focus on the most profitable items, Displays and Netbooks should considered to be removed from the inventory, smart phones and laptops (exc. for #173) are less profitable.</a:t>
            </a:r>
          </a:p>
          <a:p>
            <a:pPr lvl="0" defTabSz="457200">
              <a:spcBef>
                <a:spcPts val="1000"/>
              </a:spcBef>
              <a:spcAft>
                <a:spcPts val="0"/>
              </a:spcAft>
              <a:buClr>
                <a:schemeClr val="accent1"/>
              </a:buClr>
              <a:buFont typeface="Wingdings 3" charset="2"/>
              <a:buChar char=""/>
              <a:defRPr/>
            </a:pPr>
            <a:r>
              <a:rPr lang="en-US" b="1" spc="0" dirty="0">
                <a:solidFill>
                  <a:schemeClr val="tx1">
                    <a:lumMod val="75000"/>
                    <a:lumOff val="25000"/>
                  </a:schemeClr>
                </a:solidFill>
              </a:rPr>
              <a:t>Which customer attributes influence brand preference? </a:t>
            </a:r>
            <a:r>
              <a:rPr lang="en-US" spc="0" dirty="0">
                <a:solidFill>
                  <a:schemeClr val="tx1">
                    <a:lumMod val="75000"/>
                    <a:lumOff val="25000"/>
                  </a:schemeClr>
                </a:solidFill>
              </a:rPr>
              <a:t>Salary is most important, credit doesn’t add to the prediction,  but specific regions and educational levels (i.e., BA vs. all others) must be studied further to see if certain educational levels and region combinations influence brand.  Region and educational level independently did </a:t>
            </a:r>
            <a:r>
              <a:rPr lang="en-US" i="1" spc="0" dirty="0">
                <a:solidFill>
                  <a:schemeClr val="tx1">
                    <a:lumMod val="75000"/>
                    <a:lumOff val="25000"/>
                  </a:schemeClr>
                </a:solidFill>
              </a:rPr>
              <a:t>not</a:t>
            </a:r>
            <a:r>
              <a:rPr lang="en-US" spc="0" dirty="0">
                <a:solidFill>
                  <a:schemeClr val="tx1">
                    <a:lumMod val="75000"/>
                    <a:lumOff val="25000"/>
                  </a:schemeClr>
                </a:solidFill>
              </a:rPr>
              <a:t> affect brand preference. This is true for age also—certain age/education/region groups may matter.</a:t>
            </a:r>
          </a:p>
          <a:p>
            <a:pPr lvl="0" defTabSz="457200">
              <a:spcBef>
                <a:spcPts val="1000"/>
              </a:spcBef>
              <a:spcAft>
                <a:spcPts val="0"/>
              </a:spcAft>
              <a:buClr>
                <a:schemeClr val="accent1"/>
              </a:buClr>
              <a:buFont typeface="Wingdings 3" charset="2"/>
              <a:buChar char=""/>
              <a:defRPr/>
            </a:pPr>
            <a:r>
              <a:rPr lang="en-US" b="1" spc="0" dirty="0">
                <a:solidFill>
                  <a:schemeClr val="tx1">
                    <a:lumMod val="75000"/>
                    <a:lumOff val="25000"/>
                  </a:schemeClr>
                </a:solidFill>
              </a:rPr>
              <a:t>Future Recommendations</a:t>
            </a:r>
            <a:r>
              <a:rPr lang="en-US" spc="0" dirty="0">
                <a:solidFill>
                  <a:schemeClr val="tx1">
                    <a:lumMod val="75000"/>
                    <a:lumOff val="25000"/>
                  </a:schemeClr>
                </a:solidFill>
              </a:rPr>
              <a:t>: Merchandise Planning, Customer Preferences, Market Segmentation—do more Data Analytics to understand patterns in consumer behavior!</a:t>
            </a:r>
          </a:p>
          <a:p>
            <a:pPr defTabSz="457200">
              <a:spcBef>
                <a:spcPts val="1000"/>
              </a:spcBef>
              <a:spcAft>
                <a:spcPts val="0"/>
              </a:spcAft>
              <a:buClr>
                <a:schemeClr val="accent1"/>
              </a:buClr>
              <a:defRPr/>
            </a:pPr>
            <a:endParaRPr lang="en-US" spc="0" dirty="0">
              <a:solidFill>
                <a:schemeClr val="tx1">
                  <a:lumMod val="75000"/>
                  <a:lumOff val="25000"/>
                </a:schemeClr>
              </a:solidFill>
            </a:endParaRPr>
          </a:p>
          <a:p>
            <a:pPr lvl="0" defTabSz="457200">
              <a:spcBef>
                <a:spcPts val="1000"/>
              </a:spcBef>
              <a:spcAft>
                <a:spcPts val="0"/>
              </a:spcAft>
              <a:buClr>
                <a:schemeClr val="accent1"/>
              </a:buClr>
              <a:buNone/>
              <a:defRPr/>
            </a:pPr>
            <a:endParaRPr lang="en-US" spc="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91421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theme/theme1.xml><?xml version="1.0" encoding="utf-8"?>
<a:theme xmlns:a="http://schemas.openxmlformats.org/drawingml/2006/main" name="Ocean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cean design template.potx" id="{466E1E68-C1A8-4BB0-BC55-494FA3A4D8AF}" vid="{0F04AA04-35D5-4457-B275-01E58ADDD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DC6412-8CE7-4C8A-96E9-2669F16D17E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http://purl.org/dc/elements/1.1/"/>
    <ds:schemaRef ds:uri="http://schemas.microsoft.com/office/2006/metadata/properties"/>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BED6C63E-22D9-40FD-AF90-6F5632A4309F}">
  <ds:schemaRefs>
    <ds:schemaRef ds:uri="http://schemas.microsoft.com/sharepoint/v3/contenttype/forms"/>
  </ds:schemaRefs>
</ds:datastoreItem>
</file>

<file path=customXml/itemProps3.xml><?xml version="1.0" encoding="utf-8"?>
<ds:datastoreItem xmlns:ds="http://schemas.openxmlformats.org/officeDocument/2006/customXml" ds:itemID="{CF195433-C13C-4992-BB9A-17B0DB253F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Ocean design template</Template>
  <TotalTime>3191</TotalTime>
  <Words>1422</Words>
  <Application>Microsoft Office PowerPoint</Application>
  <PresentationFormat>Widescreen</PresentationFormat>
  <Paragraphs>257</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Centaur</vt:lpstr>
      <vt:lpstr>Wingdings</vt:lpstr>
      <vt:lpstr>Wingdings 3</vt:lpstr>
      <vt:lpstr>Ocean design template</vt:lpstr>
      <vt:lpstr>Predicting Profitability  and customer Preferences from sales data  </vt:lpstr>
      <vt:lpstr>PowerPoint Presentation</vt:lpstr>
      <vt:lpstr>PowerPoint Presentation</vt:lpstr>
      <vt:lpstr>results: New products sales volumes projections</vt:lpstr>
      <vt:lpstr>PowerPoint Presentation</vt:lpstr>
      <vt:lpstr>What DEMOGRAPHIC attributes play major role in BRAND PREFERENCE?</vt:lpstr>
      <vt:lpstr>how can blackwell use data mining to make data-driven decisions in the future?</vt:lpstr>
      <vt:lpstr>how can blackwell use data mining to make data-driven decisions in the future?</vt:lpstr>
      <vt:lpstr>Conclusions</vt:lpstr>
      <vt:lpstr>LIMITATIONS OF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AntoninaPearl</dc:creator>
  <cp:lastModifiedBy>AntoninaPearl</cp:lastModifiedBy>
  <cp:revision>79</cp:revision>
  <dcterms:created xsi:type="dcterms:W3CDTF">2017-06-28T19:26:45Z</dcterms:created>
  <dcterms:modified xsi:type="dcterms:W3CDTF">2018-01-02T15:34:43Z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